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57" r:id="rId4"/>
    <p:sldId id="273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303" r:id="rId17"/>
    <p:sldId id="298" r:id="rId18"/>
    <p:sldId id="299" r:id="rId19"/>
    <p:sldId id="302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3112"/>
  </p:normalViewPr>
  <p:slideViewPr>
    <p:cSldViewPr snapToGrid="0" snapToObjects="1">
      <p:cViewPr>
        <p:scale>
          <a:sx n="80" d="100"/>
          <a:sy n="80" d="100"/>
        </p:scale>
        <p:origin x="5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Microoperaciones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Arquitectura de Computadores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Subrutinas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pequeños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llamados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requiere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</a:t>
            </a:r>
            <a:r>
              <a:rPr lang="es-ES" dirty="0" err="1" smtClean="0"/>
              <a:t>ones</a:t>
            </a:r>
            <a:r>
              <a:rPr lang="es-ES" dirty="0" smtClean="0"/>
              <a:t> que ejecutan una tarea específica y bien definida.</a:t>
            </a:r>
          </a:p>
          <a:p>
            <a:r>
              <a:rPr lang="es-ES" dirty="0" smtClean="0"/>
              <a:t>Puede interrumpir la ejecución de un programa principal (y regresar al mismo punto donde se originó la interrupción):</a:t>
            </a:r>
          </a:p>
          <a:p>
            <a:pPr lvl="1"/>
            <a:r>
              <a:rPr lang="es-ES" dirty="0" smtClean="0"/>
              <a:t>Después de la interrupción la subrutina toma el control</a:t>
            </a:r>
          </a:p>
          <a:p>
            <a:pPr lvl="1"/>
            <a:r>
              <a:rPr lang="es-ES" dirty="0" smtClean="0"/>
              <a:t>Se ejecuta</a:t>
            </a:r>
          </a:p>
          <a:p>
            <a:pPr lvl="1"/>
            <a:r>
              <a:rPr lang="es-ES" dirty="0" smtClean="0"/>
              <a:t>Y al finalizar regresa a la rutina </a:t>
            </a:r>
            <a:r>
              <a:rPr lang="es-ES" dirty="0" err="1" smtClean="0"/>
              <a:t>principalo</a:t>
            </a:r>
            <a:r>
              <a:rPr lang="es-ES" dirty="0" smtClean="0"/>
              <a:t> programa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Subrutinas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52637" y="2400300"/>
            <a:ext cx="8086725" cy="7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117141" y="1814661"/>
            <a:ext cx="195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Program</a:t>
            </a:r>
            <a:endParaRPr lang="en-US" sz="240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500316" y="2736054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43350" y="2400300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967288" y="2400300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943350" y="2439263"/>
            <a:ext cx="112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Llamada</a:t>
            </a:r>
            <a:r>
              <a:rPr lang="en-US" sz="2000" dirty="0" smtClean="0"/>
              <a:t> a </a:t>
            </a:r>
            <a:r>
              <a:rPr lang="en-US" sz="2000" dirty="0" err="1" smtClean="0"/>
              <a:t>subRut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2052637" y="4086225"/>
            <a:ext cx="2724147" cy="6238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3700463" y="4086225"/>
            <a:ext cx="9525" cy="623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175877" y="416733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Subrutina</a:t>
            </a:r>
            <a:endParaRPr lang="en-U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00463" y="4158109"/>
            <a:ext cx="103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2175877" y="3186114"/>
            <a:ext cx="1767474" cy="88165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732733" y="3204568"/>
            <a:ext cx="234555" cy="84269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030716" y="2766595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661377" y="2705513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191777" y="2736054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cxnSp>
        <p:nvCxnSpPr>
          <p:cNvPr id="28" name="Conector recto 27"/>
          <p:cNvCxnSpPr/>
          <p:nvPr/>
        </p:nvCxnSpPr>
        <p:spPr>
          <a:xfrm>
            <a:off x="7245859" y="2413129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245859" y="2452092"/>
            <a:ext cx="112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Llamada</a:t>
            </a:r>
            <a:r>
              <a:rPr lang="en-US" sz="2000" dirty="0" smtClean="0"/>
              <a:t> a </a:t>
            </a:r>
            <a:r>
              <a:rPr lang="en-US" sz="2000" dirty="0" err="1" smtClean="0"/>
              <a:t>subRut</a:t>
            </a:r>
            <a:endParaRPr lang="en-US" sz="2000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2246561" y="3198943"/>
            <a:ext cx="4999299" cy="8611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4776784" y="3217397"/>
            <a:ext cx="3609406" cy="8503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8386190" y="2413129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8920376" y="2703997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8450776" y="2734538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sp>
        <p:nvSpPr>
          <p:cNvPr id="38" name="CuadroTexto 37"/>
          <p:cNvSpPr txBox="1"/>
          <p:nvPr/>
        </p:nvSpPr>
        <p:spPr>
          <a:xfrm>
            <a:off x="965738" y="5194726"/>
            <a:ext cx="1026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requiera</a:t>
            </a:r>
            <a:r>
              <a:rPr lang="en-US" sz="2400" dirty="0" smtClean="0"/>
              <a:t>, la </a:t>
            </a:r>
            <a:r>
              <a:rPr lang="en-US" sz="2400" dirty="0" err="1" smtClean="0"/>
              <a:t>subrutina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s-ES" sz="2400" dirty="0" smtClean="0"/>
              <a:t>á llamada por el programa principal o </a:t>
            </a:r>
            <a:r>
              <a:rPr lang="es-ES" sz="2400" dirty="0" err="1" smtClean="0"/>
              <a:t>Main</a:t>
            </a:r>
            <a:r>
              <a:rPr lang="es-ES" sz="2400" dirty="0" smtClean="0"/>
              <a:t> </a:t>
            </a:r>
            <a:r>
              <a:rPr lang="es-ES" sz="2400" dirty="0" err="1" smtClean="0"/>
              <a:t>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47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Microperaciones</a:t>
            </a:r>
            <a:r>
              <a:rPr lang="es-ES" sz="3200" dirty="0" smtClean="0"/>
              <a:t> Lógicas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5" y="1690687"/>
            <a:ext cx="3471864" cy="4110038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Operaciones binarias</a:t>
            </a:r>
          </a:p>
          <a:p>
            <a:r>
              <a:rPr lang="es-ES" sz="2400" dirty="0" smtClean="0"/>
              <a:t>Entonces, las operaciones que se ejecutan considerando dos bits son llamadas </a:t>
            </a:r>
            <a:r>
              <a:rPr lang="es-ES" sz="2400" dirty="0" err="1" smtClean="0"/>
              <a:t>Microperaciones</a:t>
            </a:r>
            <a:r>
              <a:rPr lang="es-ES" sz="2400" dirty="0" smtClean="0"/>
              <a:t> Lógicas</a:t>
            </a:r>
          </a:p>
          <a:p>
            <a:r>
              <a:rPr lang="es-ES" sz="2400" dirty="0" smtClean="0"/>
              <a:t>16 operaciones lógicas que operan tomando </a:t>
            </a:r>
            <a:r>
              <a:rPr lang="es-ES" sz="2400" b="1" dirty="0" smtClean="0"/>
              <a:t>dos</a:t>
            </a:r>
            <a:r>
              <a:rPr lang="es-ES" sz="2400" dirty="0" smtClean="0"/>
              <a:t> variables binarias</a:t>
            </a:r>
          </a:p>
          <a:p>
            <a:endParaRPr lang="es-ES" sz="2400" dirty="0" smtClean="0"/>
          </a:p>
          <a:p>
            <a:r>
              <a:rPr lang="es-ES" sz="2400" dirty="0" smtClean="0">
                <a:solidFill>
                  <a:srgbClr val="FF0000"/>
                </a:solidFill>
              </a:rPr>
              <a:t>Cómo obtener la Función Booleana? Ponga 4 ejemplos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22"/>
          <a:stretch/>
        </p:blipFill>
        <p:spPr>
          <a:xfrm>
            <a:off x="4195762" y="1300162"/>
            <a:ext cx="7886700" cy="54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61" y="4356926"/>
            <a:ext cx="637445" cy="56095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50295" t="5435" r="36008" b="46739"/>
          <a:stretch/>
        </p:blipFill>
        <p:spPr>
          <a:xfrm>
            <a:off x="7540102" y="3276834"/>
            <a:ext cx="1335024" cy="804672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7018960" y="3316926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36" y="349328"/>
            <a:ext cx="10515600" cy="932084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smtClean="0"/>
              <a:t>Implementación de HW de </a:t>
            </a:r>
            <a:br>
              <a:rPr lang="es-ES" sz="3200" dirty="0" smtClean="0"/>
            </a:br>
            <a:r>
              <a:rPr lang="es-ES" sz="3200" dirty="0" err="1" smtClean="0"/>
              <a:t>Microperaciones</a:t>
            </a:r>
            <a:r>
              <a:rPr lang="es-ES" sz="3200" dirty="0" smtClean="0"/>
              <a:t> Lógicas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5" y="1690687"/>
            <a:ext cx="5502032" cy="137472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Las operaciones usadas generalmente son: AND, OR, XOR, NOT</a:t>
            </a:r>
          </a:p>
          <a:p>
            <a:r>
              <a:rPr lang="es-ES" sz="2400" dirty="0" smtClean="0"/>
              <a:t>S1 y S0 : bit </a:t>
            </a:r>
            <a:r>
              <a:rPr lang="es-ES" sz="2400" dirty="0" err="1" smtClean="0"/>
              <a:t>selectors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0349" r="73328" b="42754"/>
          <a:stretch/>
        </p:blipFill>
        <p:spPr>
          <a:xfrm>
            <a:off x="7540102" y="925513"/>
            <a:ext cx="1591056" cy="963168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>
            <a:off x="6336595" y="1278748"/>
            <a:ext cx="1216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endCxn id="9" idx="3"/>
          </p:cNvCxnSpPr>
          <p:nvPr/>
        </p:nvCxnSpPr>
        <p:spPr>
          <a:xfrm flipH="1" flipV="1">
            <a:off x="6323202" y="1562175"/>
            <a:ext cx="1216900" cy="12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973995" y="969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9" name="CuadroTexto 8"/>
          <p:cNvSpPr txBox="1"/>
          <p:nvPr/>
        </p:nvSpPr>
        <p:spPr>
          <a:xfrm>
            <a:off x="5971824" y="133134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0295" t="5435" r="36008" b="46739"/>
          <a:stretch/>
        </p:blipFill>
        <p:spPr>
          <a:xfrm>
            <a:off x="7599151" y="2005225"/>
            <a:ext cx="1335024" cy="804672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 flipH="1" flipV="1">
            <a:off x="7200190" y="5948031"/>
            <a:ext cx="3019898" cy="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 flipV="1">
            <a:off x="7178924" y="6378392"/>
            <a:ext cx="3522982" cy="3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752995" y="567429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S1</a:t>
            </a:r>
            <a:endParaRPr lang="en-U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24740" y="608852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15" name="Elipse 14"/>
          <p:cNvSpPr/>
          <p:nvPr/>
        </p:nvSpPr>
        <p:spPr>
          <a:xfrm>
            <a:off x="7074089" y="2041801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o 20"/>
          <p:cNvSpPr/>
          <p:nvPr/>
        </p:nvSpPr>
        <p:spPr>
          <a:xfrm rot="2317098">
            <a:off x="6613955" y="3237595"/>
            <a:ext cx="931931" cy="10850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7003278" y="1266242"/>
            <a:ext cx="36037" cy="33691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7003348" y="232200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 flipV="1">
            <a:off x="6641146" y="2632090"/>
            <a:ext cx="1033321" cy="10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 flipV="1">
            <a:off x="7003348" y="3565813"/>
            <a:ext cx="568839" cy="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6621605" y="3824056"/>
            <a:ext cx="931890" cy="3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616801" y="1573924"/>
            <a:ext cx="24345" cy="2279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2" idx="1"/>
          </p:cNvCxnSpPr>
          <p:nvPr/>
        </p:nvCxnSpPr>
        <p:spPr>
          <a:xfrm flipH="1" flipV="1">
            <a:off x="7003279" y="4635360"/>
            <a:ext cx="568182" cy="2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 flipV="1">
            <a:off x="8191494" y="4622659"/>
            <a:ext cx="939664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9131158" y="735013"/>
            <a:ext cx="1996985" cy="4585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8460226" y="369586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H="1">
            <a:off x="8470058" y="242584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0211850" y="5320356"/>
            <a:ext cx="0" cy="635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0693668" y="5320356"/>
            <a:ext cx="0" cy="105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9801729" y="4812632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Select</a:t>
            </a:r>
            <a:endParaRPr lang="en-US" sz="2000"/>
          </a:p>
        </p:txBody>
      </p:sp>
      <p:sp>
        <p:nvSpPr>
          <p:cNvPr id="71" name="CuadroTexto 70"/>
          <p:cNvSpPr txBox="1"/>
          <p:nvPr/>
        </p:nvSpPr>
        <p:spPr>
          <a:xfrm>
            <a:off x="9753602" y="2855495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MUX</a:t>
            </a:r>
            <a:endParaRPr lang="en-US" sz="2800"/>
          </a:p>
        </p:txBody>
      </p:sp>
      <p:sp>
        <p:nvSpPr>
          <p:cNvPr id="72" name="CuadroTexto 71"/>
          <p:cNvSpPr txBox="1"/>
          <p:nvPr/>
        </p:nvSpPr>
        <p:spPr>
          <a:xfrm>
            <a:off x="9849855" y="23100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x 1</a:t>
            </a:r>
            <a:endParaRPr lang="en-U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193159" y="121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0</a:t>
            </a:r>
            <a:endParaRPr lang="en-US" sz="2400"/>
          </a:p>
        </p:txBody>
      </p:sp>
      <p:sp>
        <p:nvSpPr>
          <p:cNvPr id="74" name="CuadroTexto 73"/>
          <p:cNvSpPr txBox="1"/>
          <p:nvPr/>
        </p:nvSpPr>
        <p:spPr>
          <a:xfrm>
            <a:off x="9181733" y="2122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9158062" y="33837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9134787" y="435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11128143" y="306541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1507748" y="314788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</a:t>
            </a:r>
            <a:endParaRPr lang="en-US" sz="2400" dirty="0"/>
          </a:p>
        </p:txBody>
      </p:sp>
      <p:graphicFrame>
        <p:nvGraphicFramePr>
          <p:cNvPr id="79" name="Tab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4876"/>
              </p:ext>
            </p:extLst>
          </p:nvPr>
        </p:nvGraphicFramePr>
        <p:xfrm>
          <a:off x="887896" y="3609547"/>
          <a:ext cx="4567084" cy="2133469"/>
        </p:xfrm>
        <a:graphic>
          <a:graphicData uri="http://schemas.openxmlformats.org/drawingml/2006/table">
            <a:tbl>
              <a:tblPr/>
              <a:tblGrid>
                <a:gridCol w="730733"/>
                <a:gridCol w="597872"/>
                <a:gridCol w="1444860"/>
                <a:gridCol w="1793619"/>
              </a:tblGrid>
              <a:tr h="417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Output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M-Operation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 = A ⋀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 = A ⋁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32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= 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Cuerpo)" charset="0"/>
                        </a:rPr>
                        <a:t>⊕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XOR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Complement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CuadroTexto 79"/>
          <p:cNvSpPr txBox="1"/>
          <p:nvPr/>
        </p:nvSpPr>
        <p:spPr>
          <a:xfrm>
            <a:off x="4650248" y="408628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ym typeface="Wingdings"/>
              </a:rPr>
              <a:t></a:t>
            </a:r>
            <a:r>
              <a:rPr lang="en-US" smtClean="0"/>
              <a:t>Fi = A AND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4" y="1042988"/>
            <a:ext cx="11291137" cy="4757737"/>
          </a:xfrm>
        </p:spPr>
        <p:txBody>
          <a:bodyPr>
            <a:noAutofit/>
          </a:bodyPr>
          <a:lstStyle/>
          <a:p>
            <a:r>
              <a:rPr lang="es-ES" sz="2400" dirty="0" smtClean="0"/>
              <a:t>Las </a:t>
            </a:r>
            <a:r>
              <a:rPr lang="es-ES" sz="2400" dirty="0" err="1" smtClean="0"/>
              <a:t>microperaciones</a:t>
            </a:r>
            <a:r>
              <a:rPr lang="es-ES" sz="2400" dirty="0" smtClean="0"/>
              <a:t> lógicas sirven para manipular bits o porciones de una palabra en un registro. Ejemplo:</a:t>
            </a:r>
          </a:p>
          <a:p>
            <a:r>
              <a:rPr lang="es-ES" sz="2400" dirty="0" smtClean="0"/>
              <a:t>A = 1100, B = 1010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 smtClean="0"/>
              <a:t>Selective</a:t>
            </a:r>
            <a:r>
              <a:rPr lang="es-ES" sz="2400" dirty="0" smtClean="0"/>
              <a:t> set: (OR </a:t>
            </a:r>
            <a:r>
              <a:rPr lang="es-ES" sz="2400" dirty="0" err="1" smtClean="0"/>
              <a:t>Microperation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r>
              <a:rPr lang="es-ES" sz="2400" dirty="0" smtClean="0"/>
              <a:t>	Si el bit en B es 1, entonces el bit (correspondiente) en A toma el valor de 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ES" dirty="0" smtClean="0"/>
              <a:t>	A </a:t>
            </a:r>
            <a:r>
              <a:rPr lang="es-ES" dirty="0">
                <a:sym typeface="Wingdings"/>
              </a:rPr>
              <a:t> A + </a:t>
            </a:r>
            <a:r>
              <a:rPr lang="es-ES" dirty="0" smtClean="0">
                <a:sym typeface="Wingdings"/>
              </a:rPr>
              <a:t>B</a:t>
            </a:r>
            <a:endParaRPr lang="es-E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s-ES" sz="2400" dirty="0" err="1" smtClean="0"/>
              <a:t>Selective</a:t>
            </a:r>
            <a:r>
              <a:rPr lang="es-ES" sz="2400" dirty="0" smtClean="0"/>
              <a:t> </a:t>
            </a:r>
            <a:r>
              <a:rPr lang="es-ES" sz="2400" dirty="0" err="1" smtClean="0"/>
              <a:t>Complement</a:t>
            </a:r>
            <a:r>
              <a:rPr lang="es-ES" sz="2400" dirty="0" smtClean="0"/>
              <a:t> (XOR </a:t>
            </a:r>
            <a:r>
              <a:rPr lang="es-ES" sz="2400" dirty="0" err="1"/>
              <a:t>Microperation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r>
              <a:rPr lang="es-ES" sz="2400" dirty="0" smtClean="0"/>
              <a:t>	Si </a:t>
            </a:r>
            <a:r>
              <a:rPr lang="es-ES" sz="2400" dirty="0"/>
              <a:t>el bit en B es 1, entonces el bit (correspondiente) en A </a:t>
            </a:r>
            <a:r>
              <a:rPr lang="es-ES" sz="2400" dirty="0" smtClean="0"/>
              <a:t>cambia a su 	complemento</a:t>
            </a:r>
          </a:p>
          <a:p>
            <a:pPr marL="0" indent="0">
              <a:buNone/>
            </a:pPr>
            <a:r>
              <a:rPr lang="es-ES" sz="2400" dirty="0"/>
              <a:t>	A </a:t>
            </a:r>
            <a:r>
              <a:rPr lang="es-ES" sz="2400" dirty="0">
                <a:sym typeface="Wingdings"/>
              </a:rPr>
              <a:t> A </a:t>
            </a:r>
            <a:r>
              <a:rPr lang="mr-IN" sz="2400" dirty="0">
                <a:solidFill>
                  <a:srgbClr val="000000"/>
                </a:solidFill>
                <a:latin typeface="Calibri (Cuerpo)" charset="0"/>
              </a:rPr>
              <a:t>⊕</a:t>
            </a:r>
            <a:r>
              <a:rPr lang="es-ES" sz="2400" dirty="0" smtClean="0">
                <a:sym typeface="Wingdings"/>
              </a:rPr>
              <a:t> B</a:t>
            </a:r>
          </a:p>
          <a:p>
            <a:pPr marL="0" indent="0">
              <a:buNone/>
            </a:pPr>
            <a:r>
              <a:rPr lang="es-ES" sz="2400" dirty="0" smtClean="0">
                <a:sym typeface="Wingdings"/>
              </a:rPr>
              <a:t>3. </a:t>
            </a:r>
            <a:r>
              <a:rPr lang="es-ES" sz="2400" dirty="0" err="1" smtClean="0">
                <a:sym typeface="Wingdings"/>
              </a:rPr>
              <a:t>Selective</a:t>
            </a:r>
            <a:r>
              <a:rPr lang="es-ES" sz="2400" dirty="0" smtClean="0">
                <a:sym typeface="Wingdings"/>
              </a:rPr>
              <a:t> Clear </a:t>
            </a:r>
          </a:p>
          <a:p>
            <a:pPr marL="0" indent="0">
              <a:buNone/>
            </a:pPr>
            <a:r>
              <a:rPr lang="es-ES" sz="2400" dirty="0" smtClean="0"/>
              <a:t>	Si </a:t>
            </a:r>
            <a:r>
              <a:rPr lang="es-ES" sz="2400" dirty="0"/>
              <a:t>el bit en B es 1, entonces el bit (correspondiente) en </a:t>
            </a:r>
            <a:r>
              <a:rPr lang="es-ES" sz="2400" dirty="0" smtClean="0"/>
              <a:t>A </a:t>
            </a:r>
            <a:r>
              <a:rPr lang="es-ES" sz="2400" dirty="0"/>
              <a:t>toma el valor de </a:t>
            </a:r>
            <a:r>
              <a:rPr lang="es-ES" sz="2400" dirty="0" smtClean="0"/>
              <a:t>0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 smtClean="0"/>
              <a:t>	A </a:t>
            </a:r>
            <a:r>
              <a:rPr lang="es-ES" dirty="0">
                <a:sym typeface="Wingdings"/>
              </a:rPr>
              <a:t> A </a:t>
            </a:r>
            <a:r>
              <a:rPr lang="es-ES" dirty="0" smtClean="0">
                <a:sym typeface="Wingdings"/>
              </a:rPr>
              <a:t> B’</a:t>
            </a:r>
            <a:endParaRPr lang="es-ES" dirty="0">
              <a:sym typeface="Wingdings"/>
            </a:endParaRPr>
          </a:p>
          <a:p>
            <a:pPr marL="457200" lvl="1" indent="0">
              <a:buNone/>
            </a:pPr>
            <a:endParaRPr lang="es-ES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8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4" y="1283368"/>
            <a:ext cx="11291137" cy="4517357"/>
          </a:xfrm>
        </p:spPr>
        <p:txBody>
          <a:bodyPr>
            <a:noAutofit/>
          </a:bodyPr>
          <a:lstStyle/>
          <a:p>
            <a:r>
              <a:rPr lang="es-ES" sz="2400" dirty="0" smtClean="0"/>
              <a:t>Ejemplo:</a:t>
            </a:r>
          </a:p>
          <a:p>
            <a:r>
              <a:rPr lang="es-ES" sz="2400" dirty="0" smtClean="0"/>
              <a:t>A = 1100, B = 1010</a:t>
            </a:r>
          </a:p>
          <a:p>
            <a:endParaRPr lang="es-ES" sz="2400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s-ES" dirty="0" err="1" smtClean="0"/>
              <a:t>Mask</a:t>
            </a:r>
            <a:r>
              <a:rPr lang="es-ES" dirty="0" smtClean="0"/>
              <a:t> </a:t>
            </a:r>
            <a:r>
              <a:rPr lang="es-ES" dirty="0" err="1" smtClean="0"/>
              <a:t>Operation</a:t>
            </a:r>
            <a:r>
              <a:rPr lang="es-ES" dirty="0" smtClean="0"/>
              <a:t> (AND </a:t>
            </a:r>
            <a:r>
              <a:rPr lang="es-ES" dirty="0" err="1"/>
              <a:t>Microperation</a:t>
            </a:r>
            <a:r>
              <a:rPr lang="es-ES" dirty="0" smtClean="0"/>
              <a:t>)</a:t>
            </a:r>
          </a:p>
          <a:p>
            <a:pPr marL="457200" lvl="1" indent="0">
              <a:buNone/>
            </a:pPr>
            <a:r>
              <a:rPr lang="es-ES" dirty="0" smtClean="0"/>
              <a:t>	Si </a:t>
            </a:r>
            <a:r>
              <a:rPr lang="es-ES" dirty="0"/>
              <a:t>el bit en B es </a:t>
            </a:r>
            <a:r>
              <a:rPr lang="es-ES" b="1" dirty="0" smtClean="0">
                <a:solidFill>
                  <a:srgbClr val="FF0000"/>
                </a:solidFill>
              </a:rPr>
              <a:t>0</a:t>
            </a:r>
            <a:r>
              <a:rPr lang="es-ES" dirty="0" smtClean="0"/>
              <a:t>, </a:t>
            </a:r>
            <a:r>
              <a:rPr lang="es-ES" dirty="0"/>
              <a:t>entonces el bit (correspondiente) en A toma el valor de 0</a:t>
            </a:r>
          </a:p>
          <a:p>
            <a:pPr marL="457200" lvl="1" indent="0">
              <a:buNone/>
            </a:pPr>
            <a:r>
              <a:rPr lang="es-ES" dirty="0"/>
              <a:t>	A </a:t>
            </a:r>
            <a:r>
              <a:rPr lang="es-ES" dirty="0">
                <a:sym typeface="Wingdings"/>
              </a:rPr>
              <a:t> A </a:t>
            </a:r>
            <a:r>
              <a:rPr lang="es-ES" dirty="0" smtClean="0">
                <a:sym typeface="Wingdings"/>
              </a:rPr>
              <a:t>B</a:t>
            </a:r>
          </a:p>
          <a:p>
            <a:pPr marL="457200" lvl="1" indent="0">
              <a:buNone/>
            </a:pPr>
            <a:endParaRPr lang="es-ES" dirty="0">
              <a:sym typeface="Wingdings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lang="es-ES" dirty="0" smtClean="0"/>
              <a:t>Clear </a:t>
            </a:r>
            <a:r>
              <a:rPr lang="es-ES" dirty="0" err="1"/>
              <a:t>Operation</a:t>
            </a:r>
            <a:r>
              <a:rPr lang="es-ES" dirty="0"/>
              <a:t> (AND </a:t>
            </a:r>
            <a:r>
              <a:rPr lang="es-ES" dirty="0" err="1"/>
              <a:t>Microperation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r>
              <a:rPr lang="es-ES" dirty="0"/>
              <a:t>	Si el bit en B </a:t>
            </a:r>
            <a:r>
              <a:rPr lang="es-ES" dirty="0" smtClean="0"/>
              <a:t>es igual al </a:t>
            </a:r>
            <a:r>
              <a:rPr lang="es-ES" dirty="0"/>
              <a:t>bit (correspondiente) en </a:t>
            </a:r>
            <a:r>
              <a:rPr lang="es-ES" dirty="0" smtClean="0"/>
              <a:t>A, el bit en A </a:t>
            </a:r>
            <a:r>
              <a:rPr lang="es-ES" dirty="0"/>
              <a:t>toma el valor de </a:t>
            </a:r>
            <a:r>
              <a:rPr lang="es-ES" dirty="0" smtClean="0"/>
              <a:t>0 	(</a:t>
            </a:r>
            <a:r>
              <a:rPr lang="es-ES" i="1" dirty="0" err="1" smtClean="0"/>
              <a:t>cleared</a:t>
            </a:r>
            <a:r>
              <a:rPr lang="es-ES" dirty="0" smtClean="0"/>
              <a:t>), caso contrario, el bit </a:t>
            </a:r>
            <a:r>
              <a:rPr lang="es-ES" dirty="0" err="1" smtClean="0"/>
              <a:t>an</a:t>
            </a:r>
            <a:r>
              <a:rPr lang="es-ES" dirty="0" smtClean="0"/>
              <a:t> A toma el valor de 1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 A </a:t>
            </a:r>
            <a:r>
              <a:rPr lang="es-ES" dirty="0">
                <a:sym typeface="Wingdings"/>
              </a:rPr>
              <a:t> A </a:t>
            </a:r>
            <a:r>
              <a:rPr lang="mr-IN" dirty="0">
                <a:solidFill>
                  <a:srgbClr val="000000"/>
                </a:solidFill>
                <a:latin typeface="Calibri (Cuerpo)" charset="0"/>
              </a:rPr>
              <a:t>⊕</a:t>
            </a:r>
            <a:r>
              <a:rPr lang="es-ES" dirty="0">
                <a:sym typeface="Wingdings"/>
              </a:rPr>
              <a:t> </a:t>
            </a:r>
            <a:r>
              <a:rPr lang="es-ES" dirty="0" smtClean="0">
                <a:sym typeface="Wingdings"/>
              </a:rPr>
              <a:t>B</a:t>
            </a:r>
          </a:p>
          <a:p>
            <a:pPr marL="457200" lvl="1" indent="0">
              <a:buNone/>
            </a:pPr>
            <a:endParaRPr lang="es-ES" dirty="0" smtClean="0">
              <a:sym typeface="Wingdings"/>
            </a:endParaRPr>
          </a:p>
          <a:p>
            <a:pPr marL="457200" lvl="1" indent="0">
              <a:buNone/>
            </a:pPr>
            <a:r>
              <a:rPr lang="es-ES" sz="2600" dirty="0" smtClean="0">
                <a:solidFill>
                  <a:srgbClr val="FF0000"/>
                </a:solidFill>
                <a:sym typeface="Wingdings"/>
              </a:rPr>
              <a:t>Consultar: cómo trabajan las aplicaciones </a:t>
            </a:r>
            <a:r>
              <a:rPr lang="es-ES" sz="2600" dirty="0" err="1" smtClean="0">
                <a:solidFill>
                  <a:srgbClr val="FF0000"/>
                </a:solidFill>
                <a:sym typeface="Wingdings"/>
              </a:rPr>
              <a:t>Insert</a:t>
            </a:r>
            <a:r>
              <a:rPr lang="es-ES" sz="2600" dirty="0" smtClean="0">
                <a:solidFill>
                  <a:srgbClr val="FF0000"/>
                </a:solidFill>
                <a:sym typeface="Wingdings"/>
              </a:rPr>
              <a:t> y Compare</a:t>
            </a:r>
            <a:endParaRPr lang="es-ES" sz="26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s-ES" dirty="0" smtClean="0"/>
          </a:p>
          <a:p>
            <a:pPr marL="914400" lvl="1" indent="-457200">
              <a:buFont typeface="+mj-lt"/>
              <a:buAutoNum type="arabicPeriod" startAt="4"/>
            </a:pPr>
            <a:endParaRPr lang="es-ES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09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29" y="1238250"/>
            <a:ext cx="9003259" cy="50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537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Microperaciones</a:t>
            </a:r>
            <a:r>
              <a:rPr lang="es-ES" sz="3200" dirty="0" smtClean="0"/>
              <a:t> de Desplazamiento o </a:t>
            </a:r>
            <a:r>
              <a:rPr lang="es-ES" sz="3200" dirty="0" err="1" smtClean="0"/>
              <a:t>Shift</a:t>
            </a:r>
            <a:r>
              <a:rPr lang="es-ES" sz="3200" dirty="0" smtClean="0"/>
              <a:t> </a:t>
            </a:r>
            <a:r>
              <a:rPr lang="es-ES" sz="3200" dirty="0" err="1" smtClean="0"/>
              <a:t>Microperations</a:t>
            </a:r>
            <a:endParaRPr lang="es-ES" sz="3200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transferir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forma serial.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tipos</a:t>
            </a:r>
            <a:r>
              <a:rPr lang="en-US" dirty="0" smtClean="0"/>
              <a:t> de shift:</a:t>
            </a:r>
          </a:p>
          <a:p>
            <a:pPr lvl="1"/>
            <a:r>
              <a:rPr lang="en-US" dirty="0" smtClean="0"/>
              <a:t>Logical shift</a:t>
            </a:r>
          </a:p>
          <a:p>
            <a:pPr lvl="1"/>
            <a:r>
              <a:rPr lang="en-US" dirty="0" smtClean="0"/>
              <a:t>Circular shift</a:t>
            </a:r>
          </a:p>
          <a:p>
            <a:pPr lvl="1"/>
            <a:r>
              <a:rPr lang="en-US" dirty="0" smtClean="0"/>
              <a:t>Arithmetic shift</a:t>
            </a:r>
          </a:p>
        </p:txBody>
      </p:sp>
    </p:spTree>
    <p:extLst>
      <p:ext uri="{BB962C8B-B14F-4D97-AF65-F5344CB8AC3E}">
        <p14:creationId xmlns:p14="http://schemas.microsoft.com/office/powerpoint/2010/main" val="123804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872537" cy="677612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Implementación de HW </a:t>
            </a:r>
            <a:r>
              <a:rPr lang="es-ES" sz="3200" smtClean="0"/>
              <a:t>de </a:t>
            </a:r>
            <a:r>
              <a:rPr lang="es-ES" sz="3200" dirty="0" err="1" smtClean="0"/>
              <a:t>Microperaciones</a:t>
            </a:r>
            <a:r>
              <a:rPr lang="es-ES" sz="3200" dirty="0" smtClean="0"/>
              <a:t> </a:t>
            </a:r>
            <a:r>
              <a:rPr lang="es-ES" sz="3200" dirty="0" err="1" smtClean="0"/>
              <a:t>Shift</a:t>
            </a:r>
            <a:endParaRPr lang="es-ES" sz="32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3296652" y="5213685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268579" y="3899985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268578" y="1292266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260556" y="2573813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260556" y="125861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260556" y="252922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60556" y="384724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268578" y="5165256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579925" y="15975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570264" y="28445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3570264" y="41484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3587033" y="5462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361082" y="169639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049697" y="1465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</a:t>
            </a:r>
            <a:r>
              <a:rPr lang="en-US" sz="2000"/>
              <a:t>0</a:t>
            </a:r>
            <a:endParaRPr lang="en-US" sz="20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4371473" y="30320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60088" y="280125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H1</a:t>
            </a:r>
            <a:endParaRPr lang="en-US" sz="2000" dirty="0"/>
          </a:p>
        </p:txBody>
      </p:sp>
      <p:cxnSp>
        <p:nvCxnSpPr>
          <p:cNvPr id="21" name="Conector recto 20"/>
          <p:cNvCxnSpPr/>
          <p:nvPr/>
        </p:nvCxnSpPr>
        <p:spPr>
          <a:xfrm flipH="1">
            <a:off x="4335377" y="436778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023992" y="413695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</a:t>
            </a:r>
            <a:endParaRPr lang="en-US" sz="2000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4371473" y="567077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060088" y="543993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H3</a:t>
            </a:r>
            <a:endParaRPr lang="en-US" sz="2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973177" y="101065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Select</a:t>
            </a:r>
            <a:endParaRPr lang="en-US" sz="2000"/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2621216" y="144810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 flipV="1">
            <a:off x="2625720" y="2693651"/>
            <a:ext cx="634836" cy="8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2597646" y="4016234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2609678" y="53138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602149" y="1292268"/>
            <a:ext cx="24063" cy="402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24098" y="973179"/>
            <a:ext cx="982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Serial Input </a:t>
            </a:r>
            <a:r>
              <a:rPr lang="en-US" sz="2000" dirty="0" smtClean="0"/>
              <a:t>IR</a:t>
            </a:r>
            <a:endParaRPr lang="en-US" sz="2000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1588168" y="1720275"/>
            <a:ext cx="1672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 flipV="1">
            <a:off x="1603309" y="1370081"/>
            <a:ext cx="1499" cy="350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9644"/>
              </p:ext>
            </p:extLst>
          </p:nvPr>
        </p:nvGraphicFramePr>
        <p:xfrm>
          <a:off x="7043153" y="2620532"/>
          <a:ext cx="3753185" cy="1502877"/>
        </p:xfrm>
        <a:graphic>
          <a:graphicData uri="http://schemas.openxmlformats.org/drawingml/2006/table">
            <a:tbl>
              <a:tblPr/>
              <a:tblGrid>
                <a:gridCol w="851093"/>
                <a:gridCol w="725523"/>
                <a:gridCol w="725523"/>
                <a:gridCol w="725523"/>
                <a:gridCol w="725523"/>
              </a:tblGrid>
              <a:tr h="36851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Output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513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1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3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CuadroTexto 39"/>
          <p:cNvSpPr txBox="1"/>
          <p:nvPr/>
        </p:nvSpPr>
        <p:spPr>
          <a:xfrm>
            <a:off x="1042737" y="232610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A0</a:t>
            </a:r>
            <a:endParaRPr lang="en-US" sz="2000"/>
          </a:p>
        </p:txBody>
      </p:sp>
      <p:sp>
        <p:nvSpPr>
          <p:cNvPr id="41" name="CuadroTexto 40"/>
          <p:cNvSpPr txBox="1"/>
          <p:nvPr/>
        </p:nvSpPr>
        <p:spPr>
          <a:xfrm>
            <a:off x="1025793" y="3168342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</a:t>
            </a:r>
            <a:endParaRPr lang="en-US" sz="20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42737" y="4117677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A2</a:t>
            </a:r>
            <a:endParaRPr lang="en-US" sz="20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25793" y="4965201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A3</a:t>
            </a:r>
            <a:endParaRPr lang="en-US" sz="2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096686" y="5842337"/>
            <a:ext cx="982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Serial Output IL</a:t>
            </a:r>
            <a:endParaRPr lang="en-US" sz="2000" dirty="0"/>
          </a:p>
        </p:txBody>
      </p:sp>
      <p:cxnSp>
        <p:nvCxnSpPr>
          <p:cNvPr id="45" name="Conector recto 44"/>
          <p:cNvCxnSpPr/>
          <p:nvPr/>
        </p:nvCxnSpPr>
        <p:spPr>
          <a:xfrm flipH="1" flipV="1">
            <a:off x="1860756" y="6593937"/>
            <a:ext cx="1100430" cy="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2961186" y="5931505"/>
            <a:ext cx="1" cy="680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 flipV="1">
            <a:off x="2953286" y="5944489"/>
            <a:ext cx="327326" cy="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H="1" flipV="1">
            <a:off x="1450130" y="3408846"/>
            <a:ext cx="365283" cy="86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1807390" y="2036256"/>
            <a:ext cx="0" cy="1373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1815413" y="2036256"/>
            <a:ext cx="1455051" cy="2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1412546" y="4393902"/>
            <a:ext cx="790459" cy="1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2176553" y="3295466"/>
            <a:ext cx="0" cy="11011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2178135" y="3295466"/>
            <a:ext cx="1068344" cy="76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>
            <a:off x="1394865" y="5204500"/>
            <a:ext cx="1049120" cy="91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H="1" flipV="1">
            <a:off x="2427013" y="4603569"/>
            <a:ext cx="6561" cy="6036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2396542" y="4603569"/>
            <a:ext cx="881595" cy="132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149627" y="1141923"/>
            <a:ext cx="2770117" cy="707886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 para Shift Right (down)</a:t>
            </a:r>
          </a:p>
          <a:p>
            <a:r>
              <a:rPr lang="en-US" sz="2000" dirty="0" smtClean="0"/>
              <a:t>1 para </a:t>
            </a:r>
            <a:r>
              <a:rPr lang="en-US" sz="2000" dirty="0"/>
              <a:t>Shift </a:t>
            </a:r>
            <a:r>
              <a:rPr lang="en-US" sz="2000" dirty="0" smtClean="0"/>
              <a:t>Left (up)</a:t>
            </a:r>
            <a:endParaRPr lang="en-US" sz="2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7202907" y="5084608"/>
            <a:ext cx="359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¿C</a:t>
            </a:r>
            <a:r>
              <a:rPr lang="es-ES" sz="2000" dirty="0" err="1" smtClean="0">
                <a:solidFill>
                  <a:srgbClr val="FF0000"/>
                </a:solidFill>
              </a:rPr>
              <a:t>ómo</a:t>
            </a:r>
            <a:r>
              <a:rPr lang="es-ES" sz="2000" dirty="0" smtClean="0">
                <a:solidFill>
                  <a:srgbClr val="FF0000"/>
                </a:solidFill>
              </a:rPr>
              <a:t> queda el diagrama si en lugar de aplicar </a:t>
            </a:r>
            <a:r>
              <a:rPr lang="es-ES" sz="2000" dirty="0" err="1" smtClean="0">
                <a:solidFill>
                  <a:srgbClr val="FF0000"/>
                </a:solidFill>
              </a:rPr>
              <a:t>Shift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left</a:t>
            </a:r>
            <a:r>
              <a:rPr lang="es-ES" sz="2000" dirty="0" smtClean="0">
                <a:solidFill>
                  <a:srgbClr val="FF0000"/>
                </a:solidFill>
              </a:rPr>
              <a:t> aplicamos </a:t>
            </a:r>
            <a:r>
              <a:rPr lang="es-ES" sz="2000" dirty="0" err="1" smtClean="0">
                <a:solidFill>
                  <a:srgbClr val="FF0000"/>
                </a:solidFill>
              </a:rPr>
              <a:t>Shift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Right</a:t>
            </a:r>
            <a:r>
              <a:rPr lang="es-E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8102245" y="2251200"/>
            <a:ext cx="179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5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0724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Arithmetic</a:t>
            </a:r>
            <a:r>
              <a:rPr lang="es-ES" sz="3200" dirty="0" smtClean="0"/>
              <a:t> </a:t>
            </a:r>
            <a:r>
              <a:rPr lang="es-ES" sz="3200" dirty="0" err="1" smtClean="0"/>
              <a:t>logic</a:t>
            </a:r>
            <a:r>
              <a:rPr lang="es-ES" sz="3200" dirty="0" smtClean="0"/>
              <a:t> </a:t>
            </a:r>
            <a:r>
              <a:rPr lang="es-ES" sz="3200" dirty="0" err="1" smtClean="0"/>
              <a:t>shift</a:t>
            </a:r>
            <a:r>
              <a:rPr lang="es-ES" sz="3200" dirty="0" smtClean="0"/>
              <a:t> </a:t>
            </a:r>
            <a:r>
              <a:rPr lang="es-ES" sz="3200" dirty="0" err="1" smtClean="0"/>
              <a:t>unit</a:t>
            </a:r>
            <a:endParaRPr lang="es-ES" sz="3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23" y="203200"/>
            <a:ext cx="6464300" cy="66548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58922" y="4010527"/>
            <a:ext cx="6344319" cy="1524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331369" y="4219074"/>
            <a:ext cx="139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Arithmetic operations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58921" y="5568297"/>
            <a:ext cx="6344319" cy="73625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31369" y="5558912"/>
            <a:ext cx="139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ogical operations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echa izquierda y derecha 41"/>
          <p:cNvSpPr/>
          <p:nvPr/>
        </p:nvSpPr>
        <p:spPr>
          <a:xfrm>
            <a:off x="6280482" y="859278"/>
            <a:ext cx="5526506" cy="151495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/>
          <p:cNvSpPr/>
          <p:nvPr/>
        </p:nvSpPr>
        <p:spPr>
          <a:xfrm>
            <a:off x="6835515" y="1813129"/>
            <a:ext cx="374754" cy="1765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6835515" y="1600517"/>
            <a:ext cx="374754" cy="1765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/>
          <p:cNvSpPr/>
          <p:nvPr/>
        </p:nvSpPr>
        <p:spPr>
          <a:xfrm>
            <a:off x="6835515" y="1252545"/>
            <a:ext cx="374754" cy="315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654969"/>
            <a:ext cx="11293641" cy="371585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Conecta a 2 o más componentes</a:t>
            </a:r>
          </a:p>
          <a:p>
            <a:pPr lvl="1"/>
            <a:r>
              <a:rPr lang="es-ES" sz="2300" dirty="0" err="1" smtClean="0"/>
              <a:t>System</a:t>
            </a:r>
            <a:r>
              <a:rPr lang="es-ES" sz="2300" dirty="0" smtClean="0"/>
              <a:t> bus: conecta a los componentes principales como: procesador, memoria, I/O</a:t>
            </a:r>
          </a:p>
          <a:p>
            <a:pPr lvl="1"/>
            <a:r>
              <a:rPr lang="es-ES" sz="2300" dirty="0" smtClean="0"/>
              <a:t>Típicamente contiene más de 50 líneas separadas y cada línea tiene asignada una función.</a:t>
            </a:r>
          </a:p>
          <a:p>
            <a:pPr lvl="1"/>
            <a:r>
              <a:rPr lang="es-ES" sz="2300" dirty="0" smtClean="0"/>
              <a:t>3 grupos funcionales: </a:t>
            </a:r>
          </a:p>
          <a:p>
            <a:pPr lvl="2"/>
            <a:r>
              <a:rPr lang="es-ES" sz="2400" dirty="0" smtClean="0"/>
              <a:t>data bus: datos que van a ser usados o almacenados (temporalmente) por el procesador y viajan desde/hasta la memoria.</a:t>
            </a:r>
          </a:p>
          <a:p>
            <a:pPr lvl="2"/>
            <a:r>
              <a:rPr lang="es-ES" sz="2400" dirty="0" err="1" smtClean="0"/>
              <a:t>address</a:t>
            </a:r>
            <a:r>
              <a:rPr lang="es-ES" sz="2400" dirty="0" smtClean="0"/>
              <a:t> bus: de dónde obtener los datos, o también dónde almacenarlos.</a:t>
            </a:r>
            <a:endParaRPr lang="es-ES" sz="2400" dirty="0"/>
          </a:p>
          <a:p>
            <a:pPr lvl="2"/>
            <a:r>
              <a:rPr lang="es-ES" sz="2400" dirty="0" smtClean="0"/>
              <a:t>control bus: monitorea los datos y direcciones (data and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).</a:t>
            </a: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7012789" y="1645840"/>
            <a:ext cx="4049388" cy="9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7012789" y="1364124"/>
            <a:ext cx="4042513" cy="3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7012789" y="1713353"/>
            <a:ext cx="4049388" cy="22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7012789" y="1814186"/>
            <a:ext cx="4042513" cy="1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7012789" y="1900689"/>
            <a:ext cx="4042513" cy="12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7012789" y="1519417"/>
            <a:ext cx="4035638" cy="8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7012789" y="1295519"/>
            <a:ext cx="4042513" cy="24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7005914" y="1427840"/>
            <a:ext cx="4042513" cy="3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85011" y="3383973"/>
            <a:ext cx="11405936" cy="26478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Architecture: the system bus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556158" y="1925053"/>
            <a:ext cx="1203158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8915523" y="2165503"/>
            <a:ext cx="4844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I/O</a:t>
            </a:r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085474" y="157212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172853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420979" y="185687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294021" y="2582779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49474" y="185833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3465095" y="19410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2422358" y="2679031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846783" y="12379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987577" y="2310427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2"/>
            <a:endCxn id="11" idx="0"/>
          </p:cNvCxnSpPr>
          <p:nvPr/>
        </p:nvCxnSpPr>
        <p:spPr>
          <a:xfrm>
            <a:off x="2723148" y="2346158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693491" y="1877841"/>
            <a:ext cx="1388250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5852704" y="2123393"/>
            <a:ext cx="122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Memoria</a:t>
            </a:r>
            <a:endParaRPr lang="en-US" dirty="0"/>
          </a:p>
        </p:txBody>
      </p:sp>
      <p:sp>
        <p:nvSpPr>
          <p:cNvPr id="18" name="Flecha izquierda y derecha 17"/>
          <p:cNvSpPr/>
          <p:nvPr/>
        </p:nvSpPr>
        <p:spPr>
          <a:xfrm>
            <a:off x="699560" y="3367203"/>
            <a:ext cx="10493820" cy="2391913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1922905" y="4266463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1922905" y="4600746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1922905" y="4931749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9900596" y="3935683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Data bus</a:t>
            </a:r>
            <a:endParaRPr lang="en-US" sz="2000"/>
          </a:p>
        </p:txBody>
      </p:sp>
      <p:sp>
        <p:nvSpPr>
          <p:cNvPr id="48" name="CuadroTexto 47"/>
          <p:cNvSpPr txBox="1"/>
          <p:nvPr/>
        </p:nvSpPr>
        <p:spPr>
          <a:xfrm>
            <a:off x="9917877" y="4278413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Address bus</a:t>
            </a:r>
            <a:endParaRPr lang="en-US" sz="20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9900595" y="458657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bus</a:t>
            </a:r>
            <a:endParaRPr lang="en-US" sz="20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992597" y="3935683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Data bus</a:t>
            </a:r>
            <a:endParaRPr lang="en-US" sz="2000"/>
          </a:p>
        </p:txBody>
      </p:sp>
      <p:sp>
        <p:nvSpPr>
          <p:cNvPr id="51" name="CuadroTexto 50"/>
          <p:cNvSpPr txBox="1"/>
          <p:nvPr/>
        </p:nvSpPr>
        <p:spPr>
          <a:xfrm>
            <a:off x="817646" y="4297176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Address bus</a:t>
            </a:r>
            <a:endParaRPr lang="en-US" sz="20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00364" y="4605333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bus</a:t>
            </a:r>
            <a:endParaRPr lang="en-US" sz="2000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656841" y="3237406"/>
            <a:ext cx="0" cy="1029057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6096000" y="2845468"/>
            <a:ext cx="1873" cy="1420995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8758989" y="2759242"/>
            <a:ext cx="0" cy="144788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6" idx="2"/>
          </p:cNvCxnSpPr>
          <p:nvPr/>
        </p:nvCxnSpPr>
        <p:spPr>
          <a:xfrm>
            <a:off x="3152274" y="3237406"/>
            <a:ext cx="0" cy="13491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 flipV="1">
            <a:off x="6400800" y="2845468"/>
            <a:ext cx="32086" cy="17552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4" idx="2"/>
          </p:cNvCxnSpPr>
          <p:nvPr/>
        </p:nvCxnSpPr>
        <p:spPr>
          <a:xfrm flipH="1" flipV="1">
            <a:off x="9157737" y="2775285"/>
            <a:ext cx="2305" cy="182546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3673113" y="3220636"/>
            <a:ext cx="12562" cy="17111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6774292" y="2824734"/>
            <a:ext cx="12562" cy="20846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9446442" y="2764348"/>
            <a:ext cx="9734" cy="2167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75495" y="5614665"/>
            <a:ext cx="1506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System Bus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5819"/>
            <a:ext cx="10515600" cy="2049722"/>
          </a:xfrm>
        </p:spPr>
        <p:txBody>
          <a:bodyPr>
            <a:normAutofit/>
          </a:bodyPr>
          <a:lstStyle/>
          <a:p>
            <a:r>
              <a:rPr lang="es-ES" dirty="0" smtClean="0"/>
              <a:t>Contiene 8, 16, 64, etc. líneas separadas.</a:t>
            </a:r>
          </a:p>
          <a:p>
            <a:r>
              <a:rPr lang="es-ES" dirty="0" smtClean="0"/>
              <a:t>El número de líneas establecen el ancho del data bus (</a:t>
            </a:r>
            <a:r>
              <a:rPr lang="es-ES" dirty="0" err="1" smtClean="0"/>
              <a:t>width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Cada línea transporta 1 bit.</a:t>
            </a:r>
          </a:p>
          <a:p>
            <a:r>
              <a:rPr lang="es-ES" dirty="0" smtClean="0"/>
              <a:t>8bit data bus = 8 líneas en el data bus.</a:t>
            </a:r>
          </a:p>
          <a:p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80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4751882"/>
            <a:ext cx="10515600" cy="189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Ayuda a identificar una dirección particular en memoria.</a:t>
            </a:r>
          </a:p>
          <a:p>
            <a:r>
              <a:rPr lang="es-ES" dirty="0" smtClean="0"/>
              <a:t>Contiene la fuente o destino para el dato (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destination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Cada línea transporta 1 bit.</a:t>
            </a:r>
          </a:p>
          <a:p>
            <a:r>
              <a:rPr lang="es-ES" dirty="0" smtClean="0"/>
              <a:t>16bit </a:t>
            </a:r>
            <a:r>
              <a:rPr lang="es-ES" dirty="0" err="1" smtClean="0"/>
              <a:t>address</a:t>
            </a:r>
            <a:r>
              <a:rPr lang="es-ES" dirty="0" smtClean="0"/>
              <a:t> bus = 16 líneas.</a:t>
            </a:r>
          </a:p>
          <a:p>
            <a:endParaRPr lang="es-ES" dirty="0" smtClean="0"/>
          </a:p>
          <a:p>
            <a:endParaRPr lang="en-US" sz="4000" dirty="0" smtClean="0"/>
          </a:p>
          <a:p>
            <a:endParaRPr lang="en-US" sz="3800" dirty="0" smtClean="0"/>
          </a:p>
          <a:p>
            <a:pPr marL="3200400" lvl="7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932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5819"/>
            <a:ext cx="10515600" cy="2049722"/>
          </a:xfrm>
        </p:spPr>
        <p:txBody>
          <a:bodyPr>
            <a:normAutofit/>
          </a:bodyPr>
          <a:lstStyle/>
          <a:p>
            <a:r>
              <a:rPr lang="es-ES" dirty="0" smtClean="0"/>
              <a:t>Regula la actividad en el bus.</a:t>
            </a:r>
          </a:p>
          <a:p>
            <a:r>
              <a:rPr lang="es-ES" dirty="0" smtClean="0"/>
              <a:t>Controla toda la información de ‘</a:t>
            </a:r>
            <a:r>
              <a:rPr lang="es-ES" dirty="0" err="1" smtClean="0"/>
              <a:t>timing</a:t>
            </a:r>
            <a:r>
              <a:rPr lang="es-ES" dirty="0" smtClean="0"/>
              <a:t>’ relacionada con los buses.</a:t>
            </a:r>
          </a:p>
          <a:p>
            <a:r>
              <a:rPr lang="es-ES" dirty="0" smtClean="0"/>
              <a:t>Contiene señales de control que reportan el estado de los dispositivos conectados al bus (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,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write</a:t>
            </a:r>
            <a:r>
              <a:rPr lang="es-ES" dirty="0" smtClean="0"/>
              <a:t>, I/O </a:t>
            </a:r>
            <a:r>
              <a:rPr lang="es-ES" dirty="0" err="1" smtClean="0"/>
              <a:t>read</a:t>
            </a:r>
            <a:r>
              <a:rPr lang="es-ES" dirty="0" smtClean="0"/>
              <a:t>, I/O </a:t>
            </a:r>
            <a:r>
              <a:rPr lang="es-ES" dirty="0" err="1" smtClean="0"/>
              <a:t>write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0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ARBITRAJE de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Quién tendrá acceso al bus para leer/escribir los datos</a:t>
            </a:r>
            <a:endParaRPr lang="es-ES" sz="2400" dirty="0"/>
          </a:p>
          <a:p>
            <a:r>
              <a:rPr lang="en-US" sz="2400" dirty="0" err="1" smtClean="0"/>
              <a:t>Decisi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qué dispositivo tendrá el acceso primero.</a:t>
            </a:r>
          </a:p>
          <a:p>
            <a:r>
              <a:rPr lang="es-ES" sz="2400" dirty="0" smtClean="0"/>
              <a:t>Hay un dispositivo </a:t>
            </a:r>
            <a:r>
              <a:rPr lang="es-ES" sz="2400" b="1" dirty="0" smtClean="0"/>
              <a:t>máster</a:t>
            </a:r>
            <a:r>
              <a:rPr lang="es-ES" sz="2400" dirty="0" smtClean="0"/>
              <a:t> por bus.</a:t>
            </a:r>
          </a:p>
          <a:p>
            <a:r>
              <a:rPr lang="es-ES" sz="2400" dirty="0" smtClean="0"/>
              <a:t>Los dispositivos conectados al bus podrían querer usarlo al mismo tiempo, el arbitraje de bus permite definir qué dispositivo lo usará con prioridad.</a:t>
            </a:r>
          </a:p>
          <a:p>
            <a:r>
              <a:rPr lang="es-ES" sz="2400" dirty="0" smtClean="0"/>
              <a:t>Sólo 1 dispositivo puede usar el bus a la vez</a:t>
            </a:r>
          </a:p>
          <a:p>
            <a:r>
              <a:rPr lang="es-ES" sz="2400" dirty="0" smtClean="0"/>
              <a:t>El esquema de arbitraje tratará de balancear:</a:t>
            </a:r>
          </a:p>
          <a:p>
            <a:pPr lvl="1"/>
            <a:r>
              <a:rPr lang="es-ES" sz="2000" dirty="0" smtClean="0"/>
              <a:t>Bus </a:t>
            </a:r>
            <a:r>
              <a:rPr lang="es-ES" sz="2000" dirty="0" err="1" smtClean="0"/>
              <a:t>priority</a:t>
            </a:r>
            <a:r>
              <a:rPr lang="es-ES" sz="2000" dirty="0" smtClean="0"/>
              <a:t>: prioriza el acceso de los dispositivos al bus</a:t>
            </a:r>
          </a:p>
          <a:p>
            <a:pPr lvl="1"/>
            <a:r>
              <a:rPr lang="es-ES" sz="2000" dirty="0" err="1" smtClean="0"/>
              <a:t>Fairness</a:t>
            </a:r>
            <a:r>
              <a:rPr lang="es-ES" sz="2000" dirty="0" smtClean="0"/>
              <a:t>: se decide si se dará servicio a todos los dispositivos o no</a:t>
            </a:r>
          </a:p>
          <a:p>
            <a:r>
              <a:rPr lang="es-ES" dirty="0" smtClean="0"/>
              <a:t>3 mecanismos de arbitraje (usan </a:t>
            </a:r>
            <a:r>
              <a:rPr lang="es-ES" i="1" dirty="0" smtClean="0"/>
              <a:t>control </a:t>
            </a:r>
            <a:r>
              <a:rPr lang="es-ES" i="1" dirty="0" err="1" smtClean="0"/>
              <a:t>lines</a:t>
            </a:r>
            <a:r>
              <a:rPr lang="es-ES" dirty="0" smtClean="0"/>
              <a:t> específicas en el bus para arbitraje)</a:t>
            </a:r>
          </a:p>
          <a:p>
            <a:pPr lvl="1"/>
            <a:r>
              <a:rPr lang="es-ES" dirty="0" smtClean="0"/>
              <a:t>Daisy </a:t>
            </a:r>
            <a:r>
              <a:rPr lang="es-ES" dirty="0" err="1" smtClean="0"/>
              <a:t>chain</a:t>
            </a:r>
            <a:endParaRPr lang="es-ES" dirty="0" smtClean="0"/>
          </a:p>
          <a:p>
            <a:pPr lvl="1"/>
            <a:r>
              <a:rPr lang="es-ES" dirty="0" err="1" smtClean="0"/>
              <a:t>Polling</a:t>
            </a:r>
            <a:endParaRPr lang="es-ES" dirty="0" smtClean="0"/>
          </a:p>
          <a:p>
            <a:pPr lvl="1"/>
            <a:r>
              <a:rPr lang="es-ES" dirty="0" err="1" smtClean="0"/>
              <a:t>Independent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126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smtClean="0"/>
              <a:t>Daisy </a:t>
            </a:r>
            <a:r>
              <a:rPr lang="es-ES" sz="3200" dirty="0" err="1" smtClean="0"/>
              <a:t>chain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290" y="1019001"/>
            <a:ext cx="10515600" cy="956240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Uso del Bus Master</a:t>
            </a:r>
          </a:p>
          <a:p>
            <a:r>
              <a:rPr lang="es-ES" sz="2400" dirty="0" smtClean="0"/>
              <a:t>Si un dispositivo está usando el bus, el dispositivo manda una señal de BUSY , si lo deja de usar, se manda una señal de RELEASE</a:t>
            </a:r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2668251" y="4952067"/>
            <a:ext cx="7260837" cy="39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668251" y="5273557"/>
            <a:ext cx="7260837" cy="16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851893" y="4598590"/>
            <a:ext cx="14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Request</a:t>
            </a:r>
            <a:endParaRPr lang="en-US" sz="20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899108" y="5054101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39" name="Rectángulo 38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519049" y="4323733"/>
            <a:ext cx="1146965" cy="1332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/>
          <p:cNvSpPr txBox="1"/>
          <p:nvPr/>
        </p:nvSpPr>
        <p:spPr>
          <a:xfrm>
            <a:off x="1516812" y="4599776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2248526" y="3036725"/>
            <a:ext cx="108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476952" y="3047936"/>
            <a:ext cx="108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5" idx="1"/>
          </p:cNvCxnSpPr>
          <p:nvPr/>
        </p:nvCxnSpPr>
        <p:spPr>
          <a:xfrm flipV="1">
            <a:off x="6655634" y="3039713"/>
            <a:ext cx="1765614" cy="8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248526" y="3028095"/>
            <a:ext cx="0" cy="1295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39710" y="2066526"/>
            <a:ext cx="207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Prioridad</a:t>
            </a:r>
            <a:r>
              <a:rPr lang="en-US" sz="2000" dirty="0" smtClean="0"/>
              <a:t> m</a:t>
            </a:r>
            <a:r>
              <a:rPr lang="es-ES" sz="2000" dirty="0" err="1" smtClean="0"/>
              <a:t>ás</a:t>
            </a:r>
            <a:r>
              <a:rPr lang="es-ES" sz="2000" dirty="0" smtClean="0"/>
              <a:t> alta</a:t>
            </a:r>
            <a:endParaRPr lang="en-US" sz="20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885551" y="2157897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Prioridad</a:t>
            </a:r>
            <a:r>
              <a:rPr lang="en-US" sz="2000" dirty="0" smtClean="0"/>
              <a:t> m</a:t>
            </a:r>
            <a:r>
              <a:rPr lang="es-ES" sz="2000" dirty="0" err="1" smtClean="0"/>
              <a:t>ás</a:t>
            </a:r>
            <a:r>
              <a:rPr lang="es-ES" sz="2000" dirty="0" smtClean="0"/>
              <a:t> baja</a:t>
            </a:r>
            <a:endParaRPr lang="en-US" sz="2000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3630115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5961090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>
            <a:off x="8784238" y="3476939"/>
            <a:ext cx="19982" cy="1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4062336" y="350606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6275070" y="3522799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>
            <a:off x="9098217" y="347861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998502" y="4963278"/>
            <a:ext cx="78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usy?</a:t>
            </a:r>
            <a:endParaRPr lang="en-US" sz="20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076513" y="3586506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Liberar</a:t>
            </a:r>
            <a:r>
              <a:rPr lang="en-US" sz="2000" dirty="0" smtClean="0"/>
              <a:t> bus</a:t>
            </a:r>
            <a:endParaRPr lang="en-US" sz="2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38200" y="5925858"/>
            <a:ext cx="889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Simple: s</a:t>
            </a:r>
            <a:r>
              <a:rPr lang="es-ES" sz="2000" dirty="0" err="1" smtClean="0"/>
              <a:t>ólo</a:t>
            </a:r>
            <a:r>
              <a:rPr lang="es-ES" sz="2000" dirty="0" smtClean="0"/>
              <a:t> 3 líneas de bus adicionales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err="1" smtClean="0"/>
              <a:t>asegura</a:t>
            </a:r>
            <a:r>
              <a:rPr lang="en-US" sz="2000" dirty="0" smtClean="0"/>
              <a:t> </a:t>
            </a:r>
            <a:r>
              <a:rPr lang="en-US" sz="2000" dirty="0" err="1" smtClean="0"/>
              <a:t>acceso</a:t>
            </a:r>
            <a:r>
              <a:rPr lang="en-US" sz="2000" dirty="0" smtClean="0"/>
              <a:t> </a:t>
            </a:r>
            <a:r>
              <a:rPr lang="en-US" sz="2000" dirty="0" err="1" smtClean="0"/>
              <a:t>justo</a:t>
            </a:r>
            <a:r>
              <a:rPr lang="en-US" sz="2000" dirty="0" smtClean="0"/>
              <a:t>: fairness,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 smtClean="0"/>
              <a:t>indefinida</a:t>
            </a:r>
            <a:r>
              <a:rPr lang="en-US" sz="2000" dirty="0" smtClean="0"/>
              <a:t> </a:t>
            </a:r>
            <a:r>
              <a:rPr lang="en-US" sz="2000" dirty="0" err="1" smtClean="0"/>
              <a:t>debido</a:t>
            </a:r>
            <a:r>
              <a:rPr lang="en-US" sz="2000" dirty="0" smtClean="0"/>
              <a:t> a la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del HW</a:t>
            </a:r>
            <a:endParaRPr lang="en-US" sz="20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877660" y="2654992"/>
            <a:ext cx="12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8821"/>
            <a:ext cx="10515600" cy="562963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err="1" smtClean="0"/>
              <a:t>Polling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rmAutofit/>
          </a:bodyPr>
          <a:lstStyle/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8240" y="1020704"/>
            <a:ext cx="10515600" cy="1057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Uso del Bus Master</a:t>
            </a:r>
          </a:p>
          <a:p>
            <a:r>
              <a:rPr lang="es-ES" sz="2400" dirty="0" smtClean="0"/>
              <a:t>Si cualquiera de los dispositivos está usando en bus, se enviará una señal BUS BUSY</a:t>
            </a:r>
          </a:p>
          <a:p>
            <a:r>
              <a:rPr lang="es-ES" sz="2400" dirty="0" smtClean="0"/>
              <a:t>Bus </a:t>
            </a:r>
            <a:r>
              <a:rPr lang="es-ES" sz="2400" dirty="0" err="1" smtClean="0"/>
              <a:t>Polling</a:t>
            </a:r>
            <a:r>
              <a:rPr lang="es-ES" sz="2400" dirty="0" smtClean="0"/>
              <a:t>  ofrecerá el permiso de uso al dispositivo dependiendo de la prioridad</a:t>
            </a:r>
          </a:p>
          <a:p>
            <a:endParaRPr lang="es-E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200400" lvl="7" indent="0">
              <a:buFont typeface="Arial"/>
              <a:buNone/>
            </a:pP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668251" y="4952067"/>
            <a:ext cx="7260837" cy="39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668251" y="5273557"/>
            <a:ext cx="7260837" cy="16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851893" y="4598590"/>
            <a:ext cx="14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Request</a:t>
            </a:r>
            <a:endParaRPr lang="en-US" sz="2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899108" y="5054101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519049" y="4233793"/>
            <a:ext cx="1146965" cy="1332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516812" y="4599776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3824985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036040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8874178" y="3476939"/>
            <a:ext cx="19982" cy="1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4062336" y="350606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6275070" y="3522799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9098217" y="347861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998502" y="4963278"/>
            <a:ext cx="78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usy?</a:t>
            </a:r>
            <a:endParaRPr lang="en-US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076513" y="3586506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Liberar</a:t>
            </a:r>
            <a:r>
              <a:rPr lang="en-US" sz="2000" dirty="0" smtClean="0"/>
              <a:t> bus</a:t>
            </a:r>
            <a:endParaRPr lang="en-US" sz="2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38200" y="5925858"/>
            <a:ext cx="4198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No hay la </a:t>
            </a:r>
            <a:r>
              <a:rPr lang="en-US" sz="2000" dirty="0" err="1" smtClean="0"/>
              <a:t>desventaja</a:t>
            </a:r>
            <a:r>
              <a:rPr lang="en-US" sz="2000" dirty="0" smtClean="0"/>
              <a:t> de Daisy Chain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</a:t>
            </a:r>
            <a:r>
              <a:rPr lang="es-ES" sz="2000" dirty="0" err="1" smtClean="0"/>
              <a:t>ínea</a:t>
            </a:r>
            <a:r>
              <a:rPr lang="es-ES" sz="2000" dirty="0" smtClean="0"/>
              <a:t> extra para </a:t>
            </a:r>
            <a:r>
              <a:rPr lang="es-ES" sz="2000" dirty="0" err="1" smtClean="0"/>
              <a:t>Polling</a:t>
            </a:r>
            <a:endParaRPr lang="en-US" sz="2000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2668251" y="4519417"/>
            <a:ext cx="7260837" cy="394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9851893" y="4165940"/>
            <a:ext cx="88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Polling</a:t>
            </a:r>
            <a:endParaRPr lang="en-US" sz="2000" dirty="0"/>
          </a:p>
        </p:txBody>
      </p:sp>
      <p:cxnSp>
        <p:nvCxnSpPr>
          <p:cNvPr id="62" name="Conector recto 61"/>
          <p:cNvCxnSpPr/>
          <p:nvPr/>
        </p:nvCxnSpPr>
        <p:spPr>
          <a:xfrm>
            <a:off x="3497700" y="3506065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5749838" y="3492340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657219" y="3492279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2599949" y="4126569"/>
            <a:ext cx="12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39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8821"/>
            <a:ext cx="10515600" cy="562963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err="1" smtClean="0"/>
              <a:t>Independent</a:t>
            </a:r>
            <a:r>
              <a:rPr lang="es-ES" sz="3200" dirty="0" smtClean="0"/>
              <a:t> </a:t>
            </a:r>
            <a:r>
              <a:rPr lang="es-ES" sz="3200" dirty="0" err="1" smtClean="0"/>
              <a:t>request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rmAutofit/>
          </a:bodyPr>
          <a:lstStyle/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8240" y="1020703"/>
            <a:ext cx="10515600" cy="1275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Uso del Bus Master</a:t>
            </a:r>
          </a:p>
          <a:p>
            <a:r>
              <a:rPr lang="es-ES" sz="2400" dirty="0" smtClean="0"/>
              <a:t>Cuando el bus está libre se envía la señal de GRANT</a:t>
            </a:r>
          </a:p>
          <a:p>
            <a:r>
              <a:rPr lang="es-ES" sz="2400" dirty="0" smtClean="0"/>
              <a:t>Cuando el bus está ocupado el dispositivo tiene que esperar hasta que se libere</a:t>
            </a:r>
          </a:p>
          <a:p>
            <a:r>
              <a:rPr lang="es-ES" sz="2400" dirty="0" smtClean="0"/>
              <a:t>El bus Master decide a quien dar el permiso GRANT de acceso, basado en prioridades</a:t>
            </a:r>
          </a:p>
          <a:p>
            <a:endParaRPr lang="es-E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200400" lvl="7" indent="0">
              <a:buFont typeface="Arial"/>
              <a:buNone/>
            </a:pP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838282" y="5475207"/>
            <a:ext cx="7650677" cy="242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893523" y="3470016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242704" y="5107477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664781" y="3721854"/>
            <a:ext cx="1146965" cy="1913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662544" y="4087838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3461686" y="3504516"/>
            <a:ext cx="1678" cy="310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624079" y="3464829"/>
            <a:ext cx="0" cy="135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067330" y="3506065"/>
            <a:ext cx="9183" cy="19933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280064" y="3522799"/>
            <a:ext cx="3778" cy="19598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9101470" y="3478615"/>
            <a:ext cx="1741" cy="20208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38200" y="5925858"/>
            <a:ext cx="6834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La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d</a:t>
            </a:r>
            <a:r>
              <a:rPr lang="es-ES" sz="2000" dirty="0" err="1" smtClean="0"/>
              <a:t>inámica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Uso de dos líneas extra de comunicación por cada dispositivo</a:t>
            </a:r>
            <a:endParaRPr lang="en-US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715562" y="3773952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1811746" y="3808957"/>
            <a:ext cx="1651618" cy="7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5725492" y="3526705"/>
            <a:ext cx="1678" cy="80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1840771" y="4316500"/>
            <a:ext cx="3884721" cy="21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>
            <a:off x="1838282" y="4063530"/>
            <a:ext cx="1915184" cy="181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3744380" y="3498419"/>
            <a:ext cx="6396" cy="5716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1811745" y="4584212"/>
            <a:ext cx="4224295" cy="220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6004056" y="3505371"/>
            <a:ext cx="9040" cy="1060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>
            <a:off x="1811746" y="4813236"/>
            <a:ext cx="6812333" cy="49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>
            <a:off x="1838283" y="5064763"/>
            <a:ext cx="7071758" cy="558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8883397" y="3456277"/>
            <a:ext cx="18282" cy="16218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4976737" y="4271022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7884355" y="4956664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491432" y="3995619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346439" y="4479456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980</Words>
  <Application>Microsoft Macintosh PowerPoint</Application>
  <PresentationFormat>Panorámica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</vt:lpstr>
      <vt:lpstr>Calibri (Cuerpo)</vt:lpstr>
      <vt:lpstr>Calibri Light</vt:lpstr>
      <vt:lpstr>Mangal</vt:lpstr>
      <vt:lpstr>Wingdings</vt:lpstr>
      <vt:lpstr>Arial</vt:lpstr>
      <vt:lpstr>Tema de Office</vt:lpstr>
      <vt:lpstr>Microoperaciones en Arquitectura de Computadores</vt:lpstr>
      <vt:lpstr>BUS Architecture</vt:lpstr>
      <vt:lpstr>Bus Architecture: the system bus</vt:lpstr>
      <vt:lpstr>Data bus</vt:lpstr>
      <vt:lpstr>Control bus</vt:lpstr>
      <vt:lpstr>ARBITRAJE de Bus</vt:lpstr>
      <vt:lpstr>Daisy chain arbitration</vt:lpstr>
      <vt:lpstr>Polling arbitration</vt:lpstr>
      <vt:lpstr>Independent request arbitration</vt:lpstr>
      <vt:lpstr>Subrutinas</vt:lpstr>
      <vt:lpstr>Subrutinas</vt:lpstr>
      <vt:lpstr>Microperaciones Lógicas</vt:lpstr>
      <vt:lpstr>Implementación de HW de  Microperaciones Lógicas</vt:lpstr>
      <vt:lpstr>Aplicaciones</vt:lpstr>
      <vt:lpstr>Aplicaciones</vt:lpstr>
      <vt:lpstr>Aplicaciones</vt:lpstr>
      <vt:lpstr>Microperaciones de Desplazamiento o Shift Microperations</vt:lpstr>
      <vt:lpstr>Implementación de HW de Microperaciones Shift</vt:lpstr>
      <vt:lpstr>Arithmetic logic shift unit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116</cp:revision>
  <dcterms:created xsi:type="dcterms:W3CDTF">2019-04-18T13:50:07Z</dcterms:created>
  <dcterms:modified xsi:type="dcterms:W3CDTF">2019-05-29T18:41:31Z</dcterms:modified>
</cp:coreProperties>
</file>