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3" r:id="rId3"/>
    <p:sldId id="335" r:id="rId4"/>
    <p:sldId id="336" r:id="rId5"/>
    <p:sldId id="338" r:id="rId6"/>
    <p:sldId id="339" r:id="rId7"/>
    <p:sldId id="342" r:id="rId8"/>
    <p:sldId id="344" r:id="rId9"/>
    <p:sldId id="345" r:id="rId10"/>
    <p:sldId id="346" r:id="rId11"/>
    <p:sldId id="348" r:id="rId12"/>
    <p:sldId id="349" r:id="rId13"/>
    <p:sldId id="351" r:id="rId14"/>
    <p:sldId id="340" r:id="rId15"/>
    <p:sldId id="341" r:id="rId16"/>
    <p:sldId id="352" r:id="rId17"/>
    <p:sldId id="354" r:id="rId18"/>
    <p:sldId id="355" r:id="rId19"/>
    <p:sldId id="357" r:id="rId20"/>
    <p:sldId id="359" r:id="rId2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0A0B"/>
    <a:srgbClr val="A80101"/>
    <a:srgbClr val="FCFF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3112"/>
  </p:normalViewPr>
  <p:slideViewPr>
    <p:cSldViewPr snapToGrid="0" snapToObjects="1">
      <p:cViewPr>
        <p:scale>
          <a:sx n="100" d="100"/>
          <a:sy n="100" d="100"/>
        </p:scale>
        <p:origin x="-22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1/29/20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4547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1/29/20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8101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1/29/20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94693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1/29/20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23993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AADBC5C-D8D6-A14A-A27D-322464B1AC29}" type="datetimeFigureOut">
              <a:rPr lang="en-US" smtClean="0"/>
              <a:t>1/29/20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44873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4AADBC5C-D8D6-A14A-A27D-322464B1AC29}" type="datetimeFigureOut">
              <a:rPr lang="en-US" smtClean="0"/>
              <a:t>1/29/20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66790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4AADBC5C-D8D6-A14A-A27D-322464B1AC29}" type="datetimeFigureOut">
              <a:rPr lang="en-US" smtClean="0"/>
              <a:t>1/29/20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62269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4AADBC5C-D8D6-A14A-A27D-322464B1AC29}" type="datetimeFigureOut">
              <a:rPr lang="en-US" smtClean="0"/>
              <a:t>1/29/20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2019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AADBC5C-D8D6-A14A-A27D-322464B1AC29}" type="datetimeFigureOut">
              <a:rPr lang="en-US" smtClean="0"/>
              <a:t>1/29/20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94545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AADBC5C-D8D6-A14A-A27D-322464B1AC29}" type="datetimeFigureOut">
              <a:rPr lang="en-US" smtClean="0"/>
              <a:t>1/29/20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707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AADBC5C-D8D6-A14A-A27D-322464B1AC29}" type="datetimeFigureOut">
              <a:rPr lang="en-US" smtClean="0"/>
              <a:t>1/29/20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2026035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BC5C-D8D6-A14A-A27D-322464B1AC29}" type="datetimeFigureOut">
              <a:rPr lang="en-US" smtClean="0"/>
              <a:t>1/29/20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174F6-F1D2-1E45-B79A-4653D4ED55AD}" type="slidenum">
              <a:rPr lang="en-US" smtClean="0"/>
              <a:t>‹Nr.›</a:t>
            </a:fld>
            <a:endParaRPr lang="en-US"/>
          </a:p>
        </p:txBody>
      </p:sp>
    </p:spTree>
    <p:extLst>
      <p:ext uri="{BB962C8B-B14F-4D97-AF65-F5344CB8AC3E}">
        <p14:creationId xmlns:p14="http://schemas.microsoft.com/office/powerpoint/2010/main" val="122527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6906" y="1214438"/>
            <a:ext cx="9994232" cy="2387600"/>
          </a:xfrm>
        </p:spPr>
        <p:txBody>
          <a:bodyPr>
            <a:normAutofit/>
          </a:bodyPr>
          <a:lstStyle/>
          <a:p>
            <a:r>
              <a:rPr lang="en-US" dirty="0"/>
              <a:t>Warehouse-Scale Computers</a:t>
            </a:r>
          </a:p>
        </p:txBody>
      </p:sp>
      <p:sp>
        <p:nvSpPr>
          <p:cNvPr id="3" name="Subtítulo 2"/>
          <p:cNvSpPr>
            <a:spLocks noGrp="1"/>
          </p:cNvSpPr>
          <p:nvPr>
            <p:ph type="subTitle" idx="1"/>
          </p:nvPr>
        </p:nvSpPr>
        <p:spPr>
          <a:xfrm>
            <a:off x="1524000" y="4106778"/>
            <a:ext cx="9144000" cy="1151021"/>
          </a:xfrm>
        </p:spPr>
        <p:txBody>
          <a:bodyPr/>
          <a:lstStyle/>
          <a:p>
            <a:r>
              <a:rPr lang="en-US" dirty="0" err="1" smtClean="0"/>
              <a:t>Dra</a:t>
            </a:r>
            <a:r>
              <a:rPr lang="en-US" dirty="0" smtClean="0"/>
              <a:t>. Lorena Recalde</a:t>
            </a:r>
            <a:endParaRPr lang="en-US" dirty="0"/>
          </a:p>
        </p:txBody>
      </p:sp>
    </p:spTree>
    <p:extLst>
      <p:ext uri="{BB962C8B-B14F-4D97-AF65-F5344CB8AC3E}">
        <p14:creationId xmlns:p14="http://schemas.microsoft.com/office/powerpoint/2010/main" val="65026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239" y="329469"/>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465219" y="1183544"/>
            <a:ext cx="11293641" cy="4799067"/>
          </a:xfrm>
        </p:spPr>
        <p:txBody>
          <a:bodyPr>
            <a:noAutofit/>
          </a:bodyPr>
          <a:lstStyle/>
          <a:p>
            <a:r>
              <a:rPr lang="en-US" sz="2300" u="sng" dirty="0" err="1" smtClean="0"/>
              <a:t>Recuentos</a:t>
            </a:r>
            <a:r>
              <a:rPr lang="en-US" sz="2300" u="sng" dirty="0" smtClean="0"/>
              <a:t> </a:t>
            </a:r>
            <a:r>
              <a:rPr lang="en-US" sz="2300" u="sng" dirty="0"/>
              <a:t>de </a:t>
            </a:r>
            <a:r>
              <a:rPr lang="en-US" sz="2300" u="sng" dirty="0" err="1"/>
              <a:t>ubicación</a:t>
            </a:r>
            <a:r>
              <a:rPr lang="en-US" sz="2300" dirty="0"/>
              <a:t>: para </a:t>
            </a:r>
            <a:r>
              <a:rPr lang="en-US" sz="2300" dirty="0" err="1"/>
              <a:t>construir</a:t>
            </a:r>
            <a:r>
              <a:rPr lang="en-US" sz="2300" dirty="0"/>
              <a:t> </a:t>
            </a:r>
            <a:r>
              <a:rPr lang="en-US" sz="2300" dirty="0" err="1" smtClean="0"/>
              <a:t>una</a:t>
            </a:r>
            <a:r>
              <a:rPr lang="en-US" sz="2300" dirty="0" smtClean="0"/>
              <a:t> </a:t>
            </a:r>
            <a:r>
              <a:rPr lang="en-US" sz="2300" dirty="0"/>
              <a:t>WSC, el primer </a:t>
            </a:r>
            <a:r>
              <a:rPr lang="en-US" sz="2300" dirty="0" err="1"/>
              <a:t>paso</a:t>
            </a:r>
            <a:r>
              <a:rPr lang="en-US" sz="2300" dirty="0"/>
              <a:t> </a:t>
            </a:r>
            <a:r>
              <a:rPr lang="en-US" sz="2300" dirty="0" err="1"/>
              <a:t>es</a:t>
            </a:r>
            <a:r>
              <a:rPr lang="en-US" sz="2300" dirty="0"/>
              <a:t> </a:t>
            </a:r>
            <a:r>
              <a:rPr lang="en-US" sz="2300" dirty="0" err="1"/>
              <a:t>construir</a:t>
            </a:r>
            <a:r>
              <a:rPr lang="en-US" sz="2300" dirty="0"/>
              <a:t> un </a:t>
            </a:r>
            <a:r>
              <a:rPr lang="en-US" sz="2300" dirty="0" err="1"/>
              <a:t>almacén</a:t>
            </a:r>
            <a:r>
              <a:rPr lang="en-US" sz="2300" dirty="0"/>
              <a:t>. </a:t>
            </a:r>
            <a:r>
              <a:rPr lang="en-US" sz="2300" dirty="0" err="1"/>
              <a:t>Una</a:t>
            </a:r>
            <a:r>
              <a:rPr lang="en-US" sz="2300" dirty="0"/>
              <a:t> </a:t>
            </a:r>
            <a:r>
              <a:rPr lang="en-US" sz="2300" dirty="0" err="1"/>
              <a:t>pregunta</a:t>
            </a:r>
            <a:r>
              <a:rPr lang="en-US" sz="2300" dirty="0"/>
              <a:t> </a:t>
            </a:r>
            <a:r>
              <a:rPr lang="en-US" sz="2300" dirty="0" err="1"/>
              <a:t>es</a:t>
            </a:r>
            <a:r>
              <a:rPr lang="en-US" sz="2300" dirty="0"/>
              <a:t> ¿</a:t>
            </a:r>
            <a:r>
              <a:rPr lang="en-US" sz="2300" dirty="0" err="1"/>
              <a:t>dónde</a:t>
            </a:r>
            <a:r>
              <a:rPr lang="en-US" sz="2300" dirty="0"/>
              <a:t>? Los </a:t>
            </a:r>
            <a:r>
              <a:rPr lang="en-US" sz="2300" dirty="0" err="1"/>
              <a:t>agentes</a:t>
            </a:r>
            <a:r>
              <a:rPr lang="en-US" sz="2300" dirty="0"/>
              <a:t> </a:t>
            </a:r>
            <a:r>
              <a:rPr lang="en-US" sz="2300" dirty="0" err="1"/>
              <a:t>inmobiliarios</a:t>
            </a:r>
            <a:r>
              <a:rPr lang="en-US" sz="2300" dirty="0"/>
              <a:t> </a:t>
            </a:r>
            <a:r>
              <a:rPr lang="en-US" sz="2300" dirty="0" err="1"/>
              <a:t>hacen</a:t>
            </a:r>
            <a:r>
              <a:rPr lang="en-US" sz="2300" dirty="0"/>
              <a:t> </a:t>
            </a:r>
            <a:r>
              <a:rPr lang="en-US" sz="2300" dirty="0" err="1"/>
              <a:t>hincapié</a:t>
            </a:r>
            <a:r>
              <a:rPr lang="en-US" sz="2300" dirty="0"/>
              <a:t> en la </a:t>
            </a:r>
            <a:r>
              <a:rPr lang="en-US" sz="2300" dirty="0" err="1"/>
              <a:t>ubicación</a:t>
            </a:r>
            <a:r>
              <a:rPr lang="en-US" sz="2300" dirty="0"/>
              <a:t>, </a:t>
            </a:r>
            <a:r>
              <a:rPr lang="en-US" sz="2300" dirty="0" err="1"/>
              <a:t>pero</a:t>
            </a:r>
            <a:r>
              <a:rPr lang="en-US" sz="2300" dirty="0"/>
              <a:t> la </a:t>
            </a:r>
            <a:r>
              <a:rPr lang="en-US" sz="2300" dirty="0" err="1"/>
              <a:t>ubicación</a:t>
            </a:r>
            <a:r>
              <a:rPr lang="en-US" sz="2300" dirty="0"/>
              <a:t> para </a:t>
            </a:r>
            <a:r>
              <a:rPr lang="en-US" sz="2300" dirty="0" err="1"/>
              <a:t>una</a:t>
            </a:r>
            <a:r>
              <a:rPr lang="en-US" sz="2300" dirty="0"/>
              <a:t> WSC </a:t>
            </a:r>
            <a:r>
              <a:rPr lang="en-US" sz="2300" dirty="0" err="1"/>
              <a:t>significa</a:t>
            </a:r>
            <a:r>
              <a:rPr lang="en-US" sz="2300" dirty="0"/>
              <a:t> </a:t>
            </a:r>
            <a:r>
              <a:rPr lang="en-US" sz="2300" dirty="0" err="1"/>
              <a:t>acceso</a:t>
            </a:r>
            <a:r>
              <a:rPr lang="en-US" sz="2300" dirty="0"/>
              <a:t> al </a:t>
            </a:r>
            <a:r>
              <a:rPr lang="en-US" sz="2300" dirty="0" err="1"/>
              <a:t>agua</a:t>
            </a:r>
            <a:r>
              <a:rPr lang="en-US" sz="2300" dirty="0"/>
              <a:t>, </a:t>
            </a:r>
            <a:r>
              <a:rPr lang="en-US" sz="2300" dirty="0" err="1"/>
              <a:t>electricidad</a:t>
            </a:r>
            <a:r>
              <a:rPr lang="en-US" sz="2300" dirty="0"/>
              <a:t> </a:t>
            </a:r>
            <a:r>
              <a:rPr lang="en-US" sz="2300" dirty="0" err="1"/>
              <a:t>barata</a:t>
            </a:r>
            <a:r>
              <a:rPr lang="en-US" sz="2300" dirty="0"/>
              <a:t>, </a:t>
            </a:r>
            <a:r>
              <a:rPr lang="en-US" sz="2300" dirty="0" err="1"/>
              <a:t>proximidad</a:t>
            </a:r>
            <a:r>
              <a:rPr lang="en-US" sz="2300" dirty="0"/>
              <a:t> a </a:t>
            </a:r>
            <a:r>
              <a:rPr lang="en-US" sz="2300" dirty="0" err="1"/>
              <a:t>las</a:t>
            </a:r>
            <a:r>
              <a:rPr lang="en-US" sz="2300" dirty="0"/>
              <a:t> </a:t>
            </a:r>
            <a:r>
              <a:rPr lang="en-US" sz="2300" dirty="0" err="1"/>
              <a:t>fibras</a:t>
            </a:r>
            <a:r>
              <a:rPr lang="en-US" sz="2300" dirty="0"/>
              <a:t> </a:t>
            </a:r>
            <a:r>
              <a:rPr lang="en-US" sz="2300" dirty="0" err="1"/>
              <a:t>ópticas</a:t>
            </a:r>
            <a:r>
              <a:rPr lang="en-US" sz="2300" dirty="0"/>
              <a:t> de la red </a:t>
            </a:r>
            <a:r>
              <a:rPr lang="en-US" sz="2300" dirty="0" err="1"/>
              <a:t>troncal</a:t>
            </a:r>
            <a:r>
              <a:rPr lang="en-US" sz="2300" dirty="0"/>
              <a:t> de Internet, personas </a:t>
            </a:r>
            <a:r>
              <a:rPr lang="en-US" sz="2300" dirty="0" err="1"/>
              <a:t>cercanas</a:t>
            </a:r>
            <a:r>
              <a:rPr lang="en-US" sz="2300" dirty="0"/>
              <a:t> para </a:t>
            </a:r>
            <a:r>
              <a:rPr lang="en-US" sz="2300" dirty="0" err="1"/>
              <a:t>trabajar</a:t>
            </a:r>
            <a:r>
              <a:rPr lang="en-US" sz="2300" dirty="0"/>
              <a:t> en la WSC y </a:t>
            </a:r>
            <a:r>
              <a:rPr lang="en-US" sz="2300" dirty="0" err="1"/>
              <a:t>bajo</a:t>
            </a:r>
            <a:r>
              <a:rPr lang="en-US" sz="2300" dirty="0"/>
              <a:t> </a:t>
            </a:r>
            <a:r>
              <a:rPr lang="en-US" sz="2300" dirty="0" err="1"/>
              <a:t>riesgo</a:t>
            </a:r>
            <a:r>
              <a:rPr lang="en-US" sz="2300" dirty="0"/>
              <a:t> de </a:t>
            </a:r>
            <a:r>
              <a:rPr lang="en-US" sz="2300" dirty="0" err="1"/>
              <a:t>desastres</a:t>
            </a:r>
            <a:r>
              <a:rPr lang="en-US" sz="2300" dirty="0"/>
              <a:t> </a:t>
            </a:r>
            <a:r>
              <a:rPr lang="en-US" sz="2300" dirty="0" err="1"/>
              <a:t>ambientales</a:t>
            </a:r>
            <a:r>
              <a:rPr lang="en-US" sz="2300" dirty="0"/>
              <a:t>, </a:t>
            </a:r>
            <a:r>
              <a:rPr lang="en-US" sz="2300" dirty="0" err="1"/>
              <a:t>como</a:t>
            </a:r>
            <a:r>
              <a:rPr lang="en-US" sz="2300" dirty="0"/>
              <a:t> </a:t>
            </a:r>
            <a:r>
              <a:rPr lang="en-US" sz="2300" dirty="0" err="1"/>
              <a:t>terremotos</a:t>
            </a:r>
            <a:r>
              <a:rPr lang="en-US" sz="2300" dirty="0"/>
              <a:t>, </a:t>
            </a:r>
            <a:r>
              <a:rPr lang="en-US" sz="2300" dirty="0" err="1"/>
              <a:t>inundaciones</a:t>
            </a:r>
            <a:r>
              <a:rPr lang="en-US" sz="2300" dirty="0"/>
              <a:t> y </a:t>
            </a:r>
            <a:r>
              <a:rPr lang="en-US" sz="2300" dirty="0" err="1" smtClean="0"/>
              <a:t>huracanes</a:t>
            </a:r>
            <a:r>
              <a:rPr lang="en-US" sz="2300" dirty="0" smtClean="0"/>
              <a:t>. </a:t>
            </a:r>
            <a:r>
              <a:rPr lang="en-US" sz="2300" dirty="0" err="1"/>
              <a:t>Una</a:t>
            </a:r>
            <a:r>
              <a:rPr lang="en-US" sz="2300" dirty="0"/>
              <a:t> </a:t>
            </a:r>
            <a:r>
              <a:rPr lang="en-US" sz="2300" dirty="0" err="1"/>
              <a:t>preocupación</a:t>
            </a:r>
            <a:r>
              <a:rPr lang="en-US" sz="2300" dirty="0"/>
              <a:t> </a:t>
            </a:r>
            <a:r>
              <a:rPr lang="en-US" sz="2300" dirty="0" err="1"/>
              <a:t>más</a:t>
            </a:r>
            <a:r>
              <a:rPr lang="en-US" sz="2300" dirty="0"/>
              <a:t> </a:t>
            </a:r>
            <a:r>
              <a:rPr lang="en-US" sz="2300" dirty="0" err="1"/>
              <a:t>obvia</a:t>
            </a:r>
            <a:r>
              <a:rPr lang="en-US" sz="2300" dirty="0"/>
              <a:t> </a:t>
            </a:r>
            <a:r>
              <a:rPr lang="en-US" sz="2300" dirty="0" err="1"/>
              <a:t>es</a:t>
            </a:r>
            <a:r>
              <a:rPr lang="en-US" sz="2300" dirty="0"/>
              <a:t> el </a:t>
            </a:r>
            <a:r>
              <a:rPr lang="en-US" sz="2300" dirty="0" err="1"/>
              <a:t>costo</a:t>
            </a:r>
            <a:r>
              <a:rPr lang="en-US" sz="2300" dirty="0"/>
              <a:t> de la </a:t>
            </a:r>
            <a:r>
              <a:rPr lang="en-US" sz="2300" dirty="0" err="1"/>
              <a:t>tierra</a:t>
            </a:r>
            <a:r>
              <a:rPr lang="en-US" sz="2300" dirty="0"/>
              <a:t>, </a:t>
            </a:r>
            <a:r>
              <a:rPr lang="en-US" sz="2300" dirty="0" err="1"/>
              <a:t>incluido</a:t>
            </a:r>
            <a:r>
              <a:rPr lang="en-US" sz="2300" dirty="0"/>
              <a:t> el </a:t>
            </a:r>
            <a:r>
              <a:rPr lang="en-US" sz="2300" dirty="0" err="1"/>
              <a:t>espacio</a:t>
            </a:r>
            <a:r>
              <a:rPr lang="en-US" sz="2300" dirty="0"/>
              <a:t> </a:t>
            </a:r>
            <a:r>
              <a:rPr lang="en-US" sz="2300" dirty="0" err="1"/>
              <a:t>suficiente</a:t>
            </a:r>
            <a:r>
              <a:rPr lang="en-US" sz="2300" dirty="0"/>
              <a:t> para </a:t>
            </a:r>
            <a:r>
              <a:rPr lang="en-US" sz="2300" dirty="0" err="1"/>
              <a:t>hacer</a:t>
            </a:r>
            <a:r>
              <a:rPr lang="en-US" sz="2300" dirty="0"/>
              <a:t> </a:t>
            </a:r>
            <a:r>
              <a:rPr lang="en-US" sz="2300" dirty="0" err="1"/>
              <a:t>crecer</a:t>
            </a:r>
            <a:r>
              <a:rPr lang="en-US" sz="2300" dirty="0"/>
              <a:t> el </a:t>
            </a:r>
            <a:r>
              <a:rPr lang="en-US" sz="2300" dirty="0" smtClean="0"/>
              <a:t>WSC. </a:t>
            </a:r>
            <a:r>
              <a:rPr lang="en-US" sz="2300" dirty="0"/>
              <a:t>Para </a:t>
            </a:r>
            <a:r>
              <a:rPr lang="en-US" sz="2300" dirty="0" err="1"/>
              <a:t>las</a:t>
            </a:r>
            <a:r>
              <a:rPr lang="en-US" sz="2300" dirty="0"/>
              <a:t> </a:t>
            </a:r>
            <a:r>
              <a:rPr lang="en-US" sz="2300" dirty="0" err="1"/>
              <a:t>empresas</a:t>
            </a:r>
            <a:r>
              <a:rPr lang="en-US" sz="2300" dirty="0"/>
              <a:t> con </a:t>
            </a:r>
            <a:r>
              <a:rPr lang="en-US" sz="2300" dirty="0" err="1" smtClean="0"/>
              <a:t>muchas</a:t>
            </a:r>
            <a:r>
              <a:rPr lang="en-US" sz="2300" dirty="0" smtClean="0"/>
              <a:t> WSCs, </a:t>
            </a:r>
            <a:r>
              <a:rPr lang="en-US" sz="2300" dirty="0" err="1"/>
              <a:t>otra</a:t>
            </a:r>
            <a:r>
              <a:rPr lang="en-US" sz="2300" dirty="0"/>
              <a:t> </a:t>
            </a:r>
            <a:r>
              <a:rPr lang="en-US" sz="2300" dirty="0" err="1"/>
              <a:t>preocupación</a:t>
            </a:r>
            <a:r>
              <a:rPr lang="en-US" sz="2300" dirty="0"/>
              <a:t> </a:t>
            </a:r>
            <a:r>
              <a:rPr lang="en-US" sz="2300" dirty="0" err="1"/>
              <a:t>es</a:t>
            </a:r>
            <a:r>
              <a:rPr lang="en-US" sz="2300" dirty="0"/>
              <a:t> </a:t>
            </a:r>
            <a:r>
              <a:rPr lang="en-US" sz="2300" dirty="0" err="1"/>
              <a:t>encontrar</a:t>
            </a:r>
            <a:r>
              <a:rPr lang="en-US" sz="2300" dirty="0"/>
              <a:t> un </a:t>
            </a:r>
            <a:r>
              <a:rPr lang="en-US" sz="2300" dirty="0" err="1"/>
              <a:t>lugar</a:t>
            </a:r>
            <a:r>
              <a:rPr lang="en-US" sz="2300" dirty="0"/>
              <a:t> </a:t>
            </a:r>
            <a:r>
              <a:rPr lang="en-US" sz="2300" dirty="0" err="1"/>
              <a:t>geográficamente</a:t>
            </a:r>
            <a:r>
              <a:rPr lang="en-US" sz="2300" dirty="0"/>
              <a:t> </a:t>
            </a:r>
            <a:r>
              <a:rPr lang="en-US" sz="2300" dirty="0" err="1"/>
              <a:t>cerca</a:t>
            </a:r>
            <a:r>
              <a:rPr lang="en-US" sz="2300" dirty="0"/>
              <a:t> de </a:t>
            </a:r>
            <a:r>
              <a:rPr lang="en-US" sz="2300" dirty="0" err="1"/>
              <a:t>una</a:t>
            </a:r>
            <a:r>
              <a:rPr lang="en-US" sz="2300" dirty="0"/>
              <a:t> </a:t>
            </a:r>
            <a:r>
              <a:rPr lang="en-US" sz="2300" dirty="0" err="1"/>
              <a:t>población</a:t>
            </a:r>
            <a:r>
              <a:rPr lang="en-US" sz="2300" dirty="0"/>
              <a:t> actual o </a:t>
            </a:r>
            <a:r>
              <a:rPr lang="en-US" sz="2300" dirty="0" err="1"/>
              <a:t>futura</a:t>
            </a:r>
            <a:r>
              <a:rPr lang="en-US" sz="2300" dirty="0"/>
              <a:t> de </a:t>
            </a:r>
            <a:r>
              <a:rPr lang="en-US" sz="2300" dirty="0" err="1"/>
              <a:t>usuarios</a:t>
            </a:r>
            <a:r>
              <a:rPr lang="en-US" sz="2300" dirty="0"/>
              <a:t> de Internet, para </a:t>
            </a:r>
            <a:r>
              <a:rPr lang="en-US" sz="2300" dirty="0" err="1"/>
              <a:t>reducir</a:t>
            </a:r>
            <a:r>
              <a:rPr lang="en-US" sz="2300" dirty="0"/>
              <a:t> la </a:t>
            </a:r>
            <a:r>
              <a:rPr lang="en-US" sz="2300" dirty="0" err="1"/>
              <a:t>latencia</a:t>
            </a:r>
            <a:r>
              <a:rPr lang="en-US" sz="2300" dirty="0"/>
              <a:t> en Internet. </a:t>
            </a:r>
            <a:endParaRPr lang="en-US" sz="2300" dirty="0" smtClean="0"/>
          </a:p>
          <a:p>
            <a:r>
              <a:rPr lang="en-US" sz="2300" dirty="0" err="1"/>
              <a:t>Otros</a:t>
            </a:r>
            <a:r>
              <a:rPr lang="en-US" sz="2300" dirty="0"/>
              <a:t> </a:t>
            </a:r>
            <a:r>
              <a:rPr lang="en-US" sz="2300" dirty="0" err="1"/>
              <a:t>factores</a:t>
            </a:r>
            <a:r>
              <a:rPr lang="en-US" sz="2300" dirty="0"/>
              <a:t> </a:t>
            </a:r>
            <a:r>
              <a:rPr lang="en-US" sz="2300" dirty="0" err="1"/>
              <a:t>incluyen</a:t>
            </a:r>
            <a:r>
              <a:rPr lang="en-US" sz="2300" dirty="0"/>
              <a:t> </a:t>
            </a:r>
            <a:r>
              <a:rPr lang="en-US" sz="2300" dirty="0" err="1"/>
              <a:t>impuestos</a:t>
            </a:r>
            <a:r>
              <a:rPr lang="en-US" sz="2300" dirty="0"/>
              <a:t>, </a:t>
            </a:r>
            <a:r>
              <a:rPr lang="en-US" sz="2300" dirty="0" err="1"/>
              <a:t>costos</a:t>
            </a:r>
            <a:r>
              <a:rPr lang="en-US" sz="2300" dirty="0"/>
              <a:t> de </a:t>
            </a:r>
            <a:r>
              <a:rPr lang="en-US" sz="2300" dirty="0" err="1"/>
              <a:t>propiedad</a:t>
            </a:r>
            <a:r>
              <a:rPr lang="en-US" sz="2300" dirty="0"/>
              <a:t>, </a:t>
            </a:r>
            <a:r>
              <a:rPr lang="en-US" sz="2300" dirty="0" err="1"/>
              <a:t>problemas</a:t>
            </a:r>
            <a:r>
              <a:rPr lang="en-US" sz="2300" dirty="0"/>
              <a:t> </a:t>
            </a:r>
            <a:r>
              <a:rPr lang="en-US" sz="2300" dirty="0" err="1"/>
              <a:t>sociales</a:t>
            </a:r>
            <a:r>
              <a:rPr lang="en-US" sz="2300" dirty="0"/>
              <a:t> (</a:t>
            </a:r>
            <a:r>
              <a:rPr lang="en-US" sz="2300" dirty="0" err="1"/>
              <a:t>las</a:t>
            </a:r>
            <a:r>
              <a:rPr lang="en-US" sz="2300" dirty="0"/>
              <a:t> personas a </a:t>
            </a:r>
            <a:r>
              <a:rPr lang="en-US" sz="2300" dirty="0" err="1"/>
              <a:t>veces</a:t>
            </a:r>
            <a:r>
              <a:rPr lang="en-US" sz="2300" dirty="0"/>
              <a:t> </a:t>
            </a:r>
            <a:r>
              <a:rPr lang="en-US" sz="2300" dirty="0" err="1"/>
              <a:t>quieren</a:t>
            </a:r>
            <a:r>
              <a:rPr lang="en-US" sz="2300" dirty="0"/>
              <a:t> </a:t>
            </a:r>
            <a:r>
              <a:rPr lang="en-US" sz="2300" dirty="0" err="1"/>
              <a:t>una</a:t>
            </a:r>
            <a:r>
              <a:rPr lang="en-US" sz="2300" dirty="0"/>
              <a:t> </a:t>
            </a:r>
            <a:r>
              <a:rPr lang="en-US" sz="2300" dirty="0" err="1"/>
              <a:t>instalación</a:t>
            </a:r>
            <a:r>
              <a:rPr lang="en-US" sz="2300" dirty="0"/>
              <a:t> en </a:t>
            </a:r>
            <a:r>
              <a:rPr lang="en-US" sz="2300" dirty="0" err="1"/>
              <a:t>su</a:t>
            </a:r>
            <a:r>
              <a:rPr lang="en-US" sz="2300" dirty="0"/>
              <a:t> </a:t>
            </a:r>
            <a:r>
              <a:rPr lang="en-US" sz="2300" dirty="0" err="1"/>
              <a:t>país</a:t>
            </a:r>
            <a:r>
              <a:rPr lang="en-US" sz="2300" dirty="0"/>
              <a:t>), </a:t>
            </a:r>
            <a:r>
              <a:rPr lang="en-US" sz="2300" dirty="0" err="1"/>
              <a:t>problemas</a:t>
            </a:r>
            <a:r>
              <a:rPr lang="en-US" sz="2300" dirty="0"/>
              <a:t> </a:t>
            </a:r>
            <a:r>
              <a:rPr lang="en-US" sz="2300" dirty="0" err="1"/>
              <a:t>políticos</a:t>
            </a:r>
            <a:r>
              <a:rPr lang="en-US" sz="2300" dirty="0"/>
              <a:t> (</a:t>
            </a:r>
            <a:r>
              <a:rPr lang="en-US" sz="2300" dirty="0" err="1"/>
              <a:t>algunas</a:t>
            </a:r>
            <a:r>
              <a:rPr lang="en-US" sz="2300" dirty="0"/>
              <a:t> </a:t>
            </a:r>
            <a:r>
              <a:rPr lang="en-US" sz="2300" dirty="0" err="1"/>
              <a:t>jurisdicciones</a:t>
            </a:r>
            <a:r>
              <a:rPr lang="en-US" sz="2300" dirty="0"/>
              <a:t> </a:t>
            </a:r>
            <a:r>
              <a:rPr lang="en-US" sz="2300" dirty="0" err="1"/>
              <a:t>requieren</a:t>
            </a:r>
            <a:r>
              <a:rPr lang="en-US" sz="2300" dirty="0"/>
              <a:t> </a:t>
            </a:r>
            <a:r>
              <a:rPr lang="en-US" sz="2300" dirty="0" err="1"/>
              <a:t>alojamiento</a:t>
            </a:r>
            <a:r>
              <a:rPr lang="en-US" sz="2300" dirty="0"/>
              <a:t> local), </a:t>
            </a:r>
            <a:r>
              <a:rPr lang="en-US" sz="2300" dirty="0" err="1"/>
              <a:t>costo</a:t>
            </a:r>
            <a:r>
              <a:rPr lang="en-US" sz="2300" dirty="0"/>
              <a:t> de </a:t>
            </a:r>
            <a:r>
              <a:rPr lang="en-US" sz="2300" dirty="0" err="1"/>
              <a:t>redes</a:t>
            </a:r>
            <a:r>
              <a:rPr lang="en-US" sz="2300" dirty="0"/>
              <a:t>, </a:t>
            </a:r>
            <a:r>
              <a:rPr lang="en-US" sz="2300" dirty="0" err="1"/>
              <a:t>confiabilidad</a:t>
            </a:r>
            <a:r>
              <a:rPr lang="en-US" sz="2300" dirty="0"/>
              <a:t> de </a:t>
            </a:r>
            <a:r>
              <a:rPr lang="en-US" sz="2300" dirty="0" err="1"/>
              <a:t>redes</a:t>
            </a:r>
            <a:r>
              <a:rPr lang="en-US" sz="2300" dirty="0"/>
              <a:t>, </a:t>
            </a:r>
            <a:r>
              <a:rPr lang="en-US" sz="2300" dirty="0" err="1"/>
              <a:t>costo</a:t>
            </a:r>
            <a:r>
              <a:rPr lang="en-US" sz="2300" dirty="0"/>
              <a:t> de </a:t>
            </a:r>
            <a:r>
              <a:rPr lang="en-US" sz="2300" dirty="0" err="1"/>
              <a:t>energía</a:t>
            </a:r>
            <a:r>
              <a:rPr lang="en-US" sz="2300" dirty="0"/>
              <a:t>, </a:t>
            </a:r>
            <a:r>
              <a:rPr lang="en-US" sz="2300" dirty="0" err="1"/>
              <a:t>fuente</a:t>
            </a:r>
            <a:r>
              <a:rPr lang="en-US" sz="2300" dirty="0"/>
              <a:t> de </a:t>
            </a:r>
            <a:r>
              <a:rPr lang="en-US" sz="2300" dirty="0" err="1"/>
              <a:t>energía</a:t>
            </a:r>
            <a:r>
              <a:rPr lang="en-US" sz="2300" dirty="0"/>
              <a:t> (</a:t>
            </a:r>
            <a:r>
              <a:rPr lang="en-US" sz="2300" dirty="0" err="1"/>
              <a:t>por</a:t>
            </a:r>
            <a:r>
              <a:rPr lang="en-US" sz="2300" dirty="0"/>
              <a:t> </a:t>
            </a:r>
            <a:r>
              <a:rPr lang="en-US" sz="2300" dirty="0" err="1"/>
              <a:t>ejemplo</a:t>
            </a:r>
            <a:r>
              <a:rPr lang="en-US" sz="2300" dirty="0"/>
              <a:t>, </a:t>
            </a:r>
            <a:r>
              <a:rPr lang="en-US" sz="2300" dirty="0" err="1"/>
              <a:t>hidroeléctrica</a:t>
            </a:r>
            <a:r>
              <a:rPr lang="en-US" sz="2300" dirty="0"/>
              <a:t> versus </a:t>
            </a:r>
            <a:r>
              <a:rPr lang="en-US" sz="2300" dirty="0" err="1"/>
              <a:t>carbón</a:t>
            </a:r>
            <a:r>
              <a:rPr lang="en-US" sz="2300" dirty="0"/>
              <a:t>), el </a:t>
            </a:r>
            <a:r>
              <a:rPr lang="en-US" sz="2300" dirty="0" err="1"/>
              <a:t>clima</a:t>
            </a:r>
            <a:r>
              <a:rPr lang="en-US" sz="2300" dirty="0"/>
              <a:t> (</a:t>
            </a:r>
            <a:r>
              <a:rPr lang="en-US" sz="2300" dirty="0" err="1"/>
              <a:t>más</a:t>
            </a:r>
            <a:r>
              <a:rPr lang="en-US" sz="2300" dirty="0"/>
              <a:t> </a:t>
            </a:r>
            <a:r>
              <a:rPr lang="en-US" sz="2300" dirty="0" err="1"/>
              <a:t>frío</a:t>
            </a:r>
            <a:r>
              <a:rPr lang="en-US" sz="2300" dirty="0"/>
              <a:t> </a:t>
            </a:r>
            <a:r>
              <a:rPr lang="en-US" sz="2300" dirty="0" err="1"/>
              <a:t>es</a:t>
            </a:r>
            <a:r>
              <a:rPr lang="en-US" sz="2300" dirty="0"/>
              <a:t> </a:t>
            </a:r>
            <a:r>
              <a:rPr lang="en-US" sz="2300" dirty="0" err="1"/>
              <a:t>más</a:t>
            </a:r>
            <a:r>
              <a:rPr lang="en-US" sz="2300" dirty="0"/>
              <a:t> </a:t>
            </a:r>
            <a:r>
              <a:rPr lang="en-US" sz="2300" dirty="0" err="1"/>
              <a:t>barato</a:t>
            </a:r>
            <a:r>
              <a:rPr lang="en-US" sz="2300" dirty="0"/>
              <a:t>), y la </a:t>
            </a:r>
            <a:r>
              <a:rPr lang="en-US" sz="2300" dirty="0" err="1"/>
              <a:t>conectividad</a:t>
            </a:r>
            <a:r>
              <a:rPr lang="en-US" sz="2300" dirty="0"/>
              <a:t> general a Internet (Australia </a:t>
            </a:r>
            <a:r>
              <a:rPr lang="en-US" sz="2300" dirty="0" err="1"/>
              <a:t>está</a:t>
            </a:r>
            <a:r>
              <a:rPr lang="en-US" sz="2300" dirty="0"/>
              <a:t> </a:t>
            </a:r>
            <a:r>
              <a:rPr lang="en-US" sz="2300" dirty="0" err="1"/>
              <a:t>cerca</a:t>
            </a:r>
            <a:r>
              <a:rPr lang="en-US" sz="2300" dirty="0"/>
              <a:t> de </a:t>
            </a:r>
            <a:r>
              <a:rPr lang="en-US" sz="2300" dirty="0" err="1"/>
              <a:t>Singapur</a:t>
            </a:r>
            <a:r>
              <a:rPr lang="en-US" sz="2300" dirty="0"/>
              <a:t> </a:t>
            </a:r>
            <a:r>
              <a:rPr lang="en-US" sz="2300" dirty="0" err="1"/>
              <a:t>geográficamente</a:t>
            </a:r>
            <a:r>
              <a:rPr lang="en-US" sz="2300" dirty="0"/>
              <a:t>, </a:t>
            </a:r>
            <a:r>
              <a:rPr lang="en-US" sz="2300" dirty="0" err="1"/>
              <a:t>pero</a:t>
            </a:r>
            <a:r>
              <a:rPr lang="en-US" sz="2300" dirty="0"/>
              <a:t> el </a:t>
            </a:r>
            <a:r>
              <a:rPr lang="en-US" sz="2300" dirty="0" err="1"/>
              <a:t>ancho</a:t>
            </a:r>
            <a:r>
              <a:rPr lang="en-US" sz="2300" dirty="0"/>
              <a:t> de </a:t>
            </a:r>
            <a:r>
              <a:rPr lang="en-US" sz="2300" dirty="0" err="1"/>
              <a:t>banda</a:t>
            </a:r>
            <a:r>
              <a:rPr lang="en-US" sz="2300" dirty="0"/>
              <a:t> de enlace de la red entre </a:t>
            </a:r>
            <a:r>
              <a:rPr lang="en-US" sz="2300" dirty="0" err="1"/>
              <a:t>ellos</a:t>
            </a:r>
            <a:r>
              <a:rPr lang="en-US" sz="2300" dirty="0"/>
              <a:t> no </a:t>
            </a:r>
            <a:r>
              <a:rPr lang="en-US" sz="2300" dirty="0" err="1"/>
              <a:t>es</a:t>
            </a:r>
            <a:r>
              <a:rPr lang="en-US" sz="2300" dirty="0"/>
              <a:t> </a:t>
            </a:r>
            <a:r>
              <a:rPr lang="en-US" sz="2300" dirty="0" err="1"/>
              <a:t>excelente</a:t>
            </a:r>
            <a:r>
              <a:rPr lang="en-US" sz="2300" dirty="0"/>
              <a:t>).</a:t>
            </a:r>
            <a:endParaRPr lang="es-ES" sz="2300" dirty="0"/>
          </a:p>
          <a:p>
            <a:endParaRPr lang="es-ES" sz="2300" dirty="0"/>
          </a:p>
        </p:txBody>
      </p:sp>
    </p:spTree>
    <p:extLst>
      <p:ext uri="{BB962C8B-B14F-4D97-AF65-F5344CB8AC3E}">
        <p14:creationId xmlns:p14="http://schemas.microsoft.com/office/powerpoint/2010/main" val="16820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u="sng" dirty="0" err="1" smtClean="0"/>
              <a:t>Computación</a:t>
            </a:r>
            <a:r>
              <a:rPr lang="en-US" sz="2400" u="sng" dirty="0" smtClean="0"/>
              <a:t> </a:t>
            </a:r>
            <a:r>
              <a:rPr lang="en-US" sz="2400" u="sng" dirty="0" err="1"/>
              <a:t>eficiente</a:t>
            </a:r>
            <a:r>
              <a:rPr lang="en-US" sz="2400" u="sng" dirty="0"/>
              <a:t> con </a:t>
            </a:r>
            <a:r>
              <a:rPr lang="en-US" sz="2400" u="sng" dirty="0" err="1"/>
              <a:t>poca</a:t>
            </a:r>
            <a:r>
              <a:rPr lang="en-US" sz="2400" u="sng" dirty="0"/>
              <a:t> </a:t>
            </a:r>
            <a:r>
              <a:rPr lang="en-US" sz="2400" u="sng" dirty="0" err="1"/>
              <a:t>utilización</a:t>
            </a:r>
            <a:r>
              <a:rPr lang="en-US" sz="2400" dirty="0"/>
              <a:t>: los </a:t>
            </a:r>
            <a:r>
              <a:rPr lang="en-US" sz="2400" dirty="0" err="1"/>
              <a:t>arquitectos</a:t>
            </a:r>
            <a:r>
              <a:rPr lang="en-US" sz="2400" dirty="0"/>
              <a:t> de </a:t>
            </a:r>
            <a:r>
              <a:rPr lang="en-US" sz="2400" dirty="0" err="1"/>
              <a:t>servidores</a:t>
            </a:r>
            <a:r>
              <a:rPr lang="en-US" sz="2400" dirty="0"/>
              <a:t> </a:t>
            </a:r>
            <a:r>
              <a:rPr lang="en-US" sz="2400" dirty="0" err="1"/>
              <a:t>generalmente</a:t>
            </a:r>
            <a:r>
              <a:rPr lang="en-US" sz="2400" dirty="0"/>
              <a:t> </a:t>
            </a:r>
            <a:r>
              <a:rPr lang="en-US" sz="2400" dirty="0" err="1"/>
              <a:t>diseñan</a:t>
            </a:r>
            <a:r>
              <a:rPr lang="en-US" sz="2400" dirty="0"/>
              <a:t> </a:t>
            </a:r>
            <a:r>
              <a:rPr lang="en-US" sz="2400" dirty="0" err="1"/>
              <a:t>sus</a:t>
            </a:r>
            <a:r>
              <a:rPr lang="en-US" sz="2400" dirty="0"/>
              <a:t> </a:t>
            </a:r>
            <a:r>
              <a:rPr lang="en-US" sz="2400" dirty="0" err="1"/>
              <a:t>sistemas</a:t>
            </a:r>
            <a:r>
              <a:rPr lang="en-US" sz="2400" dirty="0"/>
              <a:t> para un </a:t>
            </a:r>
            <a:r>
              <a:rPr lang="en-US" sz="2400" dirty="0" err="1"/>
              <a:t>rendimiento</a:t>
            </a:r>
            <a:r>
              <a:rPr lang="en-US" sz="2400" dirty="0"/>
              <a:t> </a:t>
            </a:r>
            <a:r>
              <a:rPr lang="en-US" sz="2400" dirty="0" err="1"/>
              <a:t>máximo</a:t>
            </a:r>
            <a:r>
              <a:rPr lang="en-US" sz="2400" dirty="0"/>
              <a:t> </a:t>
            </a:r>
            <a:r>
              <a:rPr lang="en-US" sz="2400" dirty="0" err="1"/>
              <a:t>dentro</a:t>
            </a:r>
            <a:r>
              <a:rPr lang="en-US" sz="2400" dirty="0"/>
              <a:t> de un </a:t>
            </a:r>
            <a:r>
              <a:rPr lang="en-US" sz="2400" dirty="0" err="1"/>
              <a:t>presupuesto</a:t>
            </a:r>
            <a:r>
              <a:rPr lang="en-US" sz="2400" dirty="0"/>
              <a:t> y se </a:t>
            </a:r>
            <a:r>
              <a:rPr lang="en-US" sz="2400" dirty="0" err="1"/>
              <a:t>preocupan</a:t>
            </a:r>
            <a:r>
              <a:rPr lang="en-US" sz="2400" dirty="0"/>
              <a:t> </a:t>
            </a:r>
            <a:r>
              <a:rPr lang="en-US" sz="2400" dirty="0" err="1"/>
              <a:t>por</a:t>
            </a:r>
            <a:r>
              <a:rPr lang="en-US" sz="2400" dirty="0"/>
              <a:t> la </a:t>
            </a:r>
            <a:r>
              <a:rPr lang="en-US" sz="2400" dirty="0" err="1"/>
              <a:t>energía</a:t>
            </a:r>
            <a:r>
              <a:rPr lang="en-US" sz="2400" dirty="0"/>
              <a:t> solo para </a:t>
            </a:r>
            <a:r>
              <a:rPr lang="en-US" sz="2400" dirty="0" err="1"/>
              <a:t>asegurarse</a:t>
            </a:r>
            <a:r>
              <a:rPr lang="en-US" sz="2400" dirty="0"/>
              <a:t> de </a:t>
            </a:r>
            <a:r>
              <a:rPr lang="en-US" sz="2400" dirty="0" err="1"/>
              <a:t>que</a:t>
            </a:r>
            <a:r>
              <a:rPr lang="en-US" sz="2400" dirty="0"/>
              <a:t> no </a:t>
            </a:r>
            <a:r>
              <a:rPr lang="en-US" sz="2400" dirty="0" err="1"/>
              <a:t>excedan</a:t>
            </a:r>
            <a:r>
              <a:rPr lang="en-US" sz="2400" dirty="0"/>
              <a:t> la </a:t>
            </a:r>
            <a:r>
              <a:rPr lang="en-US" sz="2400" dirty="0" err="1"/>
              <a:t>capacidad</a:t>
            </a:r>
            <a:r>
              <a:rPr lang="en-US" sz="2400" dirty="0"/>
              <a:t> de </a:t>
            </a:r>
            <a:r>
              <a:rPr lang="en-US" sz="2400" dirty="0" err="1"/>
              <a:t>enfriamiento</a:t>
            </a:r>
            <a:r>
              <a:rPr lang="en-US" sz="2400" dirty="0"/>
              <a:t> de </a:t>
            </a:r>
            <a:r>
              <a:rPr lang="en-US" sz="2400" dirty="0" err="1"/>
              <a:t>su</a:t>
            </a:r>
            <a:r>
              <a:rPr lang="en-US" sz="2400" dirty="0"/>
              <a:t> </a:t>
            </a:r>
            <a:r>
              <a:rPr lang="en-US" sz="2400" dirty="0" err="1" smtClean="0"/>
              <a:t>sistema</a:t>
            </a:r>
            <a:r>
              <a:rPr lang="en-US" sz="2400" dirty="0" smtClean="0"/>
              <a:t>.</a:t>
            </a:r>
            <a:r>
              <a:rPr lang="en-US" sz="2400" dirty="0"/>
              <a:t> </a:t>
            </a:r>
            <a:r>
              <a:rPr lang="en-US" sz="2400" dirty="0" smtClean="0"/>
              <a:t>Los </a:t>
            </a:r>
            <a:r>
              <a:rPr lang="en-US" sz="2400" dirty="0" err="1"/>
              <a:t>servidores</a:t>
            </a:r>
            <a:r>
              <a:rPr lang="en-US" sz="2400" dirty="0"/>
              <a:t> WSC </a:t>
            </a:r>
            <a:r>
              <a:rPr lang="en-US" sz="2400" dirty="0" err="1"/>
              <a:t>rara</a:t>
            </a:r>
            <a:r>
              <a:rPr lang="en-US" sz="2400" dirty="0"/>
              <a:t> </a:t>
            </a:r>
            <a:r>
              <a:rPr lang="en-US" sz="2400" dirty="0" err="1"/>
              <a:t>vez</a:t>
            </a:r>
            <a:r>
              <a:rPr lang="en-US" sz="2400" dirty="0"/>
              <a:t> se </a:t>
            </a:r>
            <a:r>
              <a:rPr lang="en-US" sz="2400" dirty="0" err="1"/>
              <a:t>utilizan</a:t>
            </a:r>
            <a:r>
              <a:rPr lang="en-US" sz="2400" dirty="0"/>
              <a:t> en </a:t>
            </a:r>
            <a:r>
              <a:rPr lang="en-US" sz="2400" dirty="0" err="1"/>
              <a:t>su</a:t>
            </a:r>
            <a:r>
              <a:rPr lang="en-US" sz="2400" dirty="0"/>
              <a:t> </a:t>
            </a:r>
            <a:r>
              <a:rPr lang="en-US" sz="2400" dirty="0" err="1"/>
              <a:t>totalidad</a:t>
            </a:r>
            <a:r>
              <a:rPr lang="en-US" sz="2400" dirty="0"/>
              <a:t>, en parte para </a:t>
            </a:r>
            <a:r>
              <a:rPr lang="en-US" sz="2400" dirty="0" err="1"/>
              <a:t>garantizar</a:t>
            </a:r>
            <a:r>
              <a:rPr lang="en-US" sz="2400" dirty="0"/>
              <a:t> un </a:t>
            </a:r>
            <a:r>
              <a:rPr lang="en-US" sz="2400" dirty="0" err="1"/>
              <a:t>tiempo</a:t>
            </a:r>
            <a:r>
              <a:rPr lang="en-US" sz="2400" dirty="0"/>
              <a:t> de </a:t>
            </a:r>
            <a:r>
              <a:rPr lang="en-US" sz="2400" dirty="0" err="1"/>
              <a:t>respuesta</a:t>
            </a:r>
            <a:r>
              <a:rPr lang="en-US" sz="2400" dirty="0"/>
              <a:t> </a:t>
            </a:r>
            <a:r>
              <a:rPr lang="en-US" sz="2400" dirty="0" err="1"/>
              <a:t>bajo</a:t>
            </a:r>
            <a:r>
              <a:rPr lang="en-US" sz="2400" dirty="0"/>
              <a:t> y en parte para </a:t>
            </a:r>
            <a:r>
              <a:rPr lang="en-US" sz="2400" dirty="0" err="1"/>
              <a:t>ofrecer</a:t>
            </a:r>
            <a:r>
              <a:rPr lang="en-US" sz="2400" dirty="0"/>
              <a:t> la </a:t>
            </a:r>
            <a:r>
              <a:rPr lang="en-US" sz="2400" dirty="0" err="1"/>
              <a:t>redundancia</a:t>
            </a:r>
            <a:r>
              <a:rPr lang="en-US" sz="2400" dirty="0"/>
              <a:t> </a:t>
            </a:r>
            <a:r>
              <a:rPr lang="en-US" sz="2400" dirty="0" err="1"/>
              <a:t>necesaria</a:t>
            </a:r>
            <a:r>
              <a:rPr lang="en-US" sz="2400" dirty="0"/>
              <a:t> para </a:t>
            </a:r>
            <a:r>
              <a:rPr lang="en-US" sz="2400" dirty="0" err="1"/>
              <a:t>entregar</a:t>
            </a:r>
            <a:r>
              <a:rPr lang="en-US" sz="2400" dirty="0"/>
              <a:t> </a:t>
            </a:r>
            <a:r>
              <a:rPr lang="en-US" sz="2400" dirty="0" err="1"/>
              <a:t>una</a:t>
            </a:r>
            <a:r>
              <a:rPr lang="en-US" sz="2400" dirty="0"/>
              <a:t> </a:t>
            </a:r>
            <a:r>
              <a:rPr lang="en-US" sz="2400" dirty="0" err="1"/>
              <a:t>informática</a:t>
            </a:r>
            <a:r>
              <a:rPr lang="en-US" sz="2400" dirty="0"/>
              <a:t> </a:t>
            </a:r>
            <a:r>
              <a:rPr lang="en-US" sz="2400" dirty="0" err="1"/>
              <a:t>confiable</a:t>
            </a:r>
            <a:r>
              <a:rPr lang="en-US" sz="2400" dirty="0"/>
              <a:t>. Dado </a:t>
            </a:r>
            <a:r>
              <a:rPr lang="en-US" sz="2400" dirty="0" err="1"/>
              <a:t>que</a:t>
            </a:r>
            <a:r>
              <a:rPr lang="en-US" sz="2400" dirty="0"/>
              <a:t> los </a:t>
            </a:r>
            <a:r>
              <a:rPr lang="en-US" sz="2400" dirty="0" err="1"/>
              <a:t>costos</a:t>
            </a:r>
            <a:r>
              <a:rPr lang="en-US" sz="2400" dirty="0"/>
              <a:t> </a:t>
            </a:r>
            <a:r>
              <a:rPr lang="en-US" sz="2400" dirty="0" err="1"/>
              <a:t>operativos</a:t>
            </a:r>
            <a:r>
              <a:rPr lang="en-US" sz="2400" dirty="0"/>
              <a:t> </a:t>
            </a:r>
            <a:r>
              <a:rPr lang="en-US" sz="2400" dirty="0" err="1"/>
              <a:t>cuentan</a:t>
            </a:r>
            <a:r>
              <a:rPr lang="en-US" sz="2400" dirty="0"/>
              <a:t>, tales </a:t>
            </a:r>
            <a:r>
              <a:rPr lang="en-US" sz="2400" dirty="0" err="1"/>
              <a:t>servidores</a:t>
            </a:r>
            <a:r>
              <a:rPr lang="en-US" sz="2400" dirty="0"/>
              <a:t> </a:t>
            </a:r>
            <a:r>
              <a:rPr lang="en-US" sz="2400" dirty="0" err="1"/>
              <a:t>deben</a:t>
            </a:r>
            <a:r>
              <a:rPr lang="en-US" sz="2400" dirty="0"/>
              <a:t> </a:t>
            </a:r>
            <a:r>
              <a:rPr lang="en-US" sz="2400" dirty="0" err="1"/>
              <a:t>computar</a:t>
            </a:r>
            <a:r>
              <a:rPr lang="en-US" sz="2400" dirty="0"/>
              <a:t> de </a:t>
            </a:r>
            <a:r>
              <a:rPr lang="en-US" sz="2400" dirty="0" err="1"/>
              <a:t>manera</a:t>
            </a:r>
            <a:r>
              <a:rPr lang="en-US" sz="2400" dirty="0"/>
              <a:t> </a:t>
            </a:r>
            <a:r>
              <a:rPr lang="en-US" sz="2400" dirty="0" err="1"/>
              <a:t>eficiente</a:t>
            </a:r>
            <a:r>
              <a:rPr lang="en-US" sz="2400" dirty="0"/>
              <a:t> en </a:t>
            </a:r>
            <a:r>
              <a:rPr lang="en-US" sz="2400" dirty="0" err="1"/>
              <a:t>todos</a:t>
            </a:r>
            <a:r>
              <a:rPr lang="en-US" sz="2400" dirty="0"/>
              <a:t> los </a:t>
            </a:r>
            <a:r>
              <a:rPr lang="en-US" sz="2400" dirty="0" err="1"/>
              <a:t>niveles</a:t>
            </a:r>
            <a:r>
              <a:rPr lang="en-US" sz="2400" dirty="0"/>
              <a:t> de </a:t>
            </a:r>
            <a:r>
              <a:rPr lang="en-US" sz="2400" dirty="0" err="1"/>
              <a:t>utilización</a:t>
            </a:r>
            <a:r>
              <a:rPr lang="en-US" sz="2400" dirty="0" smtClean="0"/>
              <a:t>.</a:t>
            </a:r>
          </a:p>
        </p:txBody>
      </p:sp>
    </p:spTree>
    <p:extLst>
      <p:ext uri="{BB962C8B-B14F-4D97-AF65-F5344CB8AC3E}">
        <p14:creationId xmlns:p14="http://schemas.microsoft.com/office/powerpoint/2010/main" val="2129917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s-ES_tradnl" sz="2400" u="sng" dirty="0" smtClean="0"/>
              <a:t>La escalabilidad y las oportunidades/problemas asociados con escalabilidad</a:t>
            </a:r>
            <a:r>
              <a:rPr lang="es-ES_tradnl" sz="2400" dirty="0" smtClean="0"/>
              <a:t>: a menudo, las computadoras extremas son excesivamente caras porque requieren hardware personalizado y, sin embargo, el costo de la personalización no se puede amortizar efectivamente ya que se fabrican pocas computadoras extremas. Sin embargo, al comprar miles de servidores a la vez, hay grandes descuentos por volumen. Las </a:t>
            </a:r>
            <a:r>
              <a:rPr lang="es-ES_tradnl" sz="2400" dirty="0" err="1" smtClean="0"/>
              <a:t>WSCs</a:t>
            </a:r>
            <a:r>
              <a:rPr lang="es-ES_tradnl" sz="2400" dirty="0" smtClean="0"/>
              <a:t> son tan masivas internamente que hay economía de escala incluso si no hay </a:t>
            </a:r>
            <a:r>
              <a:rPr lang="es-ES_tradnl" sz="2400" dirty="0"/>
              <a:t>muchas </a:t>
            </a:r>
            <a:r>
              <a:rPr lang="es-ES_tradnl" sz="2400" dirty="0" err="1" smtClean="0"/>
              <a:t>WSCs</a:t>
            </a:r>
            <a:r>
              <a:rPr lang="es-ES_tradnl" sz="2400" dirty="0" smtClean="0"/>
              <a:t>. Estas economías de escala llevaron a la computación en la nube comercial porque los costos por unidad más bajos de </a:t>
            </a:r>
            <a:r>
              <a:rPr lang="es-ES_tradnl" sz="2400" dirty="0"/>
              <a:t>una </a:t>
            </a:r>
            <a:r>
              <a:rPr lang="es-ES_tradnl" sz="2400" dirty="0" smtClean="0"/>
              <a:t>WSC significaron que las empresas podrían </a:t>
            </a:r>
            <a:r>
              <a:rPr lang="es-ES_tradnl" sz="2400" i="1" dirty="0" smtClean="0"/>
              <a:t>alquilar servidores </a:t>
            </a:r>
            <a:r>
              <a:rPr lang="es-ES_tradnl" sz="2400" dirty="0" smtClean="0"/>
              <a:t>con una ganancia inferior a la que les cuesta a los individuos hacerlo ellos mismos. </a:t>
            </a:r>
          </a:p>
          <a:p>
            <a:endParaRPr lang="es-ES_tradnl" sz="2400" dirty="0"/>
          </a:p>
        </p:txBody>
      </p:sp>
    </p:spTree>
    <p:extLst>
      <p:ext uri="{BB962C8B-B14F-4D97-AF65-F5344CB8AC3E}">
        <p14:creationId xmlns:p14="http://schemas.microsoft.com/office/powerpoint/2010/main" val="79203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dirty="0"/>
              <a:t>La </a:t>
            </a:r>
            <a:r>
              <a:rPr lang="en-US" sz="2400" dirty="0" err="1"/>
              <a:t>otra</a:t>
            </a:r>
            <a:r>
              <a:rPr lang="en-US" sz="2400" dirty="0"/>
              <a:t> </a:t>
            </a:r>
            <a:r>
              <a:rPr lang="en-US" sz="2400" dirty="0" err="1"/>
              <a:t>cara</a:t>
            </a:r>
            <a:r>
              <a:rPr lang="en-US" sz="2400" dirty="0"/>
              <a:t> de los 100.000 </a:t>
            </a:r>
            <a:r>
              <a:rPr lang="en-US" sz="2400" dirty="0" err="1"/>
              <a:t>servidores</a:t>
            </a:r>
            <a:r>
              <a:rPr lang="en-US" sz="2400" dirty="0"/>
              <a:t> son </a:t>
            </a:r>
            <a:r>
              <a:rPr lang="en-US" sz="2400" dirty="0" err="1"/>
              <a:t>las</a:t>
            </a:r>
            <a:r>
              <a:rPr lang="en-US" sz="2400" dirty="0"/>
              <a:t> </a:t>
            </a:r>
            <a:r>
              <a:rPr lang="en-US" sz="2400" dirty="0" err="1"/>
              <a:t>fallas</a:t>
            </a:r>
            <a:r>
              <a:rPr lang="en-US" sz="2400" dirty="0"/>
              <a:t>. La </a:t>
            </a:r>
            <a:r>
              <a:rPr lang="en-US" sz="2400" dirty="0" err="1"/>
              <a:t>Figura</a:t>
            </a:r>
            <a:r>
              <a:rPr lang="en-US" sz="2400" dirty="0"/>
              <a:t> 6.1 </a:t>
            </a:r>
            <a:r>
              <a:rPr lang="en-US" sz="2400" dirty="0" err="1"/>
              <a:t>muestra</a:t>
            </a:r>
            <a:r>
              <a:rPr lang="en-US" sz="2400" dirty="0"/>
              <a:t> </a:t>
            </a:r>
            <a:r>
              <a:rPr lang="en-US" sz="2400" dirty="0" err="1"/>
              <a:t>las</a:t>
            </a:r>
            <a:r>
              <a:rPr lang="en-US" sz="2400" dirty="0"/>
              <a:t> </a:t>
            </a:r>
            <a:r>
              <a:rPr lang="en-US" sz="2400" dirty="0" err="1"/>
              <a:t>interrupciones</a:t>
            </a:r>
            <a:r>
              <a:rPr lang="en-US" sz="2400" dirty="0"/>
              <a:t> y </a:t>
            </a:r>
            <a:r>
              <a:rPr lang="en-US" sz="2400" dirty="0" err="1"/>
              <a:t>anomalías</a:t>
            </a:r>
            <a:r>
              <a:rPr lang="en-US" sz="2400" dirty="0"/>
              <a:t> de 2400 </a:t>
            </a:r>
            <a:r>
              <a:rPr lang="en-US" sz="2400" dirty="0" err="1"/>
              <a:t>servidores</a:t>
            </a:r>
            <a:r>
              <a:rPr lang="en-US" sz="2400" dirty="0"/>
              <a:t>. </a:t>
            </a:r>
            <a:r>
              <a:rPr lang="en-US" sz="2400" dirty="0" err="1"/>
              <a:t>Incluso</a:t>
            </a:r>
            <a:r>
              <a:rPr lang="en-US" sz="2400" dirty="0"/>
              <a:t> </a:t>
            </a:r>
            <a:r>
              <a:rPr lang="en-US" sz="2400" dirty="0" err="1"/>
              <a:t>si</a:t>
            </a:r>
            <a:r>
              <a:rPr lang="en-US" sz="2400" dirty="0"/>
              <a:t> un </a:t>
            </a:r>
            <a:r>
              <a:rPr lang="en-US" sz="2400" dirty="0" err="1"/>
              <a:t>servidor</a:t>
            </a:r>
            <a:r>
              <a:rPr lang="en-US" sz="2400" dirty="0"/>
              <a:t> </a:t>
            </a:r>
            <a:r>
              <a:rPr lang="en-US" sz="2400" dirty="0" err="1"/>
              <a:t>tuviera</a:t>
            </a:r>
            <a:r>
              <a:rPr lang="en-US" sz="2400" dirty="0"/>
              <a:t> un </a:t>
            </a:r>
            <a:r>
              <a:rPr lang="en-US" sz="2400" dirty="0" err="1"/>
              <a:t>tiempo</a:t>
            </a:r>
            <a:r>
              <a:rPr lang="en-US" sz="2400" dirty="0"/>
              <a:t> </a:t>
            </a:r>
            <a:r>
              <a:rPr lang="en-US" sz="2400" dirty="0" err="1"/>
              <a:t>promedio</a:t>
            </a:r>
            <a:r>
              <a:rPr lang="en-US" sz="2400" dirty="0"/>
              <a:t> de </a:t>
            </a:r>
            <a:r>
              <a:rPr lang="en-US" sz="2400" dirty="0" err="1"/>
              <a:t>falla</a:t>
            </a:r>
            <a:r>
              <a:rPr lang="en-US" sz="2400" dirty="0"/>
              <a:t> (</a:t>
            </a:r>
            <a:r>
              <a:rPr lang="en-US" sz="2400" dirty="0" smtClean="0"/>
              <a:t>MTTF, </a:t>
            </a:r>
            <a:r>
              <a:rPr lang="en-US" sz="2400" dirty="0"/>
              <a:t>mean time to failure</a:t>
            </a:r>
            <a:r>
              <a:rPr lang="en-US" sz="2400" dirty="0" smtClean="0"/>
              <a:t>) </a:t>
            </a:r>
            <a:r>
              <a:rPr lang="en-US" sz="2400" dirty="0"/>
              <a:t>de 25 </a:t>
            </a:r>
            <a:r>
              <a:rPr lang="en-US" sz="2400" dirty="0" err="1"/>
              <a:t>años</a:t>
            </a:r>
            <a:r>
              <a:rPr lang="en-US" sz="2400" dirty="0"/>
              <a:t> </a:t>
            </a:r>
            <a:r>
              <a:rPr lang="en-US" sz="2400" dirty="0" smtClean="0"/>
              <a:t>(</a:t>
            </a:r>
            <a:r>
              <a:rPr lang="en-US" sz="2400" dirty="0"/>
              <a:t>200,000 </a:t>
            </a:r>
            <a:r>
              <a:rPr lang="en-US" sz="2400" dirty="0" smtClean="0"/>
              <a:t>horas), </a:t>
            </a:r>
            <a:r>
              <a:rPr lang="en-US" sz="2400" dirty="0"/>
              <a:t>el </a:t>
            </a:r>
            <a:r>
              <a:rPr lang="en-US" sz="2400" dirty="0" err="1"/>
              <a:t>arquitecto</a:t>
            </a:r>
            <a:r>
              <a:rPr lang="en-US" sz="2400" dirty="0"/>
              <a:t> de WSC </a:t>
            </a:r>
            <a:r>
              <a:rPr lang="en-US" sz="2400" dirty="0" err="1"/>
              <a:t>tendría</a:t>
            </a:r>
            <a:r>
              <a:rPr lang="en-US" sz="2400" dirty="0"/>
              <a:t> </a:t>
            </a:r>
            <a:r>
              <a:rPr lang="en-US" sz="2400" dirty="0" err="1"/>
              <a:t>que</a:t>
            </a:r>
            <a:r>
              <a:rPr lang="en-US" sz="2400" dirty="0"/>
              <a:t> </a:t>
            </a:r>
            <a:r>
              <a:rPr lang="en-US" sz="2400" dirty="0" err="1"/>
              <a:t>diseñar</a:t>
            </a:r>
            <a:r>
              <a:rPr lang="en-US" sz="2400" dirty="0"/>
              <a:t> </a:t>
            </a:r>
            <a:r>
              <a:rPr lang="en-US" sz="2400" dirty="0" err="1" smtClean="0"/>
              <a:t>asumiendo</a:t>
            </a:r>
            <a:r>
              <a:rPr lang="en-US" sz="2400" dirty="0" smtClean="0"/>
              <a:t> </a:t>
            </a:r>
            <a:r>
              <a:rPr lang="en-US" sz="2400" dirty="0" err="1" smtClean="0"/>
              <a:t>cinco</a:t>
            </a:r>
            <a:r>
              <a:rPr lang="en-US" sz="2400" dirty="0" smtClean="0"/>
              <a:t> </a:t>
            </a:r>
            <a:r>
              <a:rPr lang="en-US" sz="2400" dirty="0" err="1"/>
              <a:t>fallas</a:t>
            </a:r>
            <a:r>
              <a:rPr lang="en-US" sz="2400" dirty="0"/>
              <a:t> de </a:t>
            </a:r>
            <a:r>
              <a:rPr lang="en-US" sz="2400" dirty="0" err="1"/>
              <a:t>servidor</a:t>
            </a:r>
            <a:r>
              <a:rPr lang="en-US" sz="2400" dirty="0"/>
              <a:t> al </a:t>
            </a:r>
            <a:r>
              <a:rPr lang="en-US" sz="2400" dirty="0" err="1"/>
              <a:t>día</a:t>
            </a:r>
            <a:r>
              <a:rPr lang="en-US" sz="2400" dirty="0"/>
              <a:t>. La </a:t>
            </a:r>
            <a:r>
              <a:rPr lang="en-US" sz="2400" dirty="0" err="1"/>
              <a:t>Figura</a:t>
            </a:r>
            <a:r>
              <a:rPr lang="en-US" sz="2400" dirty="0"/>
              <a:t> 6.1 </a:t>
            </a:r>
            <a:r>
              <a:rPr lang="en-US" sz="2400" dirty="0" err="1"/>
              <a:t>enumera</a:t>
            </a:r>
            <a:r>
              <a:rPr lang="en-US" sz="2400" dirty="0"/>
              <a:t> la </a:t>
            </a:r>
            <a:r>
              <a:rPr lang="en-US" sz="2400" dirty="0" err="1"/>
              <a:t>tasa</a:t>
            </a:r>
            <a:r>
              <a:rPr lang="en-US" sz="2400" dirty="0"/>
              <a:t> de </a:t>
            </a:r>
            <a:r>
              <a:rPr lang="en-US" sz="2400" dirty="0" err="1"/>
              <a:t>fallas</a:t>
            </a:r>
            <a:r>
              <a:rPr lang="en-US" sz="2400" dirty="0"/>
              <a:t> del disco </a:t>
            </a:r>
            <a:r>
              <a:rPr lang="en-US" sz="2400" dirty="0" err="1"/>
              <a:t>anualizada</a:t>
            </a:r>
            <a:r>
              <a:rPr lang="en-US" sz="2400" dirty="0"/>
              <a:t> </a:t>
            </a:r>
            <a:r>
              <a:rPr lang="en-US" sz="2400" dirty="0" err="1"/>
              <a:t>como</a:t>
            </a:r>
            <a:r>
              <a:rPr lang="en-US" sz="2400" dirty="0"/>
              <a:t> 2% -10%. Dados dos discos </a:t>
            </a:r>
            <a:r>
              <a:rPr lang="en-US" sz="2400" dirty="0" err="1"/>
              <a:t>por</a:t>
            </a:r>
            <a:r>
              <a:rPr lang="en-US" sz="2400" dirty="0"/>
              <a:t> </a:t>
            </a:r>
            <a:r>
              <a:rPr lang="en-US" sz="2400" dirty="0" err="1"/>
              <a:t>servidor</a:t>
            </a:r>
            <a:r>
              <a:rPr lang="en-US" sz="2400" dirty="0"/>
              <a:t> y </a:t>
            </a:r>
            <a:r>
              <a:rPr lang="en-US" sz="2400" dirty="0" err="1"/>
              <a:t>una</a:t>
            </a:r>
            <a:r>
              <a:rPr lang="en-US" sz="2400" dirty="0"/>
              <a:t> </a:t>
            </a:r>
            <a:r>
              <a:rPr lang="en-US" sz="2400" dirty="0" err="1"/>
              <a:t>tasa</a:t>
            </a:r>
            <a:r>
              <a:rPr lang="en-US" sz="2400" dirty="0"/>
              <a:t> de </a:t>
            </a:r>
            <a:r>
              <a:rPr lang="en-US" sz="2400" dirty="0" err="1"/>
              <a:t>fallas</a:t>
            </a:r>
            <a:r>
              <a:rPr lang="en-US" sz="2400" dirty="0"/>
              <a:t> </a:t>
            </a:r>
            <a:r>
              <a:rPr lang="en-US" sz="2400" dirty="0" err="1"/>
              <a:t>anual</a:t>
            </a:r>
            <a:r>
              <a:rPr lang="en-US" sz="2400" dirty="0"/>
              <a:t> del 4%, con 100,000 </a:t>
            </a:r>
            <a:r>
              <a:rPr lang="en-US" sz="2400" dirty="0" err="1"/>
              <a:t>servidores</a:t>
            </a:r>
            <a:r>
              <a:rPr lang="en-US" sz="2400" dirty="0"/>
              <a:t>, el </a:t>
            </a:r>
            <a:r>
              <a:rPr lang="en-US" sz="2400" dirty="0" err="1"/>
              <a:t>arquitecto</a:t>
            </a:r>
            <a:r>
              <a:rPr lang="en-US" sz="2400" dirty="0"/>
              <a:t> de WSC </a:t>
            </a:r>
            <a:r>
              <a:rPr lang="en-US" sz="2400" dirty="0" err="1"/>
              <a:t>debería</a:t>
            </a:r>
            <a:r>
              <a:rPr lang="en-US" sz="2400" dirty="0"/>
              <a:t> </a:t>
            </a:r>
            <a:r>
              <a:rPr lang="en-US" sz="2400" dirty="0" err="1"/>
              <a:t>esperar</a:t>
            </a:r>
            <a:r>
              <a:rPr lang="en-US" sz="2400" dirty="0"/>
              <a:t> </a:t>
            </a:r>
            <a:r>
              <a:rPr lang="en-US" sz="2400" dirty="0" err="1"/>
              <a:t>que</a:t>
            </a:r>
            <a:r>
              <a:rPr lang="en-US" sz="2400" dirty="0"/>
              <a:t> un disco </a:t>
            </a:r>
            <a:r>
              <a:rPr lang="en-US" sz="2400" dirty="0" err="1"/>
              <a:t>falle</a:t>
            </a:r>
            <a:r>
              <a:rPr lang="en-US" sz="2400" dirty="0"/>
              <a:t> </a:t>
            </a:r>
            <a:r>
              <a:rPr lang="en-US" sz="2400" dirty="0" err="1"/>
              <a:t>por</a:t>
            </a:r>
            <a:r>
              <a:rPr lang="en-US" sz="2400" dirty="0"/>
              <a:t> hora</a:t>
            </a:r>
            <a:r>
              <a:rPr lang="en-US" sz="2400" dirty="0" smtClean="0"/>
              <a:t>.</a:t>
            </a:r>
            <a:endParaRPr lang="es-ES" sz="2400" dirty="0"/>
          </a:p>
          <a:p>
            <a:r>
              <a:rPr lang="es-ES" sz="2400" dirty="0"/>
              <a:t>Sin embargo, las fallas de software superan ampliamente las fallas de hardware, como lo muestra la Figura 6.1, por lo que el diseño del sistema debe ser resistente a las fallas del servidor causadas por errores de software, lo que ocurriría incluso con mayor frecuencia que las fallas de disco. Con los miles de servidores en estas grandes instalaciones, los operadores de WSC se vuelven muy buenos para cambiar los discos, por lo que el costo de la falla del disco es mucho menor para un WSC que para un pequeño centro de datos. </a:t>
            </a:r>
          </a:p>
        </p:txBody>
      </p:sp>
    </p:spTree>
    <p:extLst>
      <p:ext uri="{BB962C8B-B14F-4D97-AF65-F5344CB8AC3E}">
        <p14:creationId xmlns:p14="http://schemas.microsoft.com/office/powerpoint/2010/main" val="163746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pic>
        <p:nvPicPr>
          <p:cNvPr id="4" name="Imagen 3"/>
          <p:cNvPicPr>
            <a:picLocks noChangeAspect="1"/>
          </p:cNvPicPr>
          <p:nvPr/>
        </p:nvPicPr>
        <p:blipFill>
          <a:blip r:embed="rId2"/>
          <a:stretch>
            <a:fillRect/>
          </a:stretch>
        </p:blipFill>
        <p:spPr>
          <a:xfrm>
            <a:off x="1797050" y="1326148"/>
            <a:ext cx="8597900" cy="5232400"/>
          </a:xfrm>
          <a:prstGeom prst="rect">
            <a:avLst/>
          </a:prstGeom>
        </p:spPr>
      </p:pic>
    </p:spTree>
    <p:extLst>
      <p:ext uri="{BB962C8B-B14F-4D97-AF65-F5344CB8AC3E}">
        <p14:creationId xmlns:p14="http://schemas.microsoft.com/office/powerpoint/2010/main" val="55331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037" y="223273"/>
            <a:ext cx="10515600" cy="854075"/>
          </a:xfrm>
        </p:spPr>
        <p:txBody>
          <a:bodyPr/>
          <a:lstStyle/>
          <a:p>
            <a:r>
              <a:rPr lang="es-ES" dirty="0"/>
              <a:t>Introducción</a:t>
            </a:r>
            <a:endParaRPr lang="en-US" dirty="0"/>
          </a:p>
        </p:txBody>
      </p:sp>
      <p:pic>
        <p:nvPicPr>
          <p:cNvPr id="4" name="Imagen 3"/>
          <p:cNvPicPr>
            <a:picLocks noChangeAspect="1"/>
          </p:cNvPicPr>
          <p:nvPr/>
        </p:nvPicPr>
        <p:blipFill>
          <a:blip r:embed="rId2"/>
          <a:stretch>
            <a:fillRect/>
          </a:stretch>
        </p:blipFill>
        <p:spPr>
          <a:xfrm>
            <a:off x="2464469" y="1077348"/>
            <a:ext cx="7391400" cy="5245100"/>
          </a:xfrm>
          <a:prstGeom prst="rect">
            <a:avLst/>
          </a:prstGeom>
        </p:spPr>
      </p:pic>
    </p:spTree>
    <p:extLst>
      <p:ext uri="{BB962C8B-B14F-4D97-AF65-F5344CB8AC3E}">
        <p14:creationId xmlns:p14="http://schemas.microsoft.com/office/powerpoint/2010/main" val="72920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00646" y="1522872"/>
            <a:ext cx="11293641" cy="4866434"/>
          </a:xfrm>
        </p:spPr>
        <p:txBody>
          <a:bodyPr>
            <a:noAutofit/>
          </a:bodyPr>
          <a:lstStyle/>
          <a:p>
            <a:r>
              <a:rPr lang="es-ES" sz="2300" dirty="0" smtClean="0"/>
              <a:t>Los </a:t>
            </a:r>
            <a:r>
              <a:rPr lang="es-ES" sz="2300" dirty="0"/>
              <a:t>precursores de WSC son los </a:t>
            </a:r>
            <a:r>
              <a:rPr lang="es-ES" sz="2300" i="1" dirty="0" err="1"/>
              <a:t>clusters</a:t>
            </a:r>
            <a:r>
              <a:rPr lang="es-ES" sz="2300" i="1" dirty="0"/>
              <a:t> de computadoras</a:t>
            </a:r>
            <a:r>
              <a:rPr lang="es-ES" sz="2300" dirty="0"/>
              <a:t>. Los clústeres son conjuntos de computadoras independientes que se conectan entre sí mediante redes de área local (LAN) y conmutadores. Para las cargas de trabajo que no requerían comunicación intensiva, los clústeres ofrecían una informática mucho más rentable que los multiprocesadores de memoria compartida. (Los multiprocesadores de memoria compartida fueron los precursores de las computadoras </a:t>
            </a:r>
            <a:r>
              <a:rPr lang="es-ES" sz="2300" dirty="0" err="1" smtClean="0"/>
              <a:t>multinúcleo</a:t>
            </a:r>
            <a:r>
              <a:rPr lang="es-ES" sz="2300" dirty="0" smtClean="0"/>
              <a:t>). </a:t>
            </a:r>
            <a:r>
              <a:rPr lang="es-ES" sz="2300" dirty="0"/>
              <a:t>Los </a:t>
            </a:r>
            <a:r>
              <a:rPr lang="es-ES" sz="2300" dirty="0" err="1"/>
              <a:t>clusters</a:t>
            </a:r>
            <a:r>
              <a:rPr lang="es-ES" sz="2300" dirty="0"/>
              <a:t> se hicieron populares a fines de la década de 1990 para la computación científica y luego para los servicios de Internet</a:t>
            </a:r>
            <a:r>
              <a:rPr lang="es-ES" sz="2300" dirty="0" smtClean="0"/>
              <a:t>.</a:t>
            </a:r>
          </a:p>
          <a:p>
            <a:r>
              <a:rPr lang="es-ES" sz="2300" i="1" dirty="0"/>
              <a:t>Una visión de los WSC es que son solo la evolución lógica de los grupos de cientos de servidores a decenas de miles de servidores</a:t>
            </a:r>
            <a:r>
              <a:rPr lang="es-ES" sz="2300" i="1" dirty="0" smtClean="0"/>
              <a:t>.</a:t>
            </a:r>
          </a:p>
          <a:p>
            <a:r>
              <a:rPr lang="es-ES" sz="2300" dirty="0" smtClean="0"/>
              <a:t>Una </a:t>
            </a:r>
            <a:r>
              <a:rPr lang="es-ES" sz="2300" dirty="0"/>
              <a:t>pregunta natural es si las WSC son similares a los clústeres modernos para la computación de alto </a:t>
            </a:r>
            <a:r>
              <a:rPr lang="es-ES" sz="2300" dirty="0" smtClean="0"/>
              <a:t>rendimiento (HPC). </a:t>
            </a:r>
            <a:r>
              <a:rPr lang="es-ES" sz="2300" dirty="0"/>
              <a:t>Aunque algunos tienen una escala y un costo similares (hay diseños de HPC con un millón de procesadores que cuestan cientos de millones de dólares), históricamente han tenido procesadores más potentes y redes de latencia mucho más baja entre los nodos que las que se encuentran en las WSC porque las aplicaciones de HPC son más </a:t>
            </a:r>
            <a:r>
              <a:rPr lang="es-ES" sz="2300" dirty="0" smtClean="0"/>
              <a:t>interdependientes y se comunican más frecuentemente.</a:t>
            </a:r>
          </a:p>
          <a:p>
            <a:endParaRPr lang="es-ES" sz="2300" dirty="0"/>
          </a:p>
        </p:txBody>
      </p:sp>
    </p:spTree>
    <p:extLst>
      <p:ext uri="{BB962C8B-B14F-4D97-AF65-F5344CB8AC3E}">
        <p14:creationId xmlns:p14="http://schemas.microsoft.com/office/powerpoint/2010/main" val="63353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s-ES" sz="2400" dirty="0"/>
              <a:t>El entorno de programación también enfatiza el paralelismo a nivel de subproceso </a:t>
            </a:r>
            <a:r>
              <a:rPr lang="es-ES" sz="2400" dirty="0" smtClean="0"/>
              <a:t>(</a:t>
            </a:r>
            <a:r>
              <a:rPr lang="es-ES" sz="2400" dirty="0" err="1" smtClean="0"/>
              <a:t>thread-level</a:t>
            </a:r>
            <a:r>
              <a:rPr lang="es-ES" sz="2400" dirty="0" smtClean="0"/>
              <a:t> </a:t>
            </a:r>
            <a:r>
              <a:rPr lang="es-ES" sz="2400" dirty="0" err="1" smtClean="0"/>
              <a:t>parallelism</a:t>
            </a:r>
            <a:r>
              <a:rPr lang="es-ES" sz="2400" dirty="0" smtClean="0"/>
              <a:t>) o </a:t>
            </a:r>
            <a:r>
              <a:rPr lang="es-ES" sz="2400" dirty="0"/>
              <a:t>el paralelismo a nivel de datos </a:t>
            </a:r>
            <a:r>
              <a:rPr lang="es-ES" sz="2400" dirty="0" smtClean="0"/>
              <a:t>(data-</a:t>
            </a:r>
            <a:r>
              <a:rPr lang="es-ES" sz="2400" dirty="0" err="1" smtClean="0"/>
              <a:t>level</a:t>
            </a:r>
            <a:r>
              <a:rPr lang="es-ES" sz="2400" dirty="0" smtClean="0"/>
              <a:t> </a:t>
            </a:r>
            <a:r>
              <a:rPr lang="es-ES" sz="2400" dirty="0" err="1" smtClean="0"/>
              <a:t>parallelism</a:t>
            </a:r>
            <a:r>
              <a:rPr lang="es-ES" sz="2400" dirty="0"/>
              <a:t>) , </a:t>
            </a:r>
            <a:r>
              <a:rPr lang="es-ES" sz="2400" dirty="0" smtClean="0"/>
              <a:t>generalmente </a:t>
            </a:r>
            <a:r>
              <a:rPr lang="es-ES" sz="2400" dirty="0"/>
              <a:t>enfatizando la latencia para completar una sola </a:t>
            </a:r>
            <a:r>
              <a:rPr lang="es-ES" sz="2400" dirty="0" smtClean="0"/>
              <a:t>tarea, </a:t>
            </a:r>
            <a:r>
              <a:rPr lang="es-ES" sz="2400" dirty="0"/>
              <a:t>en contraste con el ancho de banda para completar muchas tareas independientes a través del paralelismo </a:t>
            </a:r>
            <a:r>
              <a:rPr lang="es-ES" sz="2400" dirty="0" smtClean="0"/>
              <a:t>a nivel </a:t>
            </a:r>
            <a:r>
              <a:rPr lang="es-ES" sz="2400" dirty="0"/>
              <a:t>de solicitud. </a:t>
            </a:r>
            <a:endParaRPr lang="es-ES" sz="2400" dirty="0" smtClean="0"/>
          </a:p>
          <a:p>
            <a:r>
              <a:rPr lang="es-ES" sz="2400" dirty="0" smtClean="0"/>
              <a:t>Los </a:t>
            </a:r>
            <a:r>
              <a:rPr lang="es-ES" sz="2400" dirty="0" err="1"/>
              <a:t>clusters</a:t>
            </a:r>
            <a:r>
              <a:rPr lang="es-ES" sz="2400" dirty="0"/>
              <a:t> de HPC también tienden a tener trabajos de larga duración que mantienen los servidores completamente utilizados, incluso durante semanas, mientras que la utilización de los servidores en las WSC varía entre el 10% y el </a:t>
            </a:r>
            <a:r>
              <a:rPr lang="es-ES" sz="2400" dirty="0" smtClean="0"/>
              <a:t>50% y varía cada día. </a:t>
            </a:r>
          </a:p>
          <a:p>
            <a:r>
              <a:rPr lang="es-ES" sz="2400" dirty="0"/>
              <a:t>A diferencia de los entornos de supercomputadoras, miles de desarrolladores trabajan en la base de código de una WSC e implementan importantes lanzamientos de software cada semana (Barroso et al., 2017).</a:t>
            </a:r>
          </a:p>
        </p:txBody>
      </p:sp>
    </p:spTree>
    <p:extLst>
      <p:ext uri="{BB962C8B-B14F-4D97-AF65-F5344CB8AC3E}">
        <p14:creationId xmlns:p14="http://schemas.microsoft.com/office/powerpoint/2010/main" val="236289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366" y="2566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282701"/>
            <a:ext cx="11293641" cy="5088120"/>
          </a:xfrm>
        </p:spPr>
        <p:txBody>
          <a:bodyPr>
            <a:noAutofit/>
          </a:bodyPr>
          <a:lstStyle/>
          <a:p>
            <a:r>
              <a:rPr lang="es-ES" sz="2400" dirty="0" smtClean="0"/>
              <a:t>¿</a:t>
            </a:r>
            <a:r>
              <a:rPr lang="es-ES" sz="2400" dirty="0"/>
              <a:t>Cómo se comparan las WSC con los centros de datos </a:t>
            </a:r>
            <a:r>
              <a:rPr lang="es-ES" sz="2400" dirty="0" smtClean="0"/>
              <a:t>convencionales (</a:t>
            </a:r>
            <a:r>
              <a:rPr lang="es-ES" sz="2400" dirty="0" err="1" smtClean="0"/>
              <a:t>conventional</a:t>
            </a:r>
            <a:r>
              <a:rPr lang="es-ES" sz="2400" dirty="0" smtClean="0"/>
              <a:t> data centers)? </a:t>
            </a:r>
            <a:r>
              <a:rPr lang="es-ES" sz="2400" dirty="0"/>
              <a:t>Los operadores de un centro de datos tradicional generalmente recopilan máquinas y software de terceros de muchas partes de una organización y los ejecutan de forma centralizada para otros. Su enfoque principal tiende a ser la consolidación de los muchos servicios en menos máquinas, que están aisladas entre sí para proteger la información confidencial. </a:t>
            </a:r>
            <a:endParaRPr lang="es-ES" sz="2400" dirty="0" smtClean="0"/>
          </a:p>
          <a:p>
            <a:r>
              <a:rPr lang="es-ES" sz="2400" dirty="0"/>
              <a:t>Así, las máquinas virtuales son cada vez más importantes en los centros de datos. Las máquinas virtuales también son importantes para las </a:t>
            </a:r>
            <a:r>
              <a:rPr lang="es-ES" sz="2400" dirty="0" smtClean="0"/>
              <a:t>WSC, </a:t>
            </a:r>
            <a:r>
              <a:rPr lang="es-ES" sz="2400" dirty="0"/>
              <a:t>pero desempeñan un papel diferente. Se utilizan para ofrecer aislamiento entre diferentes clientes y para dividir los recursos de hardware en acciones de diferentes tamaños para alquilar a varios </a:t>
            </a:r>
            <a:r>
              <a:rPr lang="es-ES" sz="2400" dirty="0" smtClean="0"/>
              <a:t>precios.</a:t>
            </a:r>
          </a:p>
          <a:p>
            <a:r>
              <a:rPr lang="es-ES" sz="2400" dirty="0" smtClean="0"/>
              <a:t> </a:t>
            </a:r>
            <a:r>
              <a:rPr lang="es-ES" sz="2400" dirty="0"/>
              <a:t>A diferencia de los WSC, los centros de datos convencionales tienden a tener una gran heterogeneidad de hardware y software para atender a sus diversos clientes dentro de una organización. Los programadores de WSC personalizan el software de terceros o crean su propio software, y los WSC tienen un hardware mucho más </a:t>
            </a:r>
            <a:r>
              <a:rPr lang="es-ES" sz="2400" dirty="0" smtClean="0"/>
              <a:t>homogéneo.</a:t>
            </a:r>
            <a:endParaRPr lang="es-ES" sz="2400" dirty="0"/>
          </a:p>
        </p:txBody>
      </p:sp>
    </p:spTree>
    <p:extLst>
      <p:ext uri="{BB962C8B-B14F-4D97-AF65-F5344CB8AC3E}">
        <p14:creationId xmlns:p14="http://schemas.microsoft.com/office/powerpoint/2010/main" val="151007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s-ES" sz="2400" dirty="0"/>
              <a:t>El objetivo de WSC es hacer que el hardware / software en el almacén actúe como una sola computadora que normalmente ejecuta una variedad de aplicaciones. A menudo, el mayor costo en un centro de datos convencional es la gente que lo mantiene, mientras </a:t>
            </a:r>
            <a:r>
              <a:rPr lang="es-ES" sz="2400" dirty="0" smtClean="0"/>
              <a:t>que en </a:t>
            </a:r>
            <a:r>
              <a:rPr lang="es-ES" sz="2400" dirty="0"/>
              <a:t>un WSC bien diseñado, el hardware del servidor es el mayor costo, y los costos de las personas se desplazan </a:t>
            </a:r>
            <a:r>
              <a:rPr lang="es-ES" sz="2400" dirty="0" smtClean="0"/>
              <a:t>al último. </a:t>
            </a:r>
            <a:r>
              <a:rPr lang="es-ES" sz="2400" dirty="0"/>
              <a:t>Los centros de datos convencionales tampoco tienen la escala de </a:t>
            </a:r>
            <a:r>
              <a:rPr lang="es-ES" sz="2400" dirty="0" smtClean="0"/>
              <a:t>una WSC</a:t>
            </a:r>
            <a:r>
              <a:rPr lang="es-ES" sz="2400" dirty="0"/>
              <a:t>, por lo que no obtienen los beneficios económicos de la escala mencionada anteriormente</a:t>
            </a:r>
            <a:r>
              <a:rPr lang="es-ES" sz="2400" dirty="0" smtClean="0"/>
              <a:t>. </a:t>
            </a:r>
          </a:p>
          <a:p>
            <a:r>
              <a:rPr lang="es-ES" sz="2400" dirty="0"/>
              <a:t>Por lo tanto, aunque un WSC podría considerarse como un centro de datos extremo, ya que las computadoras se alojan por separado en un espacio con una infraestructura eléctrica y de refrigeración especial, los centros de datos tradicionales comparten poco con los desafíos y oportunidades de un WSC, ya sea de manera arquitectónica u operativa. </a:t>
            </a:r>
          </a:p>
          <a:p>
            <a:endParaRPr lang="es-ES" sz="2400" dirty="0"/>
          </a:p>
        </p:txBody>
      </p:sp>
    </p:spTree>
    <p:extLst>
      <p:ext uri="{BB962C8B-B14F-4D97-AF65-F5344CB8AC3E}">
        <p14:creationId xmlns:p14="http://schemas.microsoft.com/office/powerpoint/2010/main" val="69813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smtClean="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dirty="0"/>
              <a:t>Los WSC de hoy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máquina</a:t>
            </a:r>
            <a:r>
              <a:rPr lang="en-US" sz="2400" dirty="0"/>
              <a:t> </a:t>
            </a:r>
            <a:r>
              <a:rPr lang="en-US" sz="2400" dirty="0" err="1"/>
              <a:t>gigante</a:t>
            </a:r>
            <a:r>
              <a:rPr lang="en-US" sz="2400" dirty="0"/>
              <a:t> </a:t>
            </a:r>
            <a:r>
              <a:rPr lang="en-US" sz="2400" dirty="0" err="1"/>
              <a:t>que</a:t>
            </a:r>
            <a:r>
              <a:rPr lang="en-US" sz="2400" dirty="0"/>
              <a:t> cuesta </a:t>
            </a:r>
            <a:r>
              <a:rPr lang="en-US" sz="2400" dirty="0" err="1"/>
              <a:t>cientos</a:t>
            </a:r>
            <a:r>
              <a:rPr lang="en-US" sz="2400" dirty="0"/>
              <a:t> de </a:t>
            </a:r>
            <a:r>
              <a:rPr lang="en-US" sz="2400" dirty="0" err="1"/>
              <a:t>millones</a:t>
            </a:r>
            <a:r>
              <a:rPr lang="en-US" sz="2400" dirty="0"/>
              <a:t> de </a:t>
            </a:r>
            <a:r>
              <a:rPr lang="en-US" sz="2400" dirty="0" err="1"/>
              <a:t>dólares</a:t>
            </a:r>
            <a:r>
              <a:rPr lang="en-US" sz="2400" dirty="0"/>
              <a:t> para el </a:t>
            </a:r>
            <a:r>
              <a:rPr lang="en-US" sz="2400" dirty="0" err="1"/>
              <a:t>edificio</a:t>
            </a:r>
            <a:r>
              <a:rPr lang="en-US" sz="2400" dirty="0"/>
              <a:t>, la </a:t>
            </a:r>
            <a:r>
              <a:rPr lang="en-US" sz="2400" dirty="0" err="1"/>
              <a:t>infraestructura</a:t>
            </a:r>
            <a:r>
              <a:rPr lang="en-US" sz="2400" dirty="0"/>
              <a:t> </a:t>
            </a:r>
            <a:r>
              <a:rPr lang="en-US" sz="2400" dirty="0" err="1"/>
              <a:t>eléctrica</a:t>
            </a:r>
            <a:r>
              <a:rPr lang="en-US" sz="2400" dirty="0"/>
              <a:t> y de </a:t>
            </a:r>
            <a:r>
              <a:rPr lang="en-US" sz="2400" dirty="0" err="1"/>
              <a:t>refrigeración</a:t>
            </a:r>
            <a:r>
              <a:rPr lang="en-US" sz="2400" dirty="0"/>
              <a:t>, los </a:t>
            </a:r>
            <a:r>
              <a:rPr lang="en-US" sz="2400" dirty="0" err="1"/>
              <a:t>servidores</a:t>
            </a:r>
            <a:r>
              <a:rPr lang="en-US" sz="2400" dirty="0"/>
              <a:t> y el </a:t>
            </a:r>
            <a:r>
              <a:rPr lang="en-US" sz="2400" dirty="0" err="1"/>
              <a:t>equipo</a:t>
            </a:r>
            <a:r>
              <a:rPr lang="en-US" sz="2400" dirty="0"/>
              <a:t> de red </a:t>
            </a:r>
            <a:r>
              <a:rPr lang="en-US" sz="2400" dirty="0" err="1"/>
              <a:t>que</a:t>
            </a:r>
            <a:r>
              <a:rPr lang="en-US" sz="2400" dirty="0"/>
              <a:t> </a:t>
            </a:r>
            <a:r>
              <a:rPr lang="en-US" sz="2400" dirty="0" err="1"/>
              <a:t>conecta</a:t>
            </a:r>
            <a:r>
              <a:rPr lang="en-US" sz="2400" dirty="0"/>
              <a:t> y </a:t>
            </a:r>
            <a:r>
              <a:rPr lang="en-US" sz="2400" dirty="0" err="1"/>
              <a:t>alberga</a:t>
            </a:r>
            <a:r>
              <a:rPr lang="en-US" sz="2400" dirty="0"/>
              <a:t> entre 50,000 y 100,000 </a:t>
            </a:r>
            <a:r>
              <a:rPr lang="en-US" sz="2400" dirty="0" err="1"/>
              <a:t>servidores</a:t>
            </a:r>
            <a:r>
              <a:rPr lang="en-US" sz="2400" dirty="0"/>
              <a:t>. </a:t>
            </a:r>
            <a:endParaRPr lang="en-US" sz="2400" dirty="0" smtClean="0"/>
          </a:p>
          <a:p>
            <a:r>
              <a:rPr lang="en-US" sz="2400" dirty="0" err="1" smtClean="0"/>
              <a:t>Además</a:t>
            </a:r>
            <a:r>
              <a:rPr lang="en-US" sz="2400" dirty="0"/>
              <a:t>, el </a:t>
            </a:r>
            <a:r>
              <a:rPr lang="en-US" sz="2400" dirty="0" err="1"/>
              <a:t>rápido</a:t>
            </a:r>
            <a:r>
              <a:rPr lang="en-US" sz="2400" dirty="0"/>
              <a:t> </a:t>
            </a:r>
            <a:r>
              <a:rPr lang="en-US" sz="2400" dirty="0" err="1"/>
              <a:t>crecimiento</a:t>
            </a:r>
            <a:r>
              <a:rPr lang="en-US" sz="2400" dirty="0"/>
              <a:t> de la </a:t>
            </a:r>
            <a:r>
              <a:rPr lang="en-US" sz="2400" dirty="0" err="1"/>
              <a:t>computación</a:t>
            </a:r>
            <a:r>
              <a:rPr lang="en-US" sz="2400" dirty="0"/>
              <a:t> en la </a:t>
            </a:r>
            <a:r>
              <a:rPr lang="en-US" sz="2400" dirty="0" err="1"/>
              <a:t>nube</a:t>
            </a:r>
            <a:r>
              <a:rPr lang="en-US" sz="2400" dirty="0"/>
              <a:t> </a:t>
            </a:r>
            <a:r>
              <a:rPr lang="en-US" sz="2400" dirty="0" err="1"/>
              <a:t>comercial</a:t>
            </a:r>
            <a:r>
              <a:rPr lang="en-US" sz="2400" dirty="0"/>
              <a:t> </a:t>
            </a:r>
            <a:r>
              <a:rPr lang="en-US" sz="2400" dirty="0" err="1" smtClean="0"/>
              <a:t>hace</a:t>
            </a:r>
            <a:r>
              <a:rPr lang="en-US" sz="2400" dirty="0" smtClean="0"/>
              <a:t> </a:t>
            </a:r>
            <a:r>
              <a:rPr lang="en-US" sz="2400" dirty="0" err="1"/>
              <a:t>que</a:t>
            </a:r>
            <a:r>
              <a:rPr lang="en-US" sz="2400" dirty="0"/>
              <a:t> los WSC </a:t>
            </a:r>
            <a:r>
              <a:rPr lang="en-US" sz="2400" dirty="0" err="1"/>
              <a:t>sean</a:t>
            </a:r>
            <a:r>
              <a:rPr lang="en-US" sz="2400" dirty="0"/>
              <a:t> </a:t>
            </a:r>
            <a:r>
              <a:rPr lang="en-US" sz="2400" dirty="0" err="1"/>
              <a:t>accesibles</a:t>
            </a:r>
            <a:r>
              <a:rPr lang="en-US" sz="2400" dirty="0"/>
              <a:t> para </a:t>
            </a:r>
            <a:r>
              <a:rPr lang="en-US" sz="2400" dirty="0" err="1"/>
              <a:t>cualquier</a:t>
            </a:r>
            <a:r>
              <a:rPr lang="en-US" sz="2400" dirty="0"/>
              <a:t> </a:t>
            </a:r>
            <a:r>
              <a:rPr lang="en-US" sz="2400" dirty="0" smtClean="0"/>
              <a:t>persona. </a:t>
            </a:r>
          </a:p>
          <a:p>
            <a:r>
              <a:rPr lang="en-US" sz="2400" dirty="0" smtClean="0"/>
              <a:t>La </a:t>
            </a:r>
            <a:r>
              <a:rPr lang="en-US" sz="2400" dirty="0" err="1"/>
              <a:t>arquitectura</a:t>
            </a:r>
            <a:r>
              <a:rPr lang="en-US" sz="2400" dirty="0"/>
              <a:t> de </a:t>
            </a:r>
            <a:r>
              <a:rPr lang="en-US" sz="2400" dirty="0" err="1"/>
              <a:t>computadora</a:t>
            </a:r>
            <a:r>
              <a:rPr lang="en-US" sz="2400" dirty="0"/>
              <a:t> se </a:t>
            </a:r>
            <a:r>
              <a:rPr lang="en-US" sz="2400" dirty="0" err="1"/>
              <a:t>extiende</a:t>
            </a:r>
            <a:r>
              <a:rPr lang="en-US" sz="2400" dirty="0"/>
              <a:t> </a:t>
            </a:r>
            <a:r>
              <a:rPr lang="en-US" sz="2400" dirty="0" err="1"/>
              <a:t>naturalmente</a:t>
            </a:r>
            <a:r>
              <a:rPr lang="en-US" sz="2400" dirty="0"/>
              <a:t> al </a:t>
            </a:r>
            <a:r>
              <a:rPr lang="en-US" sz="2400" dirty="0" err="1"/>
              <a:t>diseño</a:t>
            </a:r>
            <a:r>
              <a:rPr lang="en-US" sz="2400" dirty="0"/>
              <a:t> de WSCs. </a:t>
            </a:r>
            <a:endParaRPr lang="en-US" sz="2400" dirty="0" smtClean="0"/>
          </a:p>
          <a:p>
            <a:r>
              <a:rPr lang="en-US" sz="2400" dirty="0" err="1" smtClean="0"/>
              <a:t>Por</a:t>
            </a:r>
            <a:r>
              <a:rPr lang="en-US" sz="2400" dirty="0" smtClean="0"/>
              <a:t> </a:t>
            </a:r>
            <a:r>
              <a:rPr lang="en-US" sz="2400" dirty="0" err="1"/>
              <a:t>ejemplo</a:t>
            </a:r>
            <a:r>
              <a:rPr lang="en-US" sz="2400" dirty="0"/>
              <a:t>, Luiz </a:t>
            </a:r>
            <a:r>
              <a:rPr lang="en-US" sz="2400" dirty="0" err="1"/>
              <a:t>Barroso</a:t>
            </a:r>
            <a:r>
              <a:rPr lang="en-US" sz="2400" dirty="0"/>
              <a:t> de Google </a:t>
            </a:r>
            <a:r>
              <a:rPr lang="en-US" sz="2400" dirty="0" err="1" smtClean="0"/>
              <a:t>hizo</a:t>
            </a:r>
            <a:r>
              <a:rPr lang="en-US" sz="2400" dirty="0" smtClean="0"/>
              <a:t> </a:t>
            </a:r>
            <a:r>
              <a:rPr lang="en-US" sz="2400" dirty="0" err="1"/>
              <a:t>su</a:t>
            </a:r>
            <a:r>
              <a:rPr lang="en-US" sz="2400" dirty="0"/>
              <a:t> </a:t>
            </a:r>
            <a:r>
              <a:rPr lang="en-US" sz="2400" dirty="0" err="1"/>
              <a:t>investigación</a:t>
            </a:r>
            <a:r>
              <a:rPr lang="en-US" sz="2400" dirty="0"/>
              <a:t> de </a:t>
            </a:r>
            <a:r>
              <a:rPr lang="en-US" sz="2400" dirty="0" err="1"/>
              <a:t>tesis</a:t>
            </a:r>
            <a:r>
              <a:rPr lang="en-US" sz="2400" dirty="0"/>
              <a:t> en </a:t>
            </a:r>
            <a:r>
              <a:rPr lang="en-US" sz="2400" dirty="0" err="1"/>
              <a:t>arquitectura</a:t>
            </a:r>
            <a:r>
              <a:rPr lang="en-US" sz="2400" dirty="0"/>
              <a:t> de </a:t>
            </a:r>
            <a:r>
              <a:rPr lang="en-US" sz="2400" dirty="0" err="1"/>
              <a:t>computadoras</a:t>
            </a:r>
            <a:r>
              <a:rPr lang="en-US" sz="2400" dirty="0"/>
              <a:t>. </a:t>
            </a:r>
            <a:r>
              <a:rPr lang="en-US" sz="2400" dirty="0" err="1"/>
              <a:t>Él</a:t>
            </a:r>
            <a:r>
              <a:rPr lang="en-US" sz="2400" dirty="0"/>
              <a:t> </a:t>
            </a:r>
            <a:r>
              <a:rPr lang="en-US" sz="2400" dirty="0" err="1"/>
              <a:t>cree</a:t>
            </a:r>
            <a:r>
              <a:rPr lang="en-US" sz="2400" dirty="0"/>
              <a:t> </a:t>
            </a:r>
            <a:r>
              <a:rPr lang="en-US" sz="2400" dirty="0" err="1"/>
              <a:t>que</a:t>
            </a:r>
            <a:r>
              <a:rPr lang="en-US" sz="2400" dirty="0"/>
              <a:t> </a:t>
            </a:r>
            <a:r>
              <a:rPr lang="en-US" sz="2400" dirty="0" err="1"/>
              <a:t>las</a:t>
            </a:r>
            <a:r>
              <a:rPr lang="en-US" sz="2400" dirty="0"/>
              <a:t> </a:t>
            </a:r>
            <a:r>
              <a:rPr lang="en-US" sz="2400" dirty="0" err="1"/>
              <a:t>habilidades</a:t>
            </a:r>
            <a:r>
              <a:rPr lang="en-US" sz="2400" dirty="0"/>
              <a:t> de un </a:t>
            </a:r>
            <a:r>
              <a:rPr lang="en-US" sz="2400" dirty="0" err="1"/>
              <a:t>arquitecto</a:t>
            </a:r>
            <a:r>
              <a:rPr lang="en-US" sz="2400" dirty="0"/>
              <a:t> para el </a:t>
            </a:r>
            <a:r>
              <a:rPr lang="en-US" sz="2400" dirty="0" err="1"/>
              <a:t>diseño</a:t>
            </a:r>
            <a:r>
              <a:rPr lang="en-US" sz="2400" dirty="0"/>
              <a:t> a </a:t>
            </a:r>
            <a:r>
              <a:rPr lang="en-US" sz="2400" dirty="0" err="1"/>
              <a:t>escala</a:t>
            </a:r>
            <a:r>
              <a:rPr lang="en-US" sz="2400" dirty="0"/>
              <a:t>, el </a:t>
            </a:r>
            <a:r>
              <a:rPr lang="en-US" sz="2400" dirty="0" err="1"/>
              <a:t>diseño</a:t>
            </a:r>
            <a:r>
              <a:rPr lang="en-US" sz="2400" dirty="0"/>
              <a:t> para la </a:t>
            </a:r>
            <a:r>
              <a:rPr lang="en-US" sz="2400" dirty="0" err="1"/>
              <a:t>confiabilidad</a:t>
            </a:r>
            <a:r>
              <a:rPr lang="en-US" sz="2400" dirty="0"/>
              <a:t> y </a:t>
            </a:r>
            <a:r>
              <a:rPr lang="en-US" sz="2400" dirty="0" err="1"/>
              <a:t>una</a:t>
            </a:r>
            <a:r>
              <a:rPr lang="en-US" sz="2400" dirty="0"/>
              <a:t> </a:t>
            </a:r>
            <a:r>
              <a:rPr lang="en-US" sz="2400" dirty="0" err="1"/>
              <a:t>habilidad</a:t>
            </a:r>
            <a:r>
              <a:rPr lang="en-US" sz="2400" dirty="0"/>
              <a:t> para </a:t>
            </a:r>
            <a:r>
              <a:rPr lang="en-US" sz="2400" dirty="0" err="1"/>
              <a:t>depurar</a:t>
            </a:r>
            <a:r>
              <a:rPr lang="en-US" sz="2400" dirty="0"/>
              <a:t> el hardware son </a:t>
            </a:r>
            <a:r>
              <a:rPr lang="en-US" sz="2400" dirty="0" err="1"/>
              <a:t>muy</a:t>
            </a:r>
            <a:r>
              <a:rPr lang="en-US" sz="2400" dirty="0"/>
              <a:t> </a:t>
            </a:r>
            <a:r>
              <a:rPr lang="en-US" sz="2400" dirty="0" err="1"/>
              <a:t>útiles</a:t>
            </a:r>
            <a:r>
              <a:rPr lang="en-US" sz="2400" dirty="0"/>
              <a:t> para la </a:t>
            </a:r>
            <a:r>
              <a:rPr lang="en-US" sz="2400" dirty="0" err="1"/>
              <a:t>creación</a:t>
            </a:r>
            <a:r>
              <a:rPr lang="en-US" sz="2400" dirty="0"/>
              <a:t> y </a:t>
            </a:r>
            <a:r>
              <a:rPr lang="en-US" sz="2400" dirty="0" err="1"/>
              <a:t>operación</a:t>
            </a:r>
            <a:r>
              <a:rPr lang="en-US" sz="2400" dirty="0"/>
              <a:t> de </a:t>
            </a:r>
            <a:r>
              <a:rPr lang="en-US" sz="2400" dirty="0" smtClean="0"/>
              <a:t>un WSC</a:t>
            </a:r>
            <a:r>
              <a:rPr lang="en-US" sz="2400" dirty="0"/>
              <a:t>. </a:t>
            </a:r>
            <a:endParaRPr lang="es-ES" sz="2400" dirty="0" smtClean="0"/>
          </a:p>
        </p:txBody>
      </p:sp>
    </p:spTree>
    <p:extLst>
      <p:ext uri="{BB962C8B-B14F-4D97-AF65-F5344CB8AC3E}">
        <p14:creationId xmlns:p14="http://schemas.microsoft.com/office/powerpoint/2010/main" val="265198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Pr</a:t>
            </a:r>
            <a:r>
              <a:rPr lang="es-ES" dirty="0" err="1" smtClean="0"/>
              <a:t>áctica</a:t>
            </a:r>
            <a:r>
              <a:rPr lang="es-ES" dirty="0" smtClean="0"/>
              <a:t> 5.1</a:t>
            </a:r>
            <a:endParaRPr lang="en-US" dirty="0"/>
          </a:p>
        </p:txBody>
      </p:sp>
      <p:sp>
        <p:nvSpPr>
          <p:cNvPr id="3" name="Marcador de contenido 2"/>
          <p:cNvSpPr>
            <a:spLocks noGrp="1"/>
          </p:cNvSpPr>
          <p:nvPr>
            <p:ph idx="1"/>
          </p:nvPr>
        </p:nvSpPr>
        <p:spPr/>
        <p:txBody>
          <a:bodyPr>
            <a:normAutofit fontScale="85000" lnSpcReduction="20000"/>
          </a:bodyPr>
          <a:lstStyle/>
          <a:p>
            <a:r>
              <a:rPr lang="en-US" dirty="0" smtClean="0"/>
              <a:t>¿Qu</a:t>
            </a:r>
            <a:r>
              <a:rPr lang="es-ES" dirty="0" smtClean="0"/>
              <a:t>é es una WSC?</a:t>
            </a:r>
            <a:endParaRPr lang="en-US" dirty="0" smtClean="0"/>
          </a:p>
          <a:p>
            <a:r>
              <a:rPr lang="en-US" dirty="0" smtClean="0"/>
              <a:t>¿Qu</a:t>
            </a:r>
            <a:r>
              <a:rPr lang="es-ES" dirty="0" smtClean="0"/>
              <a:t>é habilidades debe tener el arquitecto de </a:t>
            </a:r>
            <a:r>
              <a:rPr lang="es-ES" dirty="0" err="1" smtClean="0"/>
              <a:t>WSCs</a:t>
            </a:r>
            <a:r>
              <a:rPr lang="en-US" dirty="0" smtClean="0"/>
              <a:t>?</a:t>
            </a:r>
          </a:p>
          <a:p>
            <a:r>
              <a:rPr lang="en-US" dirty="0" smtClean="0"/>
              <a:t>¿Qui</a:t>
            </a:r>
            <a:r>
              <a:rPr lang="es-ES" dirty="0" err="1" smtClean="0"/>
              <a:t>én</a:t>
            </a:r>
            <a:r>
              <a:rPr lang="es-ES" dirty="0" smtClean="0"/>
              <a:t> fue </a:t>
            </a:r>
            <a:r>
              <a:rPr lang="en-US" dirty="0"/>
              <a:t>Seymour </a:t>
            </a:r>
            <a:r>
              <a:rPr lang="en-US" dirty="0" smtClean="0"/>
              <a:t>Cray?</a:t>
            </a:r>
          </a:p>
          <a:p>
            <a:r>
              <a:rPr lang="en-US" dirty="0" smtClean="0"/>
              <a:t>¿</a:t>
            </a:r>
            <a:r>
              <a:rPr lang="en-US" dirty="0" err="1"/>
              <a:t>P</a:t>
            </a:r>
            <a:r>
              <a:rPr lang="en-US" dirty="0" err="1" smtClean="0"/>
              <a:t>or</a:t>
            </a:r>
            <a:r>
              <a:rPr lang="en-US" dirty="0" smtClean="0"/>
              <a:t> </a:t>
            </a:r>
            <a:r>
              <a:rPr lang="en-US" dirty="0" err="1" smtClean="0"/>
              <a:t>qu</a:t>
            </a:r>
            <a:r>
              <a:rPr lang="es-ES" dirty="0" smtClean="0"/>
              <a:t>é </a:t>
            </a:r>
            <a:r>
              <a:rPr lang="en-US" dirty="0" smtClean="0"/>
              <a:t>la </a:t>
            </a:r>
            <a:r>
              <a:rPr lang="en-US" dirty="0" err="1"/>
              <a:t>mayoría</a:t>
            </a:r>
            <a:r>
              <a:rPr lang="en-US" dirty="0"/>
              <a:t> de los </a:t>
            </a:r>
            <a:r>
              <a:rPr lang="en-US" dirty="0" err="1"/>
              <a:t>costos</a:t>
            </a:r>
            <a:r>
              <a:rPr lang="en-US" dirty="0"/>
              <a:t> de </a:t>
            </a:r>
            <a:r>
              <a:rPr lang="en-US" dirty="0" err="1"/>
              <a:t>infraestructura</a:t>
            </a:r>
            <a:r>
              <a:rPr lang="en-US" dirty="0"/>
              <a:t> de la </a:t>
            </a:r>
            <a:r>
              <a:rPr lang="en-US" dirty="0" err="1"/>
              <a:t>construcción</a:t>
            </a:r>
            <a:r>
              <a:rPr lang="en-US" dirty="0"/>
              <a:t> de </a:t>
            </a:r>
            <a:r>
              <a:rPr lang="en-US" dirty="0" err="1"/>
              <a:t>una</a:t>
            </a:r>
            <a:r>
              <a:rPr lang="en-US" dirty="0"/>
              <a:t> WSC se </a:t>
            </a:r>
            <a:r>
              <a:rPr lang="en-US" dirty="0" err="1"/>
              <a:t>destina</a:t>
            </a:r>
            <a:r>
              <a:rPr lang="en-US" dirty="0"/>
              <a:t> a </a:t>
            </a:r>
            <a:r>
              <a:rPr lang="en-US" dirty="0" err="1"/>
              <a:t>energía</a:t>
            </a:r>
            <a:r>
              <a:rPr lang="en-US" dirty="0"/>
              <a:t> y </a:t>
            </a:r>
            <a:r>
              <a:rPr lang="en-US" dirty="0" err="1" smtClean="0"/>
              <a:t>refrigeración</a:t>
            </a:r>
            <a:r>
              <a:rPr lang="en-US" dirty="0" smtClean="0"/>
              <a:t>?</a:t>
            </a:r>
          </a:p>
          <a:p>
            <a:r>
              <a:rPr lang="en-US" dirty="0" smtClean="0"/>
              <a:t>¿Qu</a:t>
            </a:r>
            <a:r>
              <a:rPr lang="es-ES" dirty="0" smtClean="0"/>
              <a:t>é significan los “cuatro nueves”?</a:t>
            </a:r>
          </a:p>
          <a:p>
            <a:r>
              <a:rPr lang="es-ES" dirty="0" smtClean="0"/>
              <a:t>¿Qué es SaaS?</a:t>
            </a:r>
          </a:p>
          <a:p>
            <a:r>
              <a:rPr lang="es-ES" dirty="0" smtClean="0"/>
              <a:t>¿Qué sucede con los costos operacionales de los servidores vs los de las </a:t>
            </a:r>
            <a:r>
              <a:rPr lang="es-ES" dirty="0" err="1" smtClean="0"/>
              <a:t>WSCs</a:t>
            </a:r>
            <a:r>
              <a:rPr lang="es-ES" dirty="0" smtClean="0"/>
              <a:t>?</a:t>
            </a:r>
          </a:p>
          <a:p>
            <a:r>
              <a:rPr lang="es-ES" dirty="0" smtClean="0"/>
              <a:t>¿Qué factores se deben considerar al momento de decidir la ubicación de una WSC?</a:t>
            </a:r>
          </a:p>
          <a:p>
            <a:r>
              <a:rPr lang="es-ES" dirty="0" smtClean="0"/>
              <a:t>¿Qué es la latencia en contexto de redes de comunicación?</a:t>
            </a:r>
          </a:p>
          <a:p>
            <a:r>
              <a:rPr lang="es-ES" dirty="0" smtClean="0"/>
              <a:t>Mencione dos diferencias entre los centros de datos convencionales y las WSC</a:t>
            </a:r>
          </a:p>
          <a:p>
            <a:endParaRPr lang="en-US" dirty="0"/>
          </a:p>
        </p:txBody>
      </p:sp>
    </p:spTree>
    <p:extLst>
      <p:ext uri="{BB962C8B-B14F-4D97-AF65-F5344CB8AC3E}">
        <p14:creationId xmlns:p14="http://schemas.microsoft.com/office/powerpoint/2010/main" val="71118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651965"/>
            <a:ext cx="11293641" cy="4478225"/>
          </a:xfrm>
        </p:spPr>
        <p:txBody>
          <a:bodyPr>
            <a:noAutofit/>
          </a:bodyPr>
          <a:lstStyle/>
          <a:p>
            <a:r>
              <a:rPr lang="en-US" sz="2400" dirty="0"/>
              <a:t>En </a:t>
            </a:r>
            <a:r>
              <a:rPr lang="en-US" sz="2400" dirty="0" err="1"/>
              <a:t>esta</a:t>
            </a:r>
            <a:r>
              <a:rPr lang="en-US" sz="2400" dirty="0"/>
              <a:t> </a:t>
            </a:r>
            <a:r>
              <a:rPr lang="en-US" sz="2400" dirty="0" err="1"/>
              <a:t>escala</a:t>
            </a:r>
            <a:r>
              <a:rPr lang="en-US" sz="2400" dirty="0"/>
              <a:t> de </a:t>
            </a:r>
            <a:r>
              <a:rPr lang="en-US" sz="2400" dirty="0" err="1"/>
              <a:t>vanguardia</a:t>
            </a:r>
            <a:r>
              <a:rPr lang="en-US" sz="2400" dirty="0"/>
              <a:t>, </a:t>
            </a:r>
            <a:r>
              <a:rPr lang="en-US" sz="2400" dirty="0" err="1"/>
              <a:t>que</a:t>
            </a:r>
            <a:r>
              <a:rPr lang="en-US" sz="2400" dirty="0"/>
              <a:t> </a:t>
            </a:r>
            <a:r>
              <a:rPr lang="en-US" sz="2400" dirty="0" err="1"/>
              <a:t>requiere</a:t>
            </a:r>
            <a:r>
              <a:rPr lang="en-US" sz="2400" dirty="0"/>
              <a:t> </a:t>
            </a:r>
            <a:r>
              <a:rPr lang="en-US" sz="2400" dirty="0" err="1"/>
              <a:t>innovación</a:t>
            </a:r>
            <a:r>
              <a:rPr lang="en-US" sz="2400" dirty="0"/>
              <a:t> en la </a:t>
            </a:r>
            <a:r>
              <a:rPr lang="en-US" sz="2400" dirty="0" err="1"/>
              <a:t>distribución</a:t>
            </a:r>
            <a:r>
              <a:rPr lang="en-US" sz="2400" dirty="0"/>
              <a:t> de </a:t>
            </a:r>
            <a:r>
              <a:rPr lang="en-US" sz="2400" dirty="0" err="1"/>
              <a:t>energía</a:t>
            </a:r>
            <a:r>
              <a:rPr lang="en-US" sz="2400" dirty="0"/>
              <a:t>, </a:t>
            </a:r>
            <a:r>
              <a:rPr lang="en-US" sz="2400" dirty="0" err="1"/>
              <a:t>refrigeración</a:t>
            </a:r>
            <a:r>
              <a:rPr lang="en-US" sz="2400" dirty="0"/>
              <a:t>, </a:t>
            </a:r>
            <a:r>
              <a:rPr lang="en-US" sz="2400" dirty="0" err="1"/>
              <a:t>monitoreo</a:t>
            </a:r>
            <a:r>
              <a:rPr lang="en-US" sz="2400" dirty="0"/>
              <a:t> y </a:t>
            </a:r>
            <a:r>
              <a:rPr lang="en-US" sz="2400" dirty="0" err="1"/>
              <a:t>operaciones</a:t>
            </a:r>
            <a:r>
              <a:rPr lang="en-US" sz="2400" dirty="0"/>
              <a:t>, el WSC </a:t>
            </a:r>
            <a:r>
              <a:rPr lang="en-US" sz="2400" dirty="0" err="1"/>
              <a:t>es</a:t>
            </a:r>
            <a:r>
              <a:rPr lang="en-US" sz="2400" dirty="0"/>
              <a:t> el </a:t>
            </a:r>
            <a:r>
              <a:rPr lang="en-US" sz="2400" dirty="0" err="1"/>
              <a:t>descendiente</a:t>
            </a:r>
            <a:r>
              <a:rPr lang="en-US" sz="2400" dirty="0"/>
              <a:t> </a:t>
            </a:r>
            <a:r>
              <a:rPr lang="en-US" sz="2400" dirty="0" err="1"/>
              <a:t>moderno</a:t>
            </a:r>
            <a:r>
              <a:rPr lang="en-US" sz="2400" dirty="0"/>
              <a:t> de la </a:t>
            </a:r>
            <a:r>
              <a:rPr lang="en-US" sz="2400" dirty="0" err="1" smtClean="0"/>
              <a:t>supercomputadora</a:t>
            </a:r>
            <a:r>
              <a:rPr lang="en-US" sz="2400" dirty="0" smtClean="0"/>
              <a:t>, lo </a:t>
            </a:r>
            <a:r>
              <a:rPr lang="en-US" sz="2400" dirty="0" err="1" smtClean="0"/>
              <a:t>que</a:t>
            </a:r>
            <a:r>
              <a:rPr lang="en-US" sz="2400" dirty="0" smtClean="0"/>
              <a:t> </a:t>
            </a:r>
            <a:r>
              <a:rPr lang="en-US" sz="2400" dirty="0" err="1" smtClean="0"/>
              <a:t>convierte</a:t>
            </a:r>
            <a:r>
              <a:rPr lang="en-US" sz="2400" dirty="0" smtClean="0"/>
              <a:t> a Seymour Cray en el </a:t>
            </a:r>
            <a:r>
              <a:rPr lang="en-US" sz="2400" dirty="0" err="1" smtClean="0"/>
              <a:t>padrino</a:t>
            </a:r>
            <a:r>
              <a:rPr lang="en-US" sz="2400" dirty="0" smtClean="0"/>
              <a:t> de los </a:t>
            </a:r>
            <a:r>
              <a:rPr lang="en-US" sz="2400" dirty="0" err="1" smtClean="0"/>
              <a:t>arquitectos</a:t>
            </a:r>
            <a:r>
              <a:rPr lang="en-US" sz="2400" dirty="0" smtClean="0"/>
              <a:t> </a:t>
            </a:r>
            <a:r>
              <a:rPr lang="en-US" sz="2400" dirty="0" err="1" smtClean="0"/>
              <a:t>actuales</a:t>
            </a:r>
            <a:r>
              <a:rPr lang="en-US" sz="2400" dirty="0" smtClean="0"/>
              <a:t> de WSC.</a:t>
            </a:r>
          </a:p>
          <a:p>
            <a:r>
              <a:rPr lang="en-US" sz="2400" dirty="0" err="1" smtClean="0"/>
              <a:t>Sus</a:t>
            </a:r>
            <a:r>
              <a:rPr lang="en-US" sz="2400" dirty="0" smtClean="0"/>
              <a:t> </a:t>
            </a:r>
            <a:r>
              <a:rPr lang="en-US" sz="2400" dirty="0" err="1"/>
              <a:t>computadoras</a:t>
            </a:r>
            <a:r>
              <a:rPr lang="en-US" sz="2400" dirty="0"/>
              <a:t> </a:t>
            </a:r>
            <a:r>
              <a:rPr lang="en-US" sz="2400" dirty="0" err="1"/>
              <a:t>extremas</a:t>
            </a:r>
            <a:r>
              <a:rPr lang="en-US" sz="2400" dirty="0"/>
              <a:t> </a:t>
            </a:r>
            <a:r>
              <a:rPr lang="en-US" sz="2400" dirty="0" err="1"/>
              <a:t>manejaban</a:t>
            </a:r>
            <a:r>
              <a:rPr lang="en-US" sz="2400" dirty="0"/>
              <a:t> </a:t>
            </a:r>
            <a:r>
              <a:rPr lang="en-US" sz="2400" dirty="0" err="1"/>
              <a:t>cálculos</a:t>
            </a:r>
            <a:r>
              <a:rPr lang="en-US" sz="2400" dirty="0"/>
              <a:t> </a:t>
            </a:r>
            <a:r>
              <a:rPr lang="en-US" sz="2400" dirty="0" err="1"/>
              <a:t>que</a:t>
            </a:r>
            <a:r>
              <a:rPr lang="en-US" sz="2400" dirty="0"/>
              <a:t> no se </a:t>
            </a:r>
            <a:r>
              <a:rPr lang="en-US" sz="2400" dirty="0" err="1"/>
              <a:t>podían</a:t>
            </a:r>
            <a:r>
              <a:rPr lang="en-US" sz="2400" dirty="0"/>
              <a:t> </a:t>
            </a:r>
            <a:r>
              <a:rPr lang="en-US" sz="2400" dirty="0" err="1"/>
              <a:t>hacer</a:t>
            </a:r>
            <a:r>
              <a:rPr lang="en-US" sz="2400" dirty="0"/>
              <a:t> en </a:t>
            </a:r>
            <a:r>
              <a:rPr lang="en-US" sz="2400" dirty="0" err="1"/>
              <a:t>ningún</a:t>
            </a:r>
            <a:r>
              <a:rPr lang="en-US" sz="2400" dirty="0"/>
              <a:t> </a:t>
            </a:r>
            <a:r>
              <a:rPr lang="en-US" sz="2400" dirty="0" err="1"/>
              <a:t>otro</a:t>
            </a:r>
            <a:r>
              <a:rPr lang="en-US" sz="2400" dirty="0"/>
              <a:t> </a:t>
            </a:r>
            <a:r>
              <a:rPr lang="en-US" sz="2400" dirty="0" err="1"/>
              <a:t>lugar</a:t>
            </a:r>
            <a:r>
              <a:rPr lang="en-US" sz="2400" dirty="0"/>
              <a:t>, </a:t>
            </a:r>
            <a:r>
              <a:rPr lang="en-US" sz="2400" dirty="0" err="1"/>
              <a:t>pero</a:t>
            </a:r>
            <a:r>
              <a:rPr lang="en-US" sz="2400" dirty="0"/>
              <a:t> </a:t>
            </a:r>
            <a:r>
              <a:rPr lang="en-US" sz="2400" dirty="0" err="1"/>
              <a:t>eran</a:t>
            </a:r>
            <a:r>
              <a:rPr lang="en-US" sz="2400" dirty="0"/>
              <a:t> tan </a:t>
            </a:r>
            <a:r>
              <a:rPr lang="en-US" sz="2400" dirty="0" err="1"/>
              <a:t>caros</a:t>
            </a:r>
            <a:r>
              <a:rPr lang="en-US" sz="2400" dirty="0"/>
              <a:t> </a:t>
            </a:r>
            <a:r>
              <a:rPr lang="en-US" sz="2400" dirty="0" err="1"/>
              <a:t>que</a:t>
            </a:r>
            <a:r>
              <a:rPr lang="en-US" sz="2400" dirty="0"/>
              <a:t> solo </a:t>
            </a:r>
            <a:r>
              <a:rPr lang="en-US" sz="2400" dirty="0" err="1"/>
              <a:t>unas</a:t>
            </a:r>
            <a:r>
              <a:rPr lang="en-US" sz="2400" dirty="0"/>
              <a:t> </a:t>
            </a:r>
            <a:r>
              <a:rPr lang="en-US" sz="2400" dirty="0" err="1"/>
              <a:t>pocas</a:t>
            </a:r>
            <a:r>
              <a:rPr lang="en-US" sz="2400" dirty="0"/>
              <a:t> </a:t>
            </a:r>
            <a:r>
              <a:rPr lang="en-US" sz="2400" dirty="0" err="1"/>
              <a:t>compañías</a:t>
            </a:r>
            <a:r>
              <a:rPr lang="en-US" sz="2400" dirty="0"/>
              <a:t> </a:t>
            </a:r>
            <a:r>
              <a:rPr lang="en-US" sz="2400" dirty="0" err="1"/>
              <a:t>podían</a:t>
            </a:r>
            <a:r>
              <a:rPr lang="en-US" sz="2400" dirty="0"/>
              <a:t> </a:t>
            </a:r>
            <a:r>
              <a:rPr lang="en-US" sz="2400" dirty="0" err="1"/>
              <a:t>pagarlos</a:t>
            </a:r>
            <a:r>
              <a:rPr lang="en-US" sz="2400" dirty="0"/>
              <a:t>. </a:t>
            </a:r>
            <a:endParaRPr lang="en-US" sz="2400" dirty="0" smtClean="0"/>
          </a:p>
          <a:p>
            <a:r>
              <a:rPr lang="en-US" sz="2400" dirty="0" err="1" smtClean="0"/>
              <a:t>Esta</a:t>
            </a:r>
            <a:r>
              <a:rPr lang="en-US" sz="2400" dirty="0" smtClean="0"/>
              <a:t> </a:t>
            </a:r>
            <a:r>
              <a:rPr lang="en-US" sz="2400" dirty="0" err="1"/>
              <a:t>vez</a:t>
            </a:r>
            <a:r>
              <a:rPr lang="en-US" sz="2400" dirty="0"/>
              <a:t>, el </a:t>
            </a:r>
            <a:r>
              <a:rPr lang="en-US" sz="2400" dirty="0" err="1"/>
              <a:t>objetivo</a:t>
            </a:r>
            <a:r>
              <a:rPr lang="en-US" sz="2400" dirty="0"/>
              <a:t> </a:t>
            </a:r>
            <a:r>
              <a:rPr lang="en-US" sz="2400" dirty="0" err="1"/>
              <a:t>es</a:t>
            </a:r>
            <a:r>
              <a:rPr lang="en-US" sz="2400" dirty="0"/>
              <a:t> </a:t>
            </a:r>
            <a:r>
              <a:rPr lang="en-US" sz="2400" dirty="0" err="1"/>
              <a:t>proporcionar</a:t>
            </a:r>
            <a:r>
              <a:rPr lang="en-US" sz="2400" dirty="0"/>
              <a:t> </a:t>
            </a:r>
            <a:r>
              <a:rPr lang="en-US" sz="2400" dirty="0" err="1"/>
              <a:t>tecnología</a:t>
            </a:r>
            <a:r>
              <a:rPr lang="en-US" sz="2400" dirty="0"/>
              <a:t> de la </a:t>
            </a:r>
            <a:r>
              <a:rPr lang="en-US" sz="2400" dirty="0" err="1"/>
              <a:t>información</a:t>
            </a:r>
            <a:r>
              <a:rPr lang="en-US" sz="2400" dirty="0"/>
              <a:t> para el </a:t>
            </a:r>
            <a:r>
              <a:rPr lang="en-US" sz="2400" dirty="0" err="1"/>
              <a:t>mundo</a:t>
            </a:r>
            <a:r>
              <a:rPr lang="en-US" sz="2400" dirty="0"/>
              <a:t> en </a:t>
            </a:r>
            <a:r>
              <a:rPr lang="en-US" sz="2400" dirty="0" err="1"/>
              <a:t>lugar</a:t>
            </a:r>
            <a:r>
              <a:rPr lang="en-US" sz="2400" dirty="0"/>
              <a:t> de </a:t>
            </a:r>
            <a:r>
              <a:rPr lang="en-US" sz="2400" dirty="0" err="1"/>
              <a:t>computación</a:t>
            </a:r>
            <a:r>
              <a:rPr lang="en-US" sz="2400" dirty="0"/>
              <a:t> de alto </a:t>
            </a:r>
            <a:r>
              <a:rPr lang="en-US" sz="2400" dirty="0" err="1"/>
              <a:t>rendimiento</a:t>
            </a:r>
            <a:r>
              <a:rPr lang="en-US" sz="2400" dirty="0"/>
              <a:t> (HPC) para </a:t>
            </a:r>
            <a:r>
              <a:rPr lang="en-US" sz="2400" dirty="0" err="1"/>
              <a:t>científicos</a:t>
            </a:r>
            <a:r>
              <a:rPr lang="en-US" sz="2400" dirty="0"/>
              <a:t> e </a:t>
            </a:r>
            <a:r>
              <a:rPr lang="en-US" sz="2400" dirty="0" err="1"/>
              <a:t>ingenieros</a:t>
            </a:r>
            <a:r>
              <a:rPr lang="en-US" sz="2400" dirty="0"/>
              <a:t>; </a:t>
            </a:r>
            <a:r>
              <a:rPr lang="en-US" sz="2400" dirty="0" err="1"/>
              <a:t>por</a:t>
            </a:r>
            <a:r>
              <a:rPr lang="en-US" sz="2400" dirty="0"/>
              <a:t> lo </a:t>
            </a:r>
            <a:r>
              <a:rPr lang="en-US" sz="2400" dirty="0" err="1"/>
              <a:t>tanto</a:t>
            </a:r>
            <a:r>
              <a:rPr lang="en-US" sz="2400" dirty="0"/>
              <a:t>, </a:t>
            </a:r>
            <a:r>
              <a:rPr lang="en-US" sz="2400" dirty="0" err="1"/>
              <a:t>podría</a:t>
            </a:r>
            <a:r>
              <a:rPr lang="en-US" sz="2400" dirty="0"/>
              <a:t> </a:t>
            </a:r>
            <a:r>
              <a:rPr lang="en-US" sz="2400" dirty="0" err="1"/>
              <a:t>decirse</a:t>
            </a:r>
            <a:r>
              <a:rPr lang="en-US" sz="2400" dirty="0"/>
              <a:t> </a:t>
            </a:r>
            <a:r>
              <a:rPr lang="en-US" sz="2400" dirty="0" err="1"/>
              <a:t>que</a:t>
            </a:r>
            <a:r>
              <a:rPr lang="en-US" sz="2400" dirty="0"/>
              <a:t> los WSC </a:t>
            </a:r>
            <a:r>
              <a:rPr lang="en-US" sz="2400" dirty="0" err="1" smtClean="0"/>
              <a:t>juegan</a:t>
            </a:r>
            <a:r>
              <a:rPr lang="en-US" sz="2400" dirty="0" smtClean="0"/>
              <a:t> </a:t>
            </a:r>
            <a:r>
              <a:rPr lang="en-US" sz="2400" dirty="0"/>
              <a:t>un </a:t>
            </a:r>
            <a:r>
              <a:rPr lang="en-US" sz="2400" dirty="0" err="1"/>
              <a:t>papel</a:t>
            </a:r>
            <a:r>
              <a:rPr lang="en-US" sz="2400" dirty="0"/>
              <a:t> </a:t>
            </a:r>
            <a:r>
              <a:rPr lang="en-US" sz="2400" dirty="0" err="1"/>
              <a:t>más</a:t>
            </a:r>
            <a:r>
              <a:rPr lang="en-US" sz="2400" dirty="0"/>
              <a:t> </a:t>
            </a:r>
            <a:r>
              <a:rPr lang="en-US" sz="2400" dirty="0" err="1"/>
              <a:t>importante</a:t>
            </a:r>
            <a:r>
              <a:rPr lang="en-US" sz="2400" dirty="0"/>
              <a:t> para la </a:t>
            </a:r>
            <a:r>
              <a:rPr lang="en-US" sz="2400" dirty="0" err="1"/>
              <a:t>sociedad</a:t>
            </a:r>
            <a:r>
              <a:rPr lang="en-US" sz="2400" dirty="0"/>
              <a:t> actual </a:t>
            </a:r>
            <a:r>
              <a:rPr lang="en-US" sz="2400" dirty="0" err="1"/>
              <a:t>que</a:t>
            </a:r>
            <a:r>
              <a:rPr lang="en-US" sz="2400" dirty="0"/>
              <a:t> los </a:t>
            </a:r>
            <a:r>
              <a:rPr lang="en-US" sz="2400" dirty="0" err="1"/>
              <a:t>supercomputadores</a:t>
            </a:r>
            <a:r>
              <a:rPr lang="en-US" sz="2400" dirty="0"/>
              <a:t> de Cray en el </a:t>
            </a:r>
            <a:r>
              <a:rPr lang="en-US" sz="2400" dirty="0" err="1"/>
              <a:t>pasado</a:t>
            </a:r>
            <a:r>
              <a:rPr lang="en-US" sz="2400" dirty="0" smtClean="0"/>
              <a:t>. Sin </a:t>
            </a:r>
            <a:r>
              <a:rPr lang="en-US" sz="2400" dirty="0" err="1"/>
              <a:t>lugar</a:t>
            </a:r>
            <a:r>
              <a:rPr lang="en-US" sz="2400" dirty="0"/>
              <a:t> a </a:t>
            </a:r>
            <a:r>
              <a:rPr lang="en-US" sz="2400" dirty="0" err="1"/>
              <a:t>dudas</a:t>
            </a:r>
            <a:r>
              <a:rPr lang="en-US" sz="2400" dirty="0"/>
              <a:t>, </a:t>
            </a:r>
            <a:r>
              <a:rPr lang="en-US" sz="2400" dirty="0" err="1"/>
              <a:t>las</a:t>
            </a:r>
            <a:r>
              <a:rPr lang="en-US" sz="2400" dirty="0"/>
              <a:t> WSC </a:t>
            </a:r>
            <a:r>
              <a:rPr lang="en-US" sz="2400" dirty="0" err="1"/>
              <a:t>tienen</a:t>
            </a:r>
            <a:r>
              <a:rPr lang="en-US" sz="2400" dirty="0"/>
              <a:t> </a:t>
            </a:r>
            <a:r>
              <a:rPr lang="en-US" sz="2400" dirty="0" err="1" smtClean="0"/>
              <a:t>muchas</a:t>
            </a:r>
            <a:r>
              <a:rPr lang="en-US" sz="2400" dirty="0" smtClean="0"/>
              <a:t> </a:t>
            </a:r>
            <a:r>
              <a:rPr lang="en-US" sz="2400" dirty="0" err="1"/>
              <a:t>más</a:t>
            </a:r>
            <a:r>
              <a:rPr lang="en-US" sz="2400" dirty="0"/>
              <a:t> </a:t>
            </a:r>
            <a:r>
              <a:rPr lang="en-US" sz="2400" dirty="0" err="1"/>
              <a:t>órdenes</a:t>
            </a:r>
            <a:r>
              <a:rPr lang="en-US" sz="2400" dirty="0"/>
              <a:t> de </a:t>
            </a:r>
            <a:r>
              <a:rPr lang="en-US" sz="2400" dirty="0" err="1"/>
              <a:t>usuarios</a:t>
            </a:r>
            <a:r>
              <a:rPr lang="en-US" sz="2400" dirty="0"/>
              <a:t> </a:t>
            </a:r>
            <a:r>
              <a:rPr lang="en-US" sz="2400" dirty="0" err="1"/>
              <a:t>que</a:t>
            </a:r>
            <a:r>
              <a:rPr lang="en-US" sz="2400" dirty="0"/>
              <a:t> la </a:t>
            </a:r>
            <a:r>
              <a:rPr lang="en-US" sz="2400" dirty="0" err="1"/>
              <a:t>informática</a:t>
            </a:r>
            <a:r>
              <a:rPr lang="en-US" sz="2400" dirty="0"/>
              <a:t> de alto </a:t>
            </a:r>
            <a:r>
              <a:rPr lang="en-US" sz="2400" dirty="0" err="1"/>
              <a:t>rendimiento</a:t>
            </a:r>
            <a:r>
              <a:rPr lang="en-US" sz="2400" dirty="0"/>
              <a:t> y </a:t>
            </a:r>
            <a:r>
              <a:rPr lang="en-US" sz="2400" dirty="0" err="1"/>
              <a:t>representan</a:t>
            </a:r>
            <a:r>
              <a:rPr lang="en-US" sz="2400" dirty="0"/>
              <a:t> </a:t>
            </a:r>
            <a:r>
              <a:rPr lang="en-US" sz="2400" dirty="0" err="1"/>
              <a:t>una</a:t>
            </a:r>
            <a:r>
              <a:rPr lang="en-US" sz="2400" dirty="0"/>
              <a:t> </a:t>
            </a:r>
            <a:r>
              <a:rPr lang="en-US" sz="2400" dirty="0" err="1"/>
              <a:t>proporción</a:t>
            </a:r>
            <a:r>
              <a:rPr lang="en-US" sz="2400" dirty="0"/>
              <a:t> mucho mayor del </a:t>
            </a:r>
            <a:r>
              <a:rPr lang="en-US" sz="2400" dirty="0" err="1"/>
              <a:t>mercado</a:t>
            </a:r>
            <a:r>
              <a:rPr lang="en-US" sz="2400" dirty="0"/>
              <a:t> de TI. </a:t>
            </a:r>
            <a:r>
              <a:rPr lang="en-US" sz="2400" dirty="0" err="1"/>
              <a:t>Ya</a:t>
            </a:r>
            <a:r>
              <a:rPr lang="en-US" sz="2400" dirty="0"/>
              <a:t> sea </a:t>
            </a:r>
            <a:r>
              <a:rPr lang="en-US" sz="2400" dirty="0" err="1"/>
              <a:t>que</a:t>
            </a:r>
            <a:r>
              <a:rPr lang="en-US" sz="2400" dirty="0"/>
              <a:t> se </a:t>
            </a:r>
            <a:r>
              <a:rPr lang="en-US" sz="2400" dirty="0" err="1"/>
              <a:t>mida</a:t>
            </a:r>
            <a:r>
              <a:rPr lang="en-US" sz="2400" dirty="0"/>
              <a:t> </a:t>
            </a:r>
            <a:r>
              <a:rPr lang="en-US" sz="2400" dirty="0" err="1"/>
              <a:t>por</a:t>
            </a:r>
            <a:r>
              <a:rPr lang="en-US" sz="2400" dirty="0"/>
              <a:t> la </a:t>
            </a:r>
            <a:r>
              <a:rPr lang="en-US" sz="2400" dirty="0" err="1"/>
              <a:t>cantidad</a:t>
            </a:r>
            <a:r>
              <a:rPr lang="en-US" sz="2400" dirty="0"/>
              <a:t> de </a:t>
            </a:r>
            <a:r>
              <a:rPr lang="en-US" sz="2400" dirty="0" err="1"/>
              <a:t>usuarios</a:t>
            </a:r>
            <a:r>
              <a:rPr lang="en-US" sz="2400" dirty="0"/>
              <a:t> o los </a:t>
            </a:r>
            <a:r>
              <a:rPr lang="en-US" sz="2400" dirty="0" err="1"/>
              <a:t>ingresos</a:t>
            </a:r>
            <a:r>
              <a:rPr lang="en-US" sz="2400" dirty="0"/>
              <a:t>, Google </a:t>
            </a:r>
            <a:r>
              <a:rPr lang="en-US" sz="2400" dirty="0" err="1"/>
              <a:t>es</a:t>
            </a:r>
            <a:r>
              <a:rPr lang="en-US" sz="2400" dirty="0"/>
              <a:t> 1000 </a:t>
            </a:r>
            <a:r>
              <a:rPr lang="en-US" sz="2400" dirty="0" err="1"/>
              <a:t>veces</a:t>
            </a:r>
            <a:r>
              <a:rPr lang="en-US" sz="2400" dirty="0"/>
              <a:t> </a:t>
            </a:r>
            <a:r>
              <a:rPr lang="en-US" sz="2400" dirty="0" err="1"/>
              <a:t>más</a:t>
            </a:r>
            <a:r>
              <a:rPr lang="en-US" sz="2400" dirty="0"/>
              <a:t> </a:t>
            </a:r>
            <a:r>
              <a:rPr lang="en-US" sz="2400" dirty="0" err="1"/>
              <a:t>grande</a:t>
            </a:r>
            <a:r>
              <a:rPr lang="en-US" sz="2400" dirty="0"/>
              <a:t> de lo </a:t>
            </a:r>
            <a:r>
              <a:rPr lang="en-US" sz="2400" dirty="0" err="1"/>
              <a:t>que</a:t>
            </a:r>
            <a:r>
              <a:rPr lang="en-US" sz="2400" dirty="0"/>
              <a:t> lo </a:t>
            </a:r>
            <a:r>
              <a:rPr lang="en-US" sz="2400" dirty="0" err="1"/>
              <a:t>fue</a:t>
            </a:r>
            <a:r>
              <a:rPr lang="en-US" sz="2400" dirty="0"/>
              <a:t> Cray Research.</a:t>
            </a:r>
            <a:endParaRPr lang="es-ES" sz="2400" dirty="0"/>
          </a:p>
        </p:txBody>
      </p:sp>
    </p:spTree>
    <p:extLst>
      <p:ext uri="{BB962C8B-B14F-4D97-AF65-F5344CB8AC3E}">
        <p14:creationId xmlns:p14="http://schemas.microsoft.com/office/powerpoint/2010/main" val="188060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9847" y="313426"/>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167501"/>
            <a:ext cx="11293641" cy="5203319"/>
          </a:xfrm>
        </p:spPr>
        <p:txBody>
          <a:bodyPr>
            <a:noAutofit/>
          </a:bodyPr>
          <a:lstStyle/>
          <a:p>
            <a:r>
              <a:rPr lang="en-US" sz="2400" dirty="0"/>
              <a:t>Los </a:t>
            </a:r>
            <a:r>
              <a:rPr lang="en-US" sz="2400" dirty="0" err="1"/>
              <a:t>arquitectos</a:t>
            </a:r>
            <a:r>
              <a:rPr lang="en-US" sz="2400" dirty="0"/>
              <a:t> de WSC </a:t>
            </a:r>
            <a:r>
              <a:rPr lang="en-US" sz="2400" dirty="0" err="1"/>
              <a:t>comparten</a:t>
            </a:r>
            <a:r>
              <a:rPr lang="en-US" sz="2400" dirty="0"/>
              <a:t> </a:t>
            </a:r>
            <a:r>
              <a:rPr lang="en-US" sz="2400" dirty="0" err="1"/>
              <a:t>muchos</a:t>
            </a:r>
            <a:r>
              <a:rPr lang="en-US" sz="2400" dirty="0"/>
              <a:t> </a:t>
            </a:r>
            <a:r>
              <a:rPr lang="en-US" sz="2400" dirty="0" err="1"/>
              <a:t>objetivos</a:t>
            </a:r>
            <a:r>
              <a:rPr lang="en-US" sz="2400" dirty="0"/>
              <a:t> y </a:t>
            </a:r>
            <a:r>
              <a:rPr lang="en-US" sz="2400" dirty="0" err="1"/>
              <a:t>requisitos</a:t>
            </a:r>
            <a:r>
              <a:rPr lang="en-US" sz="2400" dirty="0"/>
              <a:t> con los </a:t>
            </a:r>
            <a:r>
              <a:rPr lang="en-US" sz="2400" dirty="0" err="1"/>
              <a:t>arquitectos</a:t>
            </a:r>
            <a:r>
              <a:rPr lang="en-US" sz="2400" dirty="0"/>
              <a:t> de </a:t>
            </a:r>
            <a:r>
              <a:rPr lang="en-US" sz="2400" dirty="0" err="1" smtClean="0"/>
              <a:t>servidores</a:t>
            </a:r>
            <a:r>
              <a:rPr lang="en-US" sz="2400" dirty="0" smtClean="0"/>
              <a:t>:</a:t>
            </a:r>
          </a:p>
          <a:p>
            <a:r>
              <a:rPr lang="en-US" sz="2400" u="sng" dirty="0" err="1" smtClean="0"/>
              <a:t>Costo-rendimiento</a:t>
            </a:r>
            <a:r>
              <a:rPr lang="en-US" sz="2400" u="sng" dirty="0"/>
              <a:t>:</a:t>
            </a:r>
            <a:r>
              <a:rPr lang="en-US" sz="2400" dirty="0"/>
              <a:t> el </a:t>
            </a:r>
            <a:r>
              <a:rPr lang="en-US" sz="2400" dirty="0" err="1"/>
              <a:t>trabajo</a:t>
            </a:r>
            <a:r>
              <a:rPr lang="en-US" sz="2400" dirty="0"/>
              <a:t> </a:t>
            </a:r>
            <a:r>
              <a:rPr lang="en-US" sz="2400" dirty="0" err="1"/>
              <a:t>realizado</a:t>
            </a:r>
            <a:r>
              <a:rPr lang="en-US" sz="2400" dirty="0"/>
              <a:t> </a:t>
            </a:r>
            <a:r>
              <a:rPr lang="en-US" sz="2400" i="1" dirty="0" err="1"/>
              <a:t>por</a:t>
            </a:r>
            <a:r>
              <a:rPr lang="en-US" sz="2400" i="1" dirty="0"/>
              <a:t> </a:t>
            </a:r>
            <a:r>
              <a:rPr lang="en-US" sz="2400" i="1" dirty="0" err="1"/>
              <a:t>dólar</a:t>
            </a:r>
            <a:r>
              <a:rPr lang="en-US" sz="2400" dirty="0"/>
              <a:t> </a:t>
            </a:r>
            <a:r>
              <a:rPr lang="en-US" sz="2400" dirty="0" err="1"/>
              <a:t>es</a:t>
            </a:r>
            <a:r>
              <a:rPr lang="en-US" sz="2400" dirty="0"/>
              <a:t> </a:t>
            </a:r>
            <a:r>
              <a:rPr lang="en-US" sz="2400" dirty="0" err="1"/>
              <a:t>crítico</a:t>
            </a:r>
            <a:r>
              <a:rPr lang="en-US" sz="2400" dirty="0"/>
              <a:t> en parte </a:t>
            </a:r>
            <a:r>
              <a:rPr lang="en-US" sz="2400" dirty="0" err="1"/>
              <a:t>debido</a:t>
            </a:r>
            <a:r>
              <a:rPr lang="en-US" sz="2400" dirty="0"/>
              <a:t> a la </a:t>
            </a:r>
            <a:r>
              <a:rPr lang="en-US" sz="2400" dirty="0" err="1"/>
              <a:t>escala</a:t>
            </a:r>
            <a:r>
              <a:rPr lang="en-US" sz="2400" dirty="0"/>
              <a:t>. </a:t>
            </a:r>
            <a:r>
              <a:rPr lang="en-US" sz="2400" dirty="0" err="1"/>
              <a:t>Reducir</a:t>
            </a:r>
            <a:r>
              <a:rPr lang="en-US" sz="2400" dirty="0"/>
              <a:t> los </a:t>
            </a:r>
            <a:r>
              <a:rPr lang="en-US" sz="2400" dirty="0" err="1"/>
              <a:t>costos</a:t>
            </a:r>
            <a:r>
              <a:rPr lang="en-US" sz="2400" dirty="0"/>
              <a:t> de </a:t>
            </a:r>
            <a:r>
              <a:rPr lang="en-US" sz="2400" dirty="0" err="1"/>
              <a:t>una</a:t>
            </a:r>
            <a:r>
              <a:rPr lang="en-US" sz="2400" dirty="0"/>
              <a:t> </a:t>
            </a:r>
            <a:r>
              <a:rPr lang="en-US" sz="2400" dirty="0" err="1"/>
              <a:t>colección</a:t>
            </a:r>
            <a:r>
              <a:rPr lang="en-US" sz="2400" dirty="0"/>
              <a:t> de </a:t>
            </a:r>
            <a:r>
              <a:rPr lang="en-US" sz="2400" dirty="0" smtClean="0"/>
              <a:t>WSCs </a:t>
            </a:r>
            <a:r>
              <a:rPr lang="en-US" sz="2400" dirty="0"/>
              <a:t>en un </a:t>
            </a:r>
            <a:r>
              <a:rPr lang="en-US" sz="2400" dirty="0" err="1"/>
              <a:t>pequeño</a:t>
            </a:r>
            <a:r>
              <a:rPr lang="en-US" sz="2400" dirty="0"/>
              <a:t> </a:t>
            </a:r>
            <a:r>
              <a:rPr lang="en-US" sz="2400" dirty="0" err="1"/>
              <a:t>porcentaje</a:t>
            </a:r>
            <a:r>
              <a:rPr lang="en-US" sz="2400" dirty="0"/>
              <a:t> </a:t>
            </a:r>
            <a:r>
              <a:rPr lang="en-US" sz="2400" dirty="0" err="1"/>
              <a:t>podría</a:t>
            </a:r>
            <a:r>
              <a:rPr lang="en-US" sz="2400" dirty="0"/>
              <a:t> </a:t>
            </a:r>
            <a:r>
              <a:rPr lang="en-US" sz="2400" dirty="0" err="1"/>
              <a:t>ahorrar</a:t>
            </a:r>
            <a:r>
              <a:rPr lang="en-US" sz="2400" dirty="0"/>
              <a:t> </a:t>
            </a:r>
            <a:r>
              <a:rPr lang="en-US" sz="2400" dirty="0" err="1"/>
              <a:t>millones</a:t>
            </a:r>
            <a:r>
              <a:rPr lang="en-US" sz="2400" dirty="0"/>
              <a:t> de </a:t>
            </a:r>
            <a:r>
              <a:rPr lang="en-US" sz="2400" dirty="0" err="1"/>
              <a:t>dólares</a:t>
            </a:r>
            <a:r>
              <a:rPr lang="en-US" sz="2400" dirty="0" smtClean="0"/>
              <a:t>.</a:t>
            </a:r>
          </a:p>
          <a:p>
            <a:r>
              <a:rPr lang="en-US" sz="2400" u="sng" dirty="0" err="1" smtClean="0"/>
              <a:t>Eficiencia</a:t>
            </a:r>
            <a:r>
              <a:rPr lang="en-US" sz="2400" u="sng" dirty="0" smtClean="0"/>
              <a:t> </a:t>
            </a:r>
            <a:r>
              <a:rPr lang="en-US" sz="2400" u="sng" dirty="0" err="1"/>
              <a:t>energética</a:t>
            </a:r>
            <a:r>
              <a:rPr lang="en-US" sz="2400" u="sng" dirty="0"/>
              <a:t>: </a:t>
            </a:r>
            <a:r>
              <a:rPr lang="en-US" sz="2400" dirty="0" err="1" smtClean="0"/>
              <a:t>excepto</a:t>
            </a:r>
            <a:r>
              <a:rPr lang="en-US" sz="2400" dirty="0" smtClean="0"/>
              <a:t> </a:t>
            </a:r>
            <a:r>
              <a:rPr lang="en-US" sz="2400" dirty="0" err="1" smtClean="0"/>
              <a:t>por</a:t>
            </a:r>
            <a:r>
              <a:rPr lang="en-US" sz="2400" dirty="0" smtClean="0"/>
              <a:t> </a:t>
            </a:r>
            <a:r>
              <a:rPr lang="en-US" sz="2400" dirty="0"/>
              <a:t>los </a:t>
            </a:r>
            <a:r>
              <a:rPr lang="en-US" sz="2400" dirty="0" err="1"/>
              <a:t>fotones</a:t>
            </a:r>
            <a:r>
              <a:rPr lang="en-US" sz="2400" dirty="0"/>
              <a:t> </a:t>
            </a:r>
            <a:r>
              <a:rPr lang="en-US" sz="2400" dirty="0" err="1"/>
              <a:t>que</a:t>
            </a:r>
            <a:r>
              <a:rPr lang="en-US" sz="2400" dirty="0"/>
              <a:t> </a:t>
            </a:r>
            <a:r>
              <a:rPr lang="en-US" sz="2400" dirty="0" err="1"/>
              <a:t>salen</a:t>
            </a:r>
            <a:r>
              <a:rPr lang="en-US" sz="2400" dirty="0"/>
              <a:t> de </a:t>
            </a:r>
            <a:r>
              <a:rPr lang="en-US" sz="2400" dirty="0" err="1"/>
              <a:t>las</a:t>
            </a:r>
            <a:r>
              <a:rPr lang="en-US" sz="2400" dirty="0"/>
              <a:t> WSC, son </a:t>
            </a:r>
            <a:r>
              <a:rPr lang="en-US" sz="2400" dirty="0" err="1"/>
              <a:t>esencialmente</a:t>
            </a:r>
            <a:r>
              <a:rPr lang="en-US" sz="2400" dirty="0"/>
              <a:t> </a:t>
            </a:r>
            <a:r>
              <a:rPr lang="en-US" sz="2400" dirty="0" err="1"/>
              <a:t>sistemas</a:t>
            </a:r>
            <a:r>
              <a:rPr lang="en-US" sz="2400" dirty="0"/>
              <a:t> </a:t>
            </a:r>
            <a:r>
              <a:rPr lang="en-US" sz="2400" dirty="0" err="1"/>
              <a:t>cerrados</a:t>
            </a:r>
            <a:r>
              <a:rPr lang="en-US" sz="2400" dirty="0"/>
              <a:t>, con </a:t>
            </a:r>
            <a:r>
              <a:rPr lang="en-US" sz="2400" dirty="0" err="1"/>
              <a:t>casi</a:t>
            </a:r>
            <a:r>
              <a:rPr lang="en-US" sz="2400" dirty="0"/>
              <a:t> </a:t>
            </a:r>
            <a:r>
              <a:rPr lang="en-US" sz="2400" dirty="0" err="1"/>
              <a:t>toda</a:t>
            </a:r>
            <a:r>
              <a:rPr lang="en-US" sz="2400" dirty="0"/>
              <a:t> la </a:t>
            </a:r>
            <a:r>
              <a:rPr lang="en-US" sz="2400" dirty="0" err="1"/>
              <a:t>energía</a:t>
            </a:r>
            <a:r>
              <a:rPr lang="en-US" sz="2400" dirty="0"/>
              <a:t> </a:t>
            </a:r>
            <a:r>
              <a:rPr lang="en-US" sz="2400" dirty="0" err="1"/>
              <a:t>consumida</a:t>
            </a:r>
            <a:r>
              <a:rPr lang="en-US" sz="2400" dirty="0"/>
              <a:t> </a:t>
            </a:r>
            <a:r>
              <a:rPr lang="en-US" sz="2400" dirty="0" err="1"/>
              <a:t>convertida</a:t>
            </a:r>
            <a:r>
              <a:rPr lang="en-US" sz="2400" dirty="0"/>
              <a:t> en </a:t>
            </a:r>
            <a:r>
              <a:rPr lang="en-US" sz="2400" dirty="0" err="1"/>
              <a:t>calor</a:t>
            </a:r>
            <a:r>
              <a:rPr lang="en-US" sz="2400" dirty="0"/>
              <a:t> </a:t>
            </a:r>
            <a:r>
              <a:rPr lang="en-US" sz="2400" dirty="0" err="1"/>
              <a:t>que</a:t>
            </a:r>
            <a:r>
              <a:rPr lang="en-US" sz="2400" dirty="0"/>
              <a:t> </a:t>
            </a:r>
            <a:r>
              <a:rPr lang="en-US" sz="2400" dirty="0" err="1"/>
              <a:t>debe</a:t>
            </a:r>
            <a:r>
              <a:rPr lang="en-US" sz="2400" dirty="0"/>
              <a:t> </a:t>
            </a:r>
            <a:r>
              <a:rPr lang="en-US" sz="2400" dirty="0" err="1"/>
              <a:t>eliminarse</a:t>
            </a:r>
            <a:r>
              <a:rPr lang="en-US" sz="2400" dirty="0"/>
              <a:t>. </a:t>
            </a:r>
            <a:r>
              <a:rPr lang="en-US" sz="2400" dirty="0" err="1"/>
              <a:t>Por</a:t>
            </a:r>
            <a:r>
              <a:rPr lang="en-US" sz="2400" dirty="0"/>
              <a:t> lo </a:t>
            </a:r>
            <a:r>
              <a:rPr lang="en-US" sz="2400" dirty="0" err="1"/>
              <a:t>tanto</a:t>
            </a:r>
            <a:r>
              <a:rPr lang="en-US" sz="2400" dirty="0"/>
              <a:t>, la </a:t>
            </a:r>
            <a:r>
              <a:rPr lang="en-US" sz="2400" dirty="0" err="1"/>
              <a:t>potencia</a:t>
            </a:r>
            <a:r>
              <a:rPr lang="en-US" sz="2400" dirty="0"/>
              <a:t> </a:t>
            </a:r>
            <a:r>
              <a:rPr lang="en-US" sz="2400" dirty="0" err="1"/>
              <a:t>máxima</a:t>
            </a:r>
            <a:r>
              <a:rPr lang="en-US" sz="2400" dirty="0"/>
              <a:t> y la </a:t>
            </a:r>
            <a:r>
              <a:rPr lang="en-US" sz="2400" dirty="0" err="1"/>
              <a:t>potencia</a:t>
            </a:r>
            <a:r>
              <a:rPr lang="en-US" sz="2400" dirty="0"/>
              <a:t> </a:t>
            </a:r>
            <a:r>
              <a:rPr lang="en-US" sz="2400" dirty="0" err="1"/>
              <a:t>consumida</a:t>
            </a:r>
            <a:r>
              <a:rPr lang="en-US" sz="2400" dirty="0"/>
              <a:t> </a:t>
            </a:r>
            <a:r>
              <a:rPr lang="en-US" sz="2400" dirty="0" err="1"/>
              <a:t>impulsan</a:t>
            </a:r>
            <a:r>
              <a:rPr lang="en-US" sz="2400" dirty="0"/>
              <a:t> </a:t>
            </a:r>
            <a:r>
              <a:rPr lang="en-US" sz="2400" dirty="0" err="1"/>
              <a:t>tanto</a:t>
            </a:r>
            <a:r>
              <a:rPr lang="en-US" sz="2400" dirty="0"/>
              <a:t> el </a:t>
            </a:r>
            <a:r>
              <a:rPr lang="en-US" sz="2400" dirty="0" err="1"/>
              <a:t>costo</a:t>
            </a:r>
            <a:r>
              <a:rPr lang="en-US" sz="2400" dirty="0"/>
              <a:t> de la </a:t>
            </a:r>
            <a:r>
              <a:rPr lang="en-US" sz="2400" dirty="0" err="1"/>
              <a:t>distribución</a:t>
            </a:r>
            <a:r>
              <a:rPr lang="en-US" sz="2400" dirty="0"/>
              <a:t> de </a:t>
            </a:r>
            <a:r>
              <a:rPr lang="en-US" sz="2400" dirty="0" err="1"/>
              <a:t>energía</a:t>
            </a:r>
            <a:r>
              <a:rPr lang="en-US" sz="2400" dirty="0"/>
              <a:t> </a:t>
            </a:r>
            <a:r>
              <a:rPr lang="en-US" sz="2400" dirty="0" err="1"/>
              <a:t>como</a:t>
            </a:r>
            <a:r>
              <a:rPr lang="en-US" sz="2400" dirty="0"/>
              <a:t> el </a:t>
            </a:r>
            <a:r>
              <a:rPr lang="en-US" sz="2400" dirty="0" err="1"/>
              <a:t>costo</a:t>
            </a:r>
            <a:r>
              <a:rPr lang="en-US" sz="2400" dirty="0"/>
              <a:t> de los </a:t>
            </a:r>
            <a:r>
              <a:rPr lang="en-US" sz="2400" dirty="0" err="1"/>
              <a:t>sistemas</a:t>
            </a:r>
            <a:r>
              <a:rPr lang="en-US" sz="2400" dirty="0"/>
              <a:t> de </a:t>
            </a:r>
            <a:r>
              <a:rPr lang="en-US" sz="2400" dirty="0" err="1"/>
              <a:t>refrigeración</a:t>
            </a:r>
            <a:r>
              <a:rPr lang="en-US" sz="2400" dirty="0"/>
              <a:t>. La </a:t>
            </a:r>
            <a:r>
              <a:rPr lang="en-US" sz="2400" dirty="0" err="1"/>
              <a:t>mayoría</a:t>
            </a:r>
            <a:r>
              <a:rPr lang="en-US" sz="2400" dirty="0"/>
              <a:t> de los </a:t>
            </a:r>
            <a:r>
              <a:rPr lang="en-US" sz="2400" dirty="0" err="1"/>
              <a:t>costos</a:t>
            </a:r>
            <a:r>
              <a:rPr lang="en-US" sz="2400" dirty="0"/>
              <a:t> de </a:t>
            </a:r>
            <a:r>
              <a:rPr lang="en-US" sz="2400" dirty="0" err="1"/>
              <a:t>infraestructura</a:t>
            </a:r>
            <a:r>
              <a:rPr lang="en-US" sz="2400" dirty="0"/>
              <a:t> de la </a:t>
            </a:r>
            <a:r>
              <a:rPr lang="en-US" sz="2400" dirty="0" err="1"/>
              <a:t>construcción</a:t>
            </a:r>
            <a:r>
              <a:rPr lang="en-US" sz="2400" dirty="0"/>
              <a:t> de </a:t>
            </a:r>
            <a:r>
              <a:rPr lang="en-US" sz="2400" dirty="0" err="1"/>
              <a:t>una</a:t>
            </a:r>
            <a:r>
              <a:rPr lang="en-US" sz="2400" dirty="0"/>
              <a:t> WSC se </a:t>
            </a:r>
            <a:r>
              <a:rPr lang="en-US" sz="2400" dirty="0" err="1"/>
              <a:t>destina</a:t>
            </a:r>
            <a:r>
              <a:rPr lang="en-US" sz="2400" dirty="0"/>
              <a:t> a </a:t>
            </a:r>
            <a:r>
              <a:rPr lang="en-US" sz="2400" dirty="0" err="1"/>
              <a:t>energía</a:t>
            </a:r>
            <a:r>
              <a:rPr lang="en-US" sz="2400" dirty="0"/>
              <a:t> y </a:t>
            </a:r>
            <a:r>
              <a:rPr lang="en-US" sz="2400" dirty="0" err="1"/>
              <a:t>refrigeración</a:t>
            </a:r>
            <a:r>
              <a:rPr lang="en-US" sz="2400" dirty="0"/>
              <a:t>. </a:t>
            </a:r>
            <a:r>
              <a:rPr lang="en-US" sz="2400" dirty="0" err="1"/>
              <a:t>Además</a:t>
            </a:r>
            <a:r>
              <a:rPr lang="en-US" sz="2400" dirty="0"/>
              <a:t>, la </a:t>
            </a:r>
            <a:r>
              <a:rPr lang="en-US" sz="2400" dirty="0" err="1"/>
              <a:t>eficiencia</a:t>
            </a:r>
            <a:r>
              <a:rPr lang="en-US" sz="2400" dirty="0"/>
              <a:t> </a:t>
            </a:r>
            <a:r>
              <a:rPr lang="en-US" sz="2400" dirty="0" err="1"/>
              <a:t>energética</a:t>
            </a:r>
            <a:r>
              <a:rPr lang="en-US" sz="2400" dirty="0"/>
              <a:t> </a:t>
            </a:r>
            <a:r>
              <a:rPr lang="en-US" sz="2400" dirty="0" err="1"/>
              <a:t>es</a:t>
            </a:r>
            <a:r>
              <a:rPr lang="en-US" sz="2400" dirty="0"/>
              <a:t> </a:t>
            </a:r>
            <a:r>
              <a:rPr lang="en-US" sz="2400" dirty="0" err="1"/>
              <a:t>una</a:t>
            </a:r>
            <a:r>
              <a:rPr lang="en-US" sz="2400" dirty="0"/>
              <a:t> parte </a:t>
            </a:r>
            <a:r>
              <a:rPr lang="en-US" sz="2400" dirty="0" err="1"/>
              <a:t>importante</a:t>
            </a:r>
            <a:r>
              <a:rPr lang="en-US" sz="2400" dirty="0"/>
              <a:t> de la </a:t>
            </a:r>
            <a:r>
              <a:rPr lang="en-US" sz="2400" dirty="0" err="1"/>
              <a:t>gestión</a:t>
            </a:r>
            <a:r>
              <a:rPr lang="en-US" sz="2400" dirty="0"/>
              <a:t> </a:t>
            </a:r>
            <a:r>
              <a:rPr lang="en-US" sz="2400" dirty="0" err="1"/>
              <a:t>ambiental</a:t>
            </a:r>
            <a:r>
              <a:rPr lang="en-US" sz="2400" dirty="0"/>
              <a:t>. </a:t>
            </a:r>
            <a:r>
              <a:rPr lang="en-US" sz="2400" dirty="0" err="1"/>
              <a:t>Por</a:t>
            </a:r>
            <a:r>
              <a:rPr lang="en-US" sz="2400" dirty="0"/>
              <a:t> lo </a:t>
            </a:r>
            <a:r>
              <a:rPr lang="en-US" sz="2400" dirty="0" err="1"/>
              <a:t>tanto</a:t>
            </a:r>
            <a:r>
              <a:rPr lang="en-US" sz="2400" dirty="0"/>
              <a:t>, el </a:t>
            </a:r>
            <a:r>
              <a:rPr lang="en-US" sz="2400" dirty="0" err="1"/>
              <a:t>trabajo</a:t>
            </a:r>
            <a:r>
              <a:rPr lang="en-US" sz="2400" dirty="0"/>
              <a:t> </a:t>
            </a:r>
            <a:r>
              <a:rPr lang="en-US" sz="2400" dirty="0" err="1"/>
              <a:t>realizado</a:t>
            </a:r>
            <a:r>
              <a:rPr lang="en-US" sz="2400" dirty="0"/>
              <a:t> </a:t>
            </a:r>
            <a:r>
              <a:rPr lang="en-US" sz="2400" dirty="0" err="1"/>
              <a:t>por</a:t>
            </a:r>
            <a:r>
              <a:rPr lang="en-US" sz="2400" dirty="0"/>
              <a:t> </a:t>
            </a:r>
            <a:r>
              <a:rPr lang="en-US" sz="2400" b="1" dirty="0"/>
              <a:t>joule</a:t>
            </a:r>
            <a:r>
              <a:rPr lang="en-US" sz="2400" dirty="0"/>
              <a:t> </a:t>
            </a:r>
            <a:r>
              <a:rPr lang="en-US" sz="2400" dirty="0" err="1"/>
              <a:t>es</a:t>
            </a:r>
            <a:r>
              <a:rPr lang="en-US" sz="2400" dirty="0"/>
              <a:t> </a:t>
            </a:r>
            <a:r>
              <a:rPr lang="en-US" sz="2400" dirty="0" err="1"/>
              <a:t>crítico</a:t>
            </a:r>
            <a:r>
              <a:rPr lang="en-US" sz="2400" dirty="0"/>
              <a:t> </a:t>
            </a:r>
            <a:r>
              <a:rPr lang="en-US" sz="2400" dirty="0" err="1"/>
              <a:t>tanto</a:t>
            </a:r>
            <a:r>
              <a:rPr lang="en-US" sz="2400" dirty="0"/>
              <a:t> para </a:t>
            </a:r>
            <a:r>
              <a:rPr lang="en-US" sz="2400" dirty="0" err="1"/>
              <a:t>las</a:t>
            </a:r>
            <a:r>
              <a:rPr lang="en-US" sz="2400" dirty="0"/>
              <a:t> WSCs </a:t>
            </a:r>
            <a:r>
              <a:rPr lang="en-US" sz="2400" dirty="0" err="1"/>
              <a:t>como</a:t>
            </a:r>
            <a:r>
              <a:rPr lang="en-US" sz="2400" dirty="0"/>
              <a:t> para </a:t>
            </a:r>
            <a:r>
              <a:rPr lang="en-US" sz="2400" dirty="0" err="1"/>
              <a:t>sus</a:t>
            </a:r>
            <a:r>
              <a:rPr lang="en-US" sz="2400" dirty="0"/>
              <a:t> </a:t>
            </a:r>
            <a:r>
              <a:rPr lang="en-US" sz="2400" dirty="0" err="1"/>
              <a:t>servidores</a:t>
            </a:r>
            <a:r>
              <a:rPr lang="en-US" sz="2400" dirty="0"/>
              <a:t> </a:t>
            </a:r>
            <a:r>
              <a:rPr lang="en-US" sz="2400" dirty="0" err="1"/>
              <a:t>debido</a:t>
            </a:r>
            <a:r>
              <a:rPr lang="en-US" sz="2400" dirty="0"/>
              <a:t> al alto </a:t>
            </a:r>
            <a:r>
              <a:rPr lang="en-US" sz="2400" dirty="0" err="1"/>
              <a:t>costo</a:t>
            </a:r>
            <a:r>
              <a:rPr lang="en-US" sz="2400" dirty="0"/>
              <a:t> de la </a:t>
            </a:r>
            <a:r>
              <a:rPr lang="en-US" sz="2400" dirty="0" err="1"/>
              <a:t>construcción</a:t>
            </a:r>
            <a:r>
              <a:rPr lang="en-US" sz="2400" dirty="0"/>
              <a:t> de la </a:t>
            </a:r>
            <a:r>
              <a:rPr lang="en-US" sz="2400" dirty="0" err="1"/>
              <a:t>infraestructura</a:t>
            </a:r>
            <a:r>
              <a:rPr lang="en-US" sz="2400" dirty="0"/>
              <a:t> </a:t>
            </a:r>
            <a:r>
              <a:rPr lang="en-US" sz="2400" dirty="0" err="1"/>
              <a:t>mecánica</a:t>
            </a:r>
            <a:r>
              <a:rPr lang="en-US" sz="2400" dirty="0"/>
              <a:t> y de </a:t>
            </a:r>
            <a:r>
              <a:rPr lang="en-US" sz="2400" dirty="0" err="1"/>
              <a:t>energía</a:t>
            </a:r>
            <a:r>
              <a:rPr lang="en-US" sz="2400" dirty="0"/>
              <a:t> para un </a:t>
            </a:r>
            <a:r>
              <a:rPr lang="en-US" sz="2400" dirty="0" err="1"/>
              <a:t>almacén</a:t>
            </a:r>
            <a:r>
              <a:rPr lang="en-US" sz="2400" dirty="0"/>
              <a:t> de </a:t>
            </a:r>
            <a:r>
              <a:rPr lang="en-US" sz="2400" dirty="0" err="1"/>
              <a:t>computadoras</a:t>
            </a:r>
            <a:r>
              <a:rPr lang="en-US" sz="2400" dirty="0"/>
              <a:t> y para </a:t>
            </a:r>
            <a:r>
              <a:rPr lang="en-US" sz="2400" dirty="0" err="1"/>
              <a:t>las</a:t>
            </a:r>
            <a:r>
              <a:rPr lang="en-US" sz="2400" dirty="0"/>
              <a:t> </a:t>
            </a:r>
            <a:r>
              <a:rPr lang="en-US" sz="2400" dirty="0" err="1"/>
              <a:t>facturas</a:t>
            </a:r>
            <a:r>
              <a:rPr lang="en-US" sz="2400" dirty="0"/>
              <a:t> </a:t>
            </a:r>
            <a:r>
              <a:rPr lang="en-US" sz="2400" dirty="0" err="1"/>
              <a:t>mensuales</a:t>
            </a:r>
            <a:r>
              <a:rPr lang="en-US" sz="2400" dirty="0"/>
              <a:t> de </a:t>
            </a:r>
            <a:r>
              <a:rPr lang="en-US" sz="2400" dirty="0" err="1"/>
              <a:t>servicios</a:t>
            </a:r>
            <a:r>
              <a:rPr lang="en-US" sz="2400" dirty="0"/>
              <a:t> </a:t>
            </a:r>
            <a:r>
              <a:rPr lang="en-US" sz="2400" dirty="0" err="1"/>
              <a:t>públicos</a:t>
            </a:r>
            <a:r>
              <a:rPr lang="en-US" sz="2400" dirty="0"/>
              <a:t> </a:t>
            </a:r>
            <a:r>
              <a:rPr lang="en-US" sz="2400" dirty="0" err="1"/>
              <a:t>resultantes</a:t>
            </a:r>
            <a:r>
              <a:rPr lang="en-US" sz="2400" dirty="0"/>
              <a:t>.</a:t>
            </a:r>
            <a:endParaRPr lang="es-ES" sz="2400" dirty="0"/>
          </a:p>
          <a:p>
            <a:endParaRPr lang="es-ES" sz="2400" dirty="0"/>
          </a:p>
        </p:txBody>
      </p:sp>
    </p:spTree>
    <p:extLst>
      <p:ext uri="{BB962C8B-B14F-4D97-AF65-F5344CB8AC3E}">
        <p14:creationId xmlns:p14="http://schemas.microsoft.com/office/powerpoint/2010/main" val="75985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763" y="377595"/>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497304" y="1315080"/>
            <a:ext cx="11293641" cy="4478225"/>
          </a:xfrm>
        </p:spPr>
        <p:txBody>
          <a:bodyPr>
            <a:noAutofit/>
          </a:bodyPr>
          <a:lstStyle/>
          <a:p>
            <a:r>
              <a:rPr lang="en-US" sz="2400" u="sng" dirty="0" err="1" smtClean="0"/>
              <a:t>Confiabilidad</a:t>
            </a:r>
            <a:r>
              <a:rPr lang="en-US" sz="2400" u="sng" dirty="0" smtClean="0"/>
              <a:t> </a:t>
            </a:r>
            <a:r>
              <a:rPr lang="en-US" sz="2400" u="sng" dirty="0"/>
              <a:t>a </a:t>
            </a:r>
            <a:r>
              <a:rPr lang="en-US" sz="2400" u="sng" dirty="0" err="1"/>
              <a:t>través</a:t>
            </a:r>
            <a:r>
              <a:rPr lang="en-US" sz="2400" u="sng" dirty="0"/>
              <a:t> de la </a:t>
            </a:r>
            <a:r>
              <a:rPr lang="en-US" sz="2400" u="sng" dirty="0" err="1"/>
              <a:t>redundancia</a:t>
            </a:r>
            <a:r>
              <a:rPr lang="en-US" sz="2400" dirty="0"/>
              <a:t>: la </a:t>
            </a:r>
            <a:r>
              <a:rPr lang="en-US" sz="2400" dirty="0" err="1"/>
              <a:t>naturaleza</a:t>
            </a:r>
            <a:r>
              <a:rPr lang="en-US" sz="2400" dirty="0"/>
              <a:t> de </a:t>
            </a:r>
            <a:r>
              <a:rPr lang="en-US" sz="2400" dirty="0" err="1"/>
              <a:t>larga</a:t>
            </a:r>
            <a:r>
              <a:rPr lang="en-US" sz="2400" dirty="0"/>
              <a:t> </a:t>
            </a:r>
            <a:r>
              <a:rPr lang="en-US" sz="2400" dirty="0" err="1"/>
              <a:t>duración</a:t>
            </a:r>
            <a:r>
              <a:rPr lang="en-US" sz="2400" dirty="0"/>
              <a:t> de los </a:t>
            </a:r>
            <a:r>
              <a:rPr lang="en-US" sz="2400" dirty="0" err="1"/>
              <a:t>servicios</a:t>
            </a:r>
            <a:r>
              <a:rPr lang="en-US" sz="2400" dirty="0"/>
              <a:t> de Internet </a:t>
            </a:r>
            <a:r>
              <a:rPr lang="en-US" sz="2400" dirty="0" err="1"/>
              <a:t>significa</a:t>
            </a:r>
            <a:r>
              <a:rPr lang="en-US" sz="2400" dirty="0"/>
              <a:t> </a:t>
            </a:r>
            <a:r>
              <a:rPr lang="en-US" sz="2400" dirty="0" err="1"/>
              <a:t>que</a:t>
            </a:r>
            <a:r>
              <a:rPr lang="en-US" sz="2400" dirty="0"/>
              <a:t> el hardware y el software en </a:t>
            </a:r>
            <a:r>
              <a:rPr lang="en-US" sz="2400" dirty="0" err="1"/>
              <a:t>una</a:t>
            </a:r>
            <a:r>
              <a:rPr lang="en-US" sz="2400" dirty="0"/>
              <a:t> WSC </a:t>
            </a:r>
            <a:r>
              <a:rPr lang="en-US" sz="2400" dirty="0" err="1"/>
              <a:t>deben</a:t>
            </a:r>
            <a:r>
              <a:rPr lang="en-US" sz="2400" dirty="0"/>
              <a:t> </a:t>
            </a:r>
            <a:r>
              <a:rPr lang="en-US" sz="2400" dirty="0" err="1"/>
              <a:t>proporcionar</a:t>
            </a:r>
            <a:r>
              <a:rPr lang="en-US" sz="2400" dirty="0"/>
              <a:t> </a:t>
            </a:r>
            <a:r>
              <a:rPr lang="en-US" sz="2400" dirty="0" err="1"/>
              <a:t>colectivamente</a:t>
            </a:r>
            <a:r>
              <a:rPr lang="en-US" sz="2400" dirty="0"/>
              <a:t> al </a:t>
            </a:r>
            <a:r>
              <a:rPr lang="en-US" sz="2400" dirty="0" err="1"/>
              <a:t>menos</a:t>
            </a:r>
            <a:r>
              <a:rPr lang="en-US" sz="2400" dirty="0"/>
              <a:t> el 99,99% (</a:t>
            </a:r>
            <a:r>
              <a:rPr lang="en-US" sz="2400" dirty="0" err="1"/>
              <a:t>denominados</a:t>
            </a:r>
            <a:r>
              <a:rPr lang="en-US" sz="2400" dirty="0"/>
              <a:t> "</a:t>
            </a:r>
            <a:r>
              <a:rPr lang="en-US" sz="2400" dirty="0" err="1"/>
              <a:t>cuatro</a:t>
            </a:r>
            <a:r>
              <a:rPr lang="en-US" sz="2400" dirty="0"/>
              <a:t> </a:t>
            </a:r>
            <a:r>
              <a:rPr lang="en-US" sz="2400" dirty="0" err="1"/>
              <a:t>nueves</a:t>
            </a:r>
            <a:r>
              <a:rPr lang="en-US" sz="2400" dirty="0"/>
              <a:t>") de </a:t>
            </a:r>
            <a:r>
              <a:rPr lang="en-US" sz="2400" dirty="0" err="1"/>
              <a:t>disponibilidad</a:t>
            </a:r>
            <a:r>
              <a:rPr lang="en-US" sz="2400" dirty="0"/>
              <a:t>; </a:t>
            </a:r>
            <a:r>
              <a:rPr lang="en-US" sz="2400" dirty="0" err="1"/>
              <a:t>Es</a:t>
            </a:r>
            <a:r>
              <a:rPr lang="en-US" sz="2400" dirty="0"/>
              <a:t> </a:t>
            </a:r>
            <a:r>
              <a:rPr lang="en-US" sz="2400" dirty="0" err="1"/>
              <a:t>decir</a:t>
            </a:r>
            <a:r>
              <a:rPr lang="en-US" sz="2400" dirty="0"/>
              <a:t>, los </a:t>
            </a:r>
            <a:r>
              <a:rPr lang="en-US" sz="2400" dirty="0" err="1"/>
              <a:t>servicios</a:t>
            </a:r>
            <a:r>
              <a:rPr lang="en-US" sz="2400" dirty="0"/>
              <a:t> </a:t>
            </a:r>
            <a:r>
              <a:rPr lang="en-US" sz="2400" dirty="0" err="1"/>
              <a:t>deben</a:t>
            </a:r>
            <a:r>
              <a:rPr lang="en-US" sz="2400" dirty="0"/>
              <a:t> </a:t>
            </a:r>
            <a:r>
              <a:rPr lang="en-US" sz="2400" dirty="0" err="1"/>
              <a:t>bajar</a:t>
            </a:r>
            <a:r>
              <a:rPr lang="en-US" sz="2400" dirty="0"/>
              <a:t> </a:t>
            </a:r>
            <a:r>
              <a:rPr lang="en-US" sz="2400" dirty="0" err="1"/>
              <a:t>menos</a:t>
            </a:r>
            <a:r>
              <a:rPr lang="en-US" sz="2400" dirty="0"/>
              <a:t> de 1 h </a:t>
            </a:r>
            <a:r>
              <a:rPr lang="en-US" sz="2400" dirty="0" err="1"/>
              <a:t>por</a:t>
            </a:r>
            <a:r>
              <a:rPr lang="en-US" sz="2400" dirty="0"/>
              <a:t> </a:t>
            </a:r>
            <a:r>
              <a:rPr lang="en-US" sz="2400" dirty="0" err="1"/>
              <a:t>año</a:t>
            </a:r>
            <a:r>
              <a:rPr lang="en-US" sz="2400" dirty="0"/>
              <a:t>. La </a:t>
            </a:r>
            <a:r>
              <a:rPr lang="en-US" sz="2400" dirty="0" err="1"/>
              <a:t>redundancia</a:t>
            </a:r>
            <a:r>
              <a:rPr lang="en-US" sz="2400" dirty="0"/>
              <a:t> </a:t>
            </a:r>
            <a:r>
              <a:rPr lang="en-US" sz="2400" dirty="0" err="1"/>
              <a:t>es</a:t>
            </a:r>
            <a:r>
              <a:rPr lang="en-US" sz="2400" dirty="0"/>
              <a:t> la clave para la </a:t>
            </a:r>
            <a:r>
              <a:rPr lang="en-US" sz="2400" dirty="0" err="1"/>
              <a:t>confiabilidad</a:t>
            </a:r>
            <a:r>
              <a:rPr lang="en-US" sz="2400" dirty="0"/>
              <a:t> </a:t>
            </a:r>
            <a:r>
              <a:rPr lang="en-US" sz="2400" dirty="0" err="1"/>
              <a:t>tanto</a:t>
            </a:r>
            <a:r>
              <a:rPr lang="en-US" sz="2400" dirty="0"/>
              <a:t> de WSC </a:t>
            </a:r>
            <a:r>
              <a:rPr lang="en-US" sz="2400" dirty="0" err="1"/>
              <a:t>como</a:t>
            </a:r>
            <a:r>
              <a:rPr lang="en-US" sz="2400" dirty="0"/>
              <a:t> de los </a:t>
            </a:r>
            <a:r>
              <a:rPr lang="en-US" sz="2400" dirty="0" err="1"/>
              <a:t>servidores</a:t>
            </a:r>
            <a:r>
              <a:rPr lang="en-US" sz="2400" dirty="0"/>
              <a:t>. </a:t>
            </a:r>
            <a:r>
              <a:rPr lang="en-US" sz="2400" dirty="0" err="1"/>
              <a:t>Aunque</a:t>
            </a:r>
            <a:r>
              <a:rPr lang="en-US" sz="2400" dirty="0"/>
              <a:t> los </a:t>
            </a:r>
            <a:r>
              <a:rPr lang="en-US" sz="2400" dirty="0" err="1"/>
              <a:t>arquitectos</a:t>
            </a:r>
            <a:r>
              <a:rPr lang="en-US" sz="2400" dirty="0"/>
              <a:t> de </a:t>
            </a:r>
            <a:r>
              <a:rPr lang="en-US" sz="2400" dirty="0" err="1"/>
              <a:t>servidores</a:t>
            </a:r>
            <a:r>
              <a:rPr lang="en-US" sz="2400" dirty="0"/>
              <a:t> a menudo </a:t>
            </a:r>
            <a:r>
              <a:rPr lang="en-US" sz="2400" dirty="0" err="1"/>
              <a:t>utilizan</a:t>
            </a:r>
            <a:r>
              <a:rPr lang="en-US" sz="2400" dirty="0"/>
              <a:t> </a:t>
            </a:r>
            <a:r>
              <a:rPr lang="en-US" sz="2400" dirty="0" err="1"/>
              <a:t>más</a:t>
            </a:r>
            <a:r>
              <a:rPr lang="en-US" sz="2400" dirty="0"/>
              <a:t> hardware a </a:t>
            </a:r>
            <a:r>
              <a:rPr lang="en-US" sz="2400" dirty="0" err="1"/>
              <a:t>costos</a:t>
            </a:r>
            <a:r>
              <a:rPr lang="en-US" sz="2400" dirty="0"/>
              <a:t> </a:t>
            </a:r>
            <a:r>
              <a:rPr lang="en-US" sz="2400" dirty="0" err="1"/>
              <a:t>más</a:t>
            </a:r>
            <a:r>
              <a:rPr lang="en-US" sz="2400" dirty="0"/>
              <a:t> altos para </a:t>
            </a:r>
            <a:r>
              <a:rPr lang="en-US" sz="2400" dirty="0" err="1"/>
              <a:t>alcanzar</a:t>
            </a:r>
            <a:r>
              <a:rPr lang="en-US" sz="2400" dirty="0"/>
              <a:t> </a:t>
            </a:r>
            <a:r>
              <a:rPr lang="en-US" sz="2400" dirty="0" err="1"/>
              <a:t>una</a:t>
            </a:r>
            <a:r>
              <a:rPr lang="en-US" sz="2400" dirty="0"/>
              <a:t> </a:t>
            </a:r>
            <a:r>
              <a:rPr lang="en-US" sz="2400" dirty="0" err="1"/>
              <a:t>alta</a:t>
            </a:r>
            <a:r>
              <a:rPr lang="en-US" sz="2400" dirty="0"/>
              <a:t> </a:t>
            </a:r>
            <a:r>
              <a:rPr lang="en-US" sz="2400" dirty="0" err="1"/>
              <a:t>disponibilidad</a:t>
            </a:r>
            <a:r>
              <a:rPr lang="en-US" sz="2400" dirty="0"/>
              <a:t>, los </a:t>
            </a:r>
            <a:r>
              <a:rPr lang="en-US" sz="2400" dirty="0" err="1"/>
              <a:t>arquitectos</a:t>
            </a:r>
            <a:r>
              <a:rPr lang="en-US" sz="2400" dirty="0"/>
              <a:t> de WSC </a:t>
            </a:r>
            <a:r>
              <a:rPr lang="en-US" sz="2400" dirty="0" err="1"/>
              <a:t>confían</a:t>
            </a:r>
            <a:r>
              <a:rPr lang="en-US" sz="2400" dirty="0"/>
              <a:t> en </a:t>
            </a:r>
            <a:r>
              <a:rPr lang="en-US" sz="2400" dirty="0" err="1"/>
              <a:t>numerosos</a:t>
            </a:r>
            <a:r>
              <a:rPr lang="en-US" sz="2400" dirty="0"/>
              <a:t> </a:t>
            </a:r>
            <a:r>
              <a:rPr lang="en-US" sz="2400" dirty="0" err="1"/>
              <a:t>servidores</a:t>
            </a:r>
            <a:r>
              <a:rPr lang="en-US" sz="2400" dirty="0"/>
              <a:t> </a:t>
            </a:r>
            <a:r>
              <a:rPr lang="en-US" sz="2400" dirty="0" err="1"/>
              <a:t>rentables</a:t>
            </a:r>
            <a:r>
              <a:rPr lang="en-US" sz="2400" dirty="0"/>
              <a:t> </a:t>
            </a:r>
            <a:r>
              <a:rPr lang="en-US" sz="2400" dirty="0" err="1"/>
              <a:t>conectados</a:t>
            </a:r>
            <a:r>
              <a:rPr lang="en-US" sz="2400" dirty="0"/>
              <a:t> </a:t>
            </a:r>
            <a:r>
              <a:rPr lang="en-US" sz="2400" dirty="0" err="1"/>
              <a:t>por</a:t>
            </a:r>
            <a:r>
              <a:rPr lang="en-US" sz="2400" dirty="0"/>
              <a:t> </a:t>
            </a:r>
            <a:r>
              <a:rPr lang="en-US" sz="2400" dirty="0" err="1"/>
              <a:t>una</a:t>
            </a:r>
            <a:r>
              <a:rPr lang="en-US" sz="2400" dirty="0"/>
              <a:t> red y </a:t>
            </a:r>
            <a:r>
              <a:rPr lang="en-US" sz="2400" dirty="0" err="1"/>
              <a:t>redundancia</a:t>
            </a:r>
            <a:r>
              <a:rPr lang="en-US" sz="2400" dirty="0"/>
              <a:t> </a:t>
            </a:r>
            <a:r>
              <a:rPr lang="en-US" sz="2400" dirty="0" err="1"/>
              <a:t>gestionada</a:t>
            </a:r>
            <a:r>
              <a:rPr lang="en-US" sz="2400" dirty="0"/>
              <a:t> </a:t>
            </a:r>
            <a:r>
              <a:rPr lang="en-US" sz="2400" dirty="0" err="1"/>
              <a:t>por</a:t>
            </a:r>
            <a:r>
              <a:rPr lang="en-US" sz="2400" dirty="0"/>
              <a:t> software</a:t>
            </a:r>
            <a:r>
              <a:rPr lang="en-US" sz="2400" dirty="0" smtClean="0"/>
              <a:t>. </a:t>
            </a:r>
            <a:r>
              <a:rPr lang="en-US" sz="2400" dirty="0" err="1" smtClean="0"/>
              <a:t>Además</a:t>
            </a:r>
            <a:r>
              <a:rPr lang="en-US" sz="2400" dirty="0" smtClean="0"/>
              <a:t> </a:t>
            </a:r>
            <a:r>
              <a:rPr lang="en-US" sz="2400" dirty="0"/>
              <a:t>de la </a:t>
            </a:r>
            <a:r>
              <a:rPr lang="en-US" sz="2400" dirty="0" err="1"/>
              <a:t>redundancia</a:t>
            </a:r>
            <a:r>
              <a:rPr lang="en-US" sz="2400" dirty="0"/>
              <a:t> local </a:t>
            </a:r>
            <a:r>
              <a:rPr lang="en-US" sz="2400" dirty="0" err="1"/>
              <a:t>dentro</a:t>
            </a:r>
            <a:r>
              <a:rPr lang="en-US" sz="2400" dirty="0"/>
              <a:t> de un WSC, </a:t>
            </a:r>
            <a:r>
              <a:rPr lang="en-US" sz="2400" dirty="0" err="1"/>
              <a:t>una</a:t>
            </a:r>
            <a:r>
              <a:rPr lang="en-US" sz="2400" dirty="0"/>
              <a:t> </a:t>
            </a:r>
            <a:r>
              <a:rPr lang="en-US" sz="2400" dirty="0" err="1"/>
              <a:t>organización</a:t>
            </a:r>
            <a:r>
              <a:rPr lang="en-US" sz="2400" dirty="0"/>
              <a:t> </a:t>
            </a:r>
            <a:r>
              <a:rPr lang="en-US" sz="2400" dirty="0" err="1"/>
              <a:t>necesita</a:t>
            </a:r>
            <a:r>
              <a:rPr lang="en-US" sz="2400" dirty="0"/>
              <a:t> WSC </a:t>
            </a:r>
            <a:r>
              <a:rPr lang="en-US" sz="2400" dirty="0" err="1"/>
              <a:t>redundantes</a:t>
            </a:r>
            <a:r>
              <a:rPr lang="en-US" sz="2400" dirty="0"/>
              <a:t> para </a:t>
            </a:r>
            <a:r>
              <a:rPr lang="en-US" sz="2400" dirty="0" err="1"/>
              <a:t>enmascarar</a:t>
            </a:r>
            <a:r>
              <a:rPr lang="en-US" sz="2400" dirty="0"/>
              <a:t> los </a:t>
            </a:r>
            <a:r>
              <a:rPr lang="en-US" sz="2400" dirty="0" err="1"/>
              <a:t>eventos</a:t>
            </a:r>
            <a:r>
              <a:rPr lang="en-US" sz="2400" dirty="0"/>
              <a:t> </a:t>
            </a:r>
            <a:r>
              <a:rPr lang="en-US" sz="2400" dirty="0" err="1"/>
              <a:t>que</a:t>
            </a:r>
            <a:r>
              <a:rPr lang="en-US" sz="2400" dirty="0"/>
              <a:t> </a:t>
            </a:r>
            <a:r>
              <a:rPr lang="en-US" sz="2400" dirty="0" err="1"/>
              <a:t>pueden</a:t>
            </a:r>
            <a:r>
              <a:rPr lang="en-US" sz="2400" dirty="0"/>
              <a:t> </a:t>
            </a:r>
            <a:r>
              <a:rPr lang="en-US" sz="2400" dirty="0" err="1"/>
              <a:t>eliminar</a:t>
            </a:r>
            <a:r>
              <a:rPr lang="en-US" sz="2400" dirty="0"/>
              <a:t> los WSC </a:t>
            </a:r>
            <a:r>
              <a:rPr lang="en-US" sz="2400" dirty="0" err="1"/>
              <a:t>completos</a:t>
            </a:r>
            <a:r>
              <a:rPr lang="en-US" sz="2400" dirty="0"/>
              <a:t>. De </a:t>
            </a:r>
            <a:r>
              <a:rPr lang="en-US" sz="2400" dirty="0" err="1"/>
              <a:t>hecho</a:t>
            </a:r>
            <a:r>
              <a:rPr lang="en-US" sz="2400" dirty="0"/>
              <a:t>, </a:t>
            </a:r>
            <a:r>
              <a:rPr lang="en-US" sz="2400" dirty="0" err="1"/>
              <a:t>aunque</a:t>
            </a:r>
            <a:r>
              <a:rPr lang="en-US" sz="2400" dirty="0"/>
              <a:t> </a:t>
            </a:r>
            <a:r>
              <a:rPr lang="en-US" sz="2400" dirty="0" err="1"/>
              <a:t>todos</a:t>
            </a:r>
            <a:r>
              <a:rPr lang="en-US" sz="2400" dirty="0"/>
              <a:t> los </a:t>
            </a:r>
            <a:r>
              <a:rPr lang="en-US" sz="2400" dirty="0" err="1"/>
              <a:t>servicios</a:t>
            </a:r>
            <a:r>
              <a:rPr lang="en-US" sz="2400" dirty="0"/>
              <a:t> en la </a:t>
            </a:r>
            <a:r>
              <a:rPr lang="en-US" sz="2400" dirty="0" err="1"/>
              <a:t>nube</a:t>
            </a:r>
            <a:r>
              <a:rPr lang="en-US" sz="2400" dirty="0"/>
              <a:t> </a:t>
            </a:r>
            <a:r>
              <a:rPr lang="en-US" sz="2400" dirty="0" err="1"/>
              <a:t>deben</a:t>
            </a:r>
            <a:r>
              <a:rPr lang="en-US" sz="2400" dirty="0"/>
              <a:t> </a:t>
            </a:r>
            <a:r>
              <a:rPr lang="en-US" sz="2400" dirty="0" err="1"/>
              <a:t>estar</a:t>
            </a:r>
            <a:r>
              <a:rPr lang="en-US" sz="2400" dirty="0"/>
              <a:t> </a:t>
            </a:r>
            <a:r>
              <a:rPr lang="en-US" sz="2400" dirty="0" err="1"/>
              <a:t>disponibles</a:t>
            </a:r>
            <a:r>
              <a:rPr lang="en-US" sz="2400" dirty="0"/>
              <a:t> al </a:t>
            </a:r>
            <a:r>
              <a:rPr lang="en-US" sz="2400" dirty="0" err="1"/>
              <a:t>menos</a:t>
            </a:r>
            <a:r>
              <a:rPr lang="en-US" sz="2400" dirty="0"/>
              <a:t> el 99,99% del </a:t>
            </a:r>
            <a:r>
              <a:rPr lang="en-US" sz="2400" dirty="0" err="1"/>
              <a:t>tiempo</a:t>
            </a:r>
            <a:r>
              <a:rPr lang="en-US" sz="2400" dirty="0"/>
              <a:t>, la </a:t>
            </a:r>
            <a:r>
              <a:rPr lang="en-US" sz="2400" dirty="0" err="1"/>
              <a:t>confiabilidad</a:t>
            </a:r>
            <a:r>
              <a:rPr lang="en-US" sz="2400" dirty="0"/>
              <a:t> de </a:t>
            </a:r>
            <a:r>
              <a:rPr lang="en-US" sz="2400" dirty="0" err="1"/>
              <a:t>una</a:t>
            </a:r>
            <a:r>
              <a:rPr lang="en-US" sz="2400" dirty="0"/>
              <a:t> </a:t>
            </a:r>
            <a:r>
              <a:rPr lang="en-US" sz="2400" dirty="0" err="1"/>
              <a:t>compañía</a:t>
            </a:r>
            <a:r>
              <a:rPr lang="en-US" sz="2400" dirty="0"/>
              <a:t> de Internet </a:t>
            </a:r>
            <a:r>
              <a:rPr lang="en-US" sz="2400" dirty="0" err="1"/>
              <a:t>completa</a:t>
            </a:r>
            <a:r>
              <a:rPr lang="en-US" sz="2400" dirty="0"/>
              <a:t> </a:t>
            </a:r>
            <a:r>
              <a:rPr lang="en-US" sz="2400" dirty="0" err="1"/>
              <a:t>como</a:t>
            </a:r>
            <a:r>
              <a:rPr lang="en-US" sz="2400" dirty="0"/>
              <a:t> Amazon, Google o Microsoft </a:t>
            </a:r>
            <a:r>
              <a:rPr lang="en-US" sz="2400" dirty="0" err="1"/>
              <a:t>debe</a:t>
            </a:r>
            <a:r>
              <a:rPr lang="en-US" sz="2400" dirty="0"/>
              <a:t> </a:t>
            </a:r>
            <a:r>
              <a:rPr lang="en-US" sz="2400" dirty="0" err="1"/>
              <a:t>ser</a:t>
            </a:r>
            <a:r>
              <a:rPr lang="en-US" sz="2400" dirty="0"/>
              <a:t> </a:t>
            </a:r>
            <a:r>
              <a:rPr lang="en-US" sz="2400" dirty="0" err="1"/>
              <a:t>aún</a:t>
            </a:r>
            <a:r>
              <a:rPr lang="en-US" sz="2400" dirty="0"/>
              <a:t> mayor. Si </a:t>
            </a:r>
            <a:r>
              <a:rPr lang="en-US" sz="2400" dirty="0" err="1"/>
              <a:t>una</a:t>
            </a:r>
            <a:r>
              <a:rPr lang="en-US" sz="2400" dirty="0"/>
              <a:t> de </a:t>
            </a:r>
            <a:r>
              <a:rPr lang="en-US" sz="2400" dirty="0" err="1"/>
              <a:t>estas</a:t>
            </a:r>
            <a:r>
              <a:rPr lang="en-US" sz="2400" dirty="0"/>
              <a:t> </a:t>
            </a:r>
            <a:r>
              <a:rPr lang="en-US" sz="2400" dirty="0" err="1"/>
              <a:t>compañías</a:t>
            </a:r>
            <a:r>
              <a:rPr lang="en-US" sz="2400" dirty="0"/>
              <a:t> </a:t>
            </a:r>
            <a:r>
              <a:rPr lang="en-US" sz="2400" dirty="0" err="1"/>
              <a:t>estuviera</a:t>
            </a:r>
            <a:r>
              <a:rPr lang="en-US" sz="2400" dirty="0"/>
              <a:t> </a:t>
            </a:r>
            <a:r>
              <a:rPr lang="en-US" sz="2400" dirty="0" err="1"/>
              <a:t>completamente</a:t>
            </a:r>
            <a:r>
              <a:rPr lang="en-US" sz="2400" dirty="0"/>
              <a:t> </a:t>
            </a:r>
            <a:r>
              <a:rPr lang="en-US" sz="2400" dirty="0" err="1"/>
              <a:t>desconectada</a:t>
            </a:r>
            <a:r>
              <a:rPr lang="en-US" sz="2400" dirty="0"/>
              <a:t> </a:t>
            </a:r>
            <a:r>
              <a:rPr lang="en-US" sz="2400" dirty="0" err="1"/>
              <a:t>durante</a:t>
            </a:r>
            <a:r>
              <a:rPr lang="en-US" sz="2400" dirty="0"/>
              <a:t> 1 h </a:t>
            </a:r>
            <a:r>
              <a:rPr lang="en-US" sz="2400" dirty="0" err="1"/>
              <a:t>por</a:t>
            </a:r>
            <a:r>
              <a:rPr lang="en-US" sz="2400" dirty="0"/>
              <a:t> </a:t>
            </a:r>
            <a:r>
              <a:rPr lang="en-US" sz="2400" dirty="0" err="1"/>
              <a:t>año</a:t>
            </a:r>
            <a:r>
              <a:rPr lang="en-US" sz="2400" dirty="0"/>
              <a:t>, </a:t>
            </a:r>
            <a:r>
              <a:rPr lang="en-US" sz="2400" dirty="0" err="1"/>
              <a:t>es</a:t>
            </a:r>
            <a:r>
              <a:rPr lang="en-US" sz="2400" dirty="0"/>
              <a:t> </a:t>
            </a:r>
            <a:r>
              <a:rPr lang="en-US" sz="2400" dirty="0" err="1"/>
              <a:t>decir</a:t>
            </a:r>
            <a:r>
              <a:rPr lang="en-US" sz="2400" dirty="0"/>
              <a:t>, 99,99% de </a:t>
            </a:r>
            <a:r>
              <a:rPr lang="en-US" sz="2400" dirty="0" err="1"/>
              <a:t>disponibilidad</a:t>
            </a:r>
            <a:r>
              <a:rPr lang="en-US" sz="2400" dirty="0"/>
              <a:t>, </a:t>
            </a:r>
            <a:r>
              <a:rPr lang="en-US" sz="2400" dirty="0" err="1"/>
              <a:t>eso</a:t>
            </a:r>
            <a:r>
              <a:rPr lang="en-US" sz="2400" dirty="0"/>
              <a:t> </a:t>
            </a:r>
            <a:r>
              <a:rPr lang="en-US" sz="2400" dirty="0" err="1"/>
              <a:t>sería</a:t>
            </a:r>
            <a:r>
              <a:rPr lang="en-US" sz="2400" dirty="0"/>
              <a:t> </a:t>
            </a:r>
            <a:r>
              <a:rPr lang="en-US" sz="2400" dirty="0" err="1"/>
              <a:t>noticia</a:t>
            </a:r>
            <a:r>
              <a:rPr lang="en-US" sz="2400" dirty="0"/>
              <a:t> de </a:t>
            </a:r>
            <a:r>
              <a:rPr lang="en-US" sz="2400" dirty="0" err="1"/>
              <a:t>primera</a:t>
            </a:r>
            <a:r>
              <a:rPr lang="en-US" sz="2400" dirty="0"/>
              <a:t> </a:t>
            </a:r>
            <a:r>
              <a:rPr lang="en-US" sz="2400" dirty="0" err="1"/>
              <a:t>plana</a:t>
            </a:r>
            <a:r>
              <a:rPr lang="en-US" sz="2400" dirty="0"/>
              <a:t>. </a:t>
            </a:r>
            <a:r>
              <a:rPr lang="en-US" sz="2400" dirty="0" err="1"/>
              <a:t>Múltiples</a:t>
            </a:r>
            <a:r>
              <a:rPr lang="en-US" sz="2400" dirty="0"/>
              <a:t> WSC </a:t>
            </a:r>
            <a:r>
              <a:rPr lang="en-US" sz="2400" dirty="0" err="1"/>
              <a:t>tienen</a:t>
            </a:r>
            <a:r>
              <a:rPr lang="en-US" sz="2400" dirty="0"/>
              <a:t> el </a:t>
            </a:r>
            <a:r>
              <a:rPr lang="en-US" sz="2400" dirty="0" err="1"/>
              <a:t>beneficio</a:t>
            </a:r>
            <a:r>
              <a:rPr lang="en-US" sz="2400" dirty="0"/>
              <a:t> </a:t>
            </a:r>
            <a:r>
              <a:rPr lang="en-US" sz="2400" dirty="0" err="1"/>
              <a:t>adicional</a:t>
            </a:r>
            <a:r>
              <a:rPr lang="en-US" sz="2400" dirty="0"/>
              <a:t> de </a:t>
            </a:r>
            <a:r>
              <a:rPr lang="en-US" sz="2400" dirty="0" err="1"/>
              <a:t>reducir</a:t>
            </a:r>
            <a:r>
              <a:rPr lang="en-US" sz="2400" dirty="0"/>
              <a:t> la </a:t>
            </a:r>
            <a:r>
              <a:rPr lang="en-US" sz="2400" dirty="0" err="1"/>
              <a:t>latencia</a:t>
            </a:r>
            <a:r>
              <a:rPr lang="en-US" sz="2400" dirty="0"/>
              <a:t> para </a:t>
            </a:r>
            <a:r>
              <a:rPr lang="en-US" sz="2400" dirty="0" err="1"/>
              <a:t>servicios</a:t>
            </a:r>
            <a:r>
              <a:rPr lang="en-US" sz="2400" dirty="0"/>
              <a:t> </a:t>
            </a:r>
            <a:r>
              <a:rPr lang="en-US" sz="2400" dirty="0" err="1"/>
              <a:t>que</a:t>
            </a:r>
            <a:r>
              <a:rPr lang="en-US" sz="2400" dirty="0"/>
              <a:t> se </a:t>
            </a:r>
            <a:r>
              <a:rPr lang="en-US" sz="2400" dirty="0" err="1"/>
              <a:t>implementan</a:t>
            </a:r>
            <a:r>
              <a:rPr lang="en-US" sz="2400" dirty="0"/>
              <a:t> </a:t>
            </a:r>
            <a:r>
              <a:rPr lang="en-US" sz="2400" dirty="0" err="1" smtClean="0"/>
              <a:t>ampliamente</a:t>
            </a:r>
            <a:r>
              <a:rPr lang="en-US" sz="2400" dirty="0" smtClean="0"/>
              <a:t>.</a:t>
            </a:r>
            <a:endParaRPr lang="es-ES" sz="2400" dirty="0"/>
          </a:p>
        </p:txBody>
      </p:sp>
    </p:spTree>
    <p:extLst>
      <p:ext uri="{BB962C8B-B14F-4D97-AF65-F5344CB8AC3E}">
        <p14:creationId xmlns:p14="http://schemas.microsoft.com/office/powerpoint/2010/main" val="142668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u="sng" dirty="0" smtClean="0"/>
              <a:t>Red </a:t>
            </a:r>
            <a:r>
              <a:rPr lang="en-US" sz="2400" u="sng" dirty="0"/>
              <a:t>de E / S: </a:t>
            </a:r>
            <a:r>
              <a:rPr lang="en-US" sz="2400" dirty="0"/>
              <a:t>los </a:t>
            </a:r>
            <a:r>
              <a:rPr lang="en-US" sz="2400" dirty="0" err="1"/>
              <a:t>arquitectos</a:t>
            </a:r>
            <a:r>
              <a:rPr lang="en-US" sz="2400" dirty="0"/>
              <a:t> del </a:t>
            </a:r>
            <a:r>
              <a:rPr lang="en-US" sz="2400" dirty="0" err="1"/>
              <a:t>servidor</a:t>
            </a:r>
            <a:r>
              <a:rPr lang="en-US" sz="2400" dirty="0"/>
              <a:t> </a:t>
            </a:r>
            <a:r>
              <a:rPr lang="en-US" sz="2400" dirty="0" err="1"/>
              <a:t>deben</a:t>
            </a:r>
            <a:r>
              <a:rPr lang="en-US" sz="2400" dirty="0"/>
              <a:t> </a:t>
            </a:r>
            <a:r>
              <a:rPr lang="en-US" sz="2400" dirty="0" err="1"/>
              <a:t>proporcionar</a:t>
            </a:r>
            <a:r>
              <a:rPr lang="en-US" sz="2400" dirty="0"/>
              <a:t> </a:t>
            </a:r>
            <a:r>
              <a:rPr lang="en-US" sz="2400" dirty="0" err="1"/>
              <a:t>una</a:t>
            </a:r>
            <a:r>
              <a:rPr lang="en-US" sz="2400" dirty="0"/>
              <a:t> </a:t>
            </a:r>
            <a:r>
              <a:rPr lang="en-US" sz="2400" dirty="0" err="1"/>
              <a:t>buena</a:t>
            </a:r>
            <a:r>
              <a:rPr lang="en-US" sz="2400" dirty="0"/>
              <a:t> </a:t>
            </a:r>
            <a:r>
              <a:rPr lang="en-US" sz="2400" dirty="0" err="1"/>
              <a:t>interfaz</a:t>
            </a:r>
            <a:r>
              <a:rPr lang="en-US" sz="2400" dirty="0"/>
              <a:t> de red para el </a:t>
            </a:r>
            <a:r>
              <a:rPr lang="en-US" sz="2400" dirty="0" err="1"/>
              <a:t>mundo</a:t>
            </a:r>
            <a:r>
              <a:rPr lang="en-US" sz="2400" dirty="0"/>
              <a:t> </a:t>
            </a:r>
            <a:r>
              <a:rPr lang="en-US" sz="2400" dirty="0" err="1"/>
              <a:t>externo</a:t>
            </a:r>
            <a:r>
              <a:rPr lang="en-US" sz="2400" dirty="0"/>
              <a:t>, y los </a:t>
            </a:r>
            <a:r>
              <a:rPr lang="en-US" sz="2400" dirty="0" err="1"/>
              <a:t>arquitectos</a:t>
            </a:r>
            <a:r>
              <a:rPr lang="en-US" sz="2400" dirty="0"/>
              <a:t> de WSC </a:t>
            </a:r>
            <a:r>
              <a:rPr lang="en-US" sz="2400" dirty="0" err="1" smtClean="0"/>
              <a:t>también</a:t>
            </a:r>
            <a:r>
              <a:rPr lang="en-US" sz="2400" dirty="0" smtClean="0"/>
              <a:t>. </a:t>
            </a:r>
            <a:r>
              <a:rPr lang="en-US" sz="2400" dirty="0"/>
              <a:t>La red </a:t>
            </a:r>
            <a:r>
              <a:rPr lang="en-US" sz="2400" dirty="0" err="1"/>
              <a:t>es</a:t>
            </a:r>
            <a:r>
              <a:rPr lang="en-US" sz="2400" dirty="0"/>
              <a:t> </a:t>
            </a:r>
            <a:r>
              <a:rPr lang="en-US" sz="2400" dirty="0" err="1"/>
              <a:t>necesaria</a:t>
            </a:r>
            <a:r>
              <a:rPr lang="en-US" sz="2400" dirty="0"/>
              <a:t> para </a:t>
            </a:r>
            <a:r>
              <a:rPr lang="en-US" sz="2400" dirty="0" err="1"/>
              <a:t>mantener</a:t>
            </a:r>
            <a:r>
              <a:rPr lang="en-US" sz="2400" dirty="0"/>
              <a:t> los </a:t>
            </a:r>
            <a:r>
              <a:rPr lang="en-US" sz="2400" dirty="0" err="1"/>
              <a:t>datos</a:t>
            </a:r>
            <a:r>
              <a:rPr lang="en-US" sz="2400" dirty="0"/>
              <a:t> </a:t>
            </a:r>
            <a:r>
              <a:rPr lang="en-US" sz="2400" dirty="0" err="1"/>
              <a:t>consistentes</a:t>
            </a:r>
            <a:r>
              <a:rPr lang="en-US" sz="2400" dirty="0"/>
              <a:t> entre </a:t>
            </a:r>
            <a:r>
              <a:rPr lang="en-US" sz="2400" dirty="0" err="1"/>
              <a:t>múltiples</a:t>
            </a:r>
            <a:r>
              <a:rPr lang="en-US" sz="2400" dirty="0"/>
              <a:t> WSC, </a:t>
            </a:r>
            <a:r>
              <a:rPr lang="en-US" sz="2400" dirty="0" err="1"/>
              <a:t>así</a:t>
            </a:r>
            <a:r>
              <a:rPr lang="en-US" sz="2400" dirty="0"/>
              <a:t> </a:t>
            </a:r>
            <a:r>
              <a:rPr lang="en-US" sz="2400" dirty="0" err="1"/>
              <a:t>como</a:t>
            </a:r>
            <a:r>
              <a:rPr lang="en-US" sz="2400" dirty="0"/>
              <a:t> para </a:t>
            </a:r>
            <a:r>
              <a:rPr lang="en-US" sz="2400" dirty="0" err="1"/>
              <a:t>interactuar</a:t>
            </a:r>
            <a:r>
              <a:rPr lang="en-US" sz="2400" dirty="0"/>
              <a:t> con el </a:t>
            </a:r>
            <a:r>
              <a:rPr lang="en-US" sz="2400" dirty="0" err="1"/>
              <a:t>público</a:t>
            </a:r>
            <a:r>
              <a:rPr lang="en-US" sz="2400" dirty="0" smtClean="0"/>
              <a:t>.</a:t>
            </a:r>
          </a:p>
          <a:p>
            <a:r>
              <a:rPr lang="en-US" sz="2400" u="sng" dirty="0" err="1" smtClean="0"/>
              <a:t>Cargas</a:t>
            </a:r>
            <a:r>
              <a:rPr lang="en-US" sz="2400" u="sng" dirty="0" smtClean="0"/>
              <a:t> </a:t>
            </a:r>
            <a:r>
              <a:rPr lang="en-US" sz="2400" u="sng" dirty="0"/>
              <a:t>de </a:t>
            </a:r>
            <a:r>
              <a:rPr lang="en-US" sz="2400" u="sng" dirty="0" err="1"/>
              <a:t>trabajo</a:t>
            </a:r>
            <a:r>
              <a:rPr lang="en-US" sz="2400" u="sng" dirty="0"/>
              <a:t> de </a:t>
            </a:r>
            <a:r>
              <a:rPr lang="en-US" sz="2400" u="sng" dirty="0" err="1"/>
              <a:t>procesamiento</a:t>
            </a:r>
            <a:r>
              <a:rPr lang="en-US" sz="2400" u="sng" dirty="0"/>
              <a:t> </a:t>
            </a:r>
            <a:r>
              <a:rPr lang="en-US" sz="2400" u="sng" dirty="0" err="1"/>
              <a:t>por</a:t>
            </a:r>
            <a:r>
              <a:rPr lang="en-US" sz="2400" u="sng" dirty="0"/>
              <a:t> </a:t>
            </a:r>
            <a:r>
              <a:rPr lang="en-US" sz="2400" u="sng" dirty="0" err="1"/>
              <a:t>lotes</a:t>
            </a:r>
            <a:r>
              <a:rPr lang="en-US" sz="2400" u="sng" dirty="0"/>
              <a:t> e </a:t>
            </a:r>
            <a:r>
              <a:rPr lang="en-US" sz="2400" u="sng" dirty="0" err="1"/>
              <a:t>interactivos</a:t>
            </a:r>
            <a:r>
              <a:rPr lang="en-US" sz="2400" dirty="0"/>
              <a:t>: </a:t>
            </a:r>
            <a:r>
              <a:rPr lang="en-US" sz="2400" dirty="0" err="1"/>
              <a:t>aunque</a:t>
            </a:r>
            <a:r>
              <a:rPr lang="en-US" sz="2400" dirty="0"/>
              <a:t> se </a:t>
            </a:r>
            <a:r>
              <a:rPr lang="en-US" sz="2400" dirty="0" err="1"/>
              <a:t>esperan</a:t>
            </a:r>
            <a:r>
              <a:rPr lang="en-US" sz="2400" dirty="0"/>
              <a:t> </a:t>
            </a:r>
            <a:r>
              <a:rPr lang="en-US" sz="2400" dirty="0" err="1"/>
              <a:t>cargas</a:t>
            </a:r>
            <a:r>
              <a:rPr lang="en-US" sz="2400" dirty="0"/>
              <a:t> de </a:t>
            </a:r>
            <a:r>
              <a:rPr lang="en-US" sz="2400" dirty="0" err="1"/>
              <a:t>trabajo</a:t>
            </a:r>
            <a:r>
              <a:rPr lang="en-US" sz="2400" dirty="0"/>
              <a:t> </a:t>
            </a:r>
            <a:r>
              <a:rPr lang="en-US" sz="2400" dirty="0" err="1"/>
              <a:t>altamente</a:t>
            </a:r>
            <a:r>
              <a:rPr lang="en-US" sz="2400" dirty="0"/>
              <a:t> </a:t>
            </a:r>
            <a:r>
              <a:rPr lang="en-US" sz="2400" dirty="0" err="1"/>
              <a:t>interactivas</a:t>
            </a:r>
            <a:r>
              <a:rPr lang="en-US" sz="2400" dirty="0"/>
              <a:t> para </a:t>
            </a:r>
            <a:r>
              <a:rPr lang="en-US" sz="2400" dirty="0" err="1"/>
              <a:t>servicios</a:t>
            </a:r>
            <a:r>
              <a:rPr lang="en-US" sz="2400" dirty="0"/>
              <a:t> </a:t>
            </a:r>
            <a:r>
              <a:rPr lang="en-US" sz="2400" dirty="0" err="1"/>
              <a:t>como</a:t>
            </a:r>
            <a:r>
              <a:rPr lang="en-US" sz="2400" dirty="0"/>
              <a:t> </a:t>
            </a:r>
            <a:r>
              <a:rPr lang="en-US" sz="2400" dirty="0" err="1"/>
              <a:t>búsqueda</a:t>
            </a:r>
            <a:r>
              <a:rPr lang="en-US" sz="2400" dirty="0"/>
              <a:t> y </a:t>
            </a:r>
            <a:r>
              <a:rPr lang="en-US" sz="2400" dirty="0" err="1"/>
              <a:t>redes</a:t>
            </a:r>
            <a:r>
              <a:rPr lang="en-US" sz="2400" dirty="0"/>
              <a:t> </a:t>
            </a:r>
            <a:r>
              <a:rPr lang="en-US" sz="2400" dirty="0" err="1"/>
              <a:t>sociales</a:t>
            </a:r>
            <a:r>
              <a:rPr lang="en-US" sz="2400" dirty="0"/>
              <a:t> con miles de </a:t>
            </a:r>
            <a:r>
              <a:rPr lang="en-US" sz="2400" dirty="0" err="1"/>
              <a:t>millones</a:t>
            </a:r>
            <a:r>
              <a:rPr lang="en-US" sz="2400" dirty="0"/>
              <a:t> de </a:t>
            </a:r>
            <a:r>
              <a:rPr lang="en-US" sz="2400" dirty="0" err="1"/>
              <a:t>usuarios</a:t>
            </a:r>
            <a:r>
              <a:rPr lang="en-US" sz="2400" dirty="0"/>
              <a:t>, WSC, </a:t>
            </a:r>
            <a:r>
              <a:rPr lang="en-US" sz="2400" dirty="0" err="1"/>
              <a:t>como</a:t>
            </a:r>
            <a:r>
              <a:rPr lang="en-US" sz="2400" dirty="0"/>
              <a:t> </a:t>
            </a:r>
            <a:r>
              <a:rPr lang="en-US" sz="2400" dirty="0" err="1"/>
              <a:t>servidores</a:t>
            </a:r>
            <a:r>
              <a:rPr lang="en-US" sz="2400" dirty="0"/>
              <a:t>, </a:t>
            </a:r>
            <a:r>
              <a:rPr lang="en-US" sz="2400" dirty="0" err="1"/>
              <a:t>también</a:t>
            </a:r>
            <a:r>
              <a:rPr lang="en-US" sz="2400" dirty="0"/>
              <a:t> </a:t>
            </a:r>
            <a:r>
              <a:rPr lang="en-US" sz="2400" dirty="0" err="1"/>
              <a:t>ejecutan</a:t>
            </a:r>
            <a:r>
              <a:rPr lang="en-US" sz="2400" dirty="0"/>
              <a:t> </a:t>
            </a:r>
            <a:r>
              <a:rPr lang="en-US" sz="2400" i="1" dirty="0" err="1"/>
              <a:t>programas</a:t>
            </a:r>
            <a:r>
              <a:rPr lang="en-US" sz="2400" i="1" dirty="0"/>
              <a:t> de </a:t>
            </a:r>
            <a:r>
              <a:rPr lang="en-US" sz="2400" i="1" dirty="0" err="1"/>
              <a:t>lotes</a:t>
            </a:r>
            <a:r>
              <a:rPr lang="en-US" sz="2400" i="1" dirty="0"/>
              <a:t> </a:t>
            </a:r>
            <a:r>
              <a:rPr lang="en-US" sz="2400" i="1" dirty="0" err="1"/>
              <a:t>paralelos</a:t>
            </a:r>
            <a:r>
              <a:rPr lang="en-US" sz="2400" i="1" dirty="0"/>
              <a:t> </a:t>
            </a:r>
            <a:r>
              <a:rPr lang="en-US" sz="2400" i="1" dirty="0" err="1"/>
              <a:t>masivos</a:t>
            </a:r>
            <a:r>
              <a:rPr lang="en-US" sz="2400" i="1" dirty="0"/>
              <a:t> </a:t>
            </a:r>
            <a:r>
              <a:rPr lang="en-US" sz="2400" dirty="0"/>
              <a:t>para </a:t>
            </a:r>
            <a:r>
              <a:rPr lang="en-US" sz="2400" dirty="0" err="1"/>
              <a:t>calcular</a:t>
            </a:r>
            <a:r>
              <a:rPr lang="en-US" sz="2400" dirty="0"/>
              <a:t> </a:t>
            </a:r>
            <a:r>
              <a:rPr lang="en-US" sz="2400" dirty="0" err="1"/>
              <a:t>metadatos</a:t>
            </a:r>
            <a:r>
              <a:rPr lang="en-US" sz="2400" dirty="0"/>
              <a:t> </a:t>
            </a:r>
            <a:r>
              <a:rPr lang="en-US" sz="2400" dirty="0" err="1"/>
              <a:t>útiles</a:t>
            </a:r>
            <a:r>
              <a:rPr lang="en-US" sz="2400" dirty="0"/>
              <a:t> para tales </a:t>
            </a:r>
            <a:r>
              <a:rPr lang="en-US" sz="2400" dirty="0" err="1"/>
              <a:t>servicios</a:t>
            </a:r>
            <a:r>
              <a:rPr lang="en-US" sz="2400" dirty="0"/>
              <a:t>. </a:t>
            </a:r>
            <a:r>
              <a:rPr lang="en-US" sz="2400" dirty="0" err="1"/>
              <a:t>Por</a:t>
            </a:r>
            <a:r>
              <a:rPr lang="en-US" sz="2400" dirty="0"/>
              <a:t> </a:t>
            </a:r>
            <a:r>
              <a:rPr lang="en-US" sz="2400" dirty="0" err="1"/>
              <a:t>ejemplo</a:t>
            </a:r>
            <a:r>
              <a:rPr lang="en-US" sz="2400" dirty="0"/>
              <a:t>, los </a:t>
            </a:r>
            <a:r>
              <a:rPr lang="en-US" sz="2400" dirty="0" err="1"/>
              <a:t>trabajos</a:t>
            </a:r>
            <a:r>
              <a:rPr lang="en-US" sz="2400" dirty="0"/>
              <a:t> de </a:t>
            </a:r>
            <a:r>
              <a:rPr lang="en-US" sz="2400" dirty="0" err="1"/>
              <a:t>MapReduce</a:t>
            </a:r>
            <a:r>
              <a:rPr lang="en-US" sz="2400" dirty="0"/>
              <a:t> se </a:t>
            </a:r>
            <a:r>
              <a:rPr lang="en-US" sz="2400" dirty="0" err="1"/>
              <a:t>ejecutan</a:t>
            </a:r>
            <a:r>
              <a:rPr lang="en-US" sz="2400" dirty="0"/>
              <a:t> para </a:t>
            </a:r>
            <a:r>
              <a:rPr lang="en-US" sz="2400" dirty="0" err="1"/>
              <a:t>convertir</a:t>
            </a:r>
            <a:r>
              <a:rPr lang="en-US" sz="2400" dirty="0"/>
              <a:t> </a:t>
            </a:r>
            <a:r>
              <a:rPr lang="en-US" sz="2400" dirty="0" err="1"/>
              <a:t>las</a:t>
            </a:r>
            <a:r>
              <a:rPr lang="en-US" sz="2400" dirty="0"/>
              <a:t> </a:t>
            </a:r>
            <a:r>
              <a:rPr lang="en-US" sz="2400" dirty="0" err="1"/>
              <a:t>páginas</a:t>
            </a:r>
            <a:r>
              <a:rPr lang="en-US" sz="2400" dirty="0"/>
              <a:t> </a:t>
            </a:r>
            <a:r>
              <a:rPr lang="en-US" sz="2400" dirty="0" err="1"/>
              <a:t>devueltas</a:t>
            </a:r>
            <a:r>
              <a:rPr lang="en-US" sz="2400" dirty="0"/>
              <a:t> </a:t>
            </a:r>
            <a:r>
              <a:rPr lang="en-US" sz="2400" dirty="0" err="1"/>
              <a:t>por</a:t>
            </a:r>
            <a:r>
              <a:rPr lang="en-US" sz="2400" dirty="0"/>
              <a:t> el </a:t>
            </a:r>
            <a:r>
              <a:rPr lang="en-US" sz="2400" dirty="0" err="1"/>
              <a:t>rastreo</a:t>
            </a:r>
            <a:r>
              <a:rPr lang="en-US" sz="2400" dirty="0"/>
              <a:t> de la web en </a:t>
            </a:r>
            <a:r>
              <a:rPr lang="en-US" sz="2400" dirty="0" err="1"/>
              <a:t>índices</a:t>
            </a:r>
            <a:r>
              <a:rPr lang="en-US" sz="2400" dirty="0"/>
              <a:t> de </a:t>
            </a:r>
            <a:r>
              <a:rPr lang="en-US" sz="2400" dirty="0" err="1" smtClean="0"/>
              <a:t>búsqueda</a:t>
            </a:r>
            <a:r>
              <a:rPr lang="en-US" sz="2400" dirty="0" smtClean="0"/>
              <a:t>.</a:t>
            </a:r>
            <a:endParaRPr lang="es-ES" sz="2400" dirty="0"/>
          </a:p>
        </p:txBody>
      </p:sp>
    </p:spTree>
    <p:extLst>
      <p:ext uri="{BB962C8B-B14F-4D97-AF65-F5344CB8AC3E}">
        <p14:creationId xmlns:p14="http://schemas.microsoft.com/office/powerpoint/2010/main" val="52996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9846" y="377595"/>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572125"/>
            <a:ext cx="11293641" cy="4943073"/>
          </a:xfrm>
        </p:spPr>
        <p:txBody>
          <a:bodyPr>
            <a:noAutofit/>
          </a:bodyPr>
          <a:lstStyle/>
          <a:p>
            <a:r>
              <a:rPr lang="en-US" sz="2400" dirty="0" err="1"/>
              <a:t>T</a:t>
            </a:r>
            <a:r>
              <a:rPr lang="en-US" sz="2400" dirty="0" err="1" smtClean="0"/>
              <a:t>ambién</a:t>
            </a:r>
            <a:r>
              <a:rPr lang="en-US" sz="2400" dirty="0" smtClean="0"/>
              <a:t> </a:t>
            </a:r>
            <a:r>
              <a:rPr lang="en-US" sz="2400" dirty="0"/>
              <a:t>hay </a:t>
            </a:r>
            <a:r>
              <a:rPr lang="en-US" sz="2400" b="1" dirty="0" err="1"/>
              <a:t>características</a:t>
            </a:r>
            <a:r>
              <a:rPr lang="en-US" sz="2400" b="1" dirty="0"/>
              <a:t> no </a:t>
            </a:r>
            <a:r>
              <a:rPr lang="en-US" sz="2400" b="1" dirty="0" err="1"/>
              <a:t>compartidas</a:t>
            </a:r>
            <a:r>
              <a:rPr lang="en-US" sz="2400" b="1" dirty="0"/>
              <a:t> </a:t>
            </a:r>
            <a:r>
              <a:rPr lang="en-US" sz="2400" dirty="0"/>
              <a:t>con la </a:t>
            </a:r>
            <a:r>
              <a:rPr lang="en-US" sz="2400" dirty="0" err="1"/>
              <a:t>arquitectura</a:t>
            </a:r>
            <a:r>
              <a:rPr lang="en-US" sz="2400" dirty="0"/>
              <a:t> del </a:t>
            </a:r>
            <a:r>
              <a:rPr lang="en-US" sz="2400" dirty="0" err="1"/>
              <a:t>servidor</a:t>
            </a:r>
            <a:r>
              <a:rPr lang="en-US" sz="2400" dirty="0" smtClean="0"/>
              <a:t>:</a:t>
            </a:r>
          </a:p>
          <a:p>
            <a:r>
              <a:rPr lang="en-US" sz="2400" u="sng" dirty="0" err="1" smtClean="0"/>
              <a:t>Amplio</a:t>
            </a:r>
            <a:r>
              <a:rPr lang="en-US" sz="2400" u="sng" dirty="0" smtClean="0"/>
              <a:t> </a:t>
            </a:r>
            <a:r>
              <a:rPr lang="en-US" sz="2400" u="sng" dirty="0" err="1"/>
              <a:t>paralelismo</a:t>
            </a:r>
            <a:r>
              <a:rPr lang="en-US" sz="2400" u="sng" dirty="0"/>
              <a:t>: </a:t>
            </a:r>
            <a:r>
              <a:rPr lang="en-US" sz="2400" dirty="0"/>
              <a:t>la </a:t>
            </a:r>
            <a:r>
              <a:rPr lang="en-US" sz="2400" dirty="0" err="1"/>
              <a:t>preocupación</a:t>
            </a:r>
            <a:r>
              <a:rPr lang="en-US" sz="2400" dirty="0"/>
              <a:t> </a:t>
            </a:r>
            <a:r>
              <a:rPr lang="en-US" sz="2400" dirty="0" err="1"/>
              <a:t>por</a:t>
            </a:r>
            <a:r>
              <a:rPr lang="en-US" sz="2400" dirty="0"/>
              <a:t> un </a:t>
            </a:r>
            <a:r>
              <a:rPr lang="en-US" sz="2400" dirty="0" err="1"/>
              <a:t>arquitecto</a:t>
            </a:r>
            <a:r>
              <a:rPr lang="en-US" sz="2400" dirty="0"/>
              <a:t> de </a:t>
            </a:r>
            <a:r>
              <a:rPr lang="en-US" sz="2400" dirty="0" err="1"/>
              <a:t>servidores</a:t>
            </a:r>
            <a:r>
              <a:rPr lang="en-US" sz="2400" dirty="0"/>
              <a:t> </a:t>
            </a:r>
            <a:r>
              <a:rPr lang="en-US" sz="2400" dirty="0" err="1"/>
              <a:t>es</a:t>
            </a:r>
            <a:r>
              <a:rPr lang="en-US" sz="2400" dirty="0"/>
              <a:t> </a:t>
            </a:r>
            <a:r>
              <a:rPr lang="en-US" sz="2400" dirty="0" err="1"/>
              <a:t>si</a:t>
            </a:r>
            <a:r>
              <a:rPr lang="en-US" sz="2400" dirty="0"/>
              <a:t> </a:t>
            </a:r>
            <a:r>
              <a:rPr lang="en-US" sz="2400" dirty="0" err="1"/>
              <a:t>las</a:t>
            </a:r>
            <a:r>
              <a:rPr lang="en-US" sz="2400" dirty="0"/>
              <a:t> </a:t>
            </a:r>
            <a:r>
              <a:rPr lang="en-US" sz="2400" dirty="0" err="1"/>
              <a:t>aplicaciones</a:t>
            </a:r>
            <a:r>
              <a:rPr lang="en-US" sz="2400" dirty="0"/>
              <a:t> en el </a:t>
            </a:r>
            <a:r>
              <a:rPr lang="en-US" sz="2400" dirty="0" err="1"/>
              <a:t>mercado</a:t>
            </a:r>
            <a:r>
              <a:rPr lang="en-US" sz="2400" dirty="0"/>
              <a:t> </a:t>
            </a:r>
            <a:r>
              <a:rPr lang="en-US" sz="2400" dirty="0" err="1"/>
              <a:t>objetivo</a:t>
            </a:r>
            <a:r>
              <a:rPr lang="en-US" sz="2400" dirty="0"/>
              <a:t> </a:t>
            </a:r>
            <a:r>
              <a:rPr lang="en-US" sz="2400" dirty="0" err="1"/>
              <a:t>tienen</a:t>
            </a:r>
            <a:r>
              <a:rPr lang="en-US" sz="2400" dirty="0"/>
              <a:t> </a:t>
            </a:r>
            <a:r>
              <a:rPr lang="en-US" sz="2400" dirty="0" err="1"/>
              <a:t>suficiente</a:t>
            </a:r>
            <a:r>
              <a:rPr lang="en-US" sz="2400" dirty="0"/>
              <a:t> </a:t>
            </a:r>
            <a:r>
              <a:rPr lang="en-US" sz="2400" dirty="0" err="1"/>
              <a:t>concurrencia</a:t>
            </a:r>
            <a:r>
              <a:rPr lang="en-US" sz="2400" dirty="0"/>
              <a:t> para </a:t>
            </a:r>
            <a:r>
              <a:rPr lang="en-US" sz="2400" dirty="0" err="1"/>
              <a:t>justificar</a:t>
            </a:r>
            <a:r>
              <a:rPr lang="en-US" sz="2400" dirty="0"/>
              <a:t> la </a:t>
            </a:r>
            <a:r>
              <a:rPr lang="en-US" sz="2400" dirty="0" err="1"/>
              <a:t>cantidad</a:t>
            </a:r>
            <a:r>
              <a:rPr lang="en-US" sz="2400" dirty="0"/>
              <a:t> de hardware </a:t>
            </a:r>
            <a:r>
              <a:rPr lang="en-US" sz="2400" dirty="0" err="1"/>
              <a:t>paralelo</a:t>
            </a:r>
            <a:r>
              <a:rPr lang="en-US" sz="2400" dirty="0"/>
              <a:t> y </a:t>
            </a:r>
            <a:r>
              <a:rPr lang="en-US" sz="2400" dirty="0" err="1"/>
              <a:t>si</a:t>
            </a:r>
            <a:r>
              <a:rPr lang="en-US" sz="2400" dirty="0"/>
              <a:t> el </a:t>
            </a:r>
            <a:r>
              <a:rPr lang="en-US" sz="2400" dirty="0" err="1"/>
              <a:t>costo</a:t>
            </a:r>
            <a:r>
              <a:rPr lang="en-US" sz="2400" dirty="0"/>
              <a:t> </a:t>
            </a:r>
            <a:r>
              <a:rPr lang="en-US" sz="2400" dirty="0" err="1"/>
              <a:t>es</a:t>
            </a:r>
            <a:r>
              <a:rPr lang="en-US" sz="2400" dirty="0"/>
              <a:t> </a:t>
            </a:r>
            <a:r>
              <a:rPr lang="en-US" sz="2400" dirty="0" err="1"/>
              <a:t>demasiado</a:t>
            </a:r>
            <a:r>
              <a:rPr lang="en-US" sz="2400" dirty="0"/>
              <a:t> alto para </a:t>
            </a:r>
            <a:r>
              <a:rPr lang="en-US" sz="2400" dirty="0" err="1"/>
              <a:t>que</a:t>
            </a:r>
            <a:r>
              <a:rPr lang="en-US" sz="2400" dirty="0"/>
              <a:t> un hardware de </a:t>
            </a:r>
            <a:r>
              <a:rPr lang="en-US" sz="2400" dirty="0" err="1"/>
              <a:t>comunicación</a:t>
            </a:r>
            <a:r>
              <a:rPr lang="en-US" sz="2400" dirty="0"/>
              <a:t> </a:t>
            </a:r>
            <a:r>
              <a:rPr lang="en-US" sz="2400" dirty="0" err="1"/>
              <a:t>suficiente</a:t>
            </a:r>
            <a:r>
              <a:rPr lang="en-US" sz="2400" dirty="0"/>
              <a:t> </a:t>
            </a:r>
            <a:r>
              <a:rPr lang="en-US" sz="2400" dirty="0" err="1"/>
              <a:t>explote</a:t>
            </a:r>
            <a:r>
              <a:rPr lang="en-US" sz="2400" dirty="0"/>
              <a:t> </a:t>
            </a:r>
            <a:r>
              <a:rPr lang="en-US" sz="2400" dirty="0" err="1"/>
              <a:t>este</a:t>
            </a:r>
            <a:r>
              <a:rPr lang="en-US" sz="2400" dirty="0"/>
              <a:t> </a:t>
            </a:r>
            <a:r>
              <a:rPr lang="en-US" sz="2400" dirty="0" err="1"/>
              <a:t>paralelismo</a:t>
            </a:r>
            <a:r>
              <a:rPr lang="en-US" sz="2400" dirty="0"/>
              <a:t>. Un </a:t>
            </a:r>
            <a:r>
              <a:rPr lang="en-US" sz="2400" dirty="0" err="1"/>
              <a:t>arquitecto</a:t>
            </a:r>
            <a:r>
              <a:rPr lang="en-US" sz="2400" dirty="0"/>
              <a:t> de </a:t>
            </a:r>
            <a:r>
              <a:rPr lang="en-US" sz="2400" dirty="0" smtClean="0"/>
              <a:t>WSCs no </a:t>
            </a:r>
            <a:r>
              <a:rPr lang="en-US" sz="2400" dirty="0" err="1"/>
              <a:t>tiene</a:t>
            </a:r>
            <a:r>
              <a:rPr lang="en-US" sz="2400" dirty="0"/>
              <a:t> </a:t>
            </a:r>
            <a:r>
              <a:rPr lang="en-US" sz="2400" dirty="0" err="1"/>
              <a:t>tal</a:t>
            </a:r>
            <a:r>
              <a:rPr lang="en-US" sz="2400" dirty="0"/>
              <a:t> </a:t>
            </a:r>
            <a:r>
              <a:rPr lang="en-US" sz="2400" dirty="0" err="1"/>
              <a:t>preocupación</a:t>
            </a:r>
            <a:r>
              <a:rPr lang="en-US" sz="2400" dirty="0"/>
              <a:t>. Primero, </a:t>
            </a:r>
            <a:r>
              <a:rPr lang="en-US" sz="2400" dirty="0" err="1"/>
              <a:t>las</a:t>
            </a:r>
            <a:r>
              <a:rPr lang="en-US" sz="2400" dirty="0"/>
              <a:t> </a:t>
            </a:r>
            <a:r>
              <a:rPr lang="en-US" sz="2400" dirty="0" err="1"/>
              <a:t>aplicaciones</a:t>
            </a:r>
            <a:r>
              <a:rPr lang="en-US" sz="2400" dirty="0"/>
              <a:t> </a:t>
            </a:r>
            <a:r>
              <a:rPr lang="en-US" sz="2400" dirty="0" err="1"/>
              <a:t>por</a:t>
            </a:r>
            <a:r>
              <a:rPr lang="en-US" sz="2400" dirty="0"/>
              <a:t> </a:t>
            </a:r>
            <a:r>
              <a:rPr lang="en-US" sz="2400" dirty="0" err="1"/>
              <a:t>lotes</a:t>
            </a:r>
            <a:r>
              <a:rPr lang="en-US" sz="2400" dirty="0"/>
              <a:t> se </a:t>
            </a:r>
            <a:r>
              <a:rPr lang="en-US" sz="2400" dirty="0" err="1"/>
              <a:t>benefician</a:t>
            </a:r>
            <a:r>
              <a:rPr lang="en-US" sz="2400" dirty="0"/>
              <a:t> de la gran </a:t>
            </a:r>
            <a:r>
              <a:rPr lang="en-US" sz="2400" dirty="0" err="1"/>
              <a:t>cantidad</a:t>
            </a:r>
            <a:r>
              <a:rPr lang="en-US" sz="2400" dirty="0"/>
              <a:t> de </a:t>
            </a:r>
            <a:r>
              <a:rPr lang="en-US" sz="2400" dirty="0" err="1"/>
              <a:t>conjuntos</a:t>
            </a:r>
            <a:r>
              <a:rPr lang="en-US" sz="2400" dirty="0"/>
              <a:t> de </a:t>
            </a:r>
            <a:r>
              <a:rPr lang="en-US" sz="2400" dirty="0" err="1"/>
              <a:t>datos</a:t>
            </a:r>
            <a:r>
              <a:rPr lang="en-US" sz="2400" dirty="0"/>
              <a:t> </a:t>
            </a:r>
            <a:r>
              <a:rPr lang="en-US" sz="2400" dirty="0" err="1"/>
              <a:t>distintos</a:t>
            </a:r>
            <a:r>
              <a:rPr lang="en-US" sz="2400" dirty="0"/>
              <a:t> </a:t>
            </a:r>
            <a:r>
              <a:rPr lang="en-US" sz="2400" dirty="0" err="1"/>
              <a:t>que</a:t>
            </a:r>
            <a:r>
              <a:rPr lang="en-US" sz="2400" dirty="0"/>
              <a:t> </a:t>
            </a:r>
            <a:r>
              <a:rPr lang="en-US" sz="2400" dirty="0" err="1"/>
              <a:t>requieren</a:t>
            </a:r>
            <a:r>
              <a:rPr lang="en-US" sz="2400" dirty="0"/>
              <a:t> un </a:t>
            </a:r>
            <a:r>
              <a:rPr lang="en-US" sz="2400" dirty="0" err="1"/>
              <a:t>procesamiento</a:t>
            </a:r>
            <a:r>
              <a:rPr lang="en-US" sz="2400" dirty="0"/>
              <a:t> </a:t>
            </a:r>
            <a:r>
              <a:rPr lang="en-US" sz="2400" dirty="0" err="1"/>
              <a:t>independiente</a:t>
            </a:r>
            <a:r>
              <a:rPr lang="en-US" sz="2400" dirty="0"/>
              <a:t>, </a:t>
            </a:r>
            <a:r>
              <a:rPr lang="en-US" sz="2400" dirty="0" err="1"/>
              <a:t>como</a:t>
            </a:r>
            <a:r>
              <a:rPr lang="en-US" sz="2400" dirty="0"/>
              <a:t> miles de </a:t>
            </a:r>
            <a:r>
              <a:rPr lang="en-US" sz="2400" dirty="0" err="1"/>
              <a:t>millones</a:t>
            </a:r>
            <a:r>
              <a:rPr lang="en-US" sz="2400" dirty="0"/>
              <a:t> de </a:t>
            </a:r>
            <a:r>
              <a:rPr lang="en-US" sz="2400" dirty="0" err="1"/>
              <a:t>páginas</a:t>
            </a:r>
            <a:r>
              <a:rPr lang="en-US" sz="2400" dirty="0"/>
              <a:t> web de un </a:t>
            </a:r>
            <a:r>
              <a:rPr lang="en-US" sz="2400" dirty="0" err="1"/>
              <a:t>rastreo</a:t>
            </a:r>
            <a:r>
              <a:rPr lang="en-US" sz="2400" dirty="0"/>
              <a:t> web. Este </a:t>
            </a:r>
            <a:r>
              <a:rPr lang="en-US" sz="2400" dirty="0" err="1"/>
              <a:t>procesamiento</a:t>
            </a:r>
            <a:r>
              <a:rPr lang="en-US" sz="2400" dirty="0"/>
              <a:t> </a:t>
            </a:r>
            <a:r>
              <a:rPr lang="en-US" sz="2400" dirty="0" err="1"/>
              <a:t>es</a:t>
            </a:r>
            <a:r>
              <a:rPr lang="en-US" sz="2400" dirty="0"/>
              <a:t> un </a:t>
            </a:r>
            <a:r>
              <a:rPr lang="en-US" sz="2400" dirty="0" err="1"/>
              <a:t>paralelismo</a:t>
            </a:r>
            <a:r>
              <a:rPr lang="en-US" sz="2400" dirty="0"/>
              <a:t> a </a:t>
            </a:r>
            <a:r>
              <a:rPr lang="en-US" sz="2400" dirty="0" err="1"/>
              <a:t>nivel</a:t>
            </a:r>
            <a:r>
              <a:rPr lang="en-US" sz="2400" dirty="0"/>
              <a:t> de </a:t>
            </a:r>
            <a:r>
              <a:rPr lang="en-US" sz="2400" dirty="0" err="1"/>
              <a:t>datos</a:t>
            </a:r>
            <a:r>
              <a:rPr lang="en-US" sz="2400" dirty="0"/>
              <a:t>, </a:t>
            </a:r>
            <a:r>
              <a:rPr lang="en-US" sz="2400" dirty="0" err="1"/>
              <a:t>aplicado</a:t>
            </a:r>
            <a:r>
              <a:rPr lang="en-US" sz="2400" dirty="0"/>
              <a:t> a los </a:t>
            </a:r>
            <a:r>
              <a:rPr lang="en-US" sz="2400" dirty="0" err="1"/>
              <a:t>datos</a:t>
            </a:r>
            <a:r>
              <a:rPr lang="en-US" sz="2400" dirty="0"/>
              <a:t> </a:t>
            </a:r>
            <a:r>
              <a:rPr lang="en-US" sz="2400" dirty="0" err="1"/>
              <a:t>almacenados</a:t>
            </a:r>
            <a:r>
              <a:rPr lang="en-US" sz="2400" dirty="0"/>
              <a:t> en </a:t>
            </a:r>
            <a:r>
              <a:rPr lang="en-US" sz="2400" dirty="0" err="1"/>
              <a:t>lugar</a:t>
            </a:r>
            <a:r>
              <a:rPr lang="en-US" sz="2400" dirty="0"/>
              <a:t> de los </a:t>
            </a:r>
            <a:r>
              <a:rPr lang="en-US" sz="2400" dirty="0" err="1"/>
              <a:t>datos</a:t>
            </a:r>
            <a:r>
              <a:rPr lang="en-US" sz="2400" dirty="0"/>
              <a:t> en </a:t>
            </a:r>
            <a:r>
              <a:rPr lang="en-US" sz="2400" dirty="0" err="1"/>
              <a:t>memoria</a:t>
            </a:r>
            <a:r>
              <a:rPr lang="en-US" sz="2400" dirty="0"/>
              <a:t>. En </a:t>
            </a:r>
            <a:r>
              <a:rPr lang="en-US" sz="2400" dirty="0" err="1"/>
              <a:t>segundo</a:t>
            </a:r>
            <a:r>
              <a:rPr lang="en-US" sz="2400" dirty="0"/>
              <a:t> </a:t>
            </a:r>
            <a:r>
              <a:rPr lang="en-US" sz="2400" dirty="0" err="1"/>
              <a:t>lugar</a:t>
            </a:r>
            <a:r>
              <a:rPr lang="en-US" sz="2400" dirty="0"/>
              <a:t>, </a:t>
            </a:r>
            <a:r>
              <a:rPr lang="en-US" sz="2400" dirty="0" err="1"/>
              <a:t>las</a:t>
            </a:r>
            <a:r>
              <a:rPr lang="en-US" sz="2400" dirty="0"/>
              <a:t> </a:t>
            </a:r>
            <a:r>
              <a:rPr lang="en-US" sz="2400" dirty="0" err="1"/>
              <a:t>aplicaciones</a:t>
            </a:r>
            <a:r>
              <a:rPr lang="en-US" sz="2400" dirty="0"/>
              <a:t> de </a:t>
            </a:r>
            <a:r>
              <a:rPr lang="en-US" sz="2400" dirty="0" err="1"/>
              <a:t>servicio</a:t>
            </a:r>
            <a:r>
              <a:rPr lang="en-US" sz="2400" dirty="0"/>
              <a:t> de Internet </a:t>
            </a:r>
            <a:r>
              <a:rPr lang="en-US" sz="2400" dirty="0" err="1"/>
              <a:t>interactivas</a:t>
            </a:r>
            <a:r>
              <a:rPr lang="en-US" sz="2400" dirty="0"/>
              <a:t>, </a:t>
            </a:r>
            <a:r>
              <a:rPr lang="en-US" sz="2400" dirty="0" err="1"/>
              <a:t>también</a:t>
            </a:r>
            <a:r>
              <a:rPr lang="en-US" sz="2400" dirty="0"/>
              <a:t> </a:t>
            </a:r>
            <a:r>
              <a:rPr lang="en-US" sz="2400" dirty="0" err="1"/>
              <a:t>conocidas</a:t>
            </a:r>
            <a:r>
              <a:rPr lang="en-US" sz="2400" dirty="0"/>
              <a:t> </a:t>
            </a:r>
            <a:r>
              <a:rPr lang="en-US" sz="2400" dirty="0" err="1"/>
              <a:t>como</a:t>
            </a:r>
            <a:r>
              <a:rPr lang="en-US" sz="2400" dirty="0"/>
              <a:t> software </a:t>
            </a:r>
            <a:r>
              <a:rPr lang="en-US" sz="2400" dirty="0" err="1"/>
              <a:t>como</a:t>
            </a:r>
            <a:r>
              <a:rPr lang="en-US" sz="2400" dirty="0"/>
              <a:t> </a:t>
            </a:r>
            <a:r>
              <a:rPr lang="en-US" sz="2400" dirty="0" err="1"/>
              <a:t>servicio</a:t>
            </a:r>
            <a:r>
              <a:rPr lang="en-US" sz="2400" dirty="0"/>
              <a:t> (SaaS), </a:t>
            </a:r>
            <a:r>
              <a:rPr lang="en-US" sz="2400" dirty="0" err="1"/>
              <a:t>pueden</a:t>
            </a:r>
            <a:r>
              <a:rPr lang="en-US" sz="2400" dirty="0"/>
              <a:t> </a:t>
            </a:r>
            <a:r>
              <a:rPr lang="en-US" sz="2400" dirty="0" err="1"/>
              <a:t>beneficiarse</a:t>
            </a:r>
            <a:r>
              <a:rPr lang="en-US" sz="2400" dirty="0"/>
              <a:t> de </a:t>
            </a:r>
            <a:r>
              <a:rPr lang="en-US" sz="2400" dirty="0" err="1"/>
              <a:t>millones</a:t>
            </a:r>
            <a:r>
              <a:rPr lang="en-US" sz="2400" dirty="0"/>
              <a:t> de </a:t>
            </a:r>
            <a:r>
              <a:rPr lang="en-US" sz="2400" dirty="0" err="1"/>
              <a:t>usuarios</a:t>
            </a:r>
            <a:r>
              <a:rPr lang="en-US" sz="2400" dirty="0"/>
              <a:t> </a:t>
            </a:r>
            <a:r>
              <a:rPr lang="en-US" sz="2400" dirty="0" err="1"/>
              <a:t>independientes</a:t>
            </a:r>
            <a:r>
              <a:rPr lang="en-US" sz="2400" dirty="0"/>
              <a:t> de </a:t>
            </a:r>
            <a:r>
              <a:rPr lang="en-US" sz="2400" dirty="0" err="1"/>
              <a:t>servicios</a:t>
            </a:r>
            <a:r>
              <a:rPr lang="en-US" sz="2400" dirty="0"/>
              <a:t> de Internet </a:t>
            </a:r>
            <a:r>
              <a:rPr lang="en-US" sz="2400" dirty="0" err="1"/>
              <a:t>interactivos</a:t>
            </a:r>
            <a:r>
              <a:rPr lang="en-US" sz="2400" dirty="0"/>
              <a:t>. Las </a:t>
            </a:r>
            <a:r>
              <a:rPr lang="en-US" sz="2400" dirty="0" err="1"/>
              <a:t>lecturas</a:t>
            </a:r>
            <a:r>
              <a:rPr lang="en-US" sz="2400" dirty="0"/>
              <a:t> y </a:t>
            </a:r>
            <a:r>
              <a:rPr lang="en-US" sz="2400" dirty="0" err="1"/>
              <a:t>escrituras</a:t>
            </a:r>
            <a:r>
              <a:rPr lang="en-US" sz="2400" dirty="0"/>
              <a:t> </a:t>
            </a:r>
            <a:r>
              <a:rPr lang="en-US" sz="2400" dirty="0" err="1"/>
              <a:t>rara</a:t>
            </a:r>
            <a:r>
              <a:rPr lang="en-US" sz="2400" dirty="0"/>
              <a:t> </a:t>
            </a:r>
            <a:r>
              <a:rPr lang="en-US" sz="2400" dirty="0" err="1"/>
              <a:t>vez</a:t>
            </a:r>
            <a:r>
              <a:rPr lang="en-US" sz="2400" dirty="0"/>
              <a:t> </a:t>
            </a:r>
            <a:r>
              <a:rPr lang="en-US" sz="2400" dirty="0" err="1"/>
              <a:t>dependen</a:t>
            </a:r>
            <a:r>
              <a:rPr lang="en-US" sz="2400" dirty="0"/>
              <a:t> de SaaS, </a:t>
            </a:r>
            <a:r>
              <a:rPr lang="en-US" sz="2400" dirty="0" err="1"/>
              <a:t>por</a:t>
            </a:r>
            <a:r>
              <a:rPr lang="en-US" sz="2400" dirty="0"/>
              <a:t> lo </a:t>
            </a:r>
            <a:r>
              <a:rPr lang="en-US" sz="2400" dirty="0" err="1"/>
              <a:t>que</a:t>
            </a:r>
            <a:r>
              <a:rPr lang="en-US" sz="2400" dirty="0"/>
              <a:t> SaaS </a:t>
            </a:r>
            <a:r>
              <a:rPr lang="en-US" sz="2400" dirty="0" err="1"/>
              <a:t>rara</a:t>
            </a:r>
            <a:r>
              <a:rPr lang="en-US" sz="2400" dirty="0"/>
              <a:t> </a:t>
            </a:r>
            <a:r>
              <a:rPr lang="en-US" sz="2400" dirty="0" err="1"/>
              <a:t>vez</a:t>
            </a:r>
            <a:r>
              <a:rPr lang="en-US" sz="2400" dirty="0"/>
              <a:t> </a:t>
            </a:r>
            <a:r>
              <a:rPr lang="en-US" sz="2400" dirty="0" err="1"/>
              <a:t>necesita</a:t>
            </a:r>
            <a:r>
              <a:rPr lang="en-US" sz="2400" dirty="0"/>
              <a:t> </a:t>
            </a:r>
            <a:r>
              <a:rPr lang="en-US" sz="2400" dirty="0" err="1"/>
              <a:t>sincronizarse</a:t>
            </a:r>
            <a:r>
              <a:rPr lang="en-US" sz="2400" dirty="0"/>
              <a:t>. </a:t>
            </a:r>
            <a:endParaRPr lang="es-ES" sz="2400" dirty="0"/>
          </a:p>
        </p:txBody>
      </p:sp>
    </p:spTree>
    <p:extLst>
      <p:ext uri="{BB962C8B-B14F-4D97-AF65-F5344CB8AC3E}">
        <p14:creationId xmlns:p14="http://schemas.microsoft.com/office/powerpoint/2010/main" val="18689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dirty="0" err="1"/>
              <a:t>Por</a:t>
            </a:r>
            <a:r>
              <a:rPr lang="en-US" sz="2400" dirty="0"/>
              <a:t> </a:t>
            </a:r>
            <a:r>
              <a:rPr lang="en-US" sz="2400" dirty="0" err="1"/>
              <a:t>ejemplo</a:t>
            </a:r>
            <a:r>
              <a:rPr lang="en-US" sz="2400" dirty="0"/>
              <a:t>, la </a:t>
            </a:r>
            <a:r>
              <a:rPr lang="en-US" sz="2400" dirty="0" err="1"/>
              <a:t>búsqueda</a:t>
            </a:r>
            <a:r>
              <a:rPr lang="en-US" sz="2400" dirty="0"/>
              <a:t> </a:t>
            </a:r>
            <a:r>
              <a:rPr lang="en-US" sz="2400" dirty="0" err="1"/>
              <a:t>utiliza</a:t>
            </a:r>
            <a:r>
              <a:rPr lang="en-US" sz="2400" dirty="0"/>
              <a:t> un </a:t>
            </a:r>
            <a:r>
              <a:rPr lang="en-US" sz="2400" dirty="0" err="1"/>
              <a:t>índice</a:t>
            </a:r>
            <a:r>
              <a:rPr lang="en-US" sz="2400" dirty="0"/>
              <a:t> de solo </a:t>
            </a:r>
            <a:r>
              <a:rPr lang="en-US" sz="2400" dirty="0" err="1"/>
              <a:t>lectura</a:t>
            </a:r>
            <a:r>
              <a:rPr lang="en-US" sz="2400" dirty="0"/>
              <a:t> y el </a:t>
            </a:r>
            <a:r>
              <a:rPr lang="en-US" sz="2400" dirty="0" err="1"/>
              <a:t>correo</a:t>
            </a:r>
            <a:r>
              <a:rPr lang="en-US" sz="2400" dirty="0"/>
              <a:t> </a:t>
            </a:r>
            <a:r>
              <a:rPr lang="en-US" sz="2400" dirty="0" err="1"/>
              <a:t>electrónico</a:t>
            </a:r>
            <a:r>
              <a:rPr lang="en-US" sz="2400" dirty="0"/>
              <a:t> </a:t>
            </a:r>
            <a:r>
              <a:rPr lang="en-US" sz="2400" dirty="0" err="1"/>
              <a:t>normalmente</a:t>
            </a:r>
            <a:r>
              <a:rPr lang="en-US" sz="2400" dirty="0"/>
              <a:t> lee y escribe </a:t>
            </a:r>
            <a:r>
              <a:rPr lang="en-US" sz="2400" dirty="0" err="1"/>
              <a:t>información</a:t>
            </a:r>
            <a:r>
              <a:rPr lang="en-US" sz="2400" dirty="0"/>
              <a:t> </a:t>
            </a:r>
            <a:r>
              <a:rPr lang="en-US" sz="2400" dirty="0" err="1"/>
              <a:t>independiente</a:t>
            </a:r>
            <a:r>
              <a:rPr lang="en-US" sz="2400" dirty="0"/>
              <a:t>.</a:t>
            </a:r>
            <a:endParaRPr lang="es-ES" sz="2400" dirty="0"/>
          </a:p>
          <a:p>
            <a:r>
              <a:rPr lang="en-US" sz="2400" dirty="0" smtClean="0"/>
              <a:t>A </a:t>
            </a:r>
            <a:r>
              <a:rPr lang="en-US" sz="2400" dirty="0" err="1"/>
              <a:t>este</a:t>
            </a:r>
            <a:r>
              <a:rPr lang="en-US" sz="2400" dirty="0"/>
              <a:t> </a:t>
            </a:r>
            <a:r>
              <a:rPr lang="en-US" sz="2400" dirty="0" err="1"/>
              <a:t>tipo</a:t>
            </a:r>
            <a:r>
              <a:rPr lang="en-US" sz="2400" dirty="0"/>
              <a:t> de </a:t>
            </a:r>
            <a:r>
              <a:rPr lang="en-US" sz="2400" dirty="0" err="1"/>
              <a:t>paralelismo</a:t>
            </a:r>
            <a:r>
              <a:rPr lang="en-US" sz="2400" dirty="0"/>
              <a:t> lo </a:t>
            </a:r>
            <a:r>
              <a:rPr lang="en-US" sz="2400" dirty="0" err="1"/>
              <a:t>llamamos</a:t>
            </a:r>
            <a:r>
              <a:rPr lang="en-US" sz="2400" dirty="0"/>
              <a:t> </a:t>
            </a:r>
            <a:r>
              <a:rPr lang="en-US" sz="2400" dirty="0" err="1"/>
              <a:t>paralelismo</a:t>
            </a:r>
            <a:r>
              <a:rPr lang="en-US" sz="2400" dirty="0"/>
              <a:t> de </a:t>
            </a:r>
            <a:r>
              <a:rPr lang="en-US" sz="2400" dirty="0" err="1"/>
              <a:t>nivel</a:t>
            </a:r>
            <a:r>
              <a:rPr lang="en-US" sz="2400" dirty="0"/>
              <a:t> de </a:t>
            </a:r>
            <a:r>
              <a:rPr lang="en-US" sz="2400" dirty="0" err="1"/>
              <a:t>solicitud</a:t>
            </a:r>
            <a:r>
              <a:rPr lang="en-US" sz="2400" dirty="0"/>
              <a:t>, </a:t>
            </a:r>
            <a:r>
              <a:rPr lang="en-US" sz="2400" dirty="0" err="1"/>
              <a:t>ya</a:t>
            </a:r>
            <a:r>
              <a:rPr lang="en-US" sz="2400" dirty="0"/>
              <a:t> </a:t>
            </a:r>
            <a:r>
              <a:rPr lang="en-US" sz="2400" dirty="0" err="1"/>
              <a:t>que</a:t>
            </a:r>
            <a:r>
              <a:rPr lang="en-US" sz="2400" dirty="0"/>
              <a:t> </a:t>
            </a:r>
            <a:r>
              <a:rPr lang="en-US" sz="2400" dirty="0" err="1"/>
              <a:t>muchos</a:t>
            </a:r>
            <a:r>
              <a:rPr lang="en-US" sz="2400" dirty="0"/>
              <a:t> </a:t>
            </a:r>
            <a:r>
              <a:rPr lang="en-US" sz="2400" dirty="0" err="1"/>
              <a:t>esfuerzos</a:t>
            </a:r>
            <a:r>
              <a:rPr lang="en-US" sz="2400" dirty="0"/>
              <a:t> </a:t>
            </a:r>
            <a:r>
              <a:rPr lang="en-US" sz="2400" dirty="0" err="1"/>
              <a:t>independientes</a:t>
            </a:r>
            <a:r>
              <a:rPr lang="en-US" sz="2400" dirty="0"/>
              <a:t> </a:t>
            </a:r>
            <a:r>
              <a:rPr lang="en-US" sz="2400" dirty="0" err="1"/>
              <a:t>pueden</a:t>
            </a:r>
            <a:r>
              <a:rPr lang="en-US" sz="2400" dirty="0"/>
              <a:t> </a:t>
            </a:r>
            <a:r>
              <a:rPr lang="en-US" sz="2400" dirty="0" err="1"/>
              <a:t>realizarse</a:t>
            </a:r>
            <a:r>
              <a:rPr lang="en-US" sz="2400" dirty="0"/>
              <a:t> en </a:t>
            </a:r>
            <a:r>
              <a:rPr lang="en-US" sz="2400" dirty="0" err="1"/>
              <a:t>paralelo</a:t>
            </a:r>
            <a:r>
              <a:rPr lang="en-US" sz="2400" dirty="0"/>
              <a:t>, </a:t>
            </a:r>
            <a:r>
              <a:rPr lang="en-US" sz="2400" dirty="0" err="1"/>
              <a:t>naturalmente</a:t>
            </a:r>
            <a:r>
              <a:rPr lang="en-US" sz="2400" dirty="0"/>
              <a:t>, con </a:t>
            </a:r>
            <a:r>
              <a:rPr lang="en-US" sz="2400" dirty="0" err="1"/>
              <a:t>poca</a:t>
            </a:r>
            <a:r>
              <a:rPr lang="en-US" sz="2400" dirty="0"/>
              <a:t> </a:t>
            </a:r>
            <a:r>
              <a:rPr lang="en-US" sz="2400" dirty="0" err="1"/>
              <a:t>necesidad</a:t>
            </a:r>
            <a:r>
              <a:rPr lang="en-US" sz="2400" dirty="0"/>
              <a:t> de </a:t>
            </a:r>
            <a:r>
              <a:rPr lang="en-US" sz="2400" dirty="0" err="1"/>
              <a:t>comunicación</a:t>
            </a:r>
            <a:r>
              <a:rPr lang="en-US" sz="2400" dirty="0"/>
              <a:t> o </a:t>
            </a:r>
            <a:r>
              <a:rPr lang="en-US" sz="2400" dirty="0" err="1"/>
              <a:t>sincronización</a:t>
            </a:r>
            <a:r>
              <a:rPr lang="en-US" sz="2400" dirty="0"/>
              <a:t>; un </a:t>
            </a:r>
            <a:r>
              <a:rPr lang="en-US" sz="2400" dirty="0" err="1"/>
              <a:t>ejemplo</a:t>
            </a:r>
            <a:r>
              <a:rPr lang="en-US" sz="2400" dirty="0"/>
              <a:t> </a:t>
            </a:r>
            <a:r>
              <a:rPr lang="en-US" sz="2400" dirty="0" err="1"/>
              <a:t>es</a:t>
            </a:r>
            <a:r>
              <a:rPr lang="en-US" sz="2400" dirty="0"/>
              <a:t> </a:t>
            </a:r>
            <a:r>
              <a:rPr lang="en-US" sz="2400" dirty="0" err="1"/>
              <a:t>que</a:t>
            </a:r>
            <a:r>
              <a:rPr lang="en-US" sz="2400" dirty="0"/>
              <a:t> </a:t>
            </a:r>
            <a:r>
              <a:rPr lang="en-US" sz="2400" dirty="0" err="1"/>
              <a:t>las</a:t>
            </a:r>
            <a:r>
              <a:rPr lang="en-US" sz="2400" dirty="0"/>
              <a:t> </a:t>
            </a:r>
            <a:r>
              <a:rPr lang="en-US" sz="2400" dirty="0" err="1"/>
              <a:t>actualizaciones</a:t>
            </a:r>
            <a:r>
              <a:rPr lang="en-US" sz="2400" dirty="0"/>
              <a:t> </a:t>
            </a:r>
            <a:r>
              <a:rPr lang="en-US" sz="2400" dirty="0" err="1"/>
              <a:t>basadas</a:t>
            </a:r>
            <a:r>
              <a:rPr lang="en-US" sz="2400" dirty="0"/>
              <a:t> en </a:t>
            </a:r>
            <a:r>
              <a:rPr lang="en-US" sz="2400" dirty="0" err="1"/>
              <a:t>revistas</a:t>
            </a:r>
            <a:r>
              <a:rPr lang="en-US" sz="2400" dirty="0"/>
              <a:t> </a:t>
            </a:r>
            <a:r>
              <a:rPr lang="en-US" sz="2400" dirty="0" err="1"/>
              <a:t>pueden</a:t>
            </a:r>
            <a:r>
              <a:rPr lang="en-US" sz="2400" dirty="0"/>
              <a:t> </a:t>
            </a:r>
            <a:r>
              <a:rPr lang="en-US" sz="2400" dirty="0" err="1"/>
              <a:t>reducir</a:t>
            </a:r>
            <a:r>
              <a:rPr lang="en-US" sz="2400" dirty="0"/>
              <a:t> </a:t>
            </a:r>
            <a:r>
              <a:rPr lang="en-US" sz="2400" dirty="0" err="1"/>
              <a:t>las</a:t>
            </a:r>
            <a:r>
              <a:rPr lang="en-US" sz="2400" dirty="0"/>
              <a:t> </a:t>
            </a:r>
            <a:r>
              <a:rPr lang="en-US" sz="2400" dirty="0" err="1"/>
              <a:t>demandas</a:t>
            </a:r>
            <a:r>
              <a:rPr lang="en-US" sz="2400" dirty="0"/>
              <a:t> de </a:t>
            </a:r>
            <a:r>
              <a:rPr lang="en-US" sz="2400" dirty="0" err="1"/>
              <a:t>rendimiento</a:t>
            </a:r>
            <a:r>
              <a:rPr lang="en-US" sz="2400" dirty="0"/>
              <a:t>. </a:t>
            </a:r>
            <a:r>
              <a:rPr lang="en-US" sz="2400" dirty="0" err="1"/>
              <a:t>Incluso</a:t>
            </a:r>
            <a:r>
              <a:rPr lang="en-US" sz="2400" dirty="0"/>
              <a:t> </a:t>
            </a:r>
            <a:r>
              <a:rPr lang="en-US" sz="2400" dirty="0" err="1"/>
              <a:t>las</a:t>
            </a:r>
            <a:r>
              <a:rPr lang="en-US" sz="2400" dirty="0"/>
              <a:t> </a:t>
            </a:r>
            <a:r>
              <a:rPr lang="en-US" sz="2400" dirty="0" err="1"/>
              <a:t>funciones</a:t>
            </a:r>
            <a:r>
              <a:rPr lang="en-US" sz="2400" dirty="0"/>
              <a:t> </a:t>
            </a:r>
            <a:r>
              <a:rPr lang="en-US" sz="2400" dirty="0" err="1"/>
              <a:t>que</a:t>
            </a:r>
            <a:r>
              <a:rPr lang="en-US" sz="2400" dirty="0"/>
              <a:t> </a:t>
            </a:r>
            <a:r>
              <a:rPr lang="en-US" sz="2400" dirty="0" err="1"/>
              <a:t>dependen</a:t>
            </a:r>
            <a:r>
              <a:rPr lang="en-US" sz="2400" dirty="0"/>
              <a:t> de la </a:t>
            </a:r>
            <a:r>
              <a:rPr lang="en-US" sz="2400" dirty="0" err="1"/>
              <a:t>lectura</a:t>
            </a:r>
            <a:r>
              <a:rPr lang="en-US" sz="2400" dirty="0"/>
              <a:t> / </a:t>
            </a:r>
            <a:r>
              <a:rPr lang="en-US" sz="2400" dirty="0" err="1"/>
              <a:t>escritura</a:t>
            </a:r>
            <a:r>
              <a:rPr lang="en-US" sz="2400" dirty="0"/>
              <a:t> a </a:t>
            </a:r>
            <a:r>
              <a:rPr lang="en-US" sz="2400" dirty="0" err="1"/>
              <a:t>veces</a:t>
            </a:r>
            <a:r>
              <a:rPr lang="en-US" sz="2400" dirty="0"/>
              <a:t> se </a:t>
            </a:r>
            <a:r>
              <a:rPr lang="en-US" sz="2400" dirty="0" err="1"/>
              <a:t>eliminan</a:t>
            </a:r>
            <a:r>
              <a:rPr lang="en-US" sz="2400" dirty="0"/>
              <a:t> para </a:t>
            </a:r>
            <a:r>
              <a:rPr lang="en-US" sz="2400" dirty="0" err="1"/>
              <a:t>ofrecer</a:t>
            </a:r>
            <a:r>
              <a:rPr lang="en-US" sz="2400" dirty="0"/>
              <a:t> un </a:t>
            </a:r>
            <a:r>
              <a:rPr lang="en-US" sz="2400" dirty="0" err="1"/>
              <a:t>almacenamiento</a:t>
            </a:r>
            <a:r>
              <a:rPr lang="en-US" sz="2400" dirty="0"/>
              <a:t> </a:t>
            </a:r>
            <a:r>
              <a:rPr lang="en-US" sz="2400" dirty="0" err="1"/>
              <a:t>que</a:t>
            </a:r>
            <a:r>
              <a:rPr lang="en-US" sz="2400" dirty="0"/>
              <a:t> </a:t>
            </a:r>
            <a:r>
              <a:rPr lang="en-US" sz="2400" dirty="0" err="1"/>
              <a:t>puede</a:t>
            </a:r>
            <a:r>
              <a:rPr lang="en-US" sz="2400" dirty="0"/>
              <a:t> </a:t>
            </a:r>
            <a:r>
              <a:rPr lang="en-US" sz="2400" dirty="0" err="1"/>
              <a:t>escalar</a:t>
            </a:r>
            <a:r>
              <a:rPr lang="en-US" sz="2400" dirty="0"/>
              <a:t> al </a:t>
            </a:r>
            <a:r>
              <a:rPr lang="en-US" sz="2400" dirty="0" err="1"/>
              <a:t>tamaño</a:t>
            </a:r>
            <a:r>
              <a:rPr lang="en-US" sz="2400" dirty="0"/>
              <a:t> de </a:t>
            </a:r>
            <a:r>
              <a:rPr lang="en-US" sz="2400" dirty="0" err="1" smtClean="0"/>
              <a:t>las</a:t>
            </a:r>
            <a:r>
              <a:rPr lang="en-US" sz="2400" dirty="0" smtClean="0"/>
              <a:t> </a:t>
            </a:r>
            <a:r>
              <a:rPr lang="en-US" sz="2400" dirty="0"/>
              <a:t>WSC </a:t>
            </a:r>
            <a:r>
              <a:rPr lang="en-US" sz="2400" dirty="0" err="1" smtClean="0"/>
              <a:t>modernas</a:t>
            </a:r>
            <a:r>
              <a:rPr lang="en-US" sz="2400" dirty="0"/>
              <a:t>. En </a:t>
            </a:r>
            <a:r>
              <a:rPr lang="en-US" sz="2400" dirty="0" err="1"/>
              <a:t>cualquier</a:t>
            </a:r>
            <a:r>
              <a:rPr lang="en-US" sz="2400" dirty="0"/>
              <a:t> </a:t>
            </a:r>
            <a:r>
              <a:rPr lang="en-US" sz="2400" dirty="0" err="1"/>
              <a:t>caso</a:t>
            </a:r>
            <a:r>
              <a:rPr lang="en-US" sz="2400" dirty="0"/>
              <a:t>, </a:t>
            </a:r>
            <a:r>
              <a:rPr lang="en-US" sz="2400" dirty="0" err="1"/>
              <a:t>las</a:t>
            </a:r>
            <a:r>
              <a:rPr lang="en-US" sz="2400" dirty="0"/>
              <a:t> </a:t>
            </a:r>
            <a:r>
              <a:rPr lang="en-US" sz="2400" dirty="0" err="1"/>
              <a:t>aplicaciones</a:t>
            </a:r>
            <a:r>
              <a:rPr lang="en-US" sz="2400" dirty="0"/>
              <a:t> WSC no </a:t>
            </a:r>
            <a:r>
              <a:rPr lang="en-US" sz="2400" dirty="0" err="1"/>
              <a:t>tienen</a:t>
            </a:r>
            <a:r>
              <a:rPr lang="en-US" sz="2400" dirty="0"/>
              <a:t> </a:t>
            </a:r>
            <a:r>
              <a:rPr lang="en-US" sz="2400" dirty="0" err="1"/>
              <a:t>más</a:t>
            </a:r>
            <a:r>
              <a:rPr lang="en-US" sz="2400" dirty="0"/>
              <a:t> </a:t>
            </a:r>
            <a:r>
              <a:rPr lang="en-US" sz="2400" dirty="0" err="1"/>
              <a:t>remedio</a:t>
            </a:r>
            <a:r>
              <a:rPr lang="en-US" sz="2400" dirty="0"/>
              <a:t> </a:t>
            </a:r>
            <a:r>
              <a:rPr lang="en-US" sz="2400" dirty="0" err="1"/>
              <a:t>que</a:t>
            </a:r>
            <a:r>
              <a:rPr lang="en-US" sz="2400" dirty="0"/>
              <a:t> </a:t>
            </a:r>
            <a:r>
              <a:rPr lang="en-US" sz="2400" dirty="0" err="1"/>
              <a:t>encontrar</a:t>
            </a:r>
            <a:r>
              <a:rPr lang="en-US" sz="2400" dirty="0"/>
              <a:t> </a:t>
            </a:r>
            <a:r>
              <a:rPr lang="en-US" sz="2400" dirty="0" err="1"/>
              <a:t>algoritmos</a:t>
            </a:r>
            <a:r>
              <a:rPr lang="en-US" sz="2400" dirty="0"/>
              <a:t> </a:t>
            </a:r>
            <a:r>
              <a:rPr lang="en-US" sz="2400" dirty="0" err="1"/>
              <a:t>que</a:t>
            </a:r>
            <a:r>
              <a:rPr lang="en-US" sz="2400" dirty="0"/>
              <a:t> </a:t>
            </a:r>
            <a:r>
              <a:rPr lang="en-US" sz="2400" dirty="0" err="1"/>
              <a:t>puedan</a:t>
            </a:r>
            <a:r>
              <a:rPr lang="en-US" sz="2400" dirty="0"/>
              <a:t> </a:t>
            </a:r>
            <a:r>
              <a:rPr lang="en-US" sz="2400" dirty="0" err="1"/>
              <a:t>escalar</a:t>
            </a:r>
            <a:r>
              <a:rPr lang="en-US" sz="2400" dirty="0"/>
              <a:t> entre </a:t>
            </a:r>
            <a:r>
              <a:rPr lang="en-US" sz="2400" dirty="0" err="1"/>
              <a:t>cientos</a:t>
            </a:r>
            <a:r>
              <a:rPr lang="en-US" sz="2400" dirty="0"/>
              <a:t> y miles de </a:t>
            </a:r>
            <a:r>
              <a:rPr lang="en-US" sz="2400" dirty="0" err="1"/>
              <a:t>servidores</a:t>
            </a:r>
            <a:r>
              <a:rPr lang="en-US" sz="2400" dirty="0"/>
              <a:t>, </a:t>
            </a:r>
            <a:r>
              <a:rPr lang="en-US" sz="2400" dirty="0" err="1"/>
              <a:t>ya</a:t>
            </a:r>
            <a:r>
              <a:rPr lang="en-US" sz="2400" dirty="0"/>
              <a:t> </a:t>
            </a:r>
            <a:r>
              <a:rPr lang="en-US" sz="2400" dirty="0" err="1"/>
              <a:t>que</a:t>
            </a:r>
            <a:r>
              <a:rPr lang="en-US" sz="2400" dirty="0"/>
              <a:t> </a:t>
            </a:r>
            <a:r>
              <a:rPr lang="en-US" sz="2400" dirty="0" err="1"/>
              <a:t>eso</a:t>
            </a:r>
            <a:r>
              <a:rPr lang="en-US" sz="2400" dirty="0"/>
              <a:t> </a:t>
            </a:r>
            <a:r>
              <a:rPr lang="en-US" sz="2400" dirty="0" err="1"/>
              <a:t>es</a:t>
            </a:r>
            <a:r>
              <a:rPr lang="en-US" sz="2400" dirty="0"/>
              <a:t> lo </a:t>
            </a:r>
            <a:r>
              <a:rPr lang="en-US" sz="2400" dirty="0" err="1"/>
              <a:t>que</a:t>
            </a:r>
            <a:r>
              <a:rPr lang="en-US" sz="2400" dirty="0"/>
              <a:t> </a:t>
            </a:r>
            <a:r>
              <a:rPr lang="en-US" sz="2400" dirty="0" err="1"/>
              <a:t>esperan</a:t>
            </a:r>
            <a:r>
              <a:rPr lang="en-US" sz="2400" dirty="0"/>
              <a:t> los </a:t>
            </a:r>
            <a:r>
              <a:rPr lang="en-US" sz="2400" dirty="0" err="1"/>
              <a:t>clientes</a:t>
            </a:r>
            <a:r>
              <a:rPr lang="en-US" sz="2400" dirty="0"/>
              <a:t> y </a:t>
            </a:r>
            <a:r>
              <a:rPr lang="en-US" sz="2400" dirty="0" err="1"/>
              <a:t>eso</a:t>
            </a:r>
            <a:r>
              <a:rPr lang="en-US" sz="2400" dirty="0"/>
              <a:t> </a:t>
            </a:r>
            <a:r>
              <a:rPr lang="en-US" sz="2400" dirty="0" err="1"/>
              <a:t>es</a:t>
            </a:r>
            <a:r>
              <a:rPr lang="en-US" sz="2400" dirty="0"/>
              <a:t> lo </a:t>
            </a:r>
            <a:r>
              <a:rPr lang="en-US" sz="2400" dirty="0" err="1"/>
              <a:t>que</a:t>
            </a:r>
            <a:r>
              <a:rPr lang="en-US" sz="2400" dirty="0"/>
              <a:t> </a:t>
            </a:r>
            <a:r>
              <a:rPr lang="en-US" sz="2400" dirty="0" err="1"/>
              <a:t>ofrece</a:t>
            </a:r>
            <a:r>
              <a:rPr lang="en-US" sz="2400" dirty="0"/>
              <a:t> la </a:t>
            </a:r>
            <a:r>
              <a:rPr lang="en-US" sz="2400" dirty="0" err="1"/>
              <a:t>tecnología</a:t>
            </a:r>
            <a:r>
              <a:rPr lang="en-US" sz="2400" dirty="0"/>
              <a:t> WSC</a:t>
            </a:r>
            <a:r>
              <a:rPr lang="en-US" sz="2400" dirty="0" smtClean="0"/>
              <a:t>.</a:t>
            </a:r>
          </a:p>
        </p:txBody>
      </p:sp>
    </p:spTree>
    <p:extLst>
      <p:ext uri="{BB962C8B-B14F-4D97-AF65-F5344CB8AC3E}">
        <p14:creationId xmlns:p14="http://schemas.microsoft.com/office/powerpoint/2010/main" val="2274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u="sng" dirty="0" err="1" smtClean="0"/>
              <a:t>Recuento</a:t>
            </a:r>
            <a:r>
              <a:rPr lang="en-US" sz="2400" u="sng" dirty="0" smtClean="0"/>
              <a:t> </a:t>
            </a:r>
            <a:r>
              <a:rPr lang="en-US" sz="2400" u="sng" dirty="0"/>
              <a:t>de </a:t>
            </a:r>
            <a:r>
              <a:rPr lang="en-US" sz="2400" u="sng" dirty="0" err="1"/>
              <a:t>costos</a:t>
            </a:r>
            <a:r>
              <a:rPr lang="en-US" sz="2400" u="sng" dirty="0"/>
              <a:t> </a:t>
            </a:r>
            <a:r>
              <a:rPr lang="en-US" sz="2400" u="sng" dirty="0" err="1"/>
              <a:t>operacionales</a:t>
            </a:r>
            <a:r>
              <a:rPr lang="en-US" sz="2400" dirty="0"/>
              <a:t>: los </a:t>
            </a:r>
            <a:r>
              <a:rPr lang="en-US" sz="2400" dirty="0" err="1"/>
              <a:t>arquitectos</a:t>
            </a:r>
            <a:r>
              <a:rPr lang="en-US" sz="2400" dirty="0"/>
              <a:t> de los </a:t>
            </a:r>
            <a:r>
              <a:rPr lang="en-US" sz="2400" dirty="0" err="1"/>
              <a:t>servidores</a:t>
            </a:r>
            <a:r>
              <a:rPr lang="en-US" sz="2400" dirty="0"/>
              <a:t> </a:t>
            </a:r>
            <a:r>
              <a:rPr lang="en-US" sz="2400" dirty="0" err="1"/>
              <a:t>generalmente</a:t>
            </a:r>
            <a:r>
              <a:rPr lang="en-US" sz="2400" dirty="0"/>
              <a:t> </a:t>
            </a:r>
            <a:r>
              <a:rPr lang="en-US" sz="2400" dirty="0" err="1"/>
              <a:t>ignoran</a:t>
            </a:r>
            <a:r>
              <a:rPr lang="en-US" sz="2400" dirty="0"/>
              <a:t> los </a:t>
            </a:r>
            <a:r>
              <a:rPr lang="en-US" sz="2400" dirty="0" err="1"/>
              <a:t>costos</a:t>
            </a:r>
            <a:r>
              <a:rPr lang="en-US" sz="2400" dirty="0"/>
              <a:t> </a:t>
            </a:r>
            <a:r>
              <a:rPr lang="en-US" sz="2400" dirty="0" err="1"/>
              <a:t>operacionales</a:t>
            </a:r>
            <a:r>
              <a:rPr lang="en-US" sz="2400" dirty="0"/>
              <a:t> de un </a:t>
            </a:r>
            <a:r>
              <a:rPr lang="en-US" sz="2400" dirty="0" err="1"/>
              <a:t>servidor</a:t>
            </a:r>
            <a:r>
              <a:rPr lang="en-US" sz="2400" dirty="0"/>
              <a:t>, </a:t>
            </a:r>
            <a:r>
              <a:rPr lang="en-US" sz="2400" dirty="0" err="1"/>
              <a:t>asumiendo</a:t>
            </a:r>
            <a:r>
              <a:rPr lang="en-US" sz="2400" dirty="0"/>
              <a:t> </a:t>
            </a:r>
            <a:r>
              <a:rPr lang="en-US" sz="2400" dirty="0" err="1"/>
              <a:t>que</a:t>
            </a:r>
            <a:r>
              <a:rPr lang="en-US" sz="2400" dirty="0"/>
              <a:t> </a:t>
            </a:r>
            <a:r>
              <a:rPr lang="en-US" sz="2400" dirty="0" err="1"/>
              <a:t>palidecen</a:t>
            </a:r>
            <a:r>
              <a:rPr lang="en-US" sz="2400" dirty="0"/>
              <a:t> en </a:t>
            </a:r>
            <a:r>
              <a:rPr lang="en-US" sz="2400" dirty="0" err="1"/>
              <a:t>comparación</a:t>
            </a:r>
            <a:r>
              <a:rPr lang="en-US" sz="2400" dirty="0"/>
              <a:t> con los </a:t>
            </a:r>
            <a:r>
              <a:rPr lang="en-US" sz="2400" dirty="0" err="1"/>
              <a:t>costos</a:t>
            </a:r>
            <a:r>
              <a:rPr lang="en-US" sz="2400" dirty="0"/>
              <a:t> de </a:t>
            </a:r>
            <a:r>
              <a:rPr lang="en-US" sz="2400" dirty="0" err="1"/>
              <a:t>compra</a:t>
            </a:r>
            <a:r>
              <a:rPr lang="en-US" sz="2400" dirty="0"/>
              <a:t>. Los WSC </a:t>
            </a:r>
            <a:r>
              <a:rPr lang="en-US" sz="2400" dirty="0" err="1"/>
              <a:t>tienen</a:t>
            </a:r>
            <a:r>
              <a:rPr lang="en-US" sz="2400" dirty="0"/>
              <a:t> </a:t>
            </a:r>
            <a:r>
              <a:rPr lang="en-US" sz="2400" dirty="0" err="1"/>
              <a:t>una</a:t>
            </a:r>
            <a:r>
              <a:rPr lang="en-US" sz="2400" dirty="0"/>
              <a:t> </a:t>
            </a:r>
            <a:r>
              <a:rPr lang="en-US" sz="2400" dirty="0" err="1"/>
              <a:t>vida</a:t>
            </a:r>
            <a:r>
              <a:rPr lang="en-US" sz="2400" dirty="0"/>
              <a:t> </a:t>
            </a:r>
            <a:r>
              <a:rPr lang="en-US" sz="2400" dirty="0" err="1"/>
              <a:t>útil</a:t>
            </a:r>
            <a:r>
              <a:rPr lang="en-US" sz="2400" dirty="0"/>
              <a:t> </a:t>
            </a:r>
            <a:r>
              <a:rPr lang="en-US" sz="2400" dirty="0" err="1"/>
              <a:t>más</a:t>
            </a:r>
            <a:r>
              <a:rPr lang="en-US" sz="2400" dirty="0"/>
              <a:t> </a:t>
            </a:r>
            <a:r>
              <a:rPr lang="en-US" sz="2400" dirty="0" err="1"/>
              <a:t>larga</a:t>
            </a:r>
            <a:r>
              <a:rPr lang="en-US" sz="2400" dirty="0"/>
              <a:t>; la </a:t>
            </a:r>
            <a:r>
              <a:rPr lang="en-US" sz="2400" dirty="0" err="1"/>
              <a:t>infraestructura</a:t>
            </a:r>
            <a:r>
              <a:rPr lang="en-US" sz="2400" dirty="0"/>
              <a:t> de </a:t>
            </a:r>
            <a:r>
              <a:rPr lang="en-US" sz="2400" dirty="0" err="1"/>
              <a:t>construcción</a:t>
            </a:r>
            <a:r>
              <a:rPr lang="en-US" sz="2400" dirty="0"/>
              <a:t> y </a:t>
            </a:r>
            <a:r>
              <a:rPr lang="en-US" sz="2400" dirty="0" err="1"/>
              <a:t>eléctrica</a:t>
            </a:r>
            <a:r>
              <a:rPr lang="en-US" sz="2400" dirty="0"/>
              <a:t> y de </a:t>
            </a:r>
            <a:r>
              <a:rPr lang="en-US" sz="2400" dirty="0" err="1"/>
              <a:t>enfriamiento</a:t>
            </a:r>
            <a:r>
              <a:rPr lang="en-US" sz="2400" dirty="0"/>
              <a:t> a menudo se </a:t>
            </a:r>
            <a:r>
              <a:rPr lang="en-US" sz="2400" dirty="0" err="1"/>
              <a:t>amortiza</a:t>
            </a:r>
            <a:r>
              <a:rPr lang="en-US" sz="2400" dirty="0"/>
              <a:t> de 10 a 15 </a:t>
            </a:r>
            <a:r>
              <a:rPr lang="en-US" sz="2400" dirty="0" err="1"/>
              <a:t>años</a:t>
            </a:r>
            <a:r>
              <a:rPr lang="en-US" sz="2400" dirty="0"/>
              <a:t>, </a:t>
            </a:r>
            <a:r>
              <a:rPr lang="en-US" sz="2400" dirty="0" err="1"/>
              <a:t>por</a:t>
            </a:r>
            <a:r>
              <a:rPr lang="en-US" sz="2400" dirty="0"/>
              <a:t> lo </a:t>
            </a:r>
            <a:r>
              <a:rPr lang="en-US" sz="2400" dirty="0" err="1"/>
              <a:t>que</a:t>
            </a:r>
            <a:r>
              <a:rPr lang="en-US" sz="2400" dirty="0"/>
              <a:t> los </a:t>
            </a:r>
            <a:r>
              <a:rPr lang="en-US" sz="2400" dirty="0" err="1"/>
              <a:t>costos</a:t>
            </a:r>
            <a:r>
              <a:rPr lang="en-US" sz="2400" dirty="0"/>
              <a:t> </a:t>
            </a:r>
            <a:r>
              <a:rPr lang="en-US" sz="2400" dirty="0" err="1"/>
              <a:t>operacionales</a:t>
            </a:r>
            <a:r>
              <a:rPr lang="en-US" sz="2400" dirty="0"/>
              <a:t> se </a:t>
            </a:r>
            <a:r>
              <a:rPr lang="en-US" sz="2400" dirty="0" err="1" smtClean="0"/>
              <a:t>suman</a:t>
            </a:r>
            <a:r>
              <a:rPr lang="en-US" sz="2400" dirty="0" smtClean="0"/>
              <a:t>: </a:t>
            </a:r>
            <a:r>
              <a:rPr lang="en-US" sz="2400" dirty="0"/>
              <a:t>la </a:t>
            </a:r>
            <a:r>
              <a:rPr lang="en-US" sz="2400" dirty="0" err="1"/>
              <a:t>energía</a:t>
            </a:r>
            <a:r>
              <a:rPr lang="en-US" sz="2400" dirty="0"/>
              <a:t>, la </a:t>
            </a:r>
            <a:r>
              <a:rPr lang="en-US" sz="2400" dirty="0" err="1"/>
              <a:t>distribución</a:t>
            </a:r>
            <a:r>
              <a:rPr lang="en-US" sz="2400" dirty="0"/>
              <a:t> de </a:t>
            </a:r>
            <a:r>
              <a:rPr lang="en-US" sz="2400" dirty="0" err="1"/>
              <a:t>energía</a:t>
            </a:r>
            <a:r>
              <a:rPr lang="en-US" sz="2400" dirty="0"/>
              <a:t> y el </a:t>
            </a:r>
            <a:r>
              <a:rPr lang="en-US" sz="2400" dirty="0" err="1"/>
              <a:t>enfriamiento</a:t>
            </a:r>
            <a:r>
              <a:rPr lang="en-US" sz="2400" dirty="0"/>
              <a:t> </a:t>
            </a:r>
            <a:r>
              <a:rPr lang="en-US" sz="2400" dirty="0" err="1"/>
              <a:t>representan</a:t>
            </a:r>
            <a:r>
              <a:rPr lang="en-US" sz="2400" dirty="0"/>
              <a:t> </a:t>
            </a:r>
            <a:r>
              <a:rPr lang="en-US" sz="2400" dirty="0" err="1"/>
              <a:t>más</a:t>
            </a:r>
            <a:r>
              <a:rPr lang="en-US" sz="2400" dirty="0"/>
              <a:t> del 30% de los </a:t>
            </a:r>
            <a:r>
              <a:rPr lang="en-US" sz="2400" dirty="0" err="1"/>
              <a:t>costos</a:t>
            </a:r>
            <a:r>
              <a:rPr lang="en-US" sz="2400" dirty="0"/>
              <a:t> de </a:t>
            </a:r>
            <a:r>
              <a:rPr lang="en-US" sz="2400" dirty="0" err="1"/>
              <a:t>una</a:t>
            </a:r>
            <a:r>
              <a:rPr lang="en-US" sz="2400" dirty="0"/>
              <a:t> </a:t>
            </a:r>
            <a:r>
              <a:rPr lang="en-US" sz="2400" dirty="0" smtClean="0"/>
              <a:t>WSC </a:t>
            </a:r>
            <a:r>
              <a:rPr lang="en-US" sz="2400" dirty="0" err="1" smtClean="0"/>
              <a:t>durante</a:t>
            </a:r>
            <a:r>
              <a:rPr lang="en-US" sz="2400" dirty="0" smtClean="0"/>
              <a:t> </a:t>
            </a:r>
            <a:r>
              <a:rPr lang="en-US" sz="2400" dirty="0"/>
              <a:t>10 </a:t>
            </a:r>
            <a:r>
              <a:rPr lang="en-US" sz="2400" dirty="0" err="1"/>
              <a:t>años</a:t>
            </a:r>
            <a:r>
              <a:rPr lang="en-US" sz="2400" dirty="0" smtClean="0"/>
              <a:t>.</a:t>
            </a:r>
          </a:p>
          <a:p>
            <a:endParaRPr lang="es-ES" sz="2400" dirty="0"/>
          </a:p>
        </p:txBody>
      </p:sp>
    </p:spTree>
    <p:extLst>
      <p:ext uri="{BB962C8B-B14F-4D97-AF65-F5344CB8AC3E}">
        <p14:creationId xmlns:p14="http://schemas.microsoft.com/office/powerpoint/2010/main" val="15275382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4773</TotalTime>
  <Words>2787</Words>
  <Application>Microsoft Macintosh PowerPoint</Application>
  <PresentationFormat>Panorámica</PresentationFormat>
  <Paragraphs>66</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Calibri Light</vt:lpstr>
      <vt:lpstr>Arial</vt:lpstr>
      <vt:lpstr>Tema de Office</vt:lpstr>
      <vt:lpstr>Warehouse-Scale Computers</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Práctica 5.1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Puertas Lógicas</dc:title>
  <dc:creator>Lorena Recalde</dc:creator>
  <cp:lastModifiedBy>Lorena Recalde</cp:lastModifiedBy>
  <cp:revision>196</cp:revision>
  <dcterms:created xsi:type="dcterms:W3CDTF">2019-04-18T13:50:07Z</dcterms:created>
  <dcterms:modified xsi:type="dcterms:W3CDTF">2020-01-29T13:39:42Z</dcterms:modified>
</cp:coreProperties>
</file>