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0" r:id="rId11"/>
    <p:sldId id="271" r:id="rId12"/>
    <p:sldId id="266" r:id="rId13"/>
    <p:sldId id="267" r:id="rId14"/>
    <p:sldId id="269" r:id="rId15"/>
    <p:sldId id="268" r:id="rId16"/>
    <p:sldId id="272" r:id="rId1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/>
    <p:restoredTop sz="93112"/>
  </p:normalViewPr>
  <p:slideViewPr>
    <p:cSldViewPr snapToGrid="0" snapToObjects="1">
      <p:cViewPr>
        <p:scale>
          <a:sx n="96" d="100"/>
          <a:sy n="96" d="100"/>
        </p:scale>
        <p:origin x="6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BC5C-D8D6-A14A-A27D-322464B1AC2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Puertas</a:t>
            </a:r>
            <a:r>
              <a:rPr lang="en-US" dirty="0" smtClean="0"/>
              <a:t> L</a:t>
            </a:r>
            <a:r>
              <a:rPr lang="es-ES" dirty="0" err="1" smtClean="0"/>
              <a:t>ógicas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.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Simplificación: Puertas Lógicas y Propiedades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12" y="1690688"/>
            <a:ext cx="10056504" cy="45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Simplificación: Puertas Lógicas y Propiedades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70" y="1690688"/>
            <a:ext cx="2899836" cy="176364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42" y="1690688"/>
            <a:ext cx="6448364" cy="46173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5" y="3454331"/>
            <a:ext cx="4454387" cy="31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Hallar la función dados los siguientes diagramas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10011448" y="2269808"/>
            <a:ext cx="1335024" cy="804672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8779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       </a:t>
            </a:r>
            <a:endParaRPr lang="en-US" sz="7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1719072" y="1825625"/>
            <a:ext cx="1591056" cy="963168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H="1">
            <a:off x="987552" y="2176272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987552" y="2474976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298553" y="2355930"/>
            <a:ext cx="0" cy="67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3291840" y="3017520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4023360" y="2578609"/>
            <a:ext cx="1591056" cy="963168"/>
          </a:xfrm>
          <a:prstGeom prst="rect">
            <a:avLst/>
          </a:prstGeom>
        </p:spPr>
      </p:pic>
      <p:cxnSp>
        <p:nvCxnSpPr>
          <p:cNvPr id="16" name="Conector recto 15"/>
          <p:cNvCxnSpPr/>
          <p:nvPr/>
        </p:nvCxnSpPr>
        <p:spPr>
          <a:xfrm flipH="1">
            <a:off x="987552" y="3267456"/>
            <a:ext cx="3035808" cy="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6425" y="18656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19" name="CuadroTexto 18"/>
          <p:cNvSpPr txBox="1"/>
          <p:nvPr/>
        </p:nvSpPr>
        <p:spPr>
          <a:xfrm>
            <a:off x="650860" y="223145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36174" y="303662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sz="2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072873" y="244367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  <p:sp>
        <p:nvSpPr>
          <p:cNvPr id="22" name="Elipse 21"/>
          <p:cNvSpPr/>
          <p:nvPr/>
        </p:nvSpPr>
        <p:spPr>
          <a:xfrm>
            <a:off x="9476604" y="2306384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7854696" y="1690688"/>
            <a:ext cx="1591056" cy="9631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7854696" y="2674504"/>
            <a:ext cx="1591056" cy="963168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>
          <a:xfrm flipH="1">
            <a:off x="7165024" y="2080376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7165024" y="2379080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6843897" y="17697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28" name="CuadroTexto 27"/>
          <p:cNvSpPr txBox="1"/>
          <p:nvPr/>
        </p:nvSpPr>
        <p:spPr>
          <a:xfrm>
            <a:off x="6828332" y="213555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7133340" y="3047578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7133340" y="3346282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812213" y="273699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32" name="CuadroTexto 31"/>
          <p:cNvSpPr txBox="1"/>
          <p:nvPr/>
        </p:nvSpPr>
        <p:spPr>
          <a:xfrm>
            <a:off x="6796648" y="310276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B’</a:t>
            </a:r>
            <a:endParaRPr lang="en-US" sz="2400" dirty="0"/>
          </a:p>
        </p:txBody>
      </p:sp>
      <p:cxnSp>
        <p:nvCxnSpPr>
          <p:cNvPr id="33" name="Conector recto 32"/>
          <p:cNvCxnSpPr/>
          <p:nvPr/>
        </p:nvCxnSpPr>
        <p:spPr>
          <a:xfrm flipV="1">
            <a:off x="9434177" y="2231455"/>
            <a:ext cx="0" cy="24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V="1">
            <a:off x="9423544" y="2899287"/>
            <a:ext cx="0" cy="30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H="1">
            <a:off x="9435119" y="2474976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>
            <a:off x="9413853" y="2916912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0854299" y="2234297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1719072" y="4322921"/>
            <a:ext cx="1335024" cy="804672"/>
          </a:xfrm>
          <a:prstGeom prst="rect">
            <a:avLst/>
          </a:prstGeom>
        </p:spPr>
      </p:pic>
      <p:sp>
        <p:nvSpPr>
          <p:cNvPr id="48" name="Elipse 47"/>
          <p:cNvSpPr/>
          <p:nvPr/>
        </p:nvSpPr>
        <p:spPr>
          <a:xfrm>
            <a:off x="1184228" y="4359497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ector recto 48"/>
          <p:cNvCxnSpPr/>
          <p:nvPr/>
        </p:nvCxnSpPr>
        <p:spPr>
          <a:xfrm flipH="1">
            <a:off x="1142743" y="4528089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H="1">
            <a:off x="1121477" y="4958450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1824308" y="5381959"/>
            <a:ext cx="1591056" cy="963168"/>
          </a:xfrm>
          <a:prstGeom prst="rect">
            <a:avLst/>
          </a:prstGeom>
        </p:spPr>
      </p:pic>
      <p:cxnSp>
        <p:nvCxnSpPr>
          <p:cNvPr id="52" name="Conector recto 51"/>
          <p:cNvCxnSpPr/>
          <p:nvPr/>
        </p:nvCxnSpPr>
        <p:spPr>
          <a:xfrm flipH="1">
            <a:off x="1092788" y="5732606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>
            <a:off x="1092788" y="6031310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771661" y="542201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756096" y="578778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B’</a:t>
            </a:r>
            <a:endParaRPr lang="en-US" sz="24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407709" y="4730496"/>
            <a:ext cx="7655" cy="4641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3397076" y="5607385"/>
            <a:ext cx="0" cy="30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H="1">
            <a:off x="3397076" y="5194649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H="1">
            <a:off x="3375810" y="5625010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2578608" y="4730496"/>
            <a:ext cx="836756" cy="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n 62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4028454" y="4870735"/>
            <a:ext cx="1591056" cy="963168"/>
          </a:xfrm>
          <a:prstGeom prst="rect">
            <a:avLst/>
          </a:prstGeom>
        </p:spPr>
      </p:pic>
      <p:sp>
        <p:nvSpPr>
          <p:cNvPr id="64" name="CuadroTexto 63"/>
          <p:cNvSpPr txBox="1"/>
          <p:nvPr/>
        </p:nvSpPr>
        <p:spPr>
          <a:xfrm>
            <a:off x="801389" y="43028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65" name="CuadroTexto 64"/>
          <p:cNvSpPr txBox="1"/>
          <p:nvPr/>
        </p:nvSpPr>
        <p:spPr>
          <a:xfrm>
            <a:off x="785824" y="466858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7759814" y="4457024"/>
            <a:ext cx="1335024" cy="804672"/>
          </a:xfrm>
          <a:prstGeom prst="rect">
            <a:avLst/>
          </a:prstGeom>
        </p:spPr>
      </p:pic>
      <p:sp>
        <p:nvSpPr>
          <p:cNvPr id="77" name="Elipse 76"/>
          <p:cNvSpPr/>
          <p:nvPr/>
        </p:nvSpPr>
        <p:spPr>
          <a:xfrm>
            <a:off x="7224970" y="4493600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ector recto 77"/>
          <p:cNvCxnSpPr/>
          <p:nvPr/>
        </p:nvCxnSpPr>
        <p:spPr>
          <a:xfrm flipH="1">
            <a:off x="7183485" y="4662192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7162219" y="5108595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6842131" y="443691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81" name="CuadroTexto 80"/>
          <p:cNvSpPr txBox="1"/>
          <p:nvPr/>
        </p:nvSpPr>
        <p:spPr>
          <a:xfrm>
            <a:off x="6842608" y="48187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7727915" y="5450397"/>
            <a:ext cx="1335024" cy="804672"/>
          </a:xfrm>
          <a:prstGeom prst="rect">
            <a:avLst/>
          </a:prstGeom>
        </p:spPr>
      </p:pic>
      <p:sp>
        <p:nvSpPr>
          <p:cNvPr id="83" name="Elipse 82"/>
          <p:cNvSpPr/>
          <p:nvPr/>
        </p:nvSpPr>
        <p:spPr>
          <a:xfrm>
            <a:off x="7193071" y="5486973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onector recto 83"/>
          <p:cNvCxnSpPr/>
          <p:nvPr/>
        </p:nvCxnSpPr>
        <p:spPr>
          <a:xfrm flipH="1">
            <a:off x="7151586" y="5655565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 flipH="1">
            <a:off x="7130320" y="6101968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6810232" y="543028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A’</a:t>
            </a:r>
            <a:endParaRPr lang="en-US" sz="2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794667" y="582814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sz="2400" dirty="0"/>
          </a:p>
        </p:txBody>
      </p:sp>
      <p:cxnSp>
        <p:nvCxnSpPr>
          <p:cNvPr id="89" name="Conector recto 88"/>
          <p:cNvCxnSpPr/>
          <p:nvPr/>
        </p:nvCxnSpPr>
        <p:spPr>
          <a:xfrm flipV="1">
            <a:off x="9049318" y="5590386"/>
            <a:ext cx="0" cy="30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 flipH="1">
            <a:off x="9072468" y="5177650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H="1">
            <a:off x="9051202" y="5596436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Imagen 91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9703846" y="4853736"/>
            <a:ext cx="1591056" cy="963168"/>
          </a:xfrm>
          <a:prstGeom prst="rect">
            <a:avLst/>
          </a:prstGeom>
        </p:spPr>
      </p:pic>
      <p:cxnSp>
        <p:nvCxnSpPr>
          <p:cNvPr id="98" name="Conector recto 97"/>
          <p:cNvCxnSpPr/>
          <p:nvPr/>
        </p:nvCxnSpPr>
        <p:spPr>
          <a:xfrm flipV="1">
            <a:off x="9083263" y="4873213"/>
            <a:ext cx="0" cy="30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4918725" y="4764477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10734266" y="4792517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31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815" y="638293"/>
            <a:ext cx="10515600" cy="467937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Hallar la función dados los siguientes diagramas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4823759" y="2219023"/>
            <a:ext cx="1335024" cy="804672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8779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       </a:t>
            </a:r>
            <a:endParaRPr lang="en-US" sz="7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4429650" y="4585134"/>
            <a:ext cx="1591056" cy="963168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H="1">
            <a:off x="3698130" y="4839529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3698130" y="5138233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377003" y="452894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19" name="CuadroTexto 18"/>
          <p:cNvSpPr txBox="1"/>
          <p:nvPr/>
        </p:nvSpPr>
        <p:spPr>
          <a:xfrm>
            <a:off x="3361438" y="4862627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B’</a:t>
            </a:r>
            <a:endParaRPr lang="en-US" sz="2400" dirty="0"/>
          </a:p>
        </p:txBody>
      </p:sp>
      <p:sp>
        <p:nvSpPr>
          <p:cNvPr id="22" name="Elipse 21"/>
          <p:cNvSpPr/>
          <p:nvPr/>
        </p:nvSpPr>
        <p:spPr>
          <a:xfrm>
            <a:off x="4288915" y="2255599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2667007" y="1639903"/>
            <a:ext cx="1591056" cy="9631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6889549" y="2807753"/>
            <a:ext cx="1591056" cy="963168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>
          <a:xfrm flipH="1">
            <a:off x="1977335" y="2029591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1977335" y="2328295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656208" y="171900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28" name="CuadroTexto 27"/>
          <p:cNvSpPr txBox="1"/>
          <p:nvPr/>
        </p:nvSpPr>
        <p:spPr>
          <a:xfrm>
            <a:off x="1640643" y="208477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6148150" y="3180827"/>
            <a:ext cx="740930" cy="6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3717858" y="3479531"/>
            <a:ext cx="3181856" cy="17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4246488" y="2180670"/>
            <a:ext cx="0" cy="24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6145839" y="2631141"/>
            <a:ext cx="976" cy="56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H="1">
            <a:off x="4247430" y="2424191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endCxn id="75" idx="3"/>
          </p:cNvCxnSpPr>
          <p:nvPr/>
        </p:nvCxnSpPr>
        <p:spPr>
          <a:xfrm flipH="1">
            <a:off x="2004380" y="2866128"/>
            <a:ext cx="2892717" cy="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0377690" y="379946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3333917" y="329272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A’</a:t>
            </a:r>
            <a:endParaRPr lang="en-US" sz="24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1656208" y="264460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sz="2400" dirty="0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9042666" y="3806758"/>
            <a:ext cx="1335024" cy="804672"/>
          </a:xfrm>
          <a:prstGeom prst="rect">
            <a:avLst/>
          </a:prstGeom>
        </p:spPr>
      </p:pic>
      <p:cxnSp>
        <p:nvCxnSpPr>
          <p:cNvPr id="93" name="Conector recto 92"/>
          <p:cNvCxnSpPr/>
          <p:nvPr/>
        </p:nvCxnSpPr>
        <p:spPr>
          <a:xfrm flipH="1" flipV="1">
            <a:off x="8465395" y="3343100"/>
            <a:ext cx="942" cy="68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H="1">
            <a:off x="8466337" y="4011926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 flipH="1">
            <a:off x="8465395" y="4453863"/>
            <a:ext cx="650610" cy="3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 flipH="1">
            <a:off x="6255186" y="4233396"/>
            <a:ext cx="2892717" cy="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H="1" flipV="1">
            <a:off x="8479663" y="4451287"/>
            <a:ext cx="942" cy="68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 flipH="1">
            <a:off x="5330965" y="5107050"/>
            <a:ext cx="3181856" cy="17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 flipH="1">
            <a:off x="3717858" y="5372418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/>
          <p:cNvSpPr txBox="1"/>
          <p:nvPr/>
        </p:nvSpPr>
        <p:spPr>
          <a:xfrm>
            <a:off x="3366000" y="516133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sz="2400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5899880" y="4016294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545432" y="6142838"/>
            <a:ext cx="725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** C</a:t>
            </a:r>
            <a:r>
              <a:rPr lang="es-ES" sz="2400" dirty="0" err="1" smtClean="0"/>
              <a:t>ómo</a:t>
            </a:r>
            <a:r>
              <a:rPr lang="es-ES" sz="2400" dirty="0" smtClean="0"/>
              <a:t> sería el diagrama pero de manera simplificada?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16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62" y="440362"/>
            <a:ext cx="10515600" cy="467937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Hallar la función dados los siguientes diagramas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4823759" y="1963743"/>
            <a:ext cx="1335024" cy="804672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8779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       </a:t>
            </a:r>
            <a:endParaRPr lang="en-US" sz="7200" dirty="0"/>
          </a:p>
        </p:txBody>
      </p:sp>
      <p:sp>
        <p:nvSpPr>
          <p:cNvPr id="22" name="Elipse 21"/>
          <p:cNvSpPr/>
          <p:nvPr/>
        </p:nvSpPr>
        <p:spPr>
          <a:xfrm>
            <a:off x="4288915" y="2080529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2667007" y="1176077"/>
            <a:ext cx="1591056" cy="9631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2674123" y="2441156"/>
            <a:ext cx="1591056" cy="963168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>
          <a:xfrm flipH="1">
            <a:off x="1977335" y="1565765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1977335" y="1864469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656208" y="12551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28" name="CuadroTexto 27"/>
          <p:cNvSpPr txBox="1"/>
          <p:nvPr/>
        </p:nvSpPr>
        <p:spPr>
          <a:xfrm>
            <a:off x="1640643" y="162094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1932724" y="2814230"/>
            <a:ext cx="740930" cy="6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1943357" y="3112934"/>
            <a:ext cx="740931" cy="15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4246488" y="1695579"/>
            <a:ext cx="0" cy="490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H="1">
            <a:off x="4247430" y="2168911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6242221" y="205443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1605760" y="253538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A’</a:t>
            </a:r>
            <a:endParaRPr lang="en-US" sz="2400" dirty="0"/>
          </a:p>
        </p:txBody>
      </p:sp>
      <p:sp>
        <p:nvSpPr>
          <p:cNvPr id="3" name="Elipse 2"/>
          <p:cNvSpPr/>
          <p:nvPr/>
        </p:nvSpPr>
        <p:spPr>
          <a:xfrm>
            <a:off x="3497181" y="1624144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/>
          <p:cNvSpPr/>
          <p:nvPr/>
        </p:nvSpPr>
        <p:spPr>
          <a:xfrm>
            <a:off x="3505203" y="2883448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adroTexto 40"/>
          <p:cNvSpPr txBox="1"/>
          <p:nvPr/>
        </p:nvSpPr>
        <p:spPr>
          <a:xfrm>
            <a:off x="1598006" y="28967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</a:t>
            </a:r>
            <a:endParaRPr lang="en-US" sz="2400" dirty="0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4258063" y="2516104"/>
            <a:ext cx="942" cy="452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4246488" y="2516104"/>
            <a:ext cx="682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4753086" y="2095938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/>
          <p:cNvSpPr/>
          <p:nvPr/>
        </p:nvSpPr>
        <p:spPr>
          <a:xfrm>
            <a:off x="4778898" y="2424321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4797255" y="3934669"/>
            <a:ext cx="1335024" cy="804672"/>
          </a:xfrm>
          <a:prstGeom prst="rect">
            <a:avLst/>
          </a:prstGeom>
        </p:spPr>
      </p:pic>
      <p:sp>
        <p:nvSpPr>
          <p:cNvPr id="50" name="Elipse 49"/>
          <p:cNvSpPr/>
          <p:nvPr/>
        </p:nvSpPr>
        <p:spPr>
          <a:xfrm>
            <a:off x="4262411" y="4051455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ector recto 50"/>
          <p:cNvCxnSpPr/>
          <p:nvPr/>
        </p:nvCxnSpPr>
        <p:spPr>
          <a:xfrm flipH="1">
            <a:off x="4220926" y="4139837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4219984" y="4487030"/>
            <a:ext cx="682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4726582" y="4066864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/>
          <p:cNvSpPr/>
          <p:nvPr/>
        </p:nvSpPr>
        <p:spPr>
          <a:xfrm>
            <a:off x="4752394" y="4395247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ector recto 54"/>
          <p:cNvCxnSpPr/>
          <p:nvPr/>
        </p:nvCxnSpPr>
        <p:spPr>
          <a:xfrm flipV="1">
            <a:off x="6117039" y="4344664"/>
            <a:ext cx="0" cy="490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H="1">
            <a:off x="6117981" y="4817996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6788913" y="4487030"/>
            <a:ext cx="1591056" cy="963168"/>
          </a:xfrm>
          <a:prstGeom prst="rect">
            <a:avLst/>
          </a:prstGeom>
        </p:spPr>
      </p:pic>
      <p:sp>
        <p:nvSpPr>
          <p:cNvPr id="58" name="Elipse 57"/>
          <p:cNvSpPr/>
          <p:nvPr/>
        </p:nvSpPr>
        <p:spPr>
          <a:xfrm>
            <a:off x="7619087" y="4935097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ector recto 58"/>
          <p:cNvCxnSpPr/>
          <p:nvPr/>
        </p:nvCxnSpPr>
        <p:spPr>
          <a:xfrm flipH="1">
            <a:off x="4262411" y="5135745"/>
            <a:ext cx="2526503" cy="14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363787" y="5022586"/>
            <a:ext cx="0" cy="490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n 62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9133989" y="5276901"/>
            <a:ext cx="1335024" cy="804672"/>
          </a:xfrm>
          <a:prstGeom prst="rect">
            <a:avLst/>
          </a:prstGeom>
        </p:spPr>
      </p:pic>
      <p:sp>
        <p:nvSpPr>
          <p:cNvPr id="64" name="Elipse 63"/>
          <p:cNvSpPr/>
          <p:nvPr/>
        </p:nvSpPr>
        <p:spPr>
          <a:xfrm>
            <a:off x="8599145" y="5393687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/>
          <p:cNvSpPr/>
          <p:nvPr/>
        </p:nvSpPr>
        <p:spPr>
          <a:xfrm>
            <a:off x="9063316" y="5409096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ipse 65"/>
          <p:cNvSpPr/>
          <p:nvPr/>
        </p:nvSpPr>
        <p:spPr>
          <a:xfrm>
            <a:off x="9089128" y="5737479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364729" y="5495918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agen 66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6823559" y="5690656"/>
            <a:ext cx="1591056" cy="963168"/>
          </a:xfrm>
          <a:prstGeom prst="rect">
            <a:avLst/>
          </a:prstGeom>
        </p:spPr>
      </p:pic>
      <p:cxnSp>
        <p:nvCxnSpPr>
          <p:cNvPr id="68" name="Conector recto 67"/>
          <p:cNvCxnSpPr/>
          <p:nvPr/>
        </p:nvCxnSpPr>
        <p:spPr>
          <a:xfrm flipH="1">
            <a:off x="6082160" y="5970595"/>
            <a:ext cx="740930" cy="6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>
            <a:off x="6092793" y="6226964"/>
            <a:ext cx="740931" cy="15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5755196" y="569175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A’</a:t>
            </a:r>
            <a:endParaRPr lang="en-US" sz="24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5764376" y="598538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3" name="Conector recto 72"/>
          <p:cNvCxnSpPr/>
          <p:nvPr/>
        </p:nvCxnSpPr>
        <p:spPr>
          <a:xfrm flipH="1" flipV="1">
            <a:off x="8395924" y="5816975"/>
            <a:ext cx="12517" cy="400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H="1">
            <a:off x="8395924" y="5805360"/>
            <a:ext cx="682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3880797" y="388486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3873043" y="424623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B’</a:t>
            </a:r>
            <a:endParaRPr lang="en-US" sz="24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3913298" y="491318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</a:t>
            </a:r>
            <a:endParaRPr lang="en-US" sz="2400" dirty="0"/>
          </a:p>
        </p:txBody>
      </p:sp>
      <p:cxnSp>
        <p:nvCxnSpPr>
          <p:cNvPr id="79" name="Conector recto 78"/>
          <p:cNvCxnSpPr/>
          <p:nvPr/>
        </p:nvCxnSpPr>
        <p:spPr>
          <a:xfrm flipH="1">
            <a:off x="6092793" y="6489800"/>
            <a:ext cx="740931" cy="15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5781310" y="6290557"/>
            <a:ext cx="43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C’</a:t>
            </a:r>
            <a:endParaRPr lang="en-US" sz="24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10402221" y="5286471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9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5466"/>
          </a:xfrm>
        </p:spPr>
        <p:txBody>
          <a:bodyPr/>
          <a:lstStyle/>
          <a:p>
            <a:r>
              <a:rPr lang="en-US" dirty="0" err="1" smtClean="0"/>
              <a:t>Hacer</a:t>
            </a:r>
            <a:r>
              <a:rPr lang="en-US" dirty="0" smtClean="0"/>
              <a:t> el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puertas</a:t>
            </a:r>
            <a:r>
              <a:rPr lang="en-US" dirty="0" smtClean="0"/>
              <a:t> l</a:t>
            </a:r>
            <a:r>
              <a:rPr lang="es-ES" dirty="0" err="1" smtClean="0"/>
              <a:t>ógicas</a:t>
            </a:r>
            <a:r>
              <a:rPr lang="es-ES" dirty="0" smtClean="0"/>
              <a:t> (o de bloque) para las funciones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58189"/>
            <a:ext cx="10515600" cy="3818774"/>
          </a:xfrm>
        </p:spPr>
        <p:txBody>
          <a:bodyPr/>
          <a:lstStyle/>
          <a:p>
            <a:r>
              <a:rPr lang="en-US" dirty="0" smtClean="0"/>
              <a:t>F = AB + C</a:t>
            </a:r>
          </a:p>
          <a:p>
            <a:r>
              <a:rPr lang="en-US" dirty="0" smtClean="0"/>
              <a:t>F = XY + X’Y + Y’Z</a:t>
            </a:r>
          </a:p>
          <a:p>
            <a:r>
              <a:rPr lang="en-US" dirty="0" smtClean="0"/>
              <a:t>F = (A+B’)(A+B+C)(B’+C’)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94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Demuestre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</a:t>
            </a:r>
            <a:r>
              <a:rPr lang="en-US" dirty="0" err="1"/>
              <a:t>tablas</a:t>
            </a:r>
            <a:r>
              <a:rPr lang="en-US" dirty="0"/>
              <a:t> de </a:t>
            </a:r>
            <a:r>
              <a:rPr lang="en-US" dirty="0" err="1"/>
              <a:t>verdad</a:t>
            </a:r>
            <a:r>
              <a:rPr lang="en-US" dirty="0"/>
              <a:t> la </a:t>
            </a:r>
            <a:r>
              <a:rPr lang="en-US" dirty="0" err="1"/>
              <a:t>validez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identidades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4661"/>
                <a:ext cx="10515600" cy="3672302"/>
              </a:xfrm>
            </p:spPr>
            <p:txBody>
              <a:bodyPr/>
              <a:lstStyle/>
              <a:p>
                <a:r>
                  <a:rPr lang="en-US" dirty="0" smtClean="0"/>
                  <a:t>Teorema</a:t>
                </a:r>
                <a:r>
                  <a:rPr lang="en-US" dirty="0"/>
                  <a:t> de </a:t>
                </a:r>
                <a:r>
                  <a:rPr lang="en-US" dirty="0" err="1"/>
                  <a:t>DeMorgan</a:t>
                </a:r>
                <a:r>
                  <a:rPr lang="en-US" dirty="0"/>
                  <a:t> para </a:t>
                </a:r>
                <a:r>
                  <a:rPr lang="en-US" dirty="0" err="1"/>
                  <a:t>tres</a:t>
                </a:r>
                <a:r>
                  <a:rPr lang="en-US" dirty="0"/>
                  <a:t> variables: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charset="0"/>
                          </a:rPr>
                          <m:t>𝑋𝑌𝑍</m:t>
                        </m:r>
                      </m:e>
                    </m:acc>
                    <m:r>
                      <a:rPr lang="es-E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s-ES" b="0" i="1" dirty="0" smtClean="0">
                            <a:latin typeface="Cambria Math" charset="0"/>
                          </a:rPr>
                          <m:t>𝑋</m:t>
                        </m:r>
                      </m:e>
                    </m:acc>
                    <m:r>
                      <a:rPr lang="es-ES" b="0" i="1" dirty="0" smtClean="0">
                        <a:latin typeface="Cambria Math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E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s-ES" b="0" i="1" dirty="0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s-ES" b="0" i="1" dirty="0" smtClean="0">
                        <a:latin typeface="Cambria Math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E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s-ES" b="0" i="1" dirty="0" smtClean="0">
                            <a:latin typeface="Cambria Math" charset="0"/>
                          </a:rPr>
                          <m:t>𝑍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La </a:t>
                </a:r>
                <a:r>
                  <a:rPr lang="en-US" dirty="0" err="1"/>
                  <a:t>segunda</a:t>
                </a:r>
                <a:r>
                  <a:rPr lang="en-US" dirty="0"/>
                  <a:t> ley </a:t>
                </a:r>
                <a:r>
                  <a:rPr lang="en-US" dirty="0" err="1"/>
                  <a:t>distributiva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X + YZ = (X+Y)(X+Z)</a:t>
                </a: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4661"/>
                <a:ext cx="10515600" cy="3672302"/>
              </a:xfrm>
              <a:blipFill rotWithShape="0">
                <a:blip r:embed="rId2"/>
                <a:stretch>
                  <a:fillRect l="-1217" t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5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Circuitos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circuitos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 son </a:t>
            </a:r>
            <a:r>
              <a:rPr lang="en-US" dirty="0" err="1" smtClean="0"/>
              <a:t>componentes</a:t>
            </a:r>
            <a:r>
              <a:rPr lang="en-US" dirty="0" smtClean="0"/>
              <a:t> de hardware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manipulan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binaria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implementan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transistores</a:t>
            </a:r>
            <a:r>
              <a:rPr lang="en-US" dirty="0" smtClean="0"/>
              <a:t> e </a:t>
            </a:r>
            <a:r>
              <a:rPr lang="en-US" dirty="0" err="1" smtClean="0"/>
              <a:t>interconexiones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circuito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se </a:t>
            </a:r>
            <a:r>
              <a:rPr lang="en-US" dirty="0" err="1" smtClean="0"/>
              <a:t>conoce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err="1" smtClean="0"/>
              <a:t>puerta</a:t>
            </a:r>
            <a:r>
              <a:rPr lang="en-US" b="1" dirty="0" smtClean="0"/>
              <a:t> </a:t>
            </a:r>
            <a:r>
              <a:rPr lang="en-US" b="1" dirty="0" err="1" smtClean="0"/>
              <a:t>lógica</a:t>
            </a:r>
            <a:r>
              <a:rPr lang="en-US" dirty="0" smtClean="0"/>
              <a:t>. Para </a:t>
            </a:r>
            <a:r>
              <a:rPr lang="en-US" dirty="0" err="1" smtClean="0"/>
              <a:t>simplificar</a:t>
            </a:r>
            <a:r>
              <a:rPr lang="en-US" dirty="0" smtClean="0"/>
              <a:t> el </a:t>
            </a:r>
            <a:r>
              <a:rPr lang="en-US" dirty="0" err="1" smtClean="0"/>
              <a:t>diseño</a:t>
            </a:r>
            <a:r>
              <a:rPr lang="en-US" dirty="0" smtClean="0"/>
              <a:t>, </a:t>
            </a:r>
            <a:r>
              <a:rPr lang="en-US" dirty="0" err="1" smtClean="0"/>
              <a:t>modelamos</a:t>
            </a:r>
            <a:r>
              <a:rPr lang="en-US" dirty="0" smtClean="0"/>
              <a:t> los </a:t>
            </a:r>
            <a:r>
              <a:rPr lang="en-US" dirty="0" err="1" smtClean="0"/>
              <a:t>circuitos</a:t>
            </a:r>
            <a:r>
              <a:rPr lang="en-US" dirty="0" smtClean="0"/>
              <a:t> </a:t>
            </a:r>
            <a:r>
              <a:rPr lang="en-US" dirty="0" err="1" smtClean="0"/>
              <a:t>electrónicos</a:t>
            </a:r>
            <a:r>
              <a:rPr lang="en-US" dirty="0" smtClean="0"/>
              <a:t> </a:t>
            </a:r>
            <a:r>
              <a:rPr lang="en-US" dirty="0" err="1" smtClean="0"/>
              <a:t>basados</a:t>
            </a:r>
            <a:r>
              <a:rPr lang="en-US" dirty="0" smtClean="0"/>
              <a:t> en </a:t>
            </a:r>
            <a:r>
              <a:rPr lang="en-US" dirty="0" err="1" smtClean="0"/>
              <a:t>transistores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puertas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, el </a:t>
            </a:r>
            <a:r>
              <a:rPr lang="en-US" dirty="0" err="1" smtClean="0"/>
              <a:t>diseñador</a:t>
            </a:r>
            <a:r>
              <a:rPr lang="en-US" dirty="0" smtClean="0"/>
              <a:t> no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preocuparse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electrónica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puertas</a:t>
            </a:r>
            <a:r>
              <a:rPr lang="en-US" dirty="0" smtClean="0"/>
              <a:t> </a:t>
            </a:r>
            <a:r>
              <a:rPr lang="en-US" dirty="0" err="1" smtClean="0"/>
              <a:t>individuales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solo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 </a:t>
            </a:r>
            <a:r>
              <a:rPr lang="en-US" dirty="0" err="1" smtClean="0"/>
              <a:t>externas</a:t>
            </a:r>
            <a:r>
              <a:rPr lang="en-US" dirty="0" smtClean="0"/>
              <a:t>. </a:t>
            </a:r>
          </a:p>
          <a:p>
            <a:r>
              <a:rPr lang="en-US" u="sng" dirty="0" err="1" smtClean="0"/>
              <a:t>Cada</a:t>
            </a:r>
            <a:r>
              <a:rPr lang="en-US" u="sng" dirty="0" smtClean="0"/>
              <a:t> </a:t>
            </a:r>
            <a:r>
              <a:rPr lang="en-US" u="sng" dirty="0" err="1" smtClean="0"/>
              <a:t>puerta</a:t>
            </a:r>
            <a:r>
              <a:rPr lang="en-US" u="sng" dirty="0" smtClean="0"/>
              <a:t> </a:t>
            </a:r>
            <a:r>
              <a:rPr lang="en-US" u="sng" dirty="0" err="1" smtClean="0"/>
              <a:t>realiza</a:t>
            </a:r>
            <a:r>
              <a:rPr lang="en-US" u="sng" dirty="0" smtClean="0"/>
              <a:t> </a:t>
            </a:r>
            <a:r>
              <a:rPr lang="en-US" u="sng" dirty="0" err="1" smtClean="0"/>
              <a:t>una</a:t>
            </a:r>
            <a:r>
              <a:rPr lang="en-US" u="sng" dirty="0" smtClean="0"/>
              <a:t> </a:t>
            </a:r>
            <a:r>
              <a:rPr lang="en-US" u="sng" dirty="0" err="1" smtClean="0"/>
              <a:t>operación</a:t>
            </a:r>
            <a:r>
              <a:rPr lang="en-US" u="sng" dirty="0" smtClean="0"/>
              <a:t> </a:t>
            </a:r>
            <a:r>
              <a:rPr lang="en-US" u="sng" dirty="0" err="1" smtClean="0"/>
              <a:t>lógica</a:t>
            </a:r>
            <a:r>
              <a:rPr lang="en-US" u="sng" dirty="0" smtClean="0"/>
              <a:t> </a:t>
            </a:r>
            <a:r>
              <a:rPr lang="en-US" u="sng" dirty="0" err="1" smtClean="0"/>
              <a:t>específica</a:t>
            </a:r>
            <a:r>
              <a:rPr lang="en-US" dirty="0" smtClean="0"/>
              <a:t>. Las </a:t>
            </a:r>
            <a:r>
              <a:rPr lang="en-US" dirty="0" err="1" smtClean="0"/>
              <a:t>salidas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puertas</a:t>
            </a:r>
            <a:r>
              <a:rPr lang="en-US" dirty="0" smtClean="0"/>
              <a:t> se </a:t>
            </a:r>
            <a:r>
              <a:rPr lang="en-US" dirty="0" err="1" smtClean="0"/>
              <a:t>aplican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entradas de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puertas</a:t>
            </a:r>
            <a:r>
              <a:rPr lang="en-US" dirty="0" smtClean="0"/>
              <a:t> para </a:t>
            </a:r>
            <a:r>
              <a:rPr lang="en-US" dirty="0" err="1" smtClean="0"/>
              <a:t>formar</a:t>
            </a:r>
            <a:r>
              <a:rPr lang="en-US" dirty="0" smtClean="0"/>
              <a:t> un </a:t>
            </a:r>
            <a:r>
              <a:rPr lang="en-US" dirty="0" err="1" smtClean="0"/>
              <a:t>circuito</a:t>
            </a:r>
            <a:r>
              <a:rPr lang="en-US" dirty="0" smtClean="0"/>
              <a:t> digital.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6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Álgebra Booleana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Para describir las propiedades operacionales de los circuitos digitales, necesitamos introducir una notación matemática que especifique el funcionamiento de cada puerta y que se pueda usar para analizar y diseñar circuitos. </a:t>
            </a:r>
          </a:p>
          <a:p>
            <a:r>
              <a:rPr lang="es-ES_tradnl" dirty="0" smtClean="0"/>
              <a:t>Este sistema de lógica binaria es uno de una clase de sistemas matemáticos generalmente llamados álgebras booleanas. </a:t>
            </a:r>
          </a:p>
          <a:p>
            <a:r>
              <a:rPr lang="es-ES_tradnl" dirty="0" smtClean="0"/>
              <a:t>El álgebra booleana específica que estudiaremos se utiliza para describir la interconexión de puertas digitales y para diseñar circuitos lógicos mediante la manipulación de expresiones booleanas.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845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Álgebra Booleana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La lógica binaria trata con variables binarias, que toman dos valores discretos, y con las operaciones de lógica matemática aplicadas a estas variables. </a:t>
            </a:r>
          </a:p>
          <a:p>
            <a:r>
              <a:rPr lang="es-ES_tradnl" dirty="0"/>
              <a:t>E</a:t>
            </a:r>
            <a:r>
              <a:rPr lang="es-ES_tradnl" dirty="0" smtClean="0"/>
              <a:t>s conveniente pensar en términos de valores binarios y asignar 1 o 0 a cada variable. Las variables se designan mediante letras del alfabeto, como A, B, C, X, Y y Z. </a:t>
            </a:r>
          </a:p>
          <a:p>
            <a:r>
              <a:rPr lang="es-ES_tradnl" dirty="0" smtClean="0"/>
              <a:t>Asociadas con las variables binarias hay tres operaciones lógicas básicas llamadas AND, OR y NOT.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794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Lógicas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7904"/>
                <a:ext cx="10515600" cy="465905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ES_tradnl" dirty="0" smtClean="0"/>
                  <a:t>AND. Esta operación está representada por un punto o por la ausencia de un operador. Por ejemplo, Z = X </a:t>
                </a:r>
                <a:r>
                  <a:rPr lang="es-ES_tradnl" sz="3200" dirty="0" smtClean="0"/>
                  <a:t>⋅</a:t>
                </a:r>
                <a:r>
                  <a:rPr lang="es-ES_tradnl" dirty="0" smtClean="0"/>
                  <a:t> Y o Z = XY se lee "Z es igual a X AND Y". La operación lógica AND se interpreta como: Z = 1 si y solo si X = 1 y Y = 1; de lo contrario, Z = 0.</a:t>
                </a:r>
                <a:endParaRPr lang="es-ES_tradnl" dirty="0"/>
              </a:p>
              <a:p>
                <a:r>
                  <a:rPr lang="es-ES_tradnl" dirty="0" smtClean="0"/>
                  <a:t>OR. Esta operación está representada por un símbolo “</a:t>
                </a:r>
                <a:r>
                  <a:rPr lang="es-ES_tradnl" b="1" dirty="0" smtClean="0"/>
                  <a:t>+</a:t>
                </a:r>
                <a:r>
                  <a:rPr lang="es-ES_tradnl" dirty="0" smtClean="0"/>
                  <a:t>”. Por ejemplo, Z = X + Y se lee "Z es igual a X OR Y", lo que significa que Z = 1 si X = 1 o si Y = 1, o si ambos X = 1 y </a:t>
                </a:r>
                <a:r>
                  <a:rPr lang="es-ES_tradnl" dirty="0"/>
                  <a:t>Y</a:t>
                </a:r>
                <a:r>
                  <a:rPr lang="es-ES_tradnl" dirty="0" smtClean="0"/>
                  <a:t> = 1. Z = 0 si y solo si X = 0 y Y = 0.</a:t>
                </a:r>
              </a:p>
              <a:p>
                <a:r>
                  <a:rPr lang="es-ES_tradnl" dirty="0" smtClean="0"/>
                  <a:t>NOT. Esta operación está representada por una barra sobre la variable. Por ejemplo, Z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ES_tradnl" dirty="0" smtClean="0"/>
                  <a:t> se lee "Z es igual a NOT X”. En otras palabras, si X = 1, entonces Z = 0, pero si X = 0, entonces Z = 1. La operación NOT también se conoce como la operación de complemento, ya que cambia de 1 a 0 y de 0 a 1.</a:t>
                </a:r>
              </a:p>
              <a:p>
                <a:r>
                  <a:rPr lang="es-ES_tradnl" dirty="0" smtClean="0"/>
                  <a:t>Los símbolos alternativos a </a:t>
                </a:r>
                <a:r>
                  <a:rPr lang="es-ES_tradnl" sz="3800" dirty="0" smtClean="0"/>
                  <a:t>·</a:t>
                </a:r>
                <a:r>
                  <a:rPr lang="es-ES_tradnl" dirty="0" smtClean="0"/>
                  <a:t> para AND y + para OR son los símbolos </a:t>
                </a:r>
                <a:r>
                  <a:rPr lang="es-ES_tradnl" b="1" dirty="0" smtClean="0"/>
                  <a:t>⋀</a:t>
                </a:r>
                <a:r>
                  <a:rPr lang="es-ES_tradnl" dirty="0" smtClean="0"/>
                  <a:t> y </a:t>
                </a:r>
                <a:r>
                  <a:rPr lang="es-ES_tradnl" b="1" dirty="0" smtClean="0"/>
                  <a:t>⋁ </a:t>
                </a:r>
                <a:r>
                  <a:rPr lang="es-ES_tradnl" dirty="0" smtClean="0"/>
                  <a:t>respectivamente.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7904"/>
                <a:ext cx="10515600" cy="4659059"/>
              </a:xfrm>
              <a:blipFill rotWithShape="0">
                <a:blip r:embed="rId2"/>
                <a:stretch>
                  <a:fillRect l="-928" t="-3272" r="-1623" b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05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Verdad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s-ES_tradnl" dirty="0" smtClean="0"/>
              <a:t>Una tabla de verdad para una operación es una tabla de combinaciones de las variables binarias que muestra la relación entre los valores que toman las variables y los valores del resultado de la operación.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3393694"/>
            <a:ext cx="8089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Puertas Lógicas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s-ES_tradnl" dirty="0" smtClean="0"/>
              <a:t>Las puertas lógicas son circuitos electrónicos que operan en una o más señales de entrada para producir una señal de salida. Los circuitos responden a dos rangos de voltaje separados que representan una variable binaria igual a la lógica 1 o lógica 0. Los símbolos gráficos utilizados para designar los tres tipos de puertas: AND, OR, y NOT, se muestran en la Figura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614164"/>
            <a:ext cx="107188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2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Puertas Lógicas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097"/>
            <a:ext cx="10515600" cy="2917887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Las puertas AND y OR pueden tener más de dos entradas. En la Figura se muestra una compuerta AND con tres entradas y una compuerta OR con seis entradas. </a:t>
            </a:r>
          </a:p>
          <a:p>
            <a:r>
              <a:rPr lang="es-ES_tradnl" dirty="0" smtClean="0"/>
              <a:t>La puerta AND de tres entradas responde con una salida lógica-1 si las tres entradas son lógicas 1. La salida es lógica-0 si alguna entrada es la lógica 0. </a:t>
            </a:r>
          </a:p>
          <a:p>
            <a:r>
              <a:rPr lang="es-ES_tradnl" dirty="0" smtClean="0"/>
              <a:t>La puerta OR de seis entradas responde con una lógica 1 si </a:t>
            </a:r>
            <a:r>
              <a:rPr lang="es-ES_tradnl" b="1" dirty="0" smtClean="0"/>
              <a:t>alguna</a:t>
            </a:r>
            <a:r>
              <a:rPr lang="es-ES_tradnl" dirty="0" smtClean="0"/>
              <a:t> entrada es lógica-1; su salida se convierte en un 0 lógico solo cuando todas las entradas son lógicas-0.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21" y="4608576"/>
            <a:ext cx="9747353" cy="16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2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864" y="2285365"/>
            <a:ext cx="2033016" cy="132556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Otras puertas lógicas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901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84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814</Words>
  <Application>Microsoft Macintosh PowerPoint</Application>
  <PresentationFormat>Panorámica</PresentationFormat>
  <Paragraphs>88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Arial</vt:lpstr>
      <vt:lpstr>Tema de Office</vt:lpstr>
      <vt:lpstr>Puertas Lógicas</vt:lpstr>
      <vt:lpstr>Circuitos digitales</vt:lpstr>
      <vt:lpstr>Álgebra Booleana</vt:lpstr>
      <vt:lpstr>Álgebra Booleana</vt:lpstr>
      <vt:lpstr>Operaciones Lógicas</vt:lpstr>
      <vt:lpstr>Tabla de Verdad</vt:lpstr>
      <vt:lpstr>Puertas Lógicas</vt:lpstr>
      <vt:lpstr>Puertas Lógicas</vt:lpstr>
      <vt:lpstr>Otras puertas lógicas</vt:lpstr>
      <vt:lpstr>Simplificación: Puertas Lógicas y Propiedades</vt:lpstr>
      <vt:lpstr>Simplificación: Puertas Lógicas y Propiedades</vt:lpstr>
      <vt:lpstr>Hallar la función dados los siguientes diagramas</vt:lpstr>
      <vt:lpstr>Hallar la función dados los siguientes diagramas</vt:lpstr>
      <vt:lpstr>Hallar la función dados los siguientes diagramas</vt:lpstr>
      <vt:lpstr>Hacer el diagrama de puertas lógicas (o de bloque) para las funciones</vt:lpstr>
      <vt:lpstr>Demuestre por medio de tablas de verdad la validez de las siguientes identidades: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Puertas Lógicas</dc:title>
  <dc:creator>Lorena Recalde</dc:creator>
  <cp:lastModifiedBy>Lorena Recalde</cp:lastModifiedBy>
  <cp:revision>28</cp:revision>
  <dcterms:created xsi:type="dcterms:W3CDTF">2019-04-18T13:50:07Z</dcterms:created>
  <dcterms:modified xsi:type="dcterms:W3CDTF">2019-04-24T18:22:34Z</dcterms:modified>
</cp:coreProperties>
</file>