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70" r:id="rId11"/>
    <p:sldId id="271" r:id="rId12"/>
    <p:sldId id="266" r:id="rId13"/>
    <p:sldId id="267" r:id="rId14"/>
    <p:sldId id="269" r:id="rId15"/>
    <p:sldId id="273" r:id="rId16"/>
    <p:sldId id="268" r:id="rId17"/>
    <p:sldId id="272" r:id="rId18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FF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90"/>
    <p:restoredTop sz="93112"/>
  </p:normalViewPr>
  <p:slideViewPr>
    <p:cSldViewPr snapToGrid="0" snapToObjects="1">
      <p:cViewPr>
        <p:scale>
          <a:sx n="80" d="100"/>
          <a:sy n="80" d="100"/>
        </p:scale>
        <p:origin x="696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Clic para editar título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BC5C-D8D6-A14A-A27D-322464B1AC29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174F6-F1D2-1E45-B79A-4653D4ED55A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478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BC5C-D8D6-A14A-A27D-322464B1AC29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174F6-F1D2-1E45-B79A-4653D4ED55A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017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Clic para editar título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BC5C-D8D6-A14A-A27D-322464B1AC29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174F6-F1D2-1E45-B79A-4653D4ED55A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931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BC5C-D8D6-A14A-A27D-322464B1AC29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174F6-F1D2-1E45-B79A-4653D4ED55A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32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Clic para editar título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BC5C-D8D6-A14A-A27D-322464B1AC29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174F6-F1D2-1E45-B79A-4653D4ED55A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731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BC5C-D8D6-A14A-A27D-322464B1AC29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174F6-F1D2-1E45-B79A-4653D4ED55A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907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Clic para editar título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BC5C-D8D6-A14A-A27D-322464B1AC29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174F6-F1D2-1E45-B79A-4653D4ED55A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699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BC5C-D8D6-A14A-A27D-322464B1AC29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174F6-F1D2-1E45-B79A-4653D4ED55A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197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BC5C-D8D6-A14A-A27D-322464B1AC29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174F6-F1D2-1E45-B79A-4653D4ED55A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457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Clic para editar título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BC5C-D8D6-A14A-A27D-322464B1AC29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174F6-F1D2-1E45-B79A-4653D4ED55A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731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Clic para editar título</a:t>
            </a:r>
            <a:endParaRPr lang="en-US"/>
          </a:p>
        </p:txBody>
      </p:sp>
      <p:sp>
        <p:nvSpPr>
          <p:cNvPr id="3" name="Marcador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BC5C-D8D6-A14A-A27D-322464B1AC29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174F6-F1D2-1E45-B79A-4653D4ED55A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035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Clic para editar título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BC5C-D8D6-A14A-A27D-322464B1AC29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174F6-F1D2-1E45-B79A-4653D4ED55A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279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Puertas</a:t>
            </a:r>
            <a:r>
              <a:rPr lang="en-US" dirty="0" smtClean="0"/>
              <a:t> L</a:t>
            </a:r>
            <a:r>
              <a:rPr lang="es-ES" dirty="0" err="1" smtClean="0"/>
              <a:t>ógicas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Dra</a:t>
            </a:r>
            <a:r>
              <a:rPr lang="en-US" dirty="0" smtClean="0"/>
              <a:t>. Lorena Recalde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269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Simplificación: Puertas Lógicas y Propiedades</a:t>
            </a:r>
            <a:endParaRPr lang="en-U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512" y="1690688"/>
            <a:ext cx="10056504" cy="4511329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925052" y="2165685"/>
            <a:ext cx="312906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smtClean="0"/>
              <a:t>+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04461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Simplificación: Puertas Lógicas y Propiedades</a:t>
            </a:r>
            <a:endParaRPr lang="en-U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970" y="1690688"/>
            <a:ext cx="2899836" cy="1763643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2342" y="1690688"/>
            <a:ext cx="6448364" cy="461734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955" y="3454331"/>
            <a:ext cx="4454387" cy="3158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714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000" dirty="0" smtClean="0"/>
              <a:t>Hallar la función dados los siguientes diagramas</a:t>
            </a:r>
            <a:endParaRPr lang="en-US" sz="40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50295" t="5435" r="36008" b="46739"/>
          <a:stretch/>
        </p:blipFill>
        <p:spPr>
          <a:xfrm>
            <a:off x="10011448" y="2269808"/>
            <a:ext cx="1335024" cy="804672"/>
          </a:xfrm>
          <a:prstGeom prst="rect">
            <a:avLst/>
          </a:prstGeom>
        </p:spPr>
      </p:pic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838200" y="1877997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 smtClean="0"/>
              <a:t>       </a:t>
            </a:r>
            <a:endParaRPr lang="en-US" sz="72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l="10349" r="73328" b="42754"/>
          <a:stretch/>
        </p:blipFill>
        <p:spPr>
          <a:xfrm>
            <a:off x="1719072" y="1825625"/>
            <a:ext cx="1591056" cy="963168"/>
          </a:xfrm>
          <a:prstGeom prst="rect">
            <a:avLst/>
          </a:prstGeom>
        </p:spPr>
      </p:pic>
      <p:cxnSp>
        <p:nvCxnSpPr>
          <p:cNvPr id="8" name="Conector recto 7"/>
          <p:cNvCxnSpPr/>
          <p:nvPr/>
        </p:nvCxnSpPr>
        <p:spPr>
          <a:xfrm flipH="1">
            <a:off x="987552" y="2176272"/>
            <a:ext cx="73152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/>
          <p:cNvCxnSpPr/>
          <p:nvPr/>
        </p:nvCxnSpPr>
        <p:spPr>
          <a:xfrm flipH="1">
            <a:off x="987552" y="2474976"/>
            <a:ext cx="73152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/>
          <p:cNvCxnSpPr/>
          <p:nvPr/>
        </p:nvCxnSpPr>
        <p:spPr>
          <a:xfrm flipV="1">
            <a:off x="3298553" y="2355930"/>
            <a:ext cx="0" cy="6737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/>
          <p:nvPr/>
        </p:nvCxnSpPr>
        <p:spPr>
          <a:xfrm flipH="1">
            <a:off x="3291840" y="3017520"/>
            <a:ext cx="73152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Imagen 14"/>
          <p:cNvPicPr>
            <a:picLocks noChangeAspect="1"/>
          </p:cNvPicPr>
          <p:nvPr/>
        </p:nvPicPr>
        <p:blipFill rotWithShape="1">
          <a:blip r:embed="rId2"/>
          <a:srcRect l="10349" r="73328" b="42754"/>
          <a:stretch/>
        </p:blipFill>
        <p:spPr>
          <a:xfrm>
            <a:off x="4023360" y="2578609"/>
            <a:ext cx="1591056" cy="963168"/>
          </a:xfrm>
          <a:prstGeom prst="rect">
            <a:avLst/>
          </a:prstGeom>
        </p:spPr>
      </p:pic>
      <p:cxnSp>
        <p:nvCxnSpPr>
          <p:cNvPr id="16" name="Conector recto 15"/>
          <p:cNvCxnSpPr/>
          <p:nvPr/>
        </p:nvCxnSpPr>
        <p:spPr>
          <a:xfrm flipH="1">
            <a:off x="987552" y="3267456"/>
            <a:ext cx="3035808" cy="60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/>
          <p:cNvSpPr txBox="1"/>
          <p:nvPr/>
        </p:nvSpPr>
        <p:spPr>
          <a:xfrm>
            <a:off x="666425" y="1865685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A</a:t>
            </a:r>
            <a:endParaRPr lang="en-US" sz="2400"/>
          </a:p>
        </p:txBody>
      </p:sp>
      <p:sp>
        <p:nvSpPr>
          <p:cNvPr id="19" name="CuadroTexto 18"/>
          <p:cNvSpPr txBox="1"/>
          <p:nvPr/>
        </p:nvSpPr>
        <p:spPr>
          <a:xfrm>
            <a:off x="650860" y="2231454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20" name="CuadroTexto 19"/>
          <p:cNvSpPr txBox="1"/>
          <p:nvPr/>
        </p:nvSpPr>
        <p:spPr>
          <a:xfrm>
            <a:off x="636174" y="3036623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21" name="CuadroTexto 20"/>
          <p:cNvSpPr txBox="1"/>
          <p:nvPr/>
        </p:nvSpPr>
        <p:spPr>
          <a:xfrm>
            <a:off x="5072873" y="2443672"/>
            <a:ext cx="902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 = ??</a:t>
            </a:r>
            <a:endParaRPr lang="en-US" sz="2400" dirty="0"/>
          </a:p>
        </p:txBody>
      </p:sp>
      <p:sp>
        <p:nvSpPr>
          <p:cNvPr id="22" name="Elipse 21"/>
          <p:cNvSpPr/>
          <p:nvPr/>
        </p:nvSpPr>
        <p:spPr>
          <a:xfrm>
            <a:off x="9476604" y="2306384"/>
            <a:ext cx="640080" cy="768096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Imagen 22"/>
          <p:cNvPicPr>
            <a:picLocks noChangeAspect="1"/>
          </p:cNvPicPr>
          <p:nvPr/>
        </p:nvPicPr>
        <p:blipFill rotWithShape="1">
          <a:blip r:embed="rId2"/>
          <a:srcRect l="10349" r="73328" b="42754"/>
          <a:stretch/>
        </p:blipFill>
        <p:spPr>
          <a:xfrm>
            <a:off x="7854696" y="1690688"/>
            <a:ext cx="1591056" cy="963168"/>
          </a:xfrm>
          <a:prstGeom prst="rect">
            <a:avLst/>
          </a:prstGeom>
        </p:spPr>
      </p:pic>
      <p:pic>
        <p:nvPicPr>
          <p:cNvPr id="24" name="Imagen 23"/>
          <p:cNvPicPr>
            <a:picLocks noChangeAspect="1"/>
          </p:cNvPicPr>
          <p:nvPr/>
        </p:nvPicPr>
        <p:blipFill rotWithShape="1">
          <a:blip r:embed="rId2"/>
          <a:srcRect l="10349" r="73328" b="42754"/>
          <a:stretch/>
        </p:blipFill>
        <p:spPr>
          <a:xfrm>
            <a:off x="7854696" y="2674504"/>
            <a:ext cx="1591056" cy="963168"/>
          </a:xfrm>
          <a:prstGeom prst="rect">
            <a:avLst/>
          </a:prstGeom>
        </p:spPr>
      </p:pic>
      <p:cxnSp>
        <p:nvCxnSpPr>
          <p:cNvPr id="25" name="Conector recto 24"/>
          <p:cNvCxnSpPr/>
          <p:nvPr/>
        </p:nvCxnSpPr>
        <p:spPr>
          <a:xfrm flipH="1">
            <a:off x="7165024" y="2080376"/>
            <a:ext cx="73152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/>
          <p:cNvCxnSpPr/>
          <p:nvPr/>
        </p:nvCxnSpPr>
        <p:spPr>
          <a:xfrm flipH="1">
            <a:off x="7165024" y="2379080"/>
            <a:ext cx="73152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/>
          <p:cNvSpPr txBox="1"/>
          <p:nvPr/>
        </p:nvSpPr>
        <p:spPr>
          <a:xfrm>
            <a:off x="6843897" y="1769789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A</a:t>
            </a:r>
            <a:endParaRPr lang="en-US" sz="2400"/>
          </a:p>
        </p:txBody>
      </p:sp>
      <p:sp>
        <p:nvSpPr>
          <p:cNvPr id="28" name="CuadroTexto 27"/>
          <p:cNvSpPr txBox="1"/>
          <p:nvPr/>
        </p:nvSpPr>
        <p:spPr>
          <a:xfrm>
            <a:off x="6828332" y="2135558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cxnSp>
        <p:nvCxnSpPr>
          <p:cNvPr id="29" name="Conector recto 28"/>
          <p:cNvCxnSpPr/>
          <p:nvPr/>
        </p:nvCxnSpPr>
        <p:spPr>
          <a:xfrm flipH="1">
            <a:off x="7133340" y="3047578"/>
            <a:ext cx="73152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/>
          <p:cNvCxnSpPr/>
          <p:nvPr/>
        </p:nvCxnSpPr>
        <p:spPr>
          <a:xfrm flipH="1">
            <a:off x="7133340" y="3346282"/>
            <a:ext cx="73152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uadroTexto 30"/>
          <p:cNvSpPr txBox="1"/>
          <p:nvPr/>
        </p:nvSpPr>
        <p:spPr>
          <a:xfrm>
            <a:off x="6812213" y="2736991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A</a:t>
            </a:r>
            <a:endParaRPr lang="en-US" sz="2400"/>
          </a:p>
        </p:txBody>
      </p:sp>
      <p:sp>
        <p:nvSpPr>
          <p:cNvPr id="32" name="CuadroTexto 31"/>
          <p:cNvSpPr txBox="1"/>
          <p:nvPr/>
        </p:nvSpPr>
        <p:spPr>
          <a:xfrm>
            <a:off x="6796648" y="3102760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B’</a:t>
            </a:r>
            <a:endParaRPr lang="en-US" sz="2400" dirty="0"/>
          </a:p>
        </p:txBody>
      </p:sp>
      <p:cxnSp>
        <p:nvCxnSpPr>
          <p:cNvPr id="33" name="Conector recto 32"/>
          <p:cNvCxnSpPr/>
          <p:nvPr/>
        </p:nvCxnSpPr>
        <p:spPr>
          <a:xfrm flipV="1">
            <a:off x="9434177" y="2231455"/>
            <a:ext cx="0" cy="2435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/>
          <p:cNvCxnSpPr/>
          <p:nvPr/>
        </p:nvCxnSpPr>
        <p:spPr>
          <a:xfrm flipV="1">
            <a:off x="9423544" y="2899287"/>
            <a:ext cx="0" cy="3002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/>
          <p:cNvCxnSpPr/>
          <p:nvPr/>
        </p:nvCxnSpPr>
        <p:spPr>
          <a:xfrm flipH="1">
            <a:off x="9435119" y="2474976"/>
            <a:ext cx="6709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/>
          <p:cNvCxnSpPr/>
          <p:nvPr/>
        </p:nvCxnSpPr>
        <p:spPr>
          <a:xfrm flipH="1">
            <a:off x="9413853" y="2916912"/>
            <a:ext cx="6709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uadroTexto 45"/>
          <p:cNvSpPr txBox="1"/>
          <p:nvPr/>
        </p:nvSpPr>
        <p:spPr>
          <a:xfrm>
            <a:off x="10854299" y="2234297"/>
            <a:ext cx="902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 = ??</a:t>
            </a:r>
            <a:endParaRPr lang="en-US" sz="2400" dirty="0"/>
          </a:p>
        </p:txBody>
      </p:sp>
      <p:pic>
        <p:nvPicPr>
          <p:cNvPr id="47" name="Imagen 46"/>
          <p:cNvPicPr>
            <a:picLocks noChangeAspect="1"/>
          </p:cNvPicPr>
          <p:nvPr/>
        </p:nvPicPr>
        <p:blipFill rotWithShape="1">
          <a:blip r:embed="rId2"/>
          <a:srcRect l="50295" t="5435" r="36008" b="46739"/>
          <a:stretch/>
        </p:blipFill>
        <p:spPr>
          <a:xfrm>
            <a:off x="1719072" y="4322921"/>
            <a:ext cx="1335024" cy="804672"/>
          </a:xfrm>
          <a:prstGeom prst="rect">
            <a:avLst/>
          </a:prstGeom>
        </p:spPr>
      </p:pic>
      <p:sp>
        <p:nvSpPr>
          <p:cNvPr id="48" name="Elipse 47"/>
          <p:cNvSpPr/>
          <p:nvPr/>
        </p:nvSpPr>
        <p:spPr>
          <a:xfrm>
            <a:off x="1184228" y="4359497"/>
            <a:ext cx="640080" cy="768096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Conector recto 48"/>
          <p:cNvCxnSpPr/>
          <p:nvPr/>
        </p:nvCxnSpPr>
        <p:spPr>
          <a:xfrm flipH="1">
            <a:off x="1142743" y="4528089"/>
            <a:ext cx="6709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49"/>
          <p:cNvCxnSpPr/>
          <p:nvPr/>
        </p:nvCxnSpPr>
        <p:spPr>
          <a:xfrm flipH="1">
            <a:off x="1121477" y="4958450"/>
            <a:ext cx="6709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Imagen 50"/>
          <p:cNvPicPr>
            <a:picLocks noChangeAspect="1"/>
          </p:cNvPicPr>
          <p:nvPr/>
        </p:nvPicPr>
        <p:blipFill rotWithShape="1">
          <a:blip r:embed="rId2"/>
          <a:srcRect l="10349" r="73328" b="42754"/>
          <a:stretch/>
        </p:blipFill>
        <p:spPr>
          <a:xfrm>
            <a:off x="1824308" y="5381959"/>
            <a:ext cx="1591056" cy="963168"/>
          </a:xfrm>
          <a:prstGeom prst="rect">
            <a:avLst/>
          </a:prstGeom>
        </p:spPr>
      </p:pic>
      <p:cxnSp>
        <p:nvCxnSpPr>
          <p:cNvPr id="52" name="Conector recto 51"/>
          <p:cNvCxnSpPr/>
          <p:nvPr/>
        </p:nvCxnSpPr>
        <p:spPr>
          <a:xfrm flipH="1">
            <a:off x="1092788" y="5732606"/>
            <a:ext cx="73152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52"/>
          <p:cNvCxnSpPr/>
          <p:nvPr/>
        </p:nvCxnSpPr>
        <p:spPr>
          <a:xfrm flipH="1">
            <a:off x="1092788" y="6031310"/>
            <a:ext cx="73152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uadroTexto 53"/>
          <p:cNvSpPr txBox="1"/>
          <p:nvPr/>
        </p:nvSpPr>
        <p:spPr>
          <a:xfrm>
            <a:off x="771661" y="5422019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A</a:t>
            </a:r>
            <a:endParaRPr lang="en-US" sz="2400"/>
          </a:p>
        </p:txBody>
      </p:sp>
      <p:sp>
        <p:nvSpPr>
          <p:cNvPr id="55" name="CuadroTexto 54"/>
          <p:cNvSpPr txBox="1"/>
          <p:nvPr/>
        </p:nvSpPr>
        <p:spPr>
          <a:xfrm>
            <a:off x="756096" y="5787788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B’</a:t>
            </a:r>
            <a:endParaRPr lang="en-US" sz="2400" dirty="0"/>
          </a:p>
        </p:txBody>
      </p:sp>
      <p:cxnSp>
        <p:nvCxnSpPr>
          <p:cNvPr id="56" name="Conector recto 55"/>
          <p:cNvCxnSpPr/>
          <p:nvPr/>
        </p:nvCxnSpPr>
        <p:spPr>
          <a:xfrm flipV="1">
            <a:off x="3407709" y="4730496"/>
            <a:ext cx="7655" cy="4641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56"/>
          <p:cNvCxnSpPr/>
          <p:nvPr/>
        </p:nvCxnSpPr>
        <p:spPr>
          <a:xfrm flipV="1">
            <a:off x="3397076" y="5607385"/>
            <a:ext cx="0" cy="3002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57"/>
          <p:cNvCxnSpPr/>
          <p:nvPr/>
        </p:nvCxnSpPr>
        <p:spPr>
          <a:xfrm flipH="1">
            <a:off x="3397076" y="5194649"/>
            <a:ext cx="6709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58"/>
          <p:cNvCxnSpPr/>
          <p:nvPr/>
        </p:nvCxnSpPr>
        <p:spPr>
          <a:xfrm flipH="1">
            <a:off x="3375810" y="5625010"/>
            <a:ext cx="6709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59"/>
          <p:cNvCxnSpPr/>
          <p:nvPr/>
        </p:nvCxnSpPr>
        <p:spPr>
          <a:xfrm flipH="1" flipV="1">
            <a:off x="2578608" y="4730496"/>
            <a:ext cx="836756" cy="60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Imagen 62"/>
          <p:cNvPicPr>
            <a:picLocks noChangeAspect="1"/>
          </p:cNvPicPr>
          <p:nvPr/>
        </p:nvPicPr>
        <p:blipFill rotWithShape="1">
          <a:blip r:embed="rId2"/>
          <a:srcRect l="10349" r="73328" b="42754"/>
          <a:stretch/>
        </p:blipFill>
        <p:spPr>
          <a:xfrm>
            <a:off x="4028454" y="4870735"/>
            <a:ext cx="1591056" cy="963168"/>
          </a:xfrm>
          <a:prstGeom prst="rect">
            <a:avLst/>
          </a:prstGeom>
        </p:spPr>
      </p:pic>
      <p:sp>
        <p:nvSpPr>
          <p:cNvPr id="64" name="CuadroTexto 63"/>
          <p:cNvSpPr txBox="1"/>
          <p:nvPr/>
        </p:nvSpPr>
        <p:spPr>
          <a:xfrm>
            <a:off x="801389" y="4302812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A</a:t>
            </a:r>
            <a:endParaRPr lang="en-US" sz="2400"/>
          </a:p>
        </p:txBody>
      </p:sp>
      <p:sp>
        <p:nvSpPr>
          <p:cNvPr id="65" name="CuadroTexto 64"/>
          <p:cNvSpPr txBox="1"/>
          <p:nvPr/>
        </p:nvSpPr>
        <p:spPr>
          <a:xfrm>
            <a:off x="785824" y="4668581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pic>
        <p:nvPicPr>
          <p:cNvPr id="76" name="Imagen 75"/>
          <p:cNvPicPr>
            <a:picLocks noChangeAspect="1"/>
          </p:cNvPicPr>
          <p:nvPr/>
        </p:nvPicPr>
        <p:blipFill rotWithShape="1">
          <a:blip r:embed="rId2"/>
          <a:srcRect l="50295" t="5435" r="36008" b="46739"/>
          <a:stretch/>
        </p:blipFill>
        <p:spPr>
          <a:xfrm>
            <a:off x="7759814" y="4457024"/>
            <a:ext cx="1335024" cy="804672"/>
          </a:xfrm>
          <a:prstGeom prst="rect">
            <a:avLst/>
          </a:prstGeom>
        </p:spPr>
      </p:pic>
      <p:sp>
        <p:nvSpPr>
          <p:cNvPr id="77" name="Elipse 76"/>
          <p:cNvSpPr/>
          <p:nvPr/>
        </p:nvSpPr>
        <p:spPr>
          <a:xfrm>
            <a:off x="7224970" y="4493600"/>
            <a:ext cx="640080" cy="768096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Conector recto 77"/>
          <p:cNvCxnSpPr/>
          <p:nvPr/>
        </p:nvCxnSpPr>
        <p:spPr>
          <a:xfrm flipH="1">
            <a:off x="7183485" y="4662192"/>
            <a:ext cx="6709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cto 78"/>
          <p:cNvCxnSpPr/>
          <p:nvPr/>
        </p:nvCxnSpPr>
        <p:spPr>
          <a:xfrm flipH="1">
            <a:off x="7162219" y="5108595"/>
            <a:ext cx="6709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CuadroTexto 79"/>
          <p:cNvSpPr txBox="1"/>
          <p:nvPr/>
        </p:nvSpPr>
        <p:spPr>
          <a:xfrm>
            <a:off x="6842131" y="4436915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A</a:t>
            </a:r>
            <a:endParaRPr lang="en-US" sz="2400"/>
          </a:p>
        </p:txBody>
      </p:sp>
      <p:sp>
        <p:nvSpPr>
          <p:cNvPr id="81" name="CuadroTexto 80"/>
          <p:cNvSpPr txBox="1"/>
          <p:nvPr/>
        </p:nvSpPr>
        <p:spPr>
          <a:xfrm>
            <a:off x="6842608" y="4818726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pic>
        <p:nvPicPr>
          <p:cNvPr id="82" name="Imagen 81"/>
          <p:cNvPicPr>
            <a:picLocks noChangeAspect="1"/>
          </p:cNvPicPr>
          <p:nvPr/>
        </p:nvPicPr>
        <p:blipFill rotWithShape="1">
          <a:blip r:embed="rId2"/>
          <a:srcRect l="50295" t="5435" r="36008" b="46739"/>
          <a:stretch/>
        </p:blipFill>
        <p:spPr>
          <a:xfrm>
            <a:off x="7727915" y="5450397"/>
            <a:ext cx="1335024" cy="804672"/>
          </a:xfrm>
          <a:prstGeom prst="rect">
            <a:avLst/>
          </a:prstGeom>
        </p:spPr>
      </p:pic>
      <p:sp>
        <p:nvSpPr>
          <p:cNvPr id="83" name="Elipse 82"/>
          <p:cNvSpPr/>
          <p:nvPr/>
        </p:nvSpPr>
        <p:spPr>
          <a:xfrm>
            <a:off x="7193071" y="5486973"/>
            <a:ext cx="640080" cy="768096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Conector recto 83"/>
          <p:cNvCxnSpPr/>
          <p:nvPr/>
        </p:nvCxnSpPr>
        <p:spPr>
          <a:xfrm flipH="1">
            <a:off x="7151586" y="5655565"/>
            <a:ext cx="6709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cto 84"/>
          <p:cNvCxnSpPr/>
          <p:nvPr/>
        </p:nvCxnSpPr>
        <p:spPr>
          <a:xfrm flipH="1">
            <a:off x="7130320" y="6101968"/>
            <a:ext cx="6709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CuadroTexto 85"/>
          <p:cNvSpPr txBox="1"/>
          <p:nvPr/>
        </p:nvSpPr>
        <p:spPr>
          <a:xfrm>
            <a:off x="6810232" y="5430288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A’</a:t>
            </a:r>
            <a:endParaRPr lang="en-US" sz="2400" dirty="0"/>
          </a:p>
        </p:txBody>
      </p:sp>
      <p:sp>
        <p:nvSpPr>
          <p:cNvPr id="87" name="CuadroTexto 86"/>
          <p:cNvSpPr txBox="1"/>
          <p:nvPr/>
        </p:nvSpPr>
        <p:spPr>
          <a:xfrm>
            <a:off x="6794667" y="5828141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cxnSp>
        <p:nvCxnSpPr>
          <p:cNvPr id="89" name="Conector recto 88"/>
          <p:cNvCxnSpPr/>
          <p:nvPr/>
        </p:nvCxnSpPr>
        <p:spPr>
          <a:xfrm flipV="1">
            <a:off x="9049318" y="5590386"/>
            <a:ext cx="0" cy="3002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recto 89"/>
          <p:cNvCxnSpPr/>
          <p:nvPr/>
        </p:nvCxnSpPr>
        <p:spPr>
          <a:xfrm flipH="1">
            <a:off x="9072468" y="5177650"/>
            <a:ext cx="6709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recto 90"/>
          <p:cNvCxnSpPr/>
          <p:nvPr/>
        </p:nvCxnSpPr>
        <p:spPr>
          <a:xfrm flipH="1">
            <a:off x="9051202" y="5596436"/>
            <a:ext cx="6709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" name="Imagen 91"/>
          <p:cNvPicPr>
            <a:picLocks noChangeAspect="1"/>
          </p:cNvPicPr>
          <p:nvPr/>
        </p:nvPicPr>
        <p:blipFill rotWithShape="1">
          <a:blip r:embed="rId2"/>
          <a:srcRect l="10349" r="73328" b="42754"/>
          <a:stretch/>
        </p:blipFill>
        <p:spPr>
          <a:xfrm>
            <a:off x="9703846" y="4853736"/>
            <a:ext cx="1591056" cy="963168"/>
          </a:xfrm>
          <a:prstGeom prst="rect">
            <a:avLst/>
          </a:prstGeom>
        </p:spPr>
      </p:pic>
      <p:cxnSp>
        <p:nvCxnSpPr>
          <p:cNvPr id="98" name="Conector recto 97"/>
          <p:cNvCxnSpPr/>
          <p:nvPr/>
        </p:nvCxnSpPr>
        <p:spPr>
          <a:xfrm flipV="1">
            <a:off x="9083263" y="4873213"/>
            <a:ext cx="0" cy="3002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CuadroTexto 98"/>
          <p:cNvSpPr txBox="1"/>
          <p:nvPr/>
        </p:nvSpPr>
        <p:spPr>
          <a:xfrm>
            <a:off x="4918725" y="4764477"/>
            <a:ext cx="902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 = ??</a:t>
            </a:r>
            <a:endParaRPr lang="en-US" sz="2400" dirty="0"/>
          </a:p>
        </p:txBody>
      </p:sp>
      <p:sp>
        <p:nvSpPr>
          <p:cNvPr id="100" name="CuadroTexto 99"/>
          <p:cNvSpPr txBox="1"/>
          <p:nvPr/>
        </p:nvSpPr>
        <p:spPr>
          <a:xfrm>
            <a:off x="10734266" y="4792517"/>
            <a:ext cx="902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 = ??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92317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60815" y="638293"/>
            <a:ext cx="10515600" cy="467937"/>
          </a:xfrm>
        </p:spPr>
        <p:txBody>
          <a:bodyPr>
            <a:normAutofit fontScale="90000"/>
          </a:bodyPr>
          <a:lstStyle/>
          <a:p>
            <a:r>
              <a:rPr lang="es-ES" sz="4000" dirty="0" smtClean="0"/>
              <a:t>Hallar la función dados los siguientes diagramas</a:t>
            </a:r>
            <a:endParaRPr lang="en-US" sz="40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50295" t="5435" r="36008" b="46739"/>
          <a:stretch/>
        </p:blipFill>
        <p:spPr>
          <a:xfrm>
            <a:off x="4823759" y="2219023"/>
            <a:ext cx="1335024" cy="804672"/>
          </a:xfrm>
          <a:prstGeom prst="rect">
            <a:avLst/>
          </a:prstGeom>
        </p:spPr>
      </p:pic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838200" y="1877997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 smtClean="0"/>
              <a:t>       </a:t>
            </a:r>
            <a:endParaRPr lang="en-US" sz="72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l="10349" r="73328" b="42754"/>
          <a:stretch/>
        </p:blipFill>
        <p:spPr>
          <a:xfrm>
            <a:off x="4429650" y="4585134"/>
            <a:ext cx="1591056" cy="963168"/>
          </a:xfrm>
          <a:prstGeom prst="rect">
            <a:avLst/>
          </a:prstGeom>
        </p:spPr>
      </p:pic>
      <p:cxnSp>
        <p:nvCxnSpPr>
          <p:cNvPr id="8" name="Conector recto 7"/>
          <p:cNvCxnSpPr/>
          <p:nvPr/>
        </p:nvCxnSpPr>
        <p:spPr>
          <a:xfrm flipH="1">
            <a:off x="3698130" y="4839529"/>
            <a:ext cx="73152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/>
          <p:cNvCxnSpPr/>
          <p:nvPr/>
        </p:nvCxnSpPr>
        <p:spPr>
          <a:xfrm flipH="1">
            <a:off x="3698130" y="5138233"/>
            <a:ext cx="73152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/>
          <p:cNvSpPr txBox="1"/>
          <p:nvPr/>
        </p:nvSpPr>
        <p:spPr>
          <a:xfrm>
            <a:off x="3377003" y="4528942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A</a:t>
            </a:r>
            <a:endParaRPr lang="en-US" sz="2400"/>
          </a:p>
        </p:txBody>
      </p:sp>
      <p:sp>
        <p:nvSpPr>
          <p:cNvPr id="19" name="CuadroTexto 18"/>
          <p:cNvSpPr txBox="1"/>
          <p:nvPr/>
        </p:nvSpPr>
        <p:spPr>
          <a:xfrm>
            <a:off x="3361438" y="4862627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B’</a:t>
            </a:r>
            <a:endParaRPr lang="en-US" sz="2400" dirty="0"/>
          </a:p>
        </p:txBody>
      </p:sp>
      <p:sp>
        <p:nvSpPr>
          <p:cNvPr id="22" name="Elipse 21"/>
          <p:cNvSpPr/>
          <p:nvPr/>
        </p:nvSpPr>
        <p:spPr>
          <a:xfrm>
            <a:off x="4288915" y="2255599"/>
            <a:ext cx="640080" cy="768096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Imagen 22"/>
          <p:cNvPicPr>
            <a:picLocks noChangeAspect="1"/>
          </p:cNvPicPr>
          <p:nvPr/>
        </p:nvPicPr>
        <p:blipFill rotWithShape="1">
          <a:blip r:embed="rId2"/>
          <a:srcRect l="10349" r="73328" b="42754"/>
          <a:stretch/>
        </p:blipFill>
        <p:spPr>
          <a:xfrm>
            <a:off x="2667007" y="1639903"/>
            <a:ext cx="1591056" cy="963168"/>
          </a:xfrm>
          <a:prstGeom prst="rect">
            <a:avLst/>
          </a:prstGeom>
        </p:spPr>
      </p:pic>
      <p:pic>
        <p:nvPicPr>
          <p:cNvPr id="24" name="Imagen 23"/>
          <p:cNvPicPr>
            <a:picLocks noChangeAspect="1"/>
          </p:cNvPicPr>
          <p:nvPr/>
        </p:nvPicPr>
        <p:blipFill rotWithShape="1">
          <a:blip r:embed="rId2"/>
          <a:srcRect l="10349" r="73328" b="42754"/>
          <a:stretch/>
        </p:blipFill>
        <p:spPr>
          <a:xfrm>
            <a:off x="6889549" y="2807753"/>
            <a:ext cx="1591056" cy="963168"/>
          </a:xfrm>
          <a:prstGeom prst="rect">
            <a:avLst/>
          </a:prstGeom>
        </p:spPr>
      </p:pic>
      <p:cxnSp>
        <p:nvCxnSpPr>
          <p:cNvPr id="25" name="Conector recto 24"/>
          <p:cNvCxnSpPr/>
          <p:nvPr/>
        </p:nvCxnSpPr>
        <p:spPr>
          <a:xfrm flipH="1">
            <a:off x="1977335" y="2029591"/>
            <a:ext cx="73152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/>
          <p:cNvCxnSpPr/>
          <p:nvPr/>
        </p:nvCxnSpPr>
        <p:spPr>
          <a:xfrm flipH="1">
            <a:off x="1977335" y="2328295"/>
            <a:ext cx="73152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/>
          <p:cNvSpPr txBox="1"/>
          <p:nvPr/>
        </p:nvSpPr>
        <p:spPr>
          <a:xfrm>
            <a:off x="1656208" y="1719004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A</a:t>
            </a:r>
            <a:endParaRPr lang="en-US" sz="2400"/>
          </a:p>
        </p:txBody>
      </p:sp>
      <p:sp>
        <p:nvSpPr>
          <p:cNvPr id="28" name="CuadroTexto 27"/>
          <p:cNvSpPr txBox="1"/>
          <p:nvPr/>
        </p:nvSpPr>
        <p:spPr>
          <a:xfrm>
            <a:off x="1640643" y="2084773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cxnSp>
        <p:nvCxnSpPr>
          <p:cNvPr id="29" name="Conector recto 28"/>
          <p:cNvCxnSpPr/>
          <p:nvPr/>
        </p:nvCxnSpPr>
        <p:spPr>
          <a:xfrm flipH="1">
            <a:off x="6148150" y="3180827"/>
            <a:ext cx="740930" cy="61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/>
          <p:cNvCxnSpPr/>
          <p:nvPr/>
        </p:nvCxnSpPr>
        <p:spPr>
          <a:xfrm flipH="1">
            <a:off x="3717858" y="3479531"/>
            <a:ext cx="3181856" cy="173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/>
          <p:cNvCxnSpPr/>
          <p:nvPr/>
        </p:nvCxnSpPr>
        <p:spPr>
          <a:xfrm flipV="1">
            <a:off x="4246488" y="2180670"/>
            <a:ext cx="0" cy="2435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/>
          <p:cNvCxnSpPr/>
          <p:nvPr/>
        </p:nvCxnSpPr>
        <p:spPr>
          <a:xfrm flipH="1" flipV="1">
            <a:off x="6145839" y="2631141"/>
            <a:ext cx="976" cy="5663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/>
          <p:cNvCxnSpPr/>
          <p:nvPr/>
        </p:nvCxnSpPr>
        <p:spPr>
          <a:xfrm flipH="1">
            <a:off x="4247430" y="2424191"/>
            <a:ext cx="6709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/>
          <p:cNvCxnSpPr>
            <a:endCxn id="75" idx="3"/>
          </p:cNvCxnSpPr>
          <p:nvPr/>
        </p:nvCxnSpPr>
        <p:spPr>
          <a:xfrm flipH="1">
            <a:off x="2004380" y="2866128"/>
            <a:ext cx="2892717" cy="93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uadroTexto 45"/>
          <p:cNvSpPr txBox="1"/>
          <p:nvPr/>
        </p:nvSpPr>
        <p:spPr>
          <a:xfrm>
            <a:off x="10377690" y="3799460"/>
            <a:ext cx="902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 = ??</a:t>
            </a:r>
            <a:endParaRPr lang="en-US" sz="2400" dirty="0"/>
          </a:p>
        </p:txBody>
      </p:sp>
      <p:sp>
        <p:nvSpPr>
          <p:cNvPr id="86" name="CuadroTexto 85"/>
          <p:cNvSpPr txBox="1"/>
          <p:nvPr/>
        </p:nvSpPr>
        <p:spPr>
          <a:xfrm>
            <a:off x="3333917" y="3292726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A’</a:t>
            </a:r>
            <a:endParaRPr lang="en-US" sz="2400" dirty="0"/>
          </a:p>
        </p:txBody>
      </p:sp>
      <p:sp>
        <p:nvSpPr>
          <p:cNvPr id="75" name="CuadroTexto 74"/>
          <p:cNvSpPr txBox="1"/>
          <p:nvPr/>
        </p:nvSpPr>
        <p:spPr>
          <a:xfrm>
            <a:off x="1656208" y="2644607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pic>
        <p:nvPicPr>
          <p:cNvPr id="88" name="Imagen 87"/>
          <p:cNvPicPr>
            <a:picLocks noChangeAspect="1"/>
          </p:cNvPicPr>
          <p:nvPr/>
        </p:nvPicPr>
        <p:blipFill rotWithShape="1">
          <a:blip r:embed="rId2"/>
          <a:srcRect l="50295" t="5435" r="36008" b="46739"/>
          <a:stretch/>
        </p:blipFill>
        <p:spPr>
          <a:xfrm>
            <a:off x="9042666" y="3806758"/>
            <a:ext cx="1335024" cy="804672"/>
          </a:xfrm>
          <a:prstGeom prst="rect">
            <a:avLst/>
          </a:prstGeom>
        </p:spPr>
      </p:pic>
      <p:cxnSp>
        <p:nvCxnSpPr>
          <p:cNvPr id="93" name="Conector recto 92"/>
          <p:cNvCxnSpPr/>
          <p:nvPr/>
        </p:nvCxnSpPr>
        <p:spPr>
          <a:xfrm flipH="1" flipV="1">
            <a:off x="8465395" y="3343100"/>
            <a:ext cx="942" cy="6817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cto 93"/>
          <p:cNvCxnSpPr/>
          <p:nvPr/>
        </p:nvCxnSpPr>
        <p:spPr>
          <a:xfrm flipH="1">
            <a:off x="8466337" y="4011926"/>
            <a:ext cx="6709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cto 94"/>
          <p:cNvCxnSpPr/>
          <p:nvPr/>
        </p:nvCxnSpPr>
        <p:spPr>
          <a:xfrm flipH="1">
            <a:off x="8465395" y="4453863"/>
            <a:ext cx="650610" cy="30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recto 95"/>
          <p:cNvCxnSpPr/>
          <p:nvPr/>
        </p:nvCxnSpPr>
        <p:spPr>
          <a:xfrm flipH="1">
            <a:off x="6255186" y="4233396"/>
            <a:ext cx="2892717" cy="93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recto 96"/>
          <p:cNvCxnSpPr/>
          <p:nvPr/>
        </p:nvCxnSpPr>
        <p:spPr>
          <a:xfrm flipH="1" flipV="1">
            <a:off x="8479663" y="4451287"/>
            <a:ext cx="942" cy="6817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ector recto 100"/>
          <p:cNvCxnSpPr/>
          <p:nvPr/>
        </p:nvCxnSpPr>
        <p:spPr>
          <a:xfrm flipH="1">
            <a:off x="5330965" y="5107050"/>
            <a:ext cx="3181856" cy="173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recto 101"/>
          <p:cNvCxnSpPr/>
          <p:nvPr/>
        </p:nvCxnSpPr>
        <p:spPr>
          <a:xfrm flipH="1">
            <a:off x="3717858" y="5372418"/>
            <a:ext cx="73152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CuadroTexto 102"/>
          <p:cNvSpPr txBox="1"/>
          <p:nvPr/>
        </p:nvSpPr>
        <p:spPr>
          <a:xfrm>
            <a:off x="3366000" y="5161330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104" name="CuadroTexto 103"/>
          <p:cNvSpPr txBox="1"/>
          <p:nvPr/>
        </p:nvSpPr>
        <p:spPr>
          <a:xfrm>
            <a:off x="5899880" y="4016294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</a:t>
            </a:r>
            <a:endParaRPr lang="en-US" sz="2400" dirty="0"/>
          </a:p>
        </p:txBody>
      </p:sp>
      <p:sp>
        <p:nvSpPr>
          <p:cNvPr id="69" name="CuadroTexto 68"/>
          <p:cNvSpPr txBox="1"/>
          <p:nvPr/>
        </p:nvSpPr>
        <p:spPr>
          <a:xfrm>
            <a:off x="545432" y="6142838"/>
            <a:ext cx="72502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** C</a:t>
            </a:r>
            <a:r>
              <a:rPr lang="es-ES" sz="2400" dirty="0" err="1" smtClean="0"/>
              <a:t>ómo</a:t>
            </a:r>
            <a:r>
              <a:rPr lang="es-ES" sz="2400" dirty="0" smtClean="0"/>
              <a:t> sería el diagrama pero de manera simplificada?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591689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31962" y="440362"/>
            <a:ext cx="10515600" cy="467937"/>
          </a:xfrm>
        </p:spPr>
        <p:txBody>
          <a:bodyPr>
            <a:normAutofit fontScale="90000"/>
          </a:bodyPr>
          <a:lstStyle/>
          <a:p>
            <a:r>
              <a:rPr lang="es-ES" sz="4000" dirty="0" smtClean="0"/>
              <a:t>Hallar la función dados los siguientes diagramas</a:t>
            </a:r>
            <a:endParaRPr lang="en-US" sz="40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50295" t="5435" r="36008" b="46739"/>
          <a:stretch/>
        </p:blipFill>
        <p:spPr>
          <a:xfrm>
            <a:off x="4823759" y="1963743"/>
            <a:ext cx="1335024" cy="804672"/>
          </a:xfrm>
          <a:prstGeom prst="rect">
            <a:avLst/>
          </a:prstGeom>
        </p:spPr>
      </p:pic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838200" y="1877997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 smtClean="0"/>
              <a:t>       </a:t>
            </a:r>
            <a:endParaRPr lang="en-US" sz="7200" dirty="0"/>
          </a:p>
        </p:txBody>
      </p:sp>
      <p:sp>
        <p:nvSpPr>
          <p:cNvPr id="22" name="Elipse 21"/>
          <p:cNvSpPr/>
          <p:nvPr/>
        </p:nvSpPr>
        <p:spPr>
          <a:xfrm>
            <a:off x="4288915" y="2080529"/>
            <a:ext cx="640080" cy="768096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Imagen 22"/>
          <p:cNvPicPr>
            <a:picLocks noChangeAspect="1"/>
          </p:cNvPicPr>
          <p:nvPr/>
        </p:nvPicPr>
        <p:blipFill rotWithShape="1">
          <a:blip r:embed="rId2"/>
          <a:srcRect l="10349" r="73328" b="42754"/>
          <a:stretch/>
        </p:blipFill>
        <p:spPr>
          <a:xfrm>
            <a:off x="2667007" y="1176077"/>
            <a:ext cx="1591056" cy="963168"/>
          </a:xfrm>
          <a:prstGeom prst="rect">
            <a:avLst/>
          </a:prstGeom>
        </p:spPr>
      </p:pic>
      <p:pic>
        <p:nvPicPr>
          <p:cNvPr id="24" name="Imagen 23"/>
          <p:cNvPicPr>
            <a:picLocks noChangeAspect="1"/>
          </p:cNvPicPr>
          <p:nvPr/>
        </p:nvPicPr>
        <p:blipFill rotWithShape="1">
          <a:blip r:embed="rId2"/>
          <a:srcRect l="10349" r="73328" b="42754"/>
          <a:stretch/>
        </p:blipFill>
        <p:spPr>
          <a:xfrm>
            <a:off x="2674123" y="2441156"/>
            <a:ext cx="1591056" cy="963168"/>
          </a:xfrm>
          <a:prstGeom prst="rect">
            <a:avLst/>
          </a:prstGeom>
        </p:spPr>
      </p:pic>
      <p:cxnSp>
        <p:nvCxnSpPr>
          <p:cNvPr id="25" name="Conector recto 24"/>
          <p:cNvCxnSpPr/>
          <p:nvPr/>
        </p:nvCxnSpPr>
        <p:spPr>
          <a:xfrm flipH="1">
            <a:off x="1977335" y="1565765"/>
            <a:ext cx="73152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/>
          <p:cNvCxnSpPr/>
          <p:nvPr/>
        </p:nvCxnSpPr>
        <p:spPr>
          <a:xfrm flipH="1">
            <a:off x="1977335" y="1864469"/>
            <a:ext cx="73152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/>
          <p:cNvSpPr txBox="1"/>
          <p:nvPr/>
        </p:nvSpPr>
        <p:spPr>
          <a:xfrm>
            <a:off x="1656208" y="1255178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A</a:t>
            </a:r>
            <a:endParaRPr lang="en-US" sz="2400"/>
          </a:p>
        </p:txBody>
      </p:sp>
      <p:sp>
        <p:nvSpPr>
          <p:cNvPr id="28" name="CuadroTexto 27"/>
          <p:cNvSpPr txBox="1"/>
          <p:nvPr/>
        </p:nvSpPr>
        <p:spPr>
          <a:xfrm>
            <a:off x="1640643" y="1620947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cxnSp>
        <p:nvCxnSpPr>
          <p:cNvPr id="29" name="Conector recto 28"/>
          <p:cNvCxnSpPr/>
          <p:nvPr/>
        </p:nvCxnSpPr>
        <p:spPr>
          <a:xfrm flipH="1">
            <a:off x="1932724" y="2814230"/>
            <a:ext cx="740930" cy="61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/>
          <p:cNvCxnSpPr/>
          <p:nvPr/>
        </p:nvCxnSpPr>
        <p:spPr>
          <a:xfrm flipH="1">
            <a:off x="1943357" y="3112934"/>
            <a:ext cx="740931" cy="151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/>
          <p:cNvCxnSpPr/>
          <p:nvPr/>
        </p:nvCxnSpPr>
        <p:spPr>
          <a:xfrm flipV="1">
            <a:off x="4246488" y="1695579"/>
            <a:ext cx="0" cy="4901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/>
          <p:cNvCxnSpPr/>
          <p:nvPr/>
        </p:nvCxnSpPr>
        <p:spPr>
          <a:xfrm flipH="1">
            <a:off x="4247430" y="2168911"/>
            <a:ext cx="6709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uadroTexto 45"/>
          <p:cNvSpPr txBox="1"/>
          <p:nvPr/>
        </p:nvSpPr>
        <p:spPr>
          <a:xfrm>
            <a:off x="6242221" y="2054439"/>
            <a:ext cx="902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 = ??</a:t>
            </a:r>
            <a:endParaRPr lang="en-US" sz="2400" dirty="0"/>
          </a:p>
        </p:txBody>
      </p:sp>
      <p:sp>
        <p:nvSpPr>
          <p:cNvPr id="75" name="CuadroTexto 74"/>
          <p:cNvSpPr txBox="1"/>
          <p:nvPr/>
        </p:nvSpPr>
        <p:spPr>
          <a:xfrm>
            <a:off x="1605760" y="2535389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A’</a:t>
            </a:r>
            <a:endParaRPr lang="en-US" sz="2400" dirty="0"/>
          </a:p>
        </p:txBody>
      </p:sp>
      <p:sp>
        <p:nvSpPr>
          <p:cNvPr id="3" name="Elipse 2"/>
          <p:cNvSpPr/>
          <p:nvPr/>
        </p:nvSpPr>
        <p:spPr>
          <a:xfrm>
            <a:off x="3497181" y="1624144"/>
            <a:ext cx="139464" cy="158993"/>
          </a:xfrm>
          <a:prstGeom prst="ellipse">
            <a:avLst/>
          </a:prstGeom>
          <a:solidFill>
            <a:srgbClr val="FCFFFD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Elipse 39"/>
          <p:cNvSpPr/>
          <p:nvPr/>
        </p:nvSpPr>
        <p:spPr>
          <a:xfrm>
            <a:off x="3505203" y="2883448"/>
            <a:ext cx="139464" cy="158993"/>
          </a:xfrm>
          <a:prstGeom prst="ellipse">
            <a:avLst/>
          </a:prstGeom>
          <a:solidFill>
            <a:srgbClr val="FCFFFD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uadroTexto 40"/>
          <p:cNvSpPr txBox="1"/>
          <p:nvPr/>
        </p:nvSpPr>
        <p:spPr>
          <a:xfrm>
            <a:off x="1598006" y="2896757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C</a:t>
            </a:r>
            <a:endParaRPr lang="en-US" sz="2400" dirty="0"/>
          </a:p>
        </p:txBody>
      </p:sp>
      <p:cxnSp>
        <p:nvCxnSpPr>
          <p:cNvPr id="42" name="Conector recto 41"/>
          <p:cNvCxnSpPr/>
          <p:nvPr/>
        </p:nvCxnSpPr>
        <p:spPr>
          <a:xfrm flipH="1" flipV="1">
            <a:off x="4258063" y="2516104"/>
            <a:ext cx="942" cy="4520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/>
          <p:cNvCxnSpPr/>
          <p:nvPr/>
        </p:nvCxnSpPr>
        <p:spPr>
          <a:xfrm flipH="1">
            <a:off x="4246488" y="2516104"/>
            <a:ext cx="6825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Elipse 46"/>
          <p:cNvSpPr/>
          <p:nvPr/>
        </p:nvSpPr>
        <p:spPr>
          <a:xfrm>
            <a:off x="4753086" y="2095938"/>
            <a:ext cx="139464" cy="158993"/>
          </a:xfrm>
          <a:prstGeom prst="ellipse">
            <a:avLst/>
          </a:prstGeom>
          <a:solidFill>
            <a:srgbClr val="FCFFFD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Elipse 47"/>
          <p:cNvSpPr/>
          <p:nvPr/>
        </p:nvSpPr>
        <p:spPr>
          <a:xfrm>
            <a:off x="4778898" y="2424321"/>
            <a:ext cx="139464" cy="158993"/>
          </a:xfrm>
          <a:prstGeom prst="ellipse">
            <a:avLst/>
          </a:prstGeom>
          <a:solidFill>
            <a:srgbClr val="FCFFFD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Imagen 48"/>
          <p:cNvPicPr>
            <a:picLocks noChangeAspect="1"/>
          </p:cNvPicPr>
          <p:nvPr/>
        </p:nvPicPr>
        <p:blipFill rotWithShape="1">
          <a:blip r:embed="rId2"/>
          <a:srcRect l="50295" t="5435" r="36008" b="46739"/>
          <a:stretch/>
        </p:blipFill>
        <p:spPr>
          <a:xfrm>
            <a:off x="4797255" y="3934669"/>
            <a:ext cx="1335024" cy="804672"/>
          </a:xfrm>
          <a:prstGeom prst="rect">
            <a:avLst/>
          </a:prstGeom>
        </p:spPr>
      </p:pic>
      <p:sp>
        <p:nvSpPr>
          <p:cNvPr id="50" name="Elipse 49"/>
          <p:cNvSpPr/>
          <p:nvPr/>
        </p:nvSpPr>
        <p:spPr>
          <a:xfrm>
            <a:off x="4262411" y="4051455"/>
            <a:ext cx="640080" cy="768096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Conector recto 50"/>
          <p:cNvCxnSpPr/>
          <p:nvPr/>
        </p:nvCxnSpPr>
        <p:spPr>
          <a:xfrm flipH="1">
            <a:off x="4220926" y="4139837"/>
            <a:ext cx="6709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51"/>
          <p:cNvCxnSpPr/>
          <p:nvPr/>
        </p:nvCxnSpPr>
        <p:spPr>
          <a:xfrm flipH="1">
            <a:off x="4219984" y="4487030"/>
            <a:ext cx="6825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Elipse 52"/>
          <p:cNvSpPr/>
          <p:nvPr/>
        </p:nvSpPr>
        <p:spPr>
          <a:xfrm>
            <a:off x="4726582" y="4066864"/>
            <a:ext cx="139464" cy="158993"/>
          </a:xfrm>
          <a:prstGeom prst="ellipse">
            <a:avLst/>
          </a:prstGeom>
          <a:solidFill>
            <a:srgbClr val="FCFFFD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Elipse 53"/>
          <p:cNvSpPr/>
          <p:nvPr/>
        </p:nvSpPr>
        <p:spPr>
          <a:xfrm>
            <a:off x="4752394" y="4395247"/>
            <a:ext cx="139464" cy="158993"/>
          </a:xfrm>
          <a:prstGeom prst="ellipse">
            <a:avLst/>
          </a:prstGeom>
          <a:solidFill>
            <a:srgbClr val="FCFFFD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Conector recto 54"/>
          <p:cNvCxnSpPr/>
          <p:nvPr/>
        </p:nvCxnSpPr>
        <p:spPr>
          <a:xfrm flipV="1">
            <a:off x="6117039" y="4344664"/>
            <a:ext cx="0" cy="4901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55"/>
          <p:cNvCxnSpPr/>
          <p:nvPr/>
        </p:nvCxnSpPr>
        <p:spPr>
          <a:xfrm flipH="1">
            <a:off x="6117981" y="4817996"/>
            <a:ext cx="6709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Imagen 56"/>
          <p:cNvPicPr>
            <a:picLocks noChangeAspect="1"/>
          </p:cNvPicPr>
          <p:nvPr/>
        </p:nvPicPr>
        <p:blipFill rotWithShape="1">
          <a:blip r:embed="rId2"/>
          <a:srcRect l="10349" r="73328" b="42754"/>
          <a:stretch/>
        </p:blipFill>
        <p:spPr>
          <a:xfrm>
            <a:off x="6788913" y="4487030"/>
            <a:ext cx="1591056" cy="963168"/>
          </a:xfrm>
          <a:prstGeom prst="rect">
            <a:avLst/>
          </a:prstGeom>
        </p:spPr>
      </p:pic>
      <p:sp>
        <p:nvSpPr>
          <p:cNvPr id="58" name="Elipse 57"/>
          <p:cNvSpPr/>
          <p:nvPr/>
        </p:nvSpPr>
        <p:spPr>
          <a:xfrm>
            <a:off x="7619087" y="4935097"/>
            <a:ext cx="139464" cy="158993"/>
          </a:xfrm>
          <a:prstGeom prst="ellipse">
            <a:avLst/>
          </a:prstGeom>
          <a:solidFill>
            <a:srgbClr val="FCFFFD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Conector recto 58"/>
          <p:cNvCxnSpPr/>
          <p:nvPr/>
        </p:nvCxnSpPr>
        <p:spPr>
          <a:xfrm flipH="1">
            <a:off x="4262411" y="5135745"/>
            <a:ext cx="2526503" cy="147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60"/>
          <p:cNvCxnSpPr/>
          <p:nvPr/>
        </p:nvCxnSpPr>
        <p:spPr>
          <a:xfrm flipV="1">
            <a:off x="8363787" y="5022586"/>
            <a:ext cx="0" cy="4901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Imagen 62"/>
          <p:cNvPicPr>
            <a:picLocks noChangeAspect="1"/>
          </p:cNvPicPr>
          <p:nvPr/>
        </p:nvPicPr>
        <p:blipFill rotWithShape="1">
          <a:blip r:embed="rId2"/>
          <a:srcRect l="50295" t="5435" r="36008" b="46739"/>
          <a:stretch/>
        </p:blipFill>
        <p:spPr>
          <a:xfrm>
            <a:off x="9133989" y="5276901"/>
            <a:ext cx="1335024" cy="804672"/>
          </a:xfrm>
          <a:prstGeom prst="rect">
            <a:avLst/>
          </a:prstGeom>
        </p:spPr>
      </p:pic>
      <p:sp>
        <p:nvSpPr>
          <p:cNvPr id="64" name="Elipse 63"/>
          <p:cNvSpPr/>
          <p:nvPr/>
        </p:nvSpPr>
        <p:spPr>
          <a:xfrm>
            <a:off x="8599145" y="5393687"/>
            <a:ext cx="640080" cy="768096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Elipse 64"/>
          <p:cNvSpPr/>
          <p:nvPr/>
        </p:nvSpPr>
        <p:spPr>
          <a:xfrm>
            <a:off x="9063316" y="5409096"/>
            <a:ext cx="139464" cy="158993"/>
          </a:xfrm>
          <a:prstGeom prst="ellipse">
            <a:avLst/>
          </a:prstGeom>
          <a:solidFill>
            <a:srgbClr val="FCFFFD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Elipse 65"/>
          <p:cNvSpPr/>
          <p:nvPr/>
        </p:nvSpPr>
        <p:spPr>
          <a:xfrm>
            <a:off x="9089128" y="5737479"/>
            <a:ext cx="139464" cy="158993"/>
          </a:xfrm>
          <a:prstGeom prst="ellipse">
            <a:avLst/>
          </a:prstGeom>
          <a:solidFill>
            <a:srgbClr val="FCFFFD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Conector recto 61"/>
          <p:cNvCxnSpPr/>
          <p:nvPr/>
        </p:nvCxnSpPr>
        <p:spPr>
          <a:xfrm flipH="1">
            <a:off x="8364729" y="5495918"/>
            <a:ext cx="6709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Imagen 66"/>
          <p:cNvPicPr>
            <a:picLocks noChangeAspect="1"/>
          </p:cNvPicPr>
          <p:nvPr/>
        </p:nvPicPr>
        <p:blipFill rotWithShape="1">
          <a:blip r:embed="rId2"/>
          <a:srcRect l="10349" r="73328" b="42754"/>
          <a:stretch/>
        </p:blipFill>
        <p:spPr>
          <a:xfrm>
            <a:off x="6823559" y="5690656"/>
            <a:ext cx="1591056" cy="963168"/>
          </a:xfrm>
          <a:prstGeom prst="rect">
            <a:avLst/>
          </a:prstGeom>
        </p:spPr>
      </p:pic>
      <p:cxnSp>
        <p:nvCxnSpPr>
          <p:cNvPr id="68" name="Conector recto 67"/>
          <p:cNvCxnSpPr/>
          <p:nvPr/>
        </p:nvCxnSpPr>
        <p:spPr>
          <a:xfrm flipH="1">
            <a:off x="6082160" y="5970595"/>
            <a:ext cx="740930" cy="61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69"/>
          <p:cNvCxnSpPr/>
          <p:nvPr/>
        </p:nvCxnSpPr>
        <p:spPr>
          <a:xfrm flipH="1">
            <a:off x="6092793" y="6226964"/>
            <a:ext cx="740931" cy="151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CuadroTexto 70"/>
          <p:cNvSpPr txBox="1"/>
          <p:nvPr/>
        </p:nvSpPr>
        <p:spPr>
          <a:xfrm>
            <a:off x="5755196" y="5691754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A’</a:t>
            </a:r>
            <a:endParaRPr lang="en-US" sz="2400" dirty="0"/>
          </a:p>
        </p:txBody>
      </p:sp>
      <p:sp>
        <p:nvSpPr>
          <p:cNvPr id="72" name="CuadroTexto 71"/>
          <p:cNvSpPr txBox="1"/>
          <p:nvPr/>
        </p:nvSpPr>
        <p:spPr>
          <a:xfrm>
            <a:off x="5764376" y="5985387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</a:t>
            </a:r>
            <a:endParaRPr lang="en-US" sz="2400" dirty="0"/>
          </a:p>
        </p:txBody>
      </p:sp>
      <p:cxnSp>
        <p:nvCxnSpPr>
          <p:cNvPr id="73" name="Conector recto 72"/>
          <p:cNvCxnSpPr/>
          <p:nvPr/>
        </p:nvCxnSpPr>
        <p:spPr>
          <a:xfrm flipH="1" flipV="1">
            <a:off x="8395924" y="5816975"/>
            <a:ext cx="12517" cy="4006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73"/>
          <p:cNvCxnSpPr/>
          <p:nvPr/>
        </p:nvCxnSpPr>
        <p:spPr>
          <a:xfrm flipH="1">
            <a:off x="8395924" y="5805360"/>
            <a:ext cx="6825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CuadroTexto 75"/>
          <p:cNvSpPr txBox="1"/>
          <p:nvPr/>
        </p:nvSpPr>
        <p:spPr>
          <a:xfrm>
            <a:off x="3880797" y="3884862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77" name="CuadroTexto 76"/>
          <p:cNvSpPr txBox="1"/>
          <p:nvPr/>
        </p:nvSpPr>
        <p:spPr>
          <a:xfrm>
            <a:off x="3873043" y="4246230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B’</a:t>
            </a:r>
            <a:endParaRPr lang="en-US" sz="2400" dirty="0"/>
          </a:p>
        </p:txBody>
      </p:sp>
      <p:sp>
        <p:nvSpPr>
          <p:cNvPr id="78" name="CuadroTexto 77"/>
          <p:cNvSpPr txBox="1"/>
          <p:nvPr/>
        </p:nvSpPr>
        <p:spPr>
          <a:xfrm>
            <a:off x="3913298" y="4913184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C</a:t>
            </a:r>
            <a:endParaRPr lang="en-US" sz="2400" dirty="0"/>
          </a:p>
        </p:txBody>
      </p:sp>
      <p:cxnSp>
        <p:nvCxnSpPr>
          <p:cNvPr id="79" name="Conector recto 78"/>
          <p:cNvCxnSpPr/>
          <p:nvPr/>
        </p:nvCxnSpPr>
        <p:spPr>
          <a:xfrm flipH="1">
            <a:off x="6092793" y="6489800"/>
            <a:ext cx="740931" cy="151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CuadroTexto 79"/>
          <p:cNvSpPr txBox="1"/>
          <p:nvPr/>
        </p:nvSpPr>
        <p:spPr>
          <a:xfrm>
            <a:off x="5781310" y="6290557"/>
            <a:ext cx="438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C’</a:t>
            </a:r>
            <a:endParaRPr lang="en-US" sz="2400" dirty="0"/>
          </a:p>
        </p:txBody>
      </p:sp>
      <p:sp>
        <p:nvSpPr>
          <p:cNvPr id="81" name="CuadroTexto 80"/>
          <p:cNvSpPr txBox="1"/>
          <p:nvPr/>
        </p:nvSpPr>
        <p:spPr>
          <a:xfrm>
            <a:off x="10402221" y="5286471"/>
            <a:ext cx="902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 = ??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47910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50295" t="5435" r="36008" b="46739"/>
          <a:stretch/>
        </p:blipFill>
        <p:spPr>
          <a:xfrm>
            <a:off x="3337424" y="2539005"/>
            <a:ext cx="1335024" cy="804672"/>
          </a:xfrm>
          <a:prstGeom prst="rect">
            <a:avLst/>
          </a:prstGeom>
        </p:spPr>
      </p:pic>
      <p:sp>
        <p:nvSpPr>
          <p:cNvPr id="5" name="Elipse 4"/>
          <p:cNvSpPr/>
          <p:nvPr/>
        </p:nvSpPr>
        <p:spPr>
          <a:xfrm>
            <a:off x="2802580" y="2655791"/>
            <a:ext cx="640080" cy="768096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Conector recto 5"/>
          <p:cNvCxnSpPr/>
          <p:nvPr/>
        </p:nvCxnSpPr>
        <p:spPr>
          <a:xfrm flipH="1">
            <a:off x="2761095" y="2744173"/>
            <a:ext cx="6709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/>
          <p:cNvCxnSpPr/>
          <p:nvPr/>
        </p:nvCxnSpPr>
        <p:spPr>
          <a:xfrm flipH="1">
            <a:off x="2760153" y="3091366"/>
            <a:ext cx="6825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ipse 7"/>
          <p:cNvSpPr/>
          <p:nvPr/>
        </p:nvSpPr>
        <p:spPr>
          <a:xfrm>
            <a:off x="3266751" y="2671200"/>
            <a:ext cx="139464" cy="158993"/>
          </a:xfrm>
          <a:prstGeom prst="ellipse">
            <a:avLst/>
          </a:prstGeom>
          <a:solidFill>
            <a:srgbClr val="FCFFFD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lipse 8"/>
          <p:cNvSpPr/>
          <p:nvPr/>
        </p:nvSpPr>
        <p:spPr>
          <a:xfrm>
            <a:off x="3292563" y="2999583"/>
            <a:ext cx="139464" cy="158993"/>
          </a:xfrm>
          <a:prstGeom prst="ellipse">
            <a:avLst/>
          </a:prstGeom>
          <a:solidFill>
            <a:srgbClr val="FCFFFD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ector recto 9"/>
          <p:cNvCxnSpPr/>
          <p:nvPr/>
        </p:nvCxnSpPr>
        <p:spPr>
          <a:xfrm flipV="1">
            <a:off x="4657208" y="2949000"/>
            <a:ext cx="0" cy="4901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 flipH="1">
            <a:off x="4658150" y="3422332"/>
            <a:ext cx="6709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2"/>
          <a:srcRect l="10349" r="73328" b="42754"/>
          <a:stretch/>
        </p:blipFill>
        <p:spPr>
          <a:xfrm>
            <a:off x="5329082" y="3091366"/>
            <a:ext cx="1591056" cy="963168"/>
          </a:xfrm>
          <a:prstGeom prst="rect">
            <a:avLst/>
          </a:prstGeom>
        </p:spPr>
      </p:pic>
      <p:cxnSp>
        <p:nvCxnSpPr>
          <p:cNvPr id="14" name="Conector recto 13"/>
          <p:cNvCxnSpPr/>
          <p:nvPr/>
        </p:nvCxnSpPr>
        <p:spPr>
          <a:xfrm flipH="1">
            <a:off x="2802580" y="3740081"/>
            <a:ext cx="2526503" cy="147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>
          <a:xfrm flipV="1">
            <a:off x="6903956" y="3626922"/>
            <a:ext cx="0" cy="4901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Imagen 15"/>
          <p:cNvPicPr>
            <a:picLocks noChangeAspect="1"/>
          </p:cNvPicPr>
          <p:nvPr/>
        </p:nvPicPr>
        <p:blipFill rotWithShape="1">
          <a:blip r:embed="rId2"/>
          <a:srcRect l="50295" t="5435" r="36008" b="46739"/>
          <a:stretch/>
        </p:blipFill>
        <p:spPr>
          <a:xfrm>
            <a:off x="7674158" y="3881237"/>
            <a:ext cx="1335024" cy="804672"/>
          </a:xfrm>
          <a:prstGeom prst="rect">
            <a:avLst/>
          </a:prstGeom>
        </p:spPr>
      </p:pic>
      <p:sp>
        <p:nvSpPr>
          <p:cNvPr id="17" name="Elipse 16"/>
          <p:cNvSpPr/>
          <p:nvPr/>
        </p:nvSpPr>
        <p:spPr>
          <a:xfrm>
            <a:off x="7146490" y="3995063"/>
            <a:ext cx="640080" cy="768096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lipse 17"/>
          <p:cNvSpPr/>
          <p:nvPr/>
        </p:nvSpPr>
        <p:spPr>
          <a:xfrm>
            <a:off x="8589194" y="4220118"/>
            <a:ext cx="139464" cy="158993"/>
          </a:xfrm>
          <a:prstGeom prst="ellipse">
            <a:avLst/>
          </a:prstGeom>
          <a:solidFill>
            <a:srgbClr val="FCFFFD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Conector recto 19"/>
          <p:cNvCxnSpPr/>
          <p:nvPr/>
        </p:nvCxnSpPr>
        <p:spPr>
          <a:xfrm flipH="1">
            <a:off x="6904898" y="4086241"/>
            <a:ext cx="834165" cy="140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agen 20"/>
          <p:cNvPicPr>
            <a:picLocks noChangeAspect="1"/>
          </p:cNvPicPr>
          <p:nvPr/>
        </p:nvPicPr>
        <p:blipFill rotWithShape="1">
          <a:blip r:embed="rId2"/>
          <a:srcRect l="10349" r="73328" b="42754"/>
          <a:stretch/>
        </p:blipFill>
        <p:spPr>
          <a:xfrm>
            <a:off x="5363728" y="4294992"/>
            <a:ext cx="1591056" cy="963168"/>
          </a:xfrm>
          <a:prstGeom prst="rect">
            <a:avLst/>
          </a:prstGeom>
        </p:spPr>
      </p:pic>
      <p:cxnSp>
        <p:nvCxnSpPr>
          <p:cNvPr id="22" name="Conector recto 21"/>
          <p:cNvCxnSpPr/>
          <p:nvPr/>
        </p:nvCxnSpPr>
        <p:spPr>
          <a:xfrm flipH="1">
            <a:off x="4622329" y="4574931"/>
            <a:ext cx="740930" cy="61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/>
          <p:cNvCxnSpPr/>
          <p:nvPr/>
        </p:nvCxnSpPr>
        <p:spPr>
          <a:xfrm flipH="1">
            <a:off x="4632962" y="4831300"/>
            <a:ext cx="740931" cy="151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/>
          <p:cNvSpPr txBox="1"/>
          <p:nvPr/>
        </p:nvSpPr>
        <p:spPr>
          <a:xfrm>
            <a:off x="4295365" y="429609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25" name="CuadroTexto 24"/>
          <p:cNvSpPr txBox="1"/>
          <p:nvPr/>
        </p:nvSpPr>
        <p:spPr>
          <a:xfrm>
            <a:off x="4304545" y="4589723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</a:t>
            </a:r>
            <a:endParaRPr lang="en-US" sz="2400" dirty="0"/>
          </a:p>
        </p:txBody>
      </p:sp>
      <p:cxnSp>
        <p:nvCxnSpPr>
          <p:cNvPr id="26" name="Conector recto 25"/>
          <p:cNvCxnSpPr/>
          <p:nvPr/>
        </p:nvCxnSpPr>
        <p:spPr>
          <a:xfrm flipH="1" flipV="1">
            <a:off x="6936093" y="4421311"/>
            <a:ext cx="12517" cy="4006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/>
          <p:cNvCxnSpPr/>
          <p:nvPr/>
        </p:nvCxnSpPr>
        <p:spPr>
          <a:xfrm flipH="1">
            <a:off x="6917179" y="4401539"/>
            <a:ext cx="864746" cy="148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/>
          <p:cNvSpPr txBox="1"/>
          <p:nvPr/>
        </p:nvSpPr>
        <p:spPr>
          <a:xfrm>
            <a:off x="2420966" y="2489198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29" name="CuadroTexto 28"/>
          <p:cNvSpPr txBox="1"/>
          <p:nvPr/>
        </p:nvSpPr>
        <p:spPr>
          <a:xfrm>
            <a:off x="2413212" y="2850566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B’</a:t>
            </a:r>
            <a:endParaRPr lang="en-US" sz="2400" dirty="0"/>
          </a:p>
        </p:txBody>
      </p:sp>
      <p:sp>
        <p:nvSpPr>
          <p:cNvPr id="30" name="CuadroTexto 29"/>
          <p:cNvSpPr txBox="1"/>
          <p:nvPr/>
        </p:nvSpPr>
        <p:spPr>
          <a:xfrm>
            <a:off x="2453467" y="3517520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C</a:t>
            </a:r>
            <a:endParaRPr lang="en-US" sz="2400" dirty="0"/>
          </a:p>
        </p:txBody>
      </p:sp>
      <p:cxnSp>
        <p:nvCxnSpPr>
          <p:cNvPr id="31" name="Conector recto 30"/>
          <p:cNvCxnSpPr/>
          <p:nvPr/>
        </p:nvCxnSpPr>
        <p:spPr>
          <a:xfrm flipH="1">
            <a:off x="4632962" y="5094136"/>
            <a:ext cx="740931" cy="151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uadroTexto 31"/>
          <p:cNvSpPr txBox="1"/>
          <p:nvPr/>
        </p:nvSpPr>
        <p:spPr>
          <a:xfrm>
            <a:off x="4321479" y="4894893"/>
            <a:ext cx="438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C’</a:t>
            </a:r>
            <a:endParaRPr lang="en-US" sz="2400" dirty="0"/>
          </a:p>
        </p:txBody>
      </p:sp>
      <p:sp>
        <p:nvSpPr>
          <p:cNvPr id="33" name="CuadroTexto 32"/>
          <p:cNvSpPr txBox="1"/>
          <p:nvPr/>
        </p:nvSpPr>
        <p:spPr>
          <a:xfrm>
            <a:off x="8942390" y="3890807"/>
            <a:ext cx="902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 = ??</a:t>
            </a:r>
            <a:endParaRPr lang="en-US" sz="2400" dirty="0"/>
          </a:p>
        </p:txBody>
      </p:sp>
      <p:sp>
        <p:nvSpPr>
          <p:cNvPr id="34" name="Elipse 33"/>
          <p:cNvSpPr/>
          <p:nvPr/>
        </p:nvSpPr>
        <p:spPr>
          <a:xfrm>
            <a:off x="5241872" y="4500808"/>
            <a:ext cx="139464" cy="158993"/>
          </a:xfrm>
          <a:prstGeom prst="ellipse">
            <a:avLst/>
          </a:prstGeom>
          <a:solidFill>
            <a:srgbClr val="FCFFFD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5565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15466"/>
          </a:xfrm>
        </p:spPr>
        <p:txBody>
          <a:bodyPr/>
          <a:lstStyle/>
          <a:p>
            <a:r>
              <a:rPr lang="en-US" dirty="0" err="1" smtClean="0"/>
              <a:t>Hacer</a:t>
            </a:r>
            <a:r>
              <a:rPr lang="en-US" dirty="0" smtClean="0"/>
              <a:t> el </a:t>
            </a:r>
            <a:r>
              <a:rPr lang="en-US" dirty="0" err="1" smtClean="0"/>
              <a:t>diagrama</a:t>
            </a:r>
            <a:r>
              <a:rPr lang="en-US" dirty="0" smtClean="0"/>
              <a:t> de </a:t>
            </a:r>
            <a:r>
              <a:rPr lang="en-US" dirty="0" err="1" smtClean="0"/>
              <a:t>puertas</a:t>
            </a:r>
            <a:r>
              <a:rPr lang="en-US" dirty="0" smtClean="0"/>
              <a:t> l</a:t>
            </a:r>
            <a:r>
              <a:rPr lang="es-ES" dirty="0" err="1" smtClean="0"/>
              <a:t>ógicas</a:t>
            </a:r>
            <a:r>
              <a:rPr lang="es-ES" dirty="0" smtClean="0"/>
              <a:t> (o de bloque) para las funciones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358189"/>
            <a:ext cx="10515600" cy="3818774"/>
          </a:xfrm>
        </p:spPr>
        <p:txBody>
          <a:bodyPr/>
          <a:lstStyle/>
          <a:p>
            <a:r>
              <a:rPr lang="en-US" dirty="0" smtClean="0"/>
              <a:t>F = AB + </a:t>
            </a:r>
            <a:r>
              <a:rPr lang="en-US" dirty="0" smtClean="0"/>
              <a:t>CD</a:t>
            </a:r>
            <a:endParaRPr lang="en-US" dirty="0" smtClean="0"/>
          </a:p>
          <a:p>
            <a:r>
              <a:rPr lang="en-US" dirty="0" smtClean="0"/>
              <a:t>F = XY + X’Y + </a:t>
            </a:r>
            <a:r>
              <a:rPr lang="en-US" dirty="0" smtClean="0"/>
              <a:t>Y’Z + X’Z’</a:t>
            </a:r>
            <a:endParaRPr lang="en-US" dirty="0" smtClean="0"/>
          </a:p>
          <a:p>
            <a:r>
              <a:rPr lang="en-US" dirty="0" smtClean="0"/>
              <a:t>F = (A+B’)(A+B+C)(B’+C</a:t>
            </a:r>
            <a:r>
              <a:rPr lang="en-US" dirty="0" smtClean="0"/>
              <a:t>’)(A+C)’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2975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749438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err="1"/>
              <a:t>Demuestre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medio</a:t>
            </a:r>
            <a:r>
              <a:rPr lang="en-US" dirty="0"/>
              <a:t> de </a:t>
            </a:r>
            <a:r>
              <a:rPr lang="en-US" dirty="0" err="1"/>
              <a:t>tablas</a:t>
            </a:r>
            <a:r>
              <a:rPr lang="en-US" dirty="0"/>
              <a:t> de </a:t>
            </a:r>
            <a:r>
              <a:rPr lang="en-US" dirty="0" err="1"/>
              <a:t>verdad</a:t>
            </a:r>
            <a:r>
              <a:rPr lang="en-US" dirty="0"/>
              <a:t> la </a:t>
            </a:r>
            <a:r>
              <a:rPr lang="en-US" dirty="0" err="1"/>
              <a:t>validez</a:t>
            </a:r>
            <a:r>
              <a:rPr lang="en-US" dirty="0"/>
              <a:t> de </a:t>
            </a:r>
            <a:r>
              <a:rPr lang="en-US" dirty="0" err="1"/>
              <a:t>las</a:t>
            </a:r>
            <a:r>
              <a:rPr lang="en-US" dirty="0"/>
              <a:t> </a:t>
            </a:r>
            <a:r>
              <a:rPr lang="en-US" dirty="0" err="1"/>
              <a:t>siguientes</a:t>
            </a:r>
            <a:r>
              <a:rPr lang="en-US" dirty="0"/>
              <a:t> </a:t>
            </a:r>
            <a:r>
              <a:rPr lang="en-US" dirty="0" err="1"/>
              <a:t>identidades</a:t>
            </a:r>
            <a:r>
              <a:rPr lang="en-US" dirty="0" smtClean="0"/>
              <a:t>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504661"/>
                <a:ext cx="10515600" cy="3672302"/>
              </a:xfrm>
            </p:spPr>
            <p:txBody>
              <a:bodyPr/>
              <a:lstStyle/>
              <a:p>
                <a:r>
                  <a:rPr lang="en-US" dirty="0" smtClean="0"/>
                  <a:t>Teorema</a:t>
                </a:r>
                <a:r>
                  <a:rPr lang="en-US" dirty="0"/>
                  <a:t> de </a:t>
                </a:r>
                <a:r>
                  <a:rPr lang="en-US" dirty="0" err="1"/>
                  <a:t>DeMorgan</a:t>
                </a:r>
                <a:r>
                  <a:rPr lang="en-US" dirty="0"/>
                  <a:t> para </a:t>
                </a:r>
                <a:r>
                  <a:rPr lang="en-US" dirty="0" err="1"/>
                  <a:t>tres</a:t>
                </a:r>
                <a:r>
                  <a:rPr lang="en-US" dirty="0"/>
                  <a:t> variables: 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s-ES" b="0" i="1" smtClean="0">
                            <a:latin typeface="Cambria Math" charset="0"/>
                          </a:rPr>
                          <m:t>𝑋𝑌𝑍</m:t>
                        </m:r>
                      </m:e>
                    </m:acc>
                    <m:r>
                      <a:rPr lang="es-ES" b="0" i="1" smtClean="0">
                        <a:latin typeface="Cambria Math" charset="0"/>
                      </a:rPr>
                      <m:t>=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dirty="0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s-ES" b="0" i="1" dirty="0" smtClean="0">
                            <a:latin typeface="Cambria Math" charset="0"/>
                          </a:rPr>
                          <m:t>𝑋</m:t>
                        </m:r>
                      </m:e>
                    </m:acc>
                    <m:r>
                      <a:rPr lang="es-ES" b="0" i="1" dirty="0" smtClean="0">
                        <a:latin typeface="Cambria Math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s-ES" b="0" i="1" dirty="0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s-ES" b="0" i="1" dirty="0" smtClean="0">
                            <a:latin typeface="Cambria Math" charset="0"/>
                          </a:rPr>
                          <m:t>𝑌</m:t>
                        </m:r>
                      </m:e>
                    </m:acc>
                    <m:r>
                      <a:rPr lang="es-ES" b="0" i="1" dirty="0" smtClean="0">
                        <a:latin typeface="Cambria Math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s-ES" b="0" i="1" dirty="0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s-ES" b="0" i="1" dirty="0" smtClean="0">
                            <a:latin typeface="Cambria Math" charset="0"/>
                          </a:rPr>
                          <m:t>𝑍</m:t>
                        </m:r>
                      </m:e>
                    </m:acc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 smtClean="0"/>
                  <a:t>La </a:t>
                </a:r>
                <a:r>
                  <a:rPr lang="en-US" dirty="0" err="1"/>
                  <a:t>segunda</a:t>
                </a:r>
                <a:r>
                  <a:rPr lang="en-US" dirty="0"/>
                  <a:t> ley </a:t>
                </a:r>
                <a:r>
                  <a:rPr lang="en-US" dirty="0" err="1"/>
                  <a:t>distributiva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dirty="0" smtClean="0"/>
                  <a:t>X + YZ = (X+Y)(X+Z)</a:t>
                </a:r>
                <a:endParaRPr lang="en-US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504661"/>
                <a:ext cx="10515600" cy="3672302"/>
              </a:xfrm>
              <a:blipFill rotWithShape="0">
                <a:blip r:embed="rId2"/>
                <a:stretch>
                  <a:fillRect l="-1217" t="-2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7553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Circuitos</a:t>
            </a:r>
            <a:r>
              <a:rPr lang="en-US" dirty="0" smtClean="0"/>
              <a:t> </a:t>
            </a:r>
            <a:r>
              <a:rPr lang="en-US" dirty="0" err="1" smtClean="0"/>
              <a:t>digitales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Los </a:t>
            </a:r>
            <a:r>
              <a:rPr lang="en-US" dirty="0" err="1" smtClean="0"/>
              <a:t>circuitos</a:t>
            </a:r>
            <a:r>
              <a:rPr lang="en-US" dirty="0" smtClean="0"/>
              <a:t> </a:t>
            </a:r>
            <a:r>
              <a:rPr lang="en-US" dirty="0" err="1" smtClean="0"/>
              <a:t>digitales</a:t>
            </a:r>
            <a:r>
              <a:rPr lang="en-US" dirty="0" smtClean="0"/>
              <a:t> son </a:t>
            </a:r>
            <a:r>
              <a:rPr lang="en-US" dirty="0" err="1" smtClean="0"/>
              <a:t>componentes</a:t>
            </a:r>
            <a:r>
              <a:rPr lang="en-US" dirty="0" smtClean="0"/>
              <a:t> de hardware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manipulan</a:t>
            </a:r>
            <a:r>
              <a:rPr lang="en-US" dirty="0" smtClean="0"/>
              <a:t> la </a:t>
            </a:r>
            <a:r>
              <a:rPr lang="en-US" dirty="0" err="1" smtClean="0"/>
              <a:t>información</a:t>
            </a:r>
            <a:r>
              <a:rPr lang="en-US" dirty="0" smtClean="0"/>
              <a:t> </a:t>
            </a:r>
            <a:r>
              <a:rPr lang="en-US" dirty="0" err="1" smtClean="0"/>
              <a:t>binaria</a:t>
            </a:r>
            <a:r>
              <a:rPr lang="en-US" dirty="0" smtClean="0"/>
              <a:t>. </a:t>
            </a:r>
          </a:p>
          <a:p>
            <a:r>
              <a:rPr lang="en-US" dirty="0" smtClean="0"/>
              <a:t>Se </a:t>
            </a:r>
            <a:r>
              <a:rPr lang="en-US" dirty="0" err="1" smtClean="0"/>
              <a:t>implementan</a:t>
            </a:r>
            <a:r>
              <a:rPr lang="en-US" dirty="0" smtClean="0"/>
              <a:t> </a:t>
            </a:r>
            <a:r>
              <a:rPr lang="en-US" dirty="0" err="1" smtClean="0"/>
              <a:t>utilizando</a:t>
            </a:r>
            <a:r>
              <a:rPr lang="en-US" dirty="0" smtClean="0"/>
              <a:t> </a:t>
            </a:r>
            <a:r>
              <a:rPr lang="en-US" dirty="0" err="1" smtClean="0"/>
              <a:t>transistores</a:t>
            </a:r>
            <a:r>
              <a:rPr lang="en-US" dirty="0" smtClean="0"/>
              <a:t> e </a:t>
            </a:r>
            <a:r>
              <a:rPr lang="en-US" dirty="0" err="1" smtClean="0"/>
              <a:t>interconexiones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circuito</a:t>
            </a:r>
            <a:r>
              <a:rPr lang="en-US" dirty="0" smtClean="0"/>
              <a:t> </a:t>
            </a:r>
            <a:r>
              <a:rPr lang="en-US" dirty="0" err="1" smtClean="0"/>
              <a:t>básico</a:t>
            </a:r>
            <a:r>
              <a:rPr lang="en-US" dirty="0" smtClean="0"/>
              <a:t> se </a:t>
            </a:r>
            <a:r>
              <a:rPr lang="en-US" dirty="0" err="1" smtClean="0"/>
              <a:t>conoce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b="1" dirty="0" err="1" smtClean="0"/>
              <a:t>puerta</a:t>
            </a:r>
            <a:r>
              <a:rPr lang="en-US" b="1" dirty="0" smtClean="0"/>
              <a:t> </a:t>
            </a:r>
            <a:r>
              <a:rPr lang="en-US" b="1" dirty="0" err="1" smtClean="0"/>
              <a:t>lógica</a:t>
            </a:r>
            <a:r>
              <a:rPr lang="en-US" dirty="0" smtClean="0"/>
              <a:t>. Para </a:t>
            </a:r>
            <a:r>
              <a:rPr lang="en-US" dirty="0" err="1" smtClean="0"/>
              <a:t>simplificar</a:t>
            </a:r>
            <a:r>
              <a:rPr lang="en-US" dirty="0" smtClean="0"/>
              <a:t> el </a:t>
            </a:r>
            <a:r>
              <a:rPr lang="en-US" dirty="0" err="1" smtClean="0"/>
              <a:t>diseño</a:t>
            </a:r>
            <a:r>
              <a:rPr lang="en-US" dirty="0" smtClean="0"/>
              <a:t>, </a:t>
            </a:r>
            <a:r>
              <a:rPr lang="en-US" dirty="0" err="1" smtClean="0"/>
              <a:t>modelamos</a:t>
            </a:r>
            <a:r>
              <a:rPr lang="en-US" dirty="0" smtClean="0"/>
              <a:t> los </a:t>
            </a:r>
            <a:r>
              <a:rPr lang="en-US" dirty="0" err="1" smtClean="0"/>
              <a:t>circuitos</a:t>
            </a:r>
            <a:r>
              <a:rPr lang="en-US" dirty="0" smtClean="0"/>
              <a:t> </a:t>
            </a:r>
            <a:r>
              <a:rPr lang="en-US" dirty="0" err="1" smtClean="0"/>
              <a:t>electrónicos</a:t>
            </a:r>
            <a:r>
              <a:rPr lang="en-US" dirty="0" smtClean="0"/>
              <a:t> </a:t>
            </a:r>
            <a:r>
              <a:rPr lang="en-US" dirty="0" err="1" smtClean="0"/>
              <a:t>basados</a:t>
            </a:r>
            <a:r>
              <a:rPr lang="en-US" dirty="0" smtClean="0"/>
              <a:t> en </a:t>
            </a:r>
            <a:r>
              <a:rPr lang="en-US" dirty="0" err="1" smtClean="0"/>
              <a:t>transistores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puertas</a:t>
            </a:r>
            <a:r>
              <a:rPr lang="en-US" dirty="0" smtClean="0"/>
              <a:t> </a:t>
            </a:r>
            <a:r>
              <a:rPr lang="en-US" dirty="0" err="1" smtClean="0"/>
              <a:t>lógicas</a:t>
            </a:r>
            <a:r>
              <a:rPr lang="en-US" dirty="0" smtClean="0"/>
              <a:t>. </a:t>
            </a:r>
            <a:r>
              <a:rPr lang="en-US" dirty="0" err="1" smtClean="0"/>
              <a:t>Por</a:t>
            </a:r>
            <a:r>
              <a:rPr lang="en-US" dirty="0" smtClean="0"/>
              <a:t> lo </a:t>
            </a:r>
            <a:r>
              <a:rPr lang="en-US" dirty="0" err="1" smtClean="0"/>
              <a:t>tanto</a:t>
            </a:r>
            <a:r>
              <a:rPr lang="en-US" dirty="0" smtClean="0"/>
              <a:t>, el </a:t>
            </a:r>
            <a:r>
              <a:rPr lang="en-US" dirty="0" err="1" smtClean="0"/>
              <a:t>diseñador</a:t>
            </a:r>
            <a:r>
              <a:rPr lang="en-US" dirty="0" smtClean="0"/>
              <a:t> no </a:t>
            </a:r>
            <a:r>
              <a:rPr lang="en-US" dirty="0" err="1" smtClean="0"/>
              <a:t>necesita</a:t>
            </a:r>
            <a:r>
              <a:rPr lang="en-US" dirty="0" smtClean="0"/>
              <a:t> </a:t>
            </a:r>
            <a:r>
              <a:rPr lang="en-US" dirty="0" err="1" smtClean="0"/>
              <a:t>preocuparse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la </a:t>
            </a:r>
            <a:r>
              <a:rPr lang="en-US" dirty="0" err="1" smtClean="0"/>
              <a:t>electrónica</a:t>
            </a:r>
            <a:r>
              <a:rPr lang="en-US" dirty="0" smtClean="0"/>
              <a:t> </a:t>
            </a:r>
            <a:r>
              <a:rPr lang="en-US" dirty="0" err="1" smtClean="0"/>
              <a:t>interna</a:t>
            </a:r>
            <a:r>
              <a:rPr lang="en-US" dirty="0" smtClean="0"/>
              <a:t> de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puertas</a:t>
            </a:r>
            <a:r>
              <a:rPr lang="en-US" dirty="0" smtClean="0"/>
              <a:t> </a:t>
            </a:r>
            <a:r>
              <a:rPr lang="en-US" dirty="0" err="1" smtClean="0"/>
              <a:t>individuales</a:t>
            </a:r>
            <a:r>
              <a:rPr lang="en-US" dirty="0" smtClean="0"/>
              <a:t>, </a:t>
            </a:r>
            <a:r>
              <a:rPr lang="en-US" dirty="0" err="1" smtClean="0"/>
              <a:t>sino</a:t>
            </a:r>
            <a:r>
              <a:rPr lang="en-US" dirty="0" smtClean="0"/>
              <a:t> solo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sus</a:t>
            </a:r>
            <a:r>
              <a:rPr lang="en-US" dirty="0" smtClean="0"/>
              <a:t> </a:t>
            </a:r>
            <a:r>
              <a:rPr lang="en-US" dirty="0" err="1" smtClean="0"/>
              <a:t>propiedades</a:t>
            </a:r>
            <a:r>
              <a:rPr lang="en-US" dirty="0" smtClean="0"/>
              <a:t> </a:t>
            </a:r>
            <a:r>
              <a:rPr lang="en-US" dirty="0" err="1" smtClean="0"/>
              <a:t>lógicas</a:t>
            </a:r>
            <a:r>
              <a:rPr lang="en-US" dirty="0" smtClean="0"/>
              <a:t> </a:t>
            </a:r>
            <a:r>
              <a:rPr lang="en-US" dirty="0" err="1" smtClean="0"/>
              <a:t>externas</a:t>
            </a:r>
            <a:r>
              <a:rPr lang="en-US" dirty="0" smtClean="0"/>
              <a:t>. </a:t>
            </a:r>
          </a:p>
          <a:p>
            <a:r>
              <a:rPr lang="en-US" u="sng" dirty="0" err="1" smtClean="0"/>
              <a:t>Cada</a:t>
            </a:r>
            <a:r>
              <a:rPr lang="en-US" u="sng" dirty="0" smtClean="0"/>
              <a:t> </a:t>
            </a:r>
            <a:r>
              <a:rPr lang="en-US" u="sng" dirty="0" err="1" smtClean="0"/>
              <a:t>puerta</a:t>
            </a:r>
            <a:r>
              <a:rPr lang="en-US" u="sng" dirty="0" smtClean="0"/>
              <a:t> </a:t>
            </a:r>
            <a:r>
              <a:rPr lang="en-US" u="sng" dirty="0" err="1" smtClean="0"/>
              <a:t>realiza</a:t>
            </a:r>
            <a:r>
              <a:rPr lang="en-US" u="sng" dirty="0" smtClean="0"/>
              <a:t> </a:t>
            </a:r>
            <a:r>
              <a:rPr lang="en-US" u="sng" dirty="0" err="1" smtClean="0"/>
              <a:t>una</a:t>
            </a:r>
            <a:r>
              <a:rPr lang="en-US" u="sng" dirty="0" smtClean="0"/>
              <a:t> </a:t>
            </a:r>
            <a:r>
              <a:rPr lang="en-US" u="sng" dirty="0" err="1" smtClean="0"/>
              <a:t>operación</a:t>
            </a:r>
            <a:r>
              <a:rPr lang="en-US" u="sng" dirty="0" smtClean="0"/>
              <a:t> </a:t>
            </a:r>
            <a:r>
              <a:rPr lang="en-US" u="sng" dirty="0" err="1" smtClean="0"/>
              <a:t>lógica</a:t>
            </a:r>
            <a:r>
              <a:rPr lang="en-US" u="sng" dirty="0" smtClean="0"/>
              <a:t> </a:t>
            </a:r>
            <a:r>
              <a:rPr lang="en-US" u="sng" dirty="0" err="1" smtClean="0"/>
              <a:t>específica</a:t>
            </a:r>
            <a:r>
              <a:rPr lang="en-US" dirty="0" smtClean="0"/>
              <a:t>. Las </a:t>
            </a:r>
            <a:r>
              <a:rPr lang="en-US" dirty="0" err="1" smtClean="0"/>
              <a:t>salidas</a:t>
            </a:r>
            <a:r>
              <a:rPr lang="en-US" dirty="0" smtClean="0"/>
              <a:t> de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puertas</a:t>
            </a:r>
            <a:r>
              <a:rPr lang="en-US" dirty="0" smtClean="0"/>
              <a:t> se </a:t>
            </a:r>
            <a:r>
              <a:rPr lang="en-US" dirty="0" err="1" smtClean="0"/>
              <a:t>aplican</a:t>
            </a:r>
            <a:r>
              <a:rPr lang="en-US" dirty="0" smtClean="0"/>
              <a:t> a </a:t>
            </a:r>
            <a:r>
              <a:rPr lang="en-US" dirty="0" err="1" smtClean="0"/>
              <a:t>las</a:t>
            </a:r>
            <a:r>
              <a:rPr lang="en-US" dirty="0" smtClean="0"/>
              <a:t> entradas de </a:t>
            </a:r>
            <a:r>
              <a:rPr lang="en-US" dirty="0" err="1" smtClean="0"/>
              <a:t>otras</a:t>
            </a:r>
            <a:r>
              <a:rPr lang="en-US" dirty="0" smtClean="0"/>
              <a:t> </a:t>
            </a:r>
            <a:r>
              <a:rPr lang="en-US" dirty="0" err="1" smtClean="0"/>
              <a:t>puertas</a:t>
            </a:r>
            <a:r>
              <a:rPr lang="en-US" dirty="0" smtClean="0"/>
              <a:t> para </a:t>
            </a:r>
            <a:r>
              <a:rPr lang="en-US" dirty="0" err="1" smtClean="0"/>
              <a:t>formar</a:t>
            </a:r>
            <a:r>
              <a:rPr lang="en-US" dirty="0" smtClean="0"/>
              <a:t> un </a:t>
            </a:r>
            <a:r>
              <a:rPr lang="en-US" dirty="0" err="1" smtClean="0"/>
              <a:t>circuito</a:t>
            </a:r>
            <a:r>
              <a:rPr lang="en-US" dirty="0" smtClean="0"/>
              <a:t> digital.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167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Álgebra Booleana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dirty="0" smtClean="0"/>
              <a:t>Para describir las propiedades operacionales de los circuitos digitales, necesitamos introducir una notación matemática que especifique el funcionamiento de cada puerta y que se pueda usar para analizar y diseñar circuitos. </a:t>
            </a:r>
          </a:p>
          <a:p>
            <a:r>
              <a:rPr lang="es-ES_tradnl" dirty="0" smtClean="0"/>
              <a:t>Este sistema de lógica binaria es uno de una clase de sistemas matemáticos generalmente llamados álgebras booleanas. </a:t>
            </a:r>
          </a:p>
          <a:p>
            <a:r>
              <a:rPr lang="es-ES_tradnl" dirty="0" smtClean="0"/>
              <a:t>El álgebra booleana específica que estudiaremos se utiliza para describir la interconexión de puertas digitales y para diseñar circuitos lógicos mediante la manipulación de expresiones booleanas. 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968454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Álgebra Booleana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dirty="0" smtClean="0"/>
              <a:t>La lógica binaria trata con variables binarias, que toman dos valores discretos, y con las operaciones de lógica matemática aplicadas a estas variables. </a:t>
            </a:r>
          </a:p>
          <a:p>
            <a:r>
              <a:rPr lang="es-ES_tradnl" dirty="0"/>
              <a:t>E</a:t>
            </a:r>
            <a:r>
              <a:rPr lang="es-ES_tradnl" dirty="0" smtClean="0"/>
              <a:t>s conveniente pensar en términos de valores binarios y asignar 1 o 0 a cada variable. Las variables se designan mediante letras del alfabeto, como A, B, C, X, Y y Z. </a:t>
            </a:r>
          </a:p>
          <a:p>
            <a:r>
              <a:rPr lang="es-ES_tradnl" dirty="0" smtClean="0"/>
              <a:t>Asociadas con las variables binarias hay tres operaciones lógicas básicas llamadas AND, OR y NOT.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587941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Operaciones Lógicas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17904"/>
                <a:ext cx="10515600" cy="4659059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s-ES_tradnl" dirty="0" smtClean="0"/>
                  <a:t>AND. Esta operación está representada por un punto o por la ausencia de un operador. Por ejemplo, Z = X </a:t>
                </a:r>
                <a:r>
                  <a:rPr lang="es-ES_tradnl" sz="3200" dirty="0" smtClean="0"/>
                  <a:t>⋅</a:t>
                </a:r>
                <a:r>
                  <a:rPr lang="es-ES_tradnl" dirty="0" smtClean="0"/>
                  <a:t> Y o Z = XY se lee "Z es igual a X AND Y". La operación lógica AND se interpreta como: Z = 1 si y solo si X = 1 y Y = 1; de lo contrario, Z = 0.</a:t>
                </a:r>
                <a:endParaRPr lang="es-ES_tradnl" dirty="0"/>
              </a:p>
              <a:p>
                <a:r>
                  <a:rPr lang="es-ES_tradnl" dirty="0" smtClean="0"/>
                  <a:t>OR. Esta operación está representada por un símbolo “</a:t>
                </a:r>
                <a:r>
                  <a:rPr lang="es-ES_tradnl" b="1" dirty="0" smtClean="0"/>
                  <a:t>+</a:t>
                </a:r>
                <a:r>
                  <a:rPr lang="es-ES_tradnl" dirty="0" smtClean="0"/>
                  <a:t>”. Por ejemplo, Z = X + Y se lee "Z es igual a X OR Y", lo que significa que Z = 1 si X = 1 o si Y = 1, o si ambos X = 1 y </a:t>
                </a:r>
                <a:r>
                  <a:rPr lang="es-ES_tradnl" dirty="0"/>
                  <a:t>Y</a:t>
                </a:r>
                <a:r>
                  <a:rPr lang="es-ES_tradnl" dirty="0" smtClean="0"/>
                  <a:t> = 1. Z = 0 si y solo si X = 0 y Y = 0.</a:t>
                </a:r>
              </a:p>
              <a:p>
                <a:r>
                  <a:rPr lang="es-ES_tradnl" dirty="0" smtClean="0"/>
                  <a:t>NOT. Esta operación está representada por una barra sobre la variable. Por ejemplo, Z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s-ES_tradnl" b="0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s-ES" b="0" i="1" smtClean="0">
                            <a:latin typeface="Cambria Math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s-ES_tradnl" dirty="0" smtClean="0"/>
                  <a:t> se lee "Z es igual a NOT X”. En otras palabras, si X = 1, entonces Z = 0, pero si X = 0, entonces Z = 1. La operación NOT también se conoce como la operación de complemento, ya que cambia de 1 a 0 y de 0 a 1.</a:t>
                </a:r>
              </a:p>
              <a:p>
                <a:r>
                  <a:rPr lang="es-ES_tradnl" dirty="0" smtClean="0"/>
                  <a:t>Los símbolos alternativos a </a:t>
                </a:r>
                <a:r>
                  <a:rPr lang="es-ES_tradnl" sz="3800" dirty="0" smtClean="0"/>
                  <a:t>·</a:t>
                </a:r>
                <a:r>
                  <a:rPr lang="es-ES_tradnl" dirty="0" smtClean="0"/>
                  <a:t> para AND y + para OR son los símbolos </a:t>
                </a:r>
                <a:r>
                  <a:rPr lang="es-ES_tradnl" b="1" dirty="0" smtClean="0"/>
                  <a:t>⋀</a:t>
                </a:r>
                <a:r>
                  <a:rPr lang="es-ES_tradnl" dirty="0" smtClean="0"/>
                  <a:t> y </a:t>
                </a:r>
                <a:r>
                  <a:rPr lang="es-ES_tradnl" b="1" dirty="0" smtClean="0"/>
                  <a:t>⋁ </a:t>
                </a:r>
                <a:r>
                  <a:rPr lang="es-ES_tradnl" dirty="0" smtClean="0"/>
                  <a:t>respectivamente.</a:t>
                </a:r>
                <a:endParaRPr lang="es-ES_tradnl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17904"/>
                <a:ext cx="10515600" cy="4659059"/>
              </a:xfrm>
              <a:blipFill rotWithShape="0">
                <a:blip r:embed="rId2"/>
                <a:stretch>
                  <a:fillRect l="-928" t="-3272" r="-1623" b="-2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6055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Tabla de Verdad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r>
              <a:rPr lang="es-ES_tradnl" dirty="0" smtClean="0"/>
              <a:t>Una tabla de verdad para una operación es una tabla de combinaciones de las variables binarias que muestra la relación entre los valores que toman las variables y los valores del resultado de la operación.</a:t>
            </a:r>
            <a:endParaRPr lang="es-ES_tradnl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050" y="3393694"/>
            <a:ext cx="8089900" cy="328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308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Puertas Lógicas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r>
              <a:rPr lang="es-ES_tradnl" dirty="0" smtClean="0"/>
              <a:t>Las puertas lógicas son circuitos electrónicos que operan en una o más señales de entrada para producir una señal de salida. Los circuitos responden a dos rangos de voltaje separados que representan una variable binaria igual a la lógica 1 o lógica 0. Los símbolos gráficos utilizados para designar los tres tipos de puertas: AND, OR, y NOT, se muestran en la Figura</a:t>
            </a:r>
            <a:endParaRPr lang="es-ES_tradnl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00" y="4614164"/>
            <a:ext cx="10718800" cy="139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325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Puertas Lógicas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526097"/>
            <a:ext cx="10515600" cy="2917887"/>
          </a:xfrm>
        </p:spPr>
        <p:txBody>
          <a:bodyPr>
            <a:normAutofit fontScale="92500" lnSpcReduction="10000"/>
          </a:bodyPr>
          <a:lstStyle/>
          <a:p>
            <a:r>
              <a:rPr lang="es-ES_tradnl" dirty="0" smtClean="0"/>
              <a:t>Las puertas AND y OR pueden tener más de dos entradas. En la Figura se muestra una compuerta AND con tres entradas y una compuerta OR con seis entradas. </a:t>
            </a:r>
          </a:p>
          <a:p>
            <a:r>
              <a:rPr lang="es-ES_tradnl" dirty="0" smtClean="0"/>
              <a:t>La puerta AND de tres entradas responde con una salida </a:t>
            </a:r>
            <a:r>
              <a:rPr lang="es-ES_tradnl" dirty="0" smtClean="0"/>
              <a:t>lógica-1, </a:t>
            </a:r>
            <a:r>
              <a:rPr lang="es-ES_tradnl" dirty="0" smtClean="0"/>
              <a:t>si las tres entradas son lógicas 1. La salida es lógica-0 si alguna entrada es la lógica 0. </a:t>
            </a:r>
          </a:p>
          <a:p>
            <a:r>
              <a:rPr lang="es-ES_tradnl" dirty="0" smtClean="0"/>
              <a:t>La puerta OR de seis entradas responde con una </a:t>
            </a:r>
            <a:r>
              <a:rPr lang="es-ES_tradnl" dirty="0" smtClean="0"/>
              <a:t>lógica-1 </a:t>
            </a:r>
            <a:r>
              <a:rPr lang="es-ES_tradnl" dirty="0" smtClean="0"/>
              <a:t>si </a:t>
            </a:r>
            <a:r>
              <a:rPr lang="es-ES_tradnl" b="1" dirty="0" smtClean="0"/>
              <a:t>alguna</a:t>
            </a:r>
            <a:r>
              <a:rPr lang="es-ES_tradnl" dirty="0" smtClean="0"/>
              <a:t> entrada es </a:t>
            </a:r>
            <a:r>
              <a:rPr lang="es-ES_tradnl" dirty="0" smtClean="0"/>
              <a:t>lógica 1</a:t>
            </a:r>
            <a:r>
              <a:rPr lang="es-ES_tradnl" dirty="0" smtClean="0"/>
              <a:t>; su salida se convierte en un 0 lógico solo cuando todas las entradas son lógicas-0.</a:t>
            </a:r>
            <a:endParaRPr lang="es-ES_tradnl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721" y="4608576"/>
            <a:ext cx="9747353" cy="1682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021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5864" y="2285365"/>
            <a:ext cx="2033016" cy="1325563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Otras puertas lógicas</a:t>
            </a:r>
            <a:endParaRPr lang="en-U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6901" y="0"/>
            <a:ext cx="88174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6846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</TotalTime>
  <Words>832</Words>
  <Application>Microsoft Macintosh PowerPoint</Application>
  <PresentationFormat>Panorámica</PresentationFormat>
  <Paragraphs>96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2" baseType="lpstr">
      <vt:lpstr>Calibri</vt:lpstr>
      <vt:lpstr>Calibri Light</vt:lpstr>
      <vt:lpstr>Cambria Math</vt:lpstr>
      <vt:lpstr>Arial</vt:lpstr>
      <vt:lpstr>Tema de Office</vt:lpstr>
      <vt:lpstr>Puertas Lógicas</vt:lpstr>
      <vt:lpstr>Circuitos digitales</vt:lpstr>
      <vt:lpstr>Álgebra Booleana</vt:lpstr>
      <vt:lpstr>Álgebra Booleana</vt:lpstr>
      <vt:lpstr>Operaciones Lógicas</vt:lpstr>
      <vt:lpstr>Tabla de Verdad</vt:lpstr>
      <vt:lpstr>Puertas Lógicas</vt:lpstr>
      <vt:lpstr>Puertas Lógicas</vt:lpstr>
      <vt:lpstr>Otras puertas lógicas</vt:lpstr>
      <vt:lpstr>Simplificación: Puertas Lógicas y Propiedades</vt:lpstr>
      <vt:lpstr>Simplificación: Puertas Lógicas y Propiedades</vt:lpstr>
      <vt:lpstr>Hallar la función dados los siguientes diagramas</vt:lpstr>
      <vt:lpstr>Hallar la función dados los siguientes diagramas</vt:lpstr>
      <vt:lpstr>Hallar la función dados los siguientes diagramas</vt:lpstr>
      <vt:lpstr>Presentación de PowerPoint</vt:lpstr>
      <vt:lpstr>Hacer el diagrama de puertas lógicas (o de bloque) para las funciones</vt:lpstr>
      <vt:lpstr>Demuestre por medio de tablas de verdad la validez de las siguientes identidades: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Puertas Lógicas</dc:title>
  <dc:creator>Lorena Recalde</dc:creator>
  <cp:lastModifiedBy>Lorena Recalde</cp:lastModifiedBy>
  <cp:revision>32</cp:revision>
  <dcterms:created xsi:type="dcterms:W3CDTF">2019-04-18T13:50:07Z</dcterms:created>
  <dcterms:modified xsi:type="dcterms:W3CDTF">2019-10-23T13:03:36Z</dcterms:modified>
</cp:coreProperties>
</file>