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73" r:id="rId14"/>
    <p:sldId id="274" r:id="rId15"/>
    <p:sldId id="270" r:id="rId16"/>
    <p:sldId id="275" r:id="rId17"/>
    <p:sldId id="271" r:id="rId18"/>
    <p:sldId id="276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3112"/>
  </p:normalViewPr>
  <p:slideViewPr>
    <p:cSldViewPr snapToGrid="0" snapToObjects="1">
      <p:cViewPr varScale="1">
        <p:scale>
          <a:sx n="65" d="100"/>
          <a:sy n="6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2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467C-109E-CE48-8D1B-F894F8AD8C3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1438-96D7-0840-BBE8-7192FC766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s-ES" dirty="0" smtClean="0"/>
              <a:t>éricos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55774"/>
            <a:ext cx="9144000" cy="1302026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4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3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711" y="1941342"/>
            <a:ext cx="6154224" cy="2154446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Convertir</a:t>
            </a:r>
            <a:r>
              <a:rPr lang="en-US" dirty="0" smtClean="0"/>
              <a:t> el decimal 75 a </a:t>
            </a:r>
            <a:r>
              <a:rPr lang="en-US" dirty="0" err="1" smtClean="0"/>
              <a:t>binario</a:t>
            </a:r>
            <a:endParaRPr lang="en-US" dirty="0" smtClean="0"/>
          </a:p>
          <a:p>
            <a:r>
              <a:rPr lang="en-US" dirty="0" err="1" smtClean="0"/>
              <a:t>Convertir</a:t>
            </a:r>
            <a:r>
              <a:rPr lang="en-US" dirty="0" smtClean="0"/>
              <a:t> el decimal 142 a </a:t>
            </a:r>
            <a:r>
              <a:rPr lang="en-US" dirty="0" err="1" smtClean="0"/>
              <a:t>binario</a:t>
            </a:r>
            <a:endParaRPr lang="en-US" dirty="0" smtClean="0"/>
          </a:p>
          <a:p>
            <a:r>
              <a:rPr lang="en-US" dirty="0" err="1" smtClean="0"/>
              <a:t>Convertir</a:t>
            </a:r>
            <a:r>
              <a:rPr lang="en-US" dirty="0" smtClean="0"/>
              <a:t> el decimal 339 a </a:t>
            </a:r>
            <a:r>
              <a:rPr lang="en-US" dirty="0" err="1" smtClean="0"/>
              <a:t>binario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8934"/>
          <a:stretch/>
        </p:blipFill>
        <p:spPr>
          <a:xfrm>
            <a:off x="6070599" y="858129"/>
            <a:ext cx="5675923" cy="350387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8200" y="3854548"/>
            <a:ext cx="1600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Soluciones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1001011</a:t>
            </a:r>
          </a:p>
          <a:p>
            <a:r>
              <a:rPr lang="en-US" sz="2400" dirty="0" smtClean="0"/>
              <a:t>10001110</a:t>
            </a:r>
          </a:p>
          <a:p>
            <a:r>
              <a:rPr lang="en-US" sz="2400" dirty="0" smtClean="0"/>
              <a:t>101010011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81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13255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: ¿C</a:t>
            </a:r>
            <a:r>
              <a:rPr lang="es-ES" dirty="0" err="1" smtClean="0"/>
              <a:t>ómo</a:t>
            </a:r>
            <a:r>
              <a:rPr lang="es-ES" dirty="0" smtClean="0"/>
              <a:t> funciona el método de </a:t>
            </a:r>
            <a:r>
              <a:rPr lang="es-ES" u="sng" dirty="0" smtClean="0"/>
              <a:t>divisiones sucesivas </a:t>
            </a:r>
            <a:r>
              <a:rPr lang="es-ES" dirty="0" smtClean="0"/>
              <a:t>para convertir un decimal en binario?</a:t>
            </a:r>
          </a:p>
          <a:p>
            <a:r>
              <a:rPr lang="es-ES" dirty="0" smtClean="0"/>
              <a:t>Aplicar este método en los 4 ejercicios vistos anteriormente</a:t>
            </a:r>
          </a:p>
          <a:p>
            <a:r>
              <a:rPr lang="es-ES" dirty="0" smtClean="0"/>
              <a:t>625, 75, 142, 339</a:t>
            </a:r>
          </a:p>
        </p:txBody>
      </p:sp>
    </p:spTree>
    <p:extLst>
      <p:ext uri="{BB962C8B-B14F-4D97-AF65-F5344CB8AC3E}">
        <p14:creationId xmlns:p14="http://schemas.microsoft.com/office/powerpoint/2010/main" val="178272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octal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octales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 base 8 con los </a:t>
            </a:r>
            <a:r>
              <a:rPr lang="en-US" dirty="0" err="1" smtClean="0"/>
              <a:t>dígitos</a:t>
            </a:r>
            <a:r>
              <a:rPr lang="en-US" dirty="0" smtClean="0"/>
              <a:t> 0, 1, 2, 3, 4, 5, 6 y 7. 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octal </a:t>
            </a:r>
            <a:r>
              <a:rPr lang="en-US" dirty="0" err="1" smtClean="0"/>
              <a:t>es</a:t>
            </a:r>
            <a:r>
              <a:rPr lang="en-US" dirty="0" smtClean="0"/>
              <a:t> 127.4. 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valor decimal </a:t>
            </a:r>
            <a:r>
              <a:rPr lang="en-US" dirty="0" err="1" smtClean="0"/>
              <a:t>equivalente</a:t>
            </a:r>
            <a:r>
              <a:rPr lang="en-US" dirty="0" smtClean="0"/>
              <a:t>, </a:t>
            </a:r>
            <a:r>
              <a:rPr lang="en-US" dirty="0" err="1" smtClean="0"/>
              <a:t>expandimos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potencias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base de 8: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702191" y="4636599"/>
            <a:ext cx="880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(127.4)</a:t>
            </a:r>
            <a:r>
              <a:rPr lang="mr-IN" sz="2800" baseline="-25000" dirty="0"/>
              <a:t>8</a:t>
            </a:r>
            <a:r>
              <a:rPr lang="mr-IN" sz="2800" dirty="0"/>
              <a:t> =  1 *  8</a:t>
            </a:r>
            <a:r>
              <a:rPr lang="mr-IN" sz="2800" baseline="30000" dirty="0"/>
              <a:t>2</a:t>
            </a:r>
            <a:r>
              <a:rPr lang="mr-IN" sz="2800" dirty="0"/>
              <a:t> +  2 *  8</a:t>
            </a:r>
            <a:r>
              <a:rPr lang="mr-IN" sz="2800" baseline="30000" dirty="0"/>
              <a:t>1</a:t>
            </a:r>
            <a:r>
              <a:rPr lang="mr-IN" sz="2800" dirty="0"/>
              <a:t> +  7 *  8</a:t>
            </a:r>
            <a:r>
              <a:rPr lang="mr-IN" sz="2800" baseline="30000" dirty="0"/>
              <a:t>0</a:t>
            </a:r>
            <a:r>
              <a:rPr lang="mr-IN" sz="2800" dirty="0"/>
              <a:t> +  4 *  8</a:t>
            </a:r>
            <a:r>
              <a:rPr lang="mr-IN" sz="2800" baseline="30000" dirty="0"/>
              <a:t>-1</a:t>
            </a:r>
            <a:r>
              <a:rPr lang="mr-IN" sz="2800" dirty="0"/>
              <a:t> =  (87.5)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6393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octal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29886" cy="26760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</a:t>
            </a:r>
            <a:r>
              <a:rPr lang="en-US" b="1" dirty="0" smtClean="0"/>
              <a:t>de </a:t>
            </a:r>
            <a:r>
              <a:rPr lang="en-US" b="1" dirty="0" err="1" smtClean="0"/>
              <a:t>binario</a:t>
            </a:r>
            <a:r>
              <a:rPr lang="en-US" b="1" dirty="0" smtClean="0"/>
              <a:t> a octal </a:t>
            </a:r>
            <a:r>
              <a:rPr lang="en-US" dirty="0" smtClean="0"/>
              <a:t>se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al </a:t>
            </a:r>
            <a:r>
              <a:rPr lang="en-US" dirty="0" err="1" smtClean="0"/>
              <a:t>dividir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en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tres</a:t>
            </a:r>
            <a:r>
              <a:rPr lang="en-US" dirty="0" smtClean="0"/>
              <a:t> bits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, </a:t>
            </a:r>
            <a:r>
              <a:rPr lang="en-US" dirty="0" err="1" smtClean="0"/>
              <a:t>comenzando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y </a:t>
            </a:r>
            <a:r>
              <a:rPr lang="en-US" dirty="0" err="1" smtClean="0"/>
              <a:t>avanzando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izquierda</a:t>
            </a:r>
            <a:r>
              <a:rPr lang="en-US" dirty="0" smtClean="0"/>
              <a:t> y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derecha</a:t>
            </a:r>
            <a:r>
              <a:rPr lang="en-US" dirty="0" smtClean="0"/>
              <a:t>. El </a:t>
            </a:r>
            <a:r>
              <a:rPr lang="en-US" dirty="0" err="1" smtClean="0"/>
              <a:t>dígito</a:t>
            </a:r>
            <a:r>
              <a:rPr lang="en-US" dirty="0" smtClean="0"/>
              <a:t> octal </a:t>
            </a:r>
            <a:r>
              <a:rPr lang="en-US" dirty="0" err="1" smtClean="0"/>
              <a:t>correspondiente</a:t>
            </a:r>
            <a:r>
              <a:rPr lang="en-US" dirty="0" smtClean="0"/>
              <a:t> se </a:t>
            </a:r>
            <a:r>
              <a:rPr lang="en-US" dirty="0" err="1" smtClean="0"/>
              <a:t>asigna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r>
              <a:rPr lang="en-US" dirty="0" smtClean="0"/>
              <a:t>.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ilustra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710747" y="5275385"/>
            <a:ext cx="8876148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</a:t>
            </a:r>
            <a:r>
              <a:rPr lang="is-IS" sz="2800" dirty="0"/>
              <a:t> (010 110 001 101 011. 111 100 000 110)</a:t>
            </a:r>
            <a:r>
              <a:rPr lang="is-IS" sz="2800" baseline="-25000" dirty="0"/>
              <a:t>2</a:t>
            </a:r>
            <a:r>
              <a:rPr lang="is-IS" sz="2800" dirty="0"/>
              <a:t> =  (</a:t>
            </a:r>
            <a:r>
              <a:rPr lang="is-IS" sz="2800" dirty="0" smtClean="0"/>
              <a:t>26153.7406)</a:t>
            </a:r>
            <a:r>
              <a:rPr lang="is-IS" sz="2800" baseline="-25000" dirty="0" smtClean="0"/>
              <a:t>8</a:t>
            </a:r>
          </a:p>
          <a:p>
            <a:endParaRPr lang="is-IS" sz="2800" baseline="-25000" dirty="0"/>
          </a:p>
          <a:p>
            <a:r>
              <a:rPr lang="is-IS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s-IS" sz="2800" dirty="0" smtClean="0">
                <a:solidFill>
                  <a:schemeClr val="accent1">
                    <a:lumMod val="75000"/>
                  </a:schemeClr>
                </a:solidFill>
              </a:rPr>
              <a:t>(11011)</a:t>
            </a:r>
            <a:r>
              <a:rPr lang="is-IS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s-IS" sz="2800" dirty="0" smtClean="0">
                <a:solidFill>
                  <a:schemeClr val="accent1">
                    <a:lumMod val="75000"/>
                  </a:schemeClr>
                </a:solidFill>
              </a:rPr>
              <a:t> =  ??</a:t>
            </a:r>
            <a:endParaRPr lang="en-US" sz="28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3" y="211973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octal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29886" cy="2676037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Para hacer que la cuenta total de bits sea un múltiplo de tres, se pueden agregar 0 a la izquierda de la cadena de bits a la izquierda del punto binario. </a:t>
            </a:r>
          </a:p>
          <a:p>
            <a:r>
              <a:rPr lang="es-ES" dirty="0" smtClean="0"/>
              <a:t>Más importante aún, se deben agregar 0 a la derecha de la cadena de bits a la derecha del punto binario para hacer que la cantidad de bits sea un múltiplo de tres y obtener el resultado octal correcto.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56370" y="4994031"/>
            <a:ext cx="499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Ejemplo</a:t>
            </a:r>
            <a:r>
              <a:rPr lang="en-US" sz="2800" dirty="0" smtClean="0"/>
              <a:t>: (10.1)</a:t>
            </a:r>
            <a:r>
              <a:rPr lang="en-US" sz="2800" baseline="-25000" dirty="0" smtClean="0"/>
              <a:t>2  </a:t>
            </a:r>
            <a:r>
              <a:rPr lang="en-US" sz="2800" dirty="0" err="1" smtClean="0"/>
              <a:t>convertir</a:t>
            </a:r>
            <a:r>
              <a:rPr lang="en-US" sz="2800" dirty="0" smtClean="0"/>
              <a:t> a octal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3" y="211973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hexadecimal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numérico</a:t>
            </a:r>
            <a:r>
              <a:rPr lang="en-US" dirty="0" smtClean="0"/>
              <a:t> hexadecimal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base 16 con los </a:t>
            </a:r>
            <a:r>
              <a:rPr lang="en-US" dirty="0" err="1" smtClean="0"/>
              <a:t>primeros</a:t>
            </a:r>
            <a:r>
              <a:rPr lang="en-US" dirty="0" smtClean="0"/>
              <a:t> 10 </a:t>
            </a:r>
            <a:r>
              <a:rPr lang="en-US" dirty="0" err="1" smtClean="0"/>
              <a:t>dígitos</a:t>
            </a:r>
            <a:r>
              <a:rPr lang="en-US" dirty="0" smtClean="0"/>
              <a:t> </a:t>
            </a:r>
            <a:r>
              <a:rPr lang="en-US" dirty="0" err="1" smtClean="0"/>
              <a:t>tomados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decimal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letras</a:t>
            </a:r>
            <a:r>
              <a:rPr lang="en-US" dirty="0" smtClean="0"/>
              <a:t> A, B, C, D, E y F </a:t>
            </a:r>
            <a:r>
              <a:rPr lang="en-US" dirty="0" err="1" smtClean="0"/>
              <a:t>utilizadas</a:t>
            </a:r>
            <a:r>
              <a:rPr lang="en-US" dirty="0" smtClean="0"/>
              <a:t> para los </a:t>
            </a:r>
            <a:r>
              <a:rPr lang="en-US" dirty="0" err="1" smtClean="0"/>
              <a:t>valores</a:t>
            </a:r>
            <a:r>
              <a:rPr lang="en-US" dirty="0" smtClean="0"/>
              <a:t> 10, 11, 12, 13, 14 y 15, </a:t>
            </a:r>
            <a:r>
              <a:rPr lang="en-US" dirty="0" err="1" smtClean="0"/>
              <a:t>respectivamente</a:t>
            </a:r>
            <a:r>
              <a:rPr lang="en-US" dirty="0" smtClean="0"/>
              <a:t>. Un </a:t>
            </a:r>
            <a:r>
              <a:rPr lang="en-US" dirty="0" err="1" smtClean="0"/>
              <a:t>ejemplo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hexadecimal </a:t>
            </a:r>
            <a:r>
              <a:rPr lang="en-US" dirty="0" err="1" smtClean="0"/>
              <a:t>es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591903" y="3978442"/>
            <a:ext cx="9368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(B65F)</a:t>
            </a:r>
            <a:r>
              <a:rPr lang="mr-IN" sz="2800" baseline="-25000" dirty="0"/>
              <a:t>16</a:t>
            </a:r>
            <a:r>
              <a:rPr lang="mr-IN" sz="2800" dirty="0"/>
              <a:t> = 11 * 16</a:t>
            </a:r>
            <a:r>
              <a:rPr lang="mr-IN" sz="2800" baseline="30000" dirty="0"/>
              <a:t>3</a:t>
            </a:r>
            <a:r>
              <a:rPr lang="mr-IN" sz="2800" dirty="0"/>
              <a:t> + 6 * 16</a:t>
            </a:r>
            <a:r>
              <a:rPr lang="mr-IN" sz="2800" baseline="30000" dirty="0"/>
              <a:t>2</a:t>
            </a:r>
            <a:r>
              <a:rPr lang="mr-IN" sz="2800" dirty="0"/>
              <a:t> + 5 * 16</a:t>
            </a:r>
            <a:r>
              <a:rPr lang="mr-IN" sz="2800" baseline="30000" dirty="0"/>
              <a:t>1</a:t>
            </a:r>
            <a:r>
              <a:rPr lang="mr-IN" sz="2800" dirty="0"/>
              <a:t> + 15 * 16</a:t>
            </a:r>
            <a:r>
              <a:rPr lang="mr-IN" sz="2800" baseline="30000" dirty="0"/>
              <a:t>0</a:t>
            </a:r>
            <a:r>
              <a:rPr lang="mr-IN" sz="2800" dirty="0"/>
              <a:t> = (46687)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5349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hexadecimal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98698" cy="26760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de </a:t>
            </a:r>
            <a:r>
              <a:rPr lang="en-US" dirty="0" err="1" smtClean="0"/>
              <a:t>binario</a:t>
            </a:r>
            <a:r>
              <a:rPr lang="en-US" dirty="0" smtClean="0"/>
              <a:t> a hexadecimal </a:t>
            </a:r>
            <a:r>
              <a:rPr lang="en-US" dirty="0" err="1" smtClean="0"/>
              <a:t>es</a:t>
            </a:r>
            <a:r>
              <a:rPr lang="en-US" dirty="0" smtClean="0"/>
              <a:t> similar, </a:t>
            </a:r>
            <a:r>
              <a:rPr lang="en-US" dirty="0" err="1" smtClean="0"/>
              <a:t>excepto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se divide en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b="1" dirty="0" err="1" smtClean="0"/>
              <a:t>cuatro</a:t>
            </a:r>
            <a:r>
              <a:rPr lang="en-US" b="1" dirty="0" smtClean="0"/>
              <a:t> </a:t>
            </a:r>
            <a:r>
              <a:rPr lang="en-US" b="1" dirty="0" err="1" smtClean="0"/>
              <a:t>dígitos</a:t>
            </a:r>
            <a:r>
              <a:rPr lang="en-US" dirty="0" smtClean="0"/>
              <a:t>, </a:t>
            </a:r>
            <a:r>
              <a:rPr lang="en-US" dirty="0" err="1" smtClean="0"/>
              <a:t>comenzando</a:t>
            </a:r>
            <a:r>
              <a:rPr lang="en-US" dirty="0" smtClean="0"/>
              <a:t> en el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.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anterior se </a:t>
            </a:r>
            <a:r>
              <a:rPr lang="en-US" dirty="0" err="1" smtClean="0"/>
              <a:t>convierte</a:t>
            </a:r>
            <a:r>
              <a:rPr lang="en-US" dirty="0" smtClean="0"/>
              <a:t> a hexadecimal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5262134"/>
            <a:ext cx="874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 (0010 1100 0110 1011. 1111 0000 0110)</a:t>
            </a:r>
            <a:r>
              <a:rPr lang="cs-CZ" sz="2800" baseline="-25000" dirty="0"/>
              <a:t>2</a:t>
            </a:r>
            <a:r>
              <a:rPr lang="cs-CZ" sz="2800" dirty="0"/>
              <a:t> =  (2C6B.F06)</a:t>
            </a:r>
            <a:r>
              <a:rPr lang="cs-CZ" sz="2800" baseline="-25000" dirty="0"/>
              <a:t>16</a:t>
            </a:r>
            <a:endParaRPr lang="en-US" sz="2800" baseline="-25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3" y="211973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38181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 octal </a:t>
            </a:r>
            <a:r>
              <a:rPr lang="en-US" sz="4000" dirty="0"/>
              <a:t>o</a:t>
            </a:r>
            <a:r>
              <a:rPr lang="en-US" sz="4000" dirty="0" smtClean="0"/>
              <a:t> hexadecimal a </a:t>
            </a:r>
            <a:r>
              <a:rPr lang="en-US" sz="4000" dirty="0" err="1" smtClean="0"/>
              <a:t>binario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62247"/>
            <a:ext cx="6505135" cy="31626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de octal o hexadecimal a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invirtiendo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acaba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dígito</a:t>
            </a:r>
            <a:r>
              <a:rPr lang="en-US" dirty="0" smtClean="0"/>
              <a:t> octal se </a:t>
            </a:r>
            <a:r>
              <a:rPr lang="en-US" dirty="0" err="1" smtClean="0"/>
              <a:t>convierte</a:t>
            </a:r>
            <a:r>
              <a:rPr lang="en-US" dirty="0" smtClean="0"/>
              <a:t> a un </a:t>
            </a:r>
            <a:r>
              <a:rPr lang="en-US" dirty="0" err="1" smtClean="0"/>
              <a:t>equivalente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de 3 bits, y se </a:t>
            </a:r>
            <a:r>
              <a:rPr lang="en-US" dirty="0" err="1" smtClean="0"/>
              <a:t>eliminan</a:t>
            </a:r>
            <a:r>
              <a:rPr lang="en-US" dirty="0" smtClean="0"/>
              <a:t> los 0s </a:t>
            </a:r>
            <a:r>
              <a:rPr lang="en-US" dirty="0" err="1" smtClean="0"/>
              <a:t>adicionales</a:t>
            </a:r>
            <a:r>
              <a:rPr lang="en-US" dirty="0" smtClean="0"/>
              <a:t>. (a la </a:t>
            </a:r>
            <a:r>
              <a:rPr lang="en-US" dirty="0" err="1" smtClean="0"/>
              <a:t>izquierda</a:t>
            </a:r>
            <a:r>
              <a:rPr lang="en-US" dirty="0" smtClean="0"/>
              <a:t> del </a:t>
            </a:r>
            <a:r>
              <a:rPr lang="en-US" dirty="0" err="1" smtClean="0"/>
              <a:t>punto</a:t>
            </a:r>
            <a:r>
              <a:rPr lang="en-US" dirty="0" smtClean="0"/>
              <a:t>, </a:t>
            </a:r>
            <a:r>
              <a:rPr lang="en-US" dirty="0" err="1" smtClean="0"/>
              <a:t>eliminar</a:t>
            </a:r>
            <a:r>
              <a:rPr lang="en-US" dirty="0" smtClean="0"/>
              <a:t> 0s a la </a:t>
            </a:r>
            <a:r>
              <a:rPr lang="en-US" dirty="0" err="1" smtClean="0"/>
              <a:t>izquierda</a:t>
            </a:r>
            <a:r>
              <a:rPr lang="en-US" dirty="0" smtClean="0"/>
              <a:t>, a la </a:t>
            </a:r>
            <a:r>
              <a:rPr lang="en-US" dirty="0" err="1" smtClean="0"/>
              <a:t>derecha</a:t>
            </a:r>
            <a:r>
              <a:rPr lang="en-US" dirty="0" smtClean="0"/>
              <a:t> del </a:t>
            </a:r>
            <a:r>
              <a:rPr lang="en-US" dirty="0" err="1" smtClean="0"/>
              <a:t>punto</a:t>
            </a:r>
            <a:r>
              <a:rPr lang="en-US" dirty="0" smtClean="0"/>
              <a:t>, </a:t>
            </a:r>
            <a:r>
              <a:rPr lang="en-US" dirty="0" err="1" smtClean="0"/>
              <a:t>eliminar</a:t>
            </a:r>
            <a:r>
              <a:rPr lang="en-US" dirty="0" smtClean="0"/>
              <a:t> 0s a la </a:t>
            </a:r>
            <a:r>
              <a:rPr lang="en-US" dirty="0" err="1" smtClean="0"/>
              <a:t>derecha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manera</a:t>
            </a:r>
            <a:r>
              <a:rPr lang="en-US" dirty="0" smtClean="0"/>
              <a:t> similar,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dígito</a:t>
            </a:r>
            <a:r>
              <a:rPr lang="en-US" dirty="0" smtClean="0"/>
              <a:t> hexadecimal se </a:t>
            </a:r>
            <a:r>
              <a:rPr lang="en-US" dirty="0" err="1" smtClean="0"/>
              <a:t>convierte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de 4 bits. </a:t>
            </a:r>
            <a:r>
              <a:rPr lang="en-US" dirty="0" err="1" smtClean="0"/>
              <a:t>Esto</a:t>
            </a:r>
            <a:r>
              <a:rPr lang="en-US" dirty="0" smtClean="0"/>
              <a:t> se </a:t>
            </a:r>
            <a:r>
              <a:rPr lang="en-US" dirty="0" err="1" smtClean="0"/>
              <a:t>ilustra</a:t>
            </a:r>
            <a:r>
              <a:rPr lang="en-US" dirty="0" smtClean="0"/>
              <a:t> en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: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05244" y="4988291"/>
            <a:ext cx="8486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(673.12)</a:t>
            </a:r>
            <a:r>
              <a:rPr lang="cs-CZ" sz="2800" baseline="-25000" dirty="0"/>
              <a:t>8</a:t>
            </a:r>
            <a:r>
              <a:rPr lang="cs-CZ" sz="2800" dirty="0"/>
              <a:t> = 110 111 011. 001 010 = (110111011.00101)</a:t>
            </a:r>
            <a:r>
              <a:rPr lang="cs-CZ" sz="2800" baseline="-25000" dirty="0"/>
              <a:t>2</a:t>
            </a:r>
          </a:p>
          <a:p>
            <a:r>
              <a:rPr lang="is-IS" sz="2800" dirty="0"/>
              <a:t>(3A6.C)</a:t>
            </a:r>
            <a:r>
              <a:rPr lang="is-IS" sz="2800" baseline="-25000" dirty="0"/>
              <a:t>16</a:t>
            </a:r>
            <a:r>
              <a:rPr lang="is-IS" sz="2800" dirty="0"/>
              <a:t> = 0011 1010 0110. 1100 = (1110100110.11)</a:t>
            </a:r>
            <a:r>
              <a:rPr lang="is-IS" sz="2800" baseline="-25000" dirty="0"/>
              <a:t>2</a:t>
            </a:r>
            <a:endParaRPr lang="en-US" sz="2800" baseline="-25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381" y="104146"/>
            <a:ext cx="4008316" cy="4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3261"/>
            <a:ext cx="10515600" cy="704020"/>
          </a:xfrm>
        </p:spPr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5120640"/>
          </a:xfrm>
        </p:spPr>
        <p:txBody>
          <a:bodyPr>
            <a:noAutofit/>
          </a:bodyPr>
          <a:lstStyle/>
          <a:p>
            <a:r>
              <a:rPr lang="es-ES" sz="2200" dirty="0" smtClean="0"/>
              <a:t>Cómo convertir decimales a octales?</a:t>
            </a:r>
          </a:p>
          <a:p>
            <a:r>
              <a:rPr lang="es-ES" sz="2200" dirty="0"/>
              <a:t>Cómo convertir decimales a </a:t>
            </a:r>
            <a:r>
              <a:rPr lang="es-ES" sz="2200" dirty="0" smtClean="0"/>
              <a:t>hexadecimales?</a:t>
            </a:r>
          </a:p>
          <a:p>
            <a:r>
              <a:rPr lang="es-ES" sz="2200" dirty="0" smtClean="0"/>
              <a:t>Convertir los números del </a:t>
            </a:r>
            <a:r>
              <a:rPr lang="es-ES" sz="2200" dirty="0" smtClean="0"/>
              <a:t>(26)</a:t>
            </a:r>
            <a:r>
              <a:rPr lang="es-ES" sz="2200" baseline="-25000" dirty="0" smtClean="0"/>
              <a:t>10</a:t>
            </a:r>
            <a:r>
              <a:rPr lang="es-ES" sz="2200" dirty="0" smtClean="0"/>
              <a:t> </a:t>
            </a:r>
            <a:r>
              <a:rPr lang="es-ES" sz="2200" dirty="0" smtClean="0"/>
              <a:t>al </a:t>
            </a:r>
            <a:r>
              <a:rPr lang="es-ES" sz="2200" dirty="0" smtClean="0"/>
              <a:t>(41)</a:t>
            </a:r>
            <a:r>
              <a:rPr lang="es-ES" sz="2200" baseline="-25000" dirty="0" smtClean="0"/>
              <a:t>10</a:t>
            </a:r>
            <a:r>
              <a:rPr lang="es-ES" sz="2200" dirty="0" smtClean="0"/>
              <a:t> </a:t>
            </a:r>
            <a:r>
              <a:rPr lang="es-ES" sz="2200" dirty="0" smtClean="0"/>
              <a:t>a Binarios, Octales y Hexadecimales</a:t>
            </a:r>
          </a:p>
          <a:p>
            <a:r>
              <a:rPr lang="es-ES" sz="2200" dirty="0" smtClean="0"/>
              <a:t>Convertir estos binarios a decimales:</a:t>
            </a:r>
          </a:p>
          <a:p>
            <a:pPr lvl="1"/>
            <a:r>
              <a:rPr lang="is-IS" sz="2200" dirty="0"/>
              <a:t>(</a:t>
            </a:r>
            <a:r>
              <a:rPr lang="is-IS" sz="2200" dirty="0" smtClean="0"/>
              <a:t>10101001)</a:t>
            </a:r>
            <a:r>
              <a:rPr lang="is-IS" sz="2200" baseline="-25000" dirty="0" smtClean="0"/>
              <a:t>2</a:t>
            </a:r>
            <a:r>
              <a:rPr lang="is-IS" sz="2200" dirty="0" smtClean="0"/>
              <a:t> </a:t>
            </a:r>
            <a:endParaRPr lang="is-IS" sz="2200" dirty="0" smtClean="0"/>
          </a:p>
          <a:p>
            <a:pPr lvl="1"/>
            <a:r>
              <a:rPr lang="is-IS" sz="2200" dirty="0" smtClean="0"/>
              <a:t>(</a:t>
            </a:r>
            <a:r>
              <a:rPr lang="is-IS" sz="2200" dirty="0" smtClean="0"/>
              <a:t>1001011.011)</a:t>
            </a:r>
            <a:r>
              <a:rPr lang="is-IS" sz="2200" baseline="-25000" dirty="0" smtClean="0"/>
              <a:t>2</a:t>
            </a:r>
            <a:r>
              <a:rPr lang="is-IS" sz="2200" dirty="0" smtClean="0"/>
              <a:t> </a:t>
            </a:r>
            <a:endParaRPr lang="is-IS" sz="2200" dirty="0"/>
          </a:p>
          <a:p>
            <a:pPr lvl="1"/>
            <a:r>
              <a:rPr lang="is-IS" sz="2200" dirty="0" smtClean="0"/>
              <a:t>(</a:t>
            </a:r>
            <a:r>
              <a:rPr lang="is-IS" sz="2200" dirty="0" smtClean="0"/>
              <a:t>10111011)</a:t>
            </a:r>
            <a:r>
              <a:rPr lang="is-IS" sz="2200" baseline="-25000" dirty="0" smtClean="0"/>
              <a:t>2</a:t>
            </a:r>
            <a:r>
              <a:rPr lang="is-IS" sz="2200" dirty="0" smtClean="0"/>
              <a:t> </a:t>
            </a:r>
            <a:endParaRPr lang="is-IS" sz="2200" dirty="0" smtClean="0"/>
          </a:p>
          <a:p>
            <a:r>
              <a:rPr lang="is-IS" sz="2200" dirty="0" smtClean="0"/>
              <a:t>Convertir estos n</a:t>
            </a:r>
            <a:r>
              <a:rPr lang="es-ES" sz="2200" dirty="0" err="1" smtClean="0"/>
              <a:t>úmeros</a:t>
            </a:r>
            <a:r>
              <a:rPr lang="es-ES" sz="2200" dirty="0" smtClean="0"/>
              <a:t> a los sistemas numéricos faltantes</a:t>
            </a:r>
          </a:p>
          <a:p>
            <a:endParaRPr lang="is-I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26" y="4578837"/>
            <a:ext cx="5930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1325563"/>
          </a:xfrm>
        </p:spPr>
        <p:txBody>
          <a:bodyPr/>
          <a:lstStyle/>
          <a:p>
            <a:r>
              <a:rPr lang="en-US" dirty="0" err="1" smtClean="0"/>
              <a:t>Revisi</a:t>
            </a:r>
            <a:r>
              <a:rPr lang="es-ES" dirty="0" err="1" smtClean="0"/>
              <a:t>ón</a:t>
            </a:r>
            <a:r>
              <a:rPr lang="es-ES" dirty="0" smtClean="0"/>
              <a:t> de los siguientes temas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25757"/>
            <a:ext cx="10515600" cy="3851206"/>
          </a:xfrm>
        </p:spPr>
        <p:txBody>
          <a:bodyPr/>
          <a:lstStyle/>
          <a:p>
            <a:r>
              <a:rPr lang="en-US" dirty="0" smtClean="0"/>
              <a:t>Sistema decimal </a:t>
            </a:r>
          </a:p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r>
              <a:rPr lang="en-US" dirty="0" smtClean="0"/>
              <a:t> </a:t>
            </a:r>
          </a:p>
          <a:p>
            <a:r>
              <a:rPr lang="en-US" dirty="0"/>
              <a:t>Sistema </a:t>
            </a:r>
            <a:r>
              <a:rPr lang="en-US" dirty="0" smtClean="0"/>
              <a:t>octal</a:t>
            </a:r>
          </a:p>
          <a:p>
            <a:r>
              <a:rPr lang="en-US" dirty="0"/>
              <a:t>Sistema </a:t>
            </a:r>
            <a:r>
              <a:rPr lang="en-US" dirty="0" smtClean="0"/>
              <a:t>hexadecimal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sistema numérico decimal se emplea en la aritmética diaria para representar números mediante cadenas de dígitos. </a:t>
            </a:r>
          </a:p>
          <a:p>
            <a:r>
              <a:rPr lang="es-ES_tradnl" dirty="0" smtClean="0"/>
              <a:t>Dependiendo de su posición en la cadena, cada dígito tiene un valor asociado de un número entero elevado a la potencia de 10.</a:t>
            </a:r>
          </a:p>
          <a:p>
            <a:r>
              <a:rPr lang="es-ES_tradnl" dirty="0" smtClean="0"/>
              <a:t>El número 724.5 se interpreta para representar 7 cientos más 2 decenas más 4 unidades más 5 décimas. Las centenas, decenas, unidades y décimas son potencias de 10 establecidas por la posición de los dígitos. El valor del número se calcula de la siguiente manera: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2356835" y="5528603"/>
            <a:ext cx="7478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724.5 =  7 *  10</a:t>
            </a:r>
            <a:r>
              <a:rPr lang="mr-IN" sz="2800" baseline="30000" dirty="0"/>
              <a:t>2</a:t>
            </a:r>
            <a:r>
              <a:rPr lang="mr-IN" sz="2800" dirty="0"/>
              <a:t> +  2 *  10</a:t>
            </a:r>
            <a:r>
              <a:rPr lang="mr-IN" sz="2800" baseline="30000" dirty="0"/>
              <a:t>1</a:t>
            </a:r>
            <a:r>
              <a:rPr lang="mr-IN" sz="2800" dirty="0"/>
              <a:t> +  4 *  10</a:t>
            </a:r>
            <a:r>
              <a:rPr lang="mr-IN" sz="2800" baseline="30000" dirty="0"/>
              <a:t>0</a:t>
            </a:r>
            <a:r>
              <a:rPr lang="mr-IN" sz="2800" dirty="0"/>
              <a:t> +  5 *  10</a:t>
            </a:r>
            <a:r>
              <a:rPr lang="mr-IN" sz="2800" baseline="30000" dirty="0"/>
              <a:t>-1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6590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Se dice que el sistema numérico decimal es de </a:t>
            </a:r>
            <a:r>
              <a:rPr lang="es-ES_tradnl" b="1" dirty="0" smtClean="0"/>
              <a:t>base</a:t>
            </a:r>
            <a:r>
              <a:rPr lang="es-ES_tradnl" dirty="0" smtClean="0"/>
              <a:t> o </a:t>
            </a:r>
            <a:r>
              <a:rPr lang="es-ES_tradnl" b="1" dirty="0" err="1" smtClean="0"/>
              <a:t>radix</a:t>
            </a:r>
            <a:r>
              <a:rPr lang="es-ES_tradnl" dirty="0" smtClean="0"/>
              <a:t> 10, porque los coeficientes se multiplican por potencias de 10 y el sistema usa 10 dígitos distintos. </a:t>
            </a:r>
          </a:p>
          <a:p>
            <a:r>
              <a:rPr lang="es-ES_tradnl" dirty="0" smtClean="0"/>
              <a:t>En general, un número en la base r contiene r dígitos, 0, 1, 2,. . ., r-1, y se expresa como una serie de potencias en r con la forma </a:t>
            </a:r>
            <a:r>
              <a:rPr lang="es-ES_tradnl" dirty="0" smtClean="0"/>
              <a:t>general</a:t>
            </a:r>
          </a:p>
          <a:p>
            <a:endParaRPr lang="es-ES_tradnl" sz="4400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Cu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ál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es la expresión o representación para los números 1892.34 y 32,654 en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10?</a:t>
            </a:r>
            <a:endParaRPr lang="es-ES_tradnl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_tradnl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576499" y="4001294"/>
            <a:ext cx="9551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 A</a:t>
            </a:r>
            <a:r>
              <a:rPr lang="mr-IN" sz="3200" baseline="-25000" dirty="0"/>
              <a:t>n-1</a:t>
            </a:r>
            <a:r>
              <a:rPr lang="mr-IN" sz="3200" dirty="0"/>
              <a:t>  r</a:t>
            </a:r>
            <a:r>
              <a:rPr lang="mr-IN" sz="3200" baseline="30000" dirty="0"/>
              <a:t>n-1</a:t>
            </a:r>
            <a:r>
              <a:rPr lang="mr-IN" sz="3200" dirty="0"/>
              <a:t> +  A</a:t>
            </a:r>
            <a:r>
              <a:rPr lang="mr-IN" sz="3200" baseline="-25000" dirty="0"/>
              <a:t>n-2</a:t>
            </a:r>
            <a:r>
              <a:rPr lang="mr-IN" sz="3200" dirty="0"/>
              <a:t>  r</a:t>
            </a:r>
            <a:r>
              <a:rPr lang="mr-IN" sz="3200" baseline="30000" dirty="0"/>
              <a:t>n-2</a:t>
            </a:r>
            <a:r>
              <a:rPr lang="mr-IN" sz="3200" dirty="0"/>
              <a:t> + . . . +  A</a:t>
            </a:r>
            <a:r>
              <a:rPr lang="mr-IN" sz="3200" baseline="-25000" dirty="0"/>
              <a:t>1</a:t>
            </a:r>
            <a:r>
              <a:rPr lang="mr-IN" sz="3200" dirty="0"/>
              <a:t> r</a:t>
            </a:r>
            <a:r>
              <a:rPr lang="mr-IN" sz="3200" baseline="30000" dirty="0"/>
              <a:t>1</a:t>
            </a:r>
            <a:r>
              <a:rPr lang="mr-IN" sz="3200" dirty="0"/>
              <a:t> +  A</a:t>
            </a:r>
            <a:r>
              <a:rPr lang="mr-IN" sz="3200" baseline="-25000" dirty="0"/>
              <a:t>0</a:t>
            </a:r>
            <a:r>
              <a:rPr lang="mr-IN" sz="3200" dirty="0"/>
              <a:t> r</a:t>
            </a:r>
            <a:r>
              <a:rPr lang="mr-IN" sz="3200" baseline="30000" dirty="0"/>
              <a:t>0</a:t>
            </a:r>
          </a:p>
          <a:p>
            <a:r>
              <a:rPr lang="es-ES" sz="3200" dirty="0" smtClean="0"/>
              <a:t>	</a:t>
            </a:r>
            <a:r>
              <a:rPr lang="mr-IN" sz="3200" dirty="0" smtClean="0"/>
              <a:t>+  </a:t>
            </a:r>
            <a:r>
              <a:rPr lang="mr-IN" sz="3200" dirty="0"/>
              <a:t>A</a:t>
            </a:r>
            <a:r>
              <a:rPr lang="mr-IN" sz="3200" baseline="-25000" dirty="0"/>
              <a:t>-1</a:t>
            </a:r>
            <a:r>
              <a:rPr lang="mr-IN" sz="3200" dirty="0"/>
              <a:t>  r</a:t>
            </a:r>
            <a:r>
              <a:rPr lang="mr-IN" sz="3200" baseline="30000" dirty="0"/>
              <a:t>-1</a:t>
            </a:r>
            <a:r>
              <a:rPr lang="mr-IN" sz="3200" dirty="0"/>
              <a:t> +  A</a:t>
            </a:r>
            <a:r>
              <a:rPr lang="mr-IN" sz="3200" baseline="-25000" dirty="0"/>
              <a:t>-2</a:t>
            </a:r>
            <a:r>
              <a:rPr lang="mr-IN" sz="3200" dirty="0"/>
              <a:t>  r</a:t>
            </a:r>
            <a:r>
              <a:rPr lang="mr-IN" sz="3200" baseline="30000" dirty="0"/>
              <a:t>-2</a:t>
            </a:r>
            <a:r>
              <a:rPr lang="mr-IN" sz="3200" dirty="0"/>
              <a:t> + . . . +  A</a:t>
            </a:r>
            <a:r>
              <a:rPr lang="mr-IN" sz="3200" baseline="-25000" dirty="0"/>
              <a:t>-m+1</a:t>
            </a:r>
            <a:r>
              <a:rPr lang="mr-IN" sz="3200" dirty="0"/>
              <a:t>  r</a:t>
            </a:r>
            <a:r>
              <a:rPr lang="mr-IN" sz="3200" baseline="30000" dirty="0"/>
              <a:t>-m+1</a:t>
            </a:r>
            <a:r>
              <a:rPr lang="mr-IN" sz="3200" dirty="0"/>
              <a:t> +  </a:t>
            </a:r>
            <a:r>
              <a:rPr lang="mr-IN" sz="3200" dirty="0" err="1"/>
              <a:t>A</a:t>
            </a:r>
            <a:r>
              <a:rPr lang="mr-IN" sz="3200" baseline="-25000" dirty="0" err="1"/>
              <a:t>-m</a:t>
            </a:r>
            <a:r>
              <a:rPr lang="mr-IN" sz="3200" dirty="0"/>
              <a:t>  </a:t>
            </a:r>
            <a:r>
              <a:rPr lang="mr-IN" sz="3200" dirty="0" err="1"/>
              <a:t>r</a:t>
            </a:r>
            <a:r>
              <a:rPr lang="mr-IN" sz="3200" baseline="30000" dirty="0" err="1"/>
              <a:t>-m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84028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Conversi</a:t>
            </a:r>
            <a:r>
              <a:rPr lang="es-ES" dirty="0" err="1" smtClean="0"/>
              <a:t>ón</a:t>
            </a:r>
            <a:r>
              <a:rPr lang="es-ES" dirty="0" smtClean="0"/>
              <a:t> al </a:t>
            </a:r>
            <a:r>
              <a:rPr lang="en-US" dirty="0" err="1"/>
              <a:t>s</a:t>
            </a:r>
            <a:r>
              <a:rPr lang="en-US" dirty="0" err="1" smtClean="0"/>
              <a:t>istema</a:t>
            </a:r>
            <a:r>
              <a:rPr lang="en-US" dirty="0" smtClean="0"/>
              <a:t> decimal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858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Para distinguir entre números de diferentes </a:t>
            </a:r>
            <a:r>
              <a:rPr lang="es-ES_tradnl" i="1" dirty="0" smtClean="0"/>
              <a:t>bases</a:t>
            </a:r>
            <a:r>
              <a:rPr lang="es-ES_tradnl" dirty="0" smtClean="0"/>
              <a:t>, se acostumbra a encerrar los coeficientes entre paréntesis y colocar un subíndice después del paréntesis derecho para indicar la base del número. </a:t>
            </a:r>
          </a:p>
          <a:p>
            <a:r>
              <a:rPr lang="es-ES_tradnl" dirty="0" smtClean="0"/>
              <a:t>Sin embargo, cuando el contexto hace que la base sea obvia, no es necesario usar paréntesis. </a:t>
            </a:r>
          </a:p>
          <a:p>
            <a:r>
              <a:rPr lang="es-ES_tradnl" dirty="0" smtClean="0"/>
              <a:t>Lo siguiente ilustra un número base 5 con n = 3 y m = 1 y su conversión a decimal: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Tenga en cuenta que para todos los números sin la base designada, la aritmética se realiza con números decimales. El sistema base 5 utiliza solo cinco dígitos y, por lo tanto, los valores de los coeficientes en un número pueden ser solo 0, 1, 2, 3 y 4 cuando se expresan en ese sistema.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2638188" y="3854549"/>
            <a:ext cx="6402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 (312.4)</a:t>
            </a:r>
            <a:r>
              <a:rPr lang="mr-IN" sz="2800" baseline="-25000" dirty="0"/>
              <a:t>5</a:t>
            </a:r>
            <a:r>
              <a:rPr lang="mr-IN" sz="2800" dirty="0"/>
              <a:t> = 3 * 5</a:t>
            </a:r>
            <a:r>
              <a:rPr lang="mr-IN" sz="2800" baseline="30000" dirty="0"/>
              <a:t>2</a:t>
            </a:r>
            <a:r>
              <a:rPr lang="mr-IN" sz="2800" dirty="0"/>
              <a:t> + 1 * 5</a:t>
            </a:r>
            <a:r>
              <a:rPr lang="mr-IN" sz="2800" baseline="30000" dirty="0"/>
              <a:t>1</a:t>
            </a:r>
            <a:r>
              <a:rPr lang="mr-IN" sz="2800" dirty="0"/>
              <a:t> + 2 * 5</a:t>
            </a:r>
            <a:r>
              <a:rPr lang="mr-IN" sz="2800" baseline="30000" dirty="0"/>
              <a:t>0</a:t>
            </a:r>
            <a:r>
              <a:rPr lang="mr-IN" sz="2800" dirty="0"/>
              <a:t> + 4 * 5</a:t>
            </a:r>
            <a:r>
              <a:rPr lang="mr-IN" sz="2800" baseline="30000" dirty="0"/>
              <a:t>-1</a:t>
            </a:r>
          </a:p>
          <a:p>
            <a:r>
              <a:rPr lang="es-ES" sz="2800" dirty="0" smtClean="0"/>
              <a:t>                 </a:t>
            </a:r>
            <a:r>
              <a:rPr lang="mr-IN" sz="2800" dirty="0" smtClean="0"/>
              <a:t>= </a:t>
            </a:r>
            <a:r>
              <a:rPr lang="mr-IN" sz="2800" dirty="0"/>
              <a:t>75 + 5 + 2 + 0.8 = (82.8)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235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Además</a:t>
            </a:r>
            <a:r>
              <a:rPr lang="en-US" dirty="0" smtClean="0"/>
              <a:t> del decimal, 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en el </a:t>
            </a:r>
            <a:r>
              <a:rPr lang="en-US" dirty="0" err="1" smtClean="0"/>
              <a:t>trabajo</a:t>
            </a:r>
            <a:r>
              <a:rPr lang="en-US" dirty="0" smtClean="0"/>
              <a:t> de </a:t>
            </a:r>
            <a:r>
              <a:rPr lang="en-US" dirty="0" err="1" smtClean="0"/>
              <a:t>computadora</a:t>
            </a:r>
            <a:r>
              <a:rPr lang="en-US" dirty="0" smtClean="0"/>
              <a:t>: </a:t>
            </a:r>
          </a:p>
          <a:p>
            <a:pPr lvl="1"/>
            <a:r>
              <a:rPr lang="en-US" sz="2800" dirty="0" err="1" smtClean="0"/>
              <a:t>binario</a:t>
            </a:r>
            <a:r>
              <a:rPr lang="en-US" sz="2800" dirty="0" smtClean="0"/>
              <a:t>, </a:t>
            </a:r>
          </a:p>
          <a:p>
            <a:pPr lvl="1"/>
            <a:r>
              <a:rPr lang="en-US" sz="2800" dirty="0" smtClean="0"/>
              <a:t>octal y </a:t>
            </a:r>
          </a:p>
          <a:p>
            <a:pPr lvl="1"/>
            <a:r>
              <a:rPr lang="en-US" sz="2800" dirty="0" smtClean="0"/>
              <a:t>hexadecimal. </a:t>
            </a:r>
          </a:p>
          <a:p>
            <a:r>
              <a:rPr lang="en-US" dirty="0" err="1" smtClean="0"/>
              <a:t>Estos</a:t>
            </a:r>
            <a:r>
              <a:rPr lang="en-US" dirty="0" smtClean="0"/>
              <a:t> son los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base 2, base 8 y base 16, </a:t>
            </a:r>
            <a:r>
              <a:rPr lang="en-US" dirty="0" err="1" smtClean="0"/>
              <a:t>respectivamente</a:t>
            </a:r>
            <a:r>
              <a:rPr lang="en-US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58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binarios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de base 2 con dos </a:t>
            </a:r>
            <a:r>
              <a:rPr lang="en-US" dirty="0" err="1" smtClean="0"/>
              <a:t>dígitos</a:t>
            </a:r>
            <a:r>
              <a:rPr lang="en-US" dirty="0" smtClean="0"/>
              <a:t>: 0 y 1.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11010.11 se </a:t>
            </a:r>
            <a:r>
              <a:rPr lang="en-US" dirty="0" err="1" smtClean="0"/>
              <a:t>expresa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de 1s y 0s y, </a:t>
            </a:r>
            <a:r>
              <a:rPr lang="en-US" dirty="0" err="1" smtClean="0"/>
              <a:t>posiblemente</a:t>
            </a:r>
            <a:r>
              <a:rPr lang="en-US" dirty="0" smtClean="0"/>
              <a:t>, un </a:t>
            </a:r>
            <a:r>
              <a:rPr lang="en-US" i="1" dirty="0" err="1" smtClean="0"/>
              <a:t>punto</a:t>
            </a:r>
            <a:r>
              <a:rPr lang="en-US" i="1" dirty="0" smtClean="0"/>
              <a:t> </a:t>
            </a:r>
            <a:r>
              <a:rPr lang="en-US" i="1" dirty="0" err="1" smtClean="0"/>
              <a:t>binario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equivalente</a:t>
            </a:r>
            <a:r>
              <a:rPr lang="en-US" dirty="0" smtClean="0"/>
              <a:t> decimal de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expandiendo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potencias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base de 2.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27295" y="4740812"/>
            <a:ext cx="97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(11010)</a:t>
            </a:r>
            <a:r>
              <a:rPr lang="mr-IN" sz="2800" baseline="-25000" dirty="0"/>
              <a:t>2</a:t>
            </a:r>
            <a:r>
              <a:rPr lang="mr-IN" sz="2800" dirty="0"/>
              <a:t> =  1 *  2</a:t>
            </a:r>
            <a:r>
              <a:rPr lang="mr-IN" sz="2800" baseline="30000" dirty="0"/>
              <a:t>4</a:t>
            </a:r>
            <a:r>
              <a:rPr lang="mr-IN" sz="2800" dirty="0"/>
              <a:t> +  1 *  2</a:t>
            </a:r>
            <a:r>
              <a:rPr lang="mr-IN" sz="2800" baseline="30000" dirty="0"/>
              <a:t>3</a:t>
            </a:r>
            <a:r>
              <a:rPr lang="mr-IN" sz="2800" dirty="0"/>
              <a:t> +  0 *  2</a:t>
            </a:r>
            <a:r>
              <a:rPr lang="mr-IN" sz="2800" baseline="30000" dirty="0"/>
              <a:t>2</a:t>
            </a:r>
            <a:r>
              <a:rPr lang="mr-IN" sz="2800" dirty="0"/>
              <a:t> +  1 *  2</a:t>
            </a:r>
            <a:r>
              <a:rPr lang="mr-IN" sz="2800" baseline="30000" dirty="0"/>
              <a:t>1</a:t>
            </a:r>
            <a:r>
              <a:rPr lang="mr-IN" sz="2800" dirty="0"/>
              <a:t> +  0 *  2</a:t>
            </a:r>
            <a:r>
              <a:rPr lang="mr-IN" sz="2800" baseline="30000" dirty="0"/>
              <a:t>0</a:t>
            </a:r>
            <a:r>
              <a:rPr lang="mr-IN" sz="2800" dirty="0"/>
              <a:t> =  (26)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164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6037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os </a:t>
            </a:r>
            <a:r>
              <a:rPr lang="en-US" dirty="0" err="1" smtClean="0"/>
              <a:t>dígitos</a:t>
            </a:r>
            <a:r>
              <a:rPr lang="en-US" dirty="0" smtClean="0"/>
              <a:t> en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denominan</a:t>
            </a:r>
            <a:r>
              <a:rPr lang="en-US" dirty="0" smtClean="0"/>
              <a:t> bits. </a:t>
            </a:r>
            <a:r>
              <a:rPr lang="en-US" dirty="0" err="1" smtClean="0"/>
              <a:t>Cuando</a:t>
            </a:r>
            <a:r>
              <a:rPr lang="en-US" dirty="0" smtClean="0"/>
              <a:t> un bit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0, no </a:t>
            </a:r>
            <a:r>
              <a:rPr lang="en-US" dirty="0" err="1" smtClean="0"/>
              <a:t>contribuye</a:t>
            </a:r>
            <a:r>
              <a:rPr lang="en-US" dirty="0" smtClean="0"/>
              <a:t> a la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conversión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, la </a:t>
            </a:r>
            <a:r>
              <a:rPr lang="en-US" dirty="0" err="1" smtClean="0"/>
              <a:t>conversión</a:t>
            </a:r>
            <a:r>
              <a:rPr lang="en-US" dirty="0" smtClean="0"/>
              <a:t> a decimal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sumando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con </a:t>
            </a:r>
            <a:r>
              <a:rPr lang="en-US" dirty="0" err="1" smtClean="0"/>
              <a:t>potencias</a:t>
            </a:r>
            <a:r>
              <a:rPr lang="en-US" dirty="0" smtClean="0"/>
              <a:t> de dos </a:t>
            </a:r>
            <a:r>
              <a:rPr lang="en-US" dirty="0" err="1" smtClean="0"/>
              <a:t>correspondientes</a:t>
            </a:r>
            <a:r>
              <a:rPr lang="en-US" dirty="0" smtClean="0"/>
              <a:t> a los bits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iguales</a:t>
            </a:r>
            <a:r>
              <a:rPr lang="en-US" dirty="0" smtClean="0"/>
              <a:t> a 1.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13042" y="4240052"/>
            <a:ext cx="896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/>
              <a:t>(110101.11)</a:t>
            </a:r>
            <a:r>
              <a:rPr lang="mr-IN" sz="2800" baseline="-25000" dirty="0" smtClean="0"/>
              <a:t>2</a:t>
            </a:r>
            <a:r>
              <a:rPr lang="mr-IN" sz="2800" dirty="0" smtClean="0"/>
              <a:t> </a:t>
            </a:r>
            <a:r>
              <a:rPr lang="mr-IN" sz="2800" dirty="0"/>
              <a:t>=  32 +  16 +  4 +  1 +  0.5 +  0.25 =  (53.75)</a:t>
            </a:r>
            <a:r>
              <a:rPr lang="mr-IN" sz="2800" baseline="-25000" dirty="0"/>
              <a:t>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5908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363"/>
          </a:xfrm>
        </p:spPr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711" y="1419751"/>
            <a:ext cx="6154224" cy="2676037"/>
          </a:xfrm>
        </p:spPr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conversión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decimal a </a:t>
            </a:r>
            <a:r>
              <a:rPr lang="en-US" dirty="0" err="1" smtClean="0"/>
              <a:t>binario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lograr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u="sng" dirty="0" err="1" smtClean="0"/>
              <a:t>resta</a:t>
            </a:r>
            <a:r>
              <a:rPr lang="en-US" u="sng" dirty="0" smtClean="0"/>
              <a:t> </a:t>
            </a:r>
            <a:r>
              <a:rPr lang="en-US" u="sng" dirty="0" err="1" smtClean="0"/>
              <a:t>sucesivamente</a:t>
            </a:r>
            <a:r>
              <a:rPr lang="en-US" u="sng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b="1" dirty="0" err="1" smtClean="0"/>
              <a:t>potencias</a:t>
            </a:r>
            <a:r>
              <a:rPr lang="en-US" b="1" dirty="0" smtClean="0"/>
              <a:t> de dos</a:t>
            </a:r>
            <a:r>
              <a:rPr lang="en-US" dirty="0" smtClean="0"/>
              <a:t> del </a:t>
            </a:r>
            <a:r>
              <a:rPr lang="en-US" b="1" dirty="0" err="1" smtClean="0"/>
              <a:t>número</a:t>
            </a:r>
            <a:r>
              <a:rPr lang="en-US" b="1" dirty="0" smtClean="0"/>
              <a:t> decimal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Convertir</a:t>
            </a:r>
            <a:r>
              <a:rPr lang="en-US" dirty="0" smtClean="0"/>
              <a:t> el decimal 625 a </a:t>
            </a:r>
            <a:r>
              <a:rPr lang="en-US" dirty="0" err="1" smtClean="0"/>
              <a:t>binario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86" y="4095788"/>
            <a:ext cx="5928449" cy="26040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35" y="365125"/>
            <a:ext cx="5283200" cy="35814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066757" y="5809957"/>
            <a:ext cx="478301" cy="379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400841" y="4055137"/>
            <a:ext cx="762002" cy="2134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8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1257</Words>
  <Application>Microsoft Macintosh PowerPoint</Application>
  <PresentationFormat>Panorámica</PresentationFormat>
  <Paragraphs>95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Tema de Office</vt:lpstr>
      <vt:lpstr>Sistemas Numéricos</vt:lpstr>
      <vt:lpstr>Revisión de los siguientes temas</vt:lpstr>
      <vt:lpstr>Sistema decimal</vt:lpstr>
      <vt:lpstr>Sistema decimal</vt:lpstr>
      <vt:lpstr>Conversión al sistema decimal</vt:lpstr>
      <vt:lpstr>Sistema binario</vt:lpstr>
      <vt:lpstr>Sistema binario</vt:lpstr>
      <vt:lpstr>Sistema binario</vt:lpstr>
      <vt:lpstr>Sistema binario</vt:lpstr>
      <vt:lpstr>Sistema binario</vt:lpstr>
      <vt:lpstr>Sistema binario</vt:lpstr>
      <vt:lpstr>Sistema octal</vt:lpstr>
      <vt:lpstr>Sistema octal</vt:lpstr>
      <vt:lpstr>Sistema octal</vt:lpstr>
      <vt:lpstr>Sistema hexadecimal</vt:lpstr>
      <vt:lpstr>Sistema hexadecimal</vt:lpstr>
      <vt:lpstr>De octal o hexadecimal a binario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Recalde</dc:creator>
  <cp:lastModifiedBy>Lorena Recalde</cp:lastModifiedBy>
  <cp:revision>25</cp:revision>
  <dcterms:created xsi:type="dcterms:W3CDTF">2019-04-17T14:19:58Z</dcterms:created>
  <dcterms:modified xsi:type="dcterms:W3CDTF">2019-10-22T14:33:51Z</dcterms:modified>
</cp:coreProperties>
</file>