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6" r:id="rId11"/>
    <p:sldId id="315" r:id="rId12"/>
    <p:sldId id="318" r:id="rId13"/>
    <p:sldId id="319" r:id="rId14"/>
    <p:sldId id="317" r:id="rId15"/>
    <p:sldId id="286" r:id="rId16"/>
    <p:sldId id="304" r:id="rId17"/>
    <p:sldId id="305" r:id="rId18"/>
    <p:sldId id="306" r:id="rId1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A0B"/>
    <a:srgbClr val="A80101"/>
    <a:srgbClr val="FCFF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7"/>
    <p:restoredTop sz="93112"/>
  </p:normalViewPr>
  <p:slideViewPr>
    <p:cSldViewPr snapToGrid="0" snapToObjects="1">
      <p:cViewPr>
        <p:scale>
          <a:sx n="77" d="100"/>
          <a:sy n="77" d="100"/>
        </p:scale>
        <p:origin x="4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7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3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3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0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9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9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5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3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BC5C-D8D6-A14A-A27D-322464B1AC2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3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BC5C-D8D6-A14A-A27D-322464B1AC29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74F6-F1D2-1E45-B79A-4653D4ED55A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6906" y="1214438"/>
            <a:ext cx="9994232" cy="2387600"/>
          </a:xfrm>
        </p:spPr>
        <p:txBody>
          <a:bodyPr>
            <a:normAutofit/>
          </a:bodyPr>
          <a:lstStyle/>
          <a:p>
            <a:r>
              <a:rPr lang="es-ES" dirty="0" smtClean="0"/>
              <a:t>Computación Paralela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06778"/>
            <a:ext cx="9144000" cy="1151021"/>
          </a:xfrm>
        </p:spPr>
        <p:txBody>
          <a:bodyPr/>
          <a:lstStyle/>
          <a:p>
            <a:r>
              <a:rPr lang="en-US" dirty="0" err="1" smtClean="0"/>
              <a:t>Dra</a:t>
            </a:r>
            <a:r>
              <a:rPr lang="en-US" dirty="0" smtClean="0"/>
              <a:t>. Lorena Recalde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6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/>
          <a:lstStyle/>
          <a:p>
            <a:r>
              <a:rPr lang="en-US" dirty="0" smtClean="0"/>
              <a:t>Pipelining Process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6" y="2045776"/>
            <a:ext cx="11293641" cy="3534630"/>
          </a:xfrm>
        </p:spPr>
        <p:txBody>
          <a:bodyPr>
            <a:noAutofit/>
          </a:bodyPr>
          <a:lstStyle/>
          <a:p>
            <a:pPr lvl="1"/>
            <a:r>
              <a:rPr lang="es-ES" dirty="0" smtClean="0"/>
              <a:t>Considere que existen k segmentos,</a:t>
            </a:r>
          </a:p>
          <a:p>
            <a:pPr lvl="1"/>
            <a:r>
              <a:rPr lang="es-ES" dirty="0" smtClean="0"/>
              <a:t>El ciclo de reloj es </a:t>
            </a:r>
            <a:r>
              <a:rPr lang="es-ES" dirty="0" err="1" smtClean="0"/>
              <a:t>tp</a:t>
            </a:r>
            <a:endParaRPr lang="es-ES" dirty="0" smtClean="0"/>
          </a:p>
          <a:p>
            <a:pPr lvl="1"/>
            <a:r>
              <a:rPr lang="es-ES" dirty="0" smtClean="0"/>
              <a:t>El numero de tareas a ejecutarse es n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Para terminar la tarea T1 de los k segmentos se necesitará </a:t>
            </a:r>
            <a:r>
              <a:rPr lang="es-ES" dirty="0" err="1" smtClean="0"/>
              <a:t>ktp</a:t>
            </a:r>
            <a:r>
              <a:rPr lang="es-ES" dirty="0" smtClean="0"/>
              <a:t> de tiempo.</a:t>
            </a:r>
          </a:p>
          <a:p>
            <a:pPr lvl="1"/>
            <a:r>
              <a:rPr lang="es-ES" dirty="0" smtClean="0"/>
              <a:t>Las tareas restantes se definen como (n-1) y el tiempo que requieren para ejecutarse será de (n-1)</a:t>
            </a:r>
            <a:r>
              <a:rPr lang="es-ES" dirty="0" err="1" smtClean="0"/>
              <a:t>tp</a:t>
            </a:r>
            <a:endParaRPr lang="es-ES" dirty="0" smtClean="0"/>
          </a:p>
          <a:p>
            <a:pPr lvl="1"/>
            <a:r>
              <a:rPr lang="es-ES" dirty="0" smtClean="0"/>
              <a:t>Entonces para completar las n tareas de los k segmentos en un pipeline se requiere k + (n-1) ciclos de reloj.</a:t>
            </a:r>
          </a:p>
          <a:p>
            <a:pPr lvl="1"/>
            <a:r>
              <a:rPr lang="es-ES" dirty="0" smtClean="0"/>
              <a:t>Cuántos ciclos de reloj se requieren para ejecutar 4 segmentos que contienen 6 tareas?    4 + (6-1) = 9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2218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382968"/>
            <a:ext cx="10515600" cy="854075"/>
          </a:xfrm>
        </p:spPr>
        <p:txBody>
          <a:bodyPr/>
          <a:lstStyle/>
          <a:p>
            <a:r>
              <a:rPr lang="en-US" dirty="0" smtClean="0"/>
              <a:t>Pipelining Process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0204" y="2543694"/>
            <a:ext cx="10139926" cy="4314305"/>
          </a:xfrm>
        </p:spPr>
        <p:txBody>
          <a:bodyPr>
            <a:noAutofit/>
          </a:bodyPr>
          <a:lstStyle/>
          <a:p>
            <a:pPr lvl="1"/>
            <a:r>
              <a:rPr lang="es-ES" dirty="0" smtClean="0"/>
              <a:t>Dibuje un diagrama espacio </a:t>
            </a:r>
            <a:r>
              <a:rPr lang="mr-IN" dirty="0" smtClean="0"/>
              <a:t>–</a:t>
            </a:r>
            <a:r>
              <a:rPr lang="es-ES" dirty="0" smtClean="0"/>
              <a:t> tiempo para un pipeline de 6 segmentos (muestre en el diagrama el tiempo o número de ciclos que toma procesar 8 tareas)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Cuántos ciclos de reloj se requieren para procesar 200 tareas en un pipeline de 6 segmentos?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96172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67093"/>
            <a:ext cx="10515600" cy="854075"/>
          </a:xfrm>
        </p:spPr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unidad</a:t>
            </a:r>
            <a:r>
              <a:rPr lang="en-US" dirty="0" smtClean="0"/>
              <a:t> NON-Pipelining</a:t>
            </a:r>
            <a:endParaRPr lang="en-U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66256" y="1237043"/>
            <a:ext cx="11640732" cy="4343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ES" sz="2300" dirty="0" smtClean="0"/>
              <a:t>Considere que existen k segmentos,</a:t>
            </a:r>
          </a:p>
          <a:p>
            <a:pPr lvl="1"/>
            <a:r>
              <a:rPr lang="es-ES" sz="2300" dirty="0" smtClean="0"/>
              <a:t>El ciclo de reloj es </a:t>
            </a:r>
            <a:r>
              <a:rPr lang="es-ES" sz="2300" dirty="0" err="1" smtClean="0"/>
              <a:t>tp</a:t>
            </a:r>
            <a:endParaRPr lang="es-ES" sz="2300" dirty="0" smtClean="0"/>
          </a:p>
          <a:p>
            <a:pPr lvl="1"/>
            <a:r>
              <a:rPr lang="es-ES" sz="2300" dirty="0" smtClean="0"/>
              <a:t>El numero de tareas a ejecutarse es n</a:t>
            </a:r>
          </a:p>
          <a:p>
            <a:pPr lvl="1"/>
            <a:r>
              <a:rPr lang="es-ES" sz="2300" dirty="0" smtClean="0"/>
              <a:t>(Pero </a:t>
            </a:r>
            <a:r>
              <a:rPr lang="es-ES" sz="2300" dirty="0"/>
              <a:t>como hablamos de un sistema no </a:t>
            </a:r>
            <a:r>
              <a:rPr lang="es-ES" sz="2300" dirty="0" smtClean="0"/>
              <a:t>pipeline) Para completar una tarea el tiempo que se tarda es de </a:t>
            </a:r>
            <a:r>
              <a:rPr lang="es-ES" sz="2300" dirty="0" err="1" smtClean="0"/>
              <a:t>tn</a:t>
            </a:r>
            <a:r>
              <a:rPr lang="es-ES" sz="2300" dirty="0" smtClean="0"/>
              <a:t>; </a:t>
            </a:r>
          </a:p>
          <a:p>
            <a:pPr lvl="1"/>
            <a:r>
              <a:rPr lang="es-ES" sz="2300" dirty="0"/>
              <a:t>Noción de </a:t>
            </a:r>
            <a:r>
              <a:rPr lang="es-ES" sz="2300" b="1" dirty="0"/>
              <a:t>ratio de aceleración</a:t>
            </a:r>
            <a:r>
              <a:rPr lang="es-ES" sz="2300" dirty="0"/>
              <a:t>: La aceleración de un procesamiento pipeline sobre un procesamiento NON-pipeline se define como:</a:t>
            </a:r>
          </a:p>
          <a:p>
            <a:pPr lvl="1"/>
            <a:endParaRPr lang="es-ES" sz="2300" dirty="0" smtClean="0"/>
          </a:p>
          <a:p>
            <a:pPr lvl="1"/>
            <a:endParaRPr lang="es-ES" sz="2300" dirty="0"/>
          </a:p>
          <a:p>
            <a:pPr lvl="1"/>
            <a:r>
              <a:rPr lang="es-ES" sz="2300" dirty="0" smtClean="0"/>
              <a:t>Aquí asumimos que el tiempo que se tarda en procesar una tarea es el mismo en el sistema pipeline que en el sistema NON-pipeline; entonces </a:t>
            </a:r>
            <a:r>
              <a:rPr lang="es-ES" sz="2300" dirty="0" err="1" smtClean="0"/>
              <a:t>tn</a:t>
            </a:r>
            <a:r>
              <a:rPr lang="es-ES" sz="2300" dirty="0" smtClean="0"/>
              <a:t> = </a:t>
            </a:r>
            <a:r>
              <a:rPr lang="es-ES" sz="2300" dirty="0" err="1" smtClean="0"/>
              <a:t>ktp</a:t>
            </a:r>
            <a:endParaRPr lang="es-ES" sz="2300" dirty="0" smtClean="0"/>
          </a:p>
          <a:p>
            <a:pPr lvl="1"/>
            <a:r>
              <a:rPr lang="es-ES" sz="2300" dirty="0" smtClean="0"/>
              <a:t>La máxima aceleración viene dada por la fórmula</a:t>
            </a:r>
          </a:p>
          <a:p>
            <a:pPr lvl="1"/>
            <a:endParaRPr lang="es-ES" sz="2300" dirty="0" smtClean="0"/>
          </a:p>
          <a:p>
            <a:pPr lvl="1"/>
            <a:endParaRPr lang="es-ES" sz="2300" dirty="0" smtClean="0"/>
          </a:p>
          <a:p>
            <a:pPr lvl="1"/>
            <a:r>
              <a:rPr lang="es-ES" sz="2300" dirty="0" smtClean="0"/>
              <a:t>El tiempo total requerido para n tareas es </a:t>
            </a:r>
            <a:r>
              <a:rPr lang="es-ES" sz="2300" dirty="0" err="1" smtClean="0"/>
              <a:t>ntn</a:t>
            </a:r>
            <a:r>
              <a:rPr lang="es-ES" sz="2300" dirty="0" smtClean="0"/>
              <a:t> o reemplazando: n * k * </a:t>
            </a:r>
            <a:r>
              <a:rPr lang="es-ES" sz="2300" dirty="0" err="1" smtClean="0"/>
              <a:t>tp</a:t>
            </a:r>
            <a:endParaRPr lang="es-ES" sz="2300" dirty="0" smtClean="0"/>
          </a:p>
          <a:p>
            <a:pPr lvl="1"/>
            <a:endParaRPr lang="es-ES" sz="2300" dirty="0" smtClean="0"/>
          </a:p>
          <a:p>
            <a:pPr lvl="1"/>
            <a:endParaRPr lang="es-ES" sz="230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974" y="5156503"/>
            <a:ext cx="1213889" cy="115515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254" y="3408724"/>
            <a:ext cx="2768255" cy="105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1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382968"/>
            <a:ext cx="10515600" cy="854075"/>
          </a:xfrm>
        </p:spPr>
        <p:txBody>
          <a:bodyPr/>
          <a:lstStyle/>
          <a:p>
            <a:r>
              <a:rPr lang="en-US" dirty="0" smtClean="0"/>
              <a:t>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unidad</a:t>
            </a:r>
            <a:r>
              <a:rPr lang="en-US" dirty="0" smtClean="0"/>
              <a:t> NON-Pipelining</a:t>
            </a:r>
            <a:endParaRPr lang="en-U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513346" y="1852185"/>
            <a:ext cx="11293641" cy="4343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ES" dirty="0" smtClean="0"/>
              <a:t>Ejemplo:</a:t>
            </a:r>
          </a:p>
          <a:p>
            <a:pPr lvl="1"/>
            <a:r>
              <a:rPr lang="es-ES" dirty="0" smtClean="0"/>
              <a:t>El tiempo para procesar una operación es </a:t>
            </a:r>
            <a:r>
              <a:rPr lang="es-ES" dirty="0" err="1" smtClean="0"/>
              <a:t>tp</a:t>
            </a:r>
            <a:r>
              <a:rPr lang="es-ES" dirty="0" smtClean="0"/>
              <a:t>= 20ns. Asuma que el pipeline tiene k = 4 segmentos y ejecuta 100 tareas en </a:t>
            </a:r>
            <a:r>
              <a:rPr lang="es-ES" dirty="0" err="1" smtClean="0"/>
              <a:t>seuencia</a:t>
            </a:r>
            <a:r>
              <a:rPr lang="es-ES" dirty="0" smtClean="0"/>
              <a:t>. Si se pone en marcha el pipeline tenemos (k+n-1)</a:t>
            </a:r>
            <a:r>
              <a:rPr lang="es-ES" dirty="0" err="1" smtClean="0"/>
              <a:t>tp</a:t>
            </a:r>
            <a:r>
              <a:rPr lang="es-ES" dirty="0" smtClean="0"/>
              <a:t> = (4+99)*20 = 2060ns en completarse.</a:t>
            </a:r>
          </a:p>
          <a:p>
            <a:pPr lvl="1"/>
            <a:r>
              <a:rPr lang="es-ES" dirty="0" smtClean="0"/>
              <a:t>Asumimos que </a:t>
            </a:r>
            <a:r>
              <a:rPr lang="es-ES" dirty="0" err="1" smtClean="0"/>
              <a:t>tn</a:t>
            </a:r>
            <a:r>
              <a:rPr lang="es-ES" dirty="0" smtClean="0"/>
              <a:t> = </a:t>
            </a:r>
            <a:r>
              <a:rPr lang="es-ES" dirty="0" err="1" smtClean="0"/>
              <a:t>ktp</a:t>
            </a:r>
            <a:r>
              <a:rPr lang="es-ES" dirty="0" smtClean="0"/>
              <a:t> = 4 * 20 = 80ns, para un sistema NO pipeline se requiere </a:t>
            </a:r>
            <a:r>
              <a:rPr lang="es-ES" dirty="0" err="1" smtClean="0"/>
              <a:t>nktp</a:t>
            </a:r>
            <a:r>
              <a:rPr lang="es-ES" dirty="0" smtClean="0"/>
              <a:t>= 100 * 80 = 8000ns para completar las 100 tareas.</a:t>
            </a:r>
          </a:p>
          <a:p>
            <a:pPr lvl="1"/>
            <a:r>
              <a:rPr lang="es-ES" dirty="0" smtClean="0"/>
              <a:t>El ratio de aceleración es igual a 8000/2060 = 3.88</a:t>
            </a:r>
          </a:p>
          <a:p>
            <a:pPr lvl="1"/>
            <a:endParaRPr lang="es-ES" dirty="0"/>
          </a:p>
          <a:p>
            <a:pPr lvl="1"/>
            <a:r>
              <a:rPr lang="es-ES" dirty="0" smtClean="0"/>
              <a:t>Si asumimos que </a:t>
            </a:r>
            <a:r>
              <a:rPr lang="es-ES" dirty="0" err="1" smtClean="0"/>
              <a:t>tn</a:t>
            </a:r>
            <a:r>
              <a:rPr lang="es-ES" dirty="0" smtClean="0"/>
              <a:t>=60ns, entonces la aceleración </a:t>
            </a:r>
            <a:r>
              <a:rPr lang="es-ES" u="sng" dirty="0" smtClean="0"/>
              <a:t>máxima</a:t>
            </a:r>
            <a:r>
              <a:rPr lang="es-ES" dirty="0" smtClean="0"/>
              <a:t> = 60ns/20ns = 3</a:t>
            </a:r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850900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532594"/>
            <a:ext cx="10515600" cy="854075"/>
          </a:xfrm>
        </p:spPr>
        <p:txBody>
          <a:bodyPr/>
          <a:lstStyle/>
          <a:p>
            <a:r>
              <a:rPr lang="en-US" dirty="0" smtClean="0"/>
              <a:t>Pipelining Process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4109" y="2078182"/>
            <a:ext cx="11220581" cy="4347478"/>
          </a:xfrm>
        </p:spPr>
        <p:txBody>
          <a:bodyPr>
            <a:noAutofit/>
          </a:bodyPr>
          <a:lstStyle/>
          <a:p>
            <a:pPr lvl="1"/>
            <a:r>
              <a:rPr lang="es-ES" dirty="0" smtClean="0"/>
              <a:t>Dibuje un diagrama espacio </a:t>
            </a:r>
            <a:r>
              <a:rPr lang="mr-IN" dirty="0" smtClean="0"/>
              <a:t>–</a:t>
            </a:r>
            <a:r>
              <a:rPr lang="es-ES" dirty="0" smtClean="0"/>
              <a:t> tiempo para un pipeline de 6 segmentos (muestre en el diagrama el tiempo o número de ciclos que toma procesar 8 tareas)</a:t>
            </a:r>
          </a:p>
          <a:p>
            <a:pPr lvl="1"/>
            <a:r>
              <a:rPr lang="es-ES" dirty="0" smtClean="0"/>
              <a:t>Cuántos ciclos de reloj se requieren para procesar 200 tareas en un pipeline de 6 segmentos?</a:t>
            </a:r>
          </a:p>
          <a:p>
            <a:pPr lvl="1"/>
            <a:r>
              <a:rPr lang="es-ES" dirty="0" smtClean="0"/>
              <a:t>Un sistema NON-pipeline tarda 50ns para procesar una tarea (</a:t>
            </a:r>
            <a:r>
              <a:rPr lang="es-ES" dirty="0" err="1" smtClean="0"/>
              <a:t>tn</a:t>
            </a:r>
            <a:r>
              <a:rPr lang="es-ES" dirty="0" smtClean="0"/>
              <a:t>=50ns). La misma tarea puede ser procesada en un pipeline de 6 segmentos con un </a:t>
            </a:r>
            <a:r>
              <a:rPr lang="es-ES" dirty="0" err="1" smtClean="0"/>
              <a:t>tp</a:t>
            </a:r>
            <a:r>
              <a:rPr lang="es-ES" dirty="0" smtClean="0"/>
              <a:t>=10ns. Determine el radio de aceleración del pipeline para 100 tareas. Cuál es la máxima aceleración que puede ser alcanzada?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22489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/>
          <a:lstStyle/>
          <a:p>
            <a:r>
              <a:rPr lang="en-US" dirty="0" err="1" smtClean="0"/>
              <a:t>Systemas</a:t>
            </a:r>
            <a:r>
              <a:rPr lang="en-US" dirty="0" smtClean="0"/>
              <a:t> </a:t>
            </a:r>
            <a:r>
              <a:rPr lang="en-US" dirty="0" err="1" smtClean="0"/>
              <a:t>Paralelos</a:t>
            </a:r>
            <a:r>
              <a:rPr lang="en-US" dirty="0" smtClean="0"/>
              <a:t> o Parallel Systems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6" y="1892595"/>
            <a:ext cx="11293641" cy="4478225"/>
          </a:xfrm>
        </p:spPr>
        <p:txBody>
          <a:bodyPr>
            <a:noAutofit/>
          </a:bodyPr>
          <a:lstStyle/>
          <a:p>
            <a:pPr lvl="1"/>
            <a:r>
              <a:rPr lang="es-ES" sz="2300" dirty="0" smtClean="0"/>
              <a:t>En un sistema paralelo existen varios procesadores que acceden directamente a una memoria compartida y forman u espacio de dirección común (</a:t>
            </a:r>
            <a:r>
              <a:rPr lang="es-ES" sz="2300" dirty="0" err="1" smtClean="0"/>
              <a:t>common</a:t>
            </a:r>
            <a:r>
              <a:rPr lang="es-ES" sz="2300" dirty="0" smtClean="0"/>
              <a:t> </a:t>
            </a:r>
            <a:r>
              <a:rPr lang="es-ES" sz="2300" dirty="0" err="1" smtClean="0"/>
              <a:t>address</a:t>
            </a:r>
            <a:r>
              <a:rPr lang="es-ES" sz="2300" dirty="0" smtClean="0"/>
              <a:t> </a:t>
            </a:r>
            <a:r>
              <a:rPr lang="es-ES" sz="2300" dirty="0" err="1" smtClean="0"/>
              <a:t>space</a:t>
            </a:r>
            <a:r>
              <a:rPr lang="es-ES" sz="2300" dirty="0" smtClean="0"/>
              <a:t>)</a:t>
            </a:r>
          </a:p>
          <a:p>
            <a:pPr lvl="1"/>
            <a:r>
              <a:rPr lang="es-ES" sz="2300" dirty="0" smtClean="0"/>
              <a:t>Varios </a:t>
            </a:r>
            <a:r>
              <a:rPr lang="es-ES" sz="2300" dirty="0" err="1" smtClean="0"/>
              <a:t>CPUs</a:t>
            </a:r>
            <a:r>
              <a:rPr lang="es-ES" sz="2300" dirty="0" smtClean="0"/>
              <a:t> acceden a una sola memoria</a:t>
            </a:r>
          </a:p>
          <a:p>
            <a:pPr lvl="1"/>
            <a:r>
              <a:rPr lang="es-ES" sz="2300" dirty="0" smtClean="0"/>
              <a:t>Dos o más procesadores trabajan en combinación para resolver un problema</a:t>
            </a:r>
          </a:p>
          <a:p>
            <a:pPr lvl="1"/>
            <a:endParaRPr lang="es-ES" sz="2400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1892595" y="3742660"/>
            <a:ext cx="1339703" cy="72301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2169023" y="3834441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CPU</a:t>
            </a:r>
            <a:endParaRPr lang="en-US" sz="2800" dirty="0"/>
          </a:p>
        </p:txBody>
      </p:sp>
      <p:sp>
        <p:nvSpPr>
          <p:cNvPr id="18" name="Rectángulo 17"/>
          <p:cNvSpPr/>
          <p:nvPr/>
        </p:nvSpPr>
        <p:spPr>
          <a:xfrm>
            <a:off x="5781158" y="3742660"/>
            <a:ext cx="1339703" cy="72301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adroTexto 18"/>
          <p:cNvSpPr txBox="1"/>
          <p:nvPr/>
        </p:nvSpPr>
        <p:spPr>
          <a:xfrm>
            <a:off x="6057586" y="3834441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CPU</a:t>
            </a:r>
            <a:endParaRPr lang="en-US" sz="2800" dirty="0"/>
          </a:p>
        </p:txBody>
      </p:sp>
      <p:sp>
        <p:nvSpPr>
          <p:cNvPr id="20" name="Rectángulo 19"/>
          <p:cNvSpPr/>
          <p:nvPr/>
        </p:nvSpPr>
        <p:spPr>
          <a:xfrm>
            <a:off x="1892595" y="5448319"/>
            <a:ext cx="1339703" cy="72301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adroTexto 20"/>
          <p:cNvSpPr txBox="1"/>
          <p:nvPr/>
        </p:nvSpPr>
        <p:spPr>
          <a:xfrm>
            <a:off x="2169023" y="5540100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CPU</a:t>
            </a:r>
            <a:endParaRPr lang="en-US" sz="2800" dirty="0"/>
          </a:p>
        </p:txBody>
      </p:sp>
      <p:sp>
        <p:nvSpPr>
          <p:cNvPr id="22" name="Rectángulo 21"/>
          <p:cNvSpPr/>
          <p:nvPr/>
        </p:nvSpPr>
        <p:spPr>
          <a:xfrm>
            <a:off x="5781158" y="5448319"/>
            <a:ext cx="1339703" cy="72301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22"/>
          <p:cNvSpPr txBox="1"/>
          <p:nvPr/>
        </p:nvSpPr>
        <p:spPr>
          <a:xfrm>
            <a:off x="6057586" y="5540100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CPU</a:t>
            </a:r>
            <a:endParaRPr lang="en-US" sz="2800" dirty="0"/>
          </a:p>
        </p:txBody>
      </p:sp>
      <p:sp>
        <p:nvSpPr>
          <p:cNvPr id="25" name="Rectángulo 24"/>
          <p:cNvSpPr/>
          <p:nvPr/>
        </p:nvSpPr>
        <p:spPr>
          <a:xfrm>
            <a:off x="3807046" y="4668230"/>
            <a:ext cx="1383712" cy="723014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adroTexto 25"/>
          <p:cNvSpPr txBox="1"/>
          <p:nvPr/>
        </p:nvSpPr>
        <p:spPr>
          <a:xfrm>
            <a:off x="3807046" y="4791210"/>
            <a:ext cx="13837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/>
              <a:t>Memoria</a:t>
            </a:r>
            <a:endParaRPr lang="en-US" sz="2500" dirty="0"/>
          </a:p>
        </p:txBody>
      </p:sp>
      <p:cxnSp>
        <p:nvCxnSpPr>
          <p:cNvPr id="7" name="Conector recto 6"/>
          <p:cNvCxnSpPr>
            <a:stCxn id="4" idx="3"/>
          </p:cNvCxnSpPr>
          <p:nvPr/>
        </p:nvCxnSpPr>
        <p:spPr>
          <a:xfrm>
            <a:off x="3232298" y="4104167"/>
            <a:ext cx="65866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5043803" y="4104167"/>
            <a:ext cx="721703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V="1">
            <a:off x="3232298" y="5801710"/>
            <a:ext cx="666491" cy="5865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5043803" y="5807575"/>
            <a:ext cx="721703" cy="225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3881306" y="4096051"/>
            <a:ext cx="17483" cy="55175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5043803" y="4100045"/>
            <a:ext cx="17483" cy="55175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3890047" y="5391244"/>
            <a:ext cx="7827" cy="41745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 flipH="1">
            <a:off x="5042888" y="5412433"/>
            <a:ext cx="915" cy="40103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90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/>
          <a:lstStyle/>
          <a:p>
            <a:r>
              <a:rPr lang="en-US" dirty="0" err="1" smtClean="0"/>
              <a:t>Systemas</a:t>
            </a:r>
            <a:r>
              <a:rPr lang="en-US" dirty="0" smtClean="0"/>
              <a:t> </a:t>
            </a:r>
            <a:r>
              <a:rPr lang="en-US" dirty="0" err="1" smtClean="0"/>
              <a:t>Paralelos</a:t>
            </a:r>
            <a:r>
              <a:rPr lang="en-US" dirty="0" smtClean="0"/>
              <a:t> o Parallel Systems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6" y="1892595"/>
            <a:ext cx="11293641" cy="4478225"/>
          </a:xfrm>
        </p:spPr>
        <p:txBody>
          <a:bodyPr>
            <a:noAutofit/>
          </a:bodyPr>
          <a:lstStyle/>
          <a:p>
            <a:pPr lvl="1"/>
            <a:r>
              <a:rPr lang="es-ES" dirty="0" smtClean="0"/>
              <a:t>Un sistema paralelo es diseñado para aumentar la velocidad de ejecución de los programas</a:t>
            </a:r>
          </a:p>
          <a:p>
            <a:pPr lvl="1"/>
            <a:r>
              <a:rPr lang="es-ES" dirty="0" smtClean="0"/>
              <a:t>El programa en ejecución es fragmentado en múltiples piezas y estos fragmentos son procesados simultáneamente</a:t>
            </a:r>
          </a:p>
          <a:p>
            <a:pPr lvl="1"/>
            <a:r>
              <a:rPr lang="es-ES" dirty="0" smtClean="0"/>
              <a:t>Uso simultaneo de los recursos de cómputo para resolver el </a:t>
            </a:r>
            <a:r>
              <a:rPr lang="es-ES" b="1" dirty="0" smtClean="0"/>
              <a:t>problema computacional</a:t>
            </a:r>
          </a:p>
          <a:p>
            <a:pPr lvl="2"/>
            <a:r>
              <a:rPr lang="es-ES" sz="2400" dirty="0" smtClean="0"/>
              <a:t>Problema debe ser procesado en múltiples </a:t>
            </a:r>
            <a:r>
              <a:rPr lang="es-ES" sz="2400" dirty="0" err="1" smtClean="0"/>
              <a:t>CPUs</a:t>
            </a:r>
            <a:endParaRPr lang="es-ES" sz="2400" dirty="0" smtClean="0"/>
          </a:p>
          <a:p>
            <a:pPr lvl="2"/>
            <a:r>
              <a:rPr lang="es-ES" sz="2400" dirty="0" smtClean="0"/>
              <a:t>Debe ser dividido en partes discretas que pueden ser resueltas de forma concurrente</a:t>
            </a:r>
          </a:p>
          <a:p>
            <a:pPr lvl="2"/>
            <a:r>
              <a:rPr lang="es-ES" sz="2400" dirty="0" smtClean="0"/>
              <a:t>Cada parte debe ser dividida en una serie de instrucciones</a:t>
            </a:r>
          </a:p>
          <a:p>
            <a:pPr lvl="2"/>
            <a:r>
              <a:rPr lang="es-ES" sz="2400" dirty="0" smtClean="0"/>
              <a:t>Una instrucción de cada parte se ejecuta de manera simultánea e los diferentes </a:t>
            </a:r>
            <a:r>
              <a:rPr lang="es-ES" sz="2400" dirty="0" err="1" smtClean="0"/>
              <a:t>CPUs</a:t>
            </a:r>
            <a:endParaRPr lang="es-ES" sz="2400" dirty="0" smtClean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70326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/>
          <a:lstStyle/>
          <a:p>
            <a:r>
              <a:rPr lang="en-US" dirty="0" err="1" smtClean="0"/>
              <a:t>Aplicaciones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6" y="2572719"/>
            <a:ext cx="11293641" cy="3798101"/>
          </a:xfrm>
        </p:spPr>
        <p:txBody>
          <a:bodyPr>
            <a:noAutofit/>
          </a:bodyPr>
          <a:lstStyle/>
          <a:p>
            <a:pPr lvl="1"/>
            <a:r>
              <a:rPr lang="es-ES" dirty="0" smtClean="0"/>
              <a:t>Dos servidores que comparten la carga de trabajo para resolución de operaciones matemáticas</a:t>
            </a:r>
          </a:p>
          <a:p>
            <a:pPr lvl="1"/>
            <a:r>
              <a:rPr lang="es-ES" dirty="0" smtClean="0"/>
              <a:t>Supercomputadores son organizados en una arquitectura de sistema paralelo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993106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/>
          <a:lstStyle/>
          <a:p>
            <a:r>
              <a:rPr lang="en-US" dirty="0" smtClean="0"/>
              <a:t>Qu</a:t>
            </a:r>
            <a:r>
              <a:rPr lang="es-ES" dirty="0" smtClean="0"/>
              <a:t>é es un </a:t>
            </a:r>
            <a:r>
              <a:rPr lang="es-ES" dirty="0" err="1" smtClean="0"/>
              <a:t>thread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6" y="1892595"/>
            <a:ext cx="8630917" cy="4478225"/>
          </a:xfrm>
        </p:spPr>
        <p:txBody>
          <a:bodyPr>
            <a:noAutofit/>
          </a:bodyPr>
          <a:lstStyle/>
          <a:p>
            <a:pPr lvl="1"/>
            <a:r>
              <a:rPr lang="es-ES" dirty="0" smtClean="0"/>
              <a:t>Proceso liviano o light </a:t>
            </a:r>
            <a:r>
              <a:rPr lang="es-ES" dirty="0" err="1" smtClean="0"/>
              <a:t>weight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endParaRPr lang="es-ES" dirty="0" smtClean="0"/>
          </a:p>
          <a:p>
            <a:pPr lvl="1"/>
            <a:r>
              <a:rPr lang="es-ES" dirty="0" smtClean="0"/>
              <a:t>(Proceso: ejecución de un programa en un momento dado)</a:t>
            </a:r>
          </a:p>
          <a:p>
            <a:pPr lvl="1"/>
            <a:r>
              <a:rPr lang="es-ES" dirty="0" err="1" smtClean="0"/>
              <a:t>Threads</a:t>
            </a:r>
            <a:r>
              <a:rPr lang="es-ES" dirty="0" smtClean="0"/>
              <a:t>: módulos o tareas que están presentes en un proceso y cada </a:t>
            </a:r>
            <a:r>
              <a:rPr lang="es-ES" dirty="0" err="1" smtClean="0"/>
              <a:t>thread</a:t>
            </a:r>
            <a:r>
              <a:rPr lang="es-ES" dirty="0" smtClean="0"/>
              <a:t> tiene su propia función.</a:t>
            </a:r>
          </a:p>
          <a:p>
            <a:pPr lvl="1"/>
            <a:r>
              <a:rPr lang="es-ES" dirty="0" smtClean="0"/>
              <a:t>Los </a:t>
            </a:r>
            <a:r>
              <a:rPr lang="es-ES" dirty="0" err="1" smtClean="0"/>
              <a:t>threads</a:t>
            </a:r>
            <a:r>
              <a:rPr lang="es-ES" dirty="0" smtClean="0"/>
              <a:t> de un proceso comparten los recursos que fueron asignados para ese proceso</a:t>
            </a:r>
          </a:p>
          <a:p>
            <a:pPr lvl="1"/>
            <a:r>
              <a:rPr lang="es-ES" dirty="0" smtClean="0"/>
              <a:t>Es la unidad básica de ejecución del CPU que  consiste de</a:t>
            </a:r>
          </a:p>
          <a:p>
            <a:pPr lvl="1"/>
            <a:r>
              <a:rPr lang="es-ES" dirty="0" smtClean="0"/>
              <a:t>Un </a:t>
            </a:r>
            <a:r>
              <a:rPr lang="es-ES" dirty="0" err="1" smtClean="0"/>
              <a:t>program</a:t>
            </a:r>
            <a:r>
              <a:rPr lang="es-ES" dirty="0" smtClean="0"/>
              <a:t> </a:t>
            </a:r>
            <a:r>
              <a:rPr lang="es-ES" dirty="0" err="1" smtClean="0"/>
              <a:t>counter</a:t>
            </a:r>
            <a:endParaRPr lang="es-ES" dirty="0" smtClean="0"/>
          </a:p>
          <a:p>
            <a:pPr lvl="1"/>
            <a:r>
              <a:rPr lang="es-ES" dirty="0" err="1" smtClean="0"/>
              <a:t>Thread</a:t>
            </a:r>
            <a:r>
              <a:rPr lang="es-ES" dirty="0" smtClean="0"/>
              <a:t> ID</a:t>
            </a:r>
          </a:p>
          <a:p>
            <a:pPr lvl="1"/>
            <a:r>
              <a:rPr lang="es-ES" dirty="0" smtClean="0"/>
              <a:t>Pila (para almacenar variables temporales)</a:t>
            </a:r>
          </a:p>
          <a:p>
            <a:pPr lvl="1"/>
            <a:r>
              <a:rPr lang="es-ES" dirty="0" smtClean="0"/>
              <a:t>Conjunto de registros</a:t>
            </a:r>
          </a:p>
          <a:p>
            <a:pPr lvl="1"/>
            <a:r>
              <a:rPr lang="es-ES" dirty="0" smtClean="0"/>
              <a:t>--&gt; por cada </a:t>
            </a:r>
            <a:r>
              <a:rPr lang="es-ES" dirty="0" err="1" smtClean="0"/>
              <a:t>thread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</p:txBody>
      </p:sp>
      <p:sp>
        <p:nvSpPr>
          <p:cNvPr id="4" name="Rectángulo 3"/>
          <p:cNvSpPr/>
          <p:nvPr/>
        </p:nvSpPr>
        <p:spPr>
          <a:xfrm>
            <a:off x="9438468" y="976393"/>
            <a:ext cx="2309247" cy="22007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9923356" y="453173"/>
            <a:ext cx="1339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Proceso</a:t>
            </a:r>
            <a:endParaRPr lang="en-US" sz="2800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9779431" y="1242559"/>
            <a:ext cx="15498" cy="171761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10135892" y="1259725"/>
            <a:ext cx="15498" cy="171761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10492353" y="1242558"/>
            <a:ext cx="15498" cy="171761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0850956" y="1259725"/>
            <a:ext cx="15498" cy="171761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11209716" y="1242557"/>
            <a:ext cx="15498" cy="171761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10104895" y="2760010"/>
            <a:ext cx="113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accent6">
                    <a:lumMod val="50000"/>
                  </a:schemeClr>
                </a:solidFill>
              </a:rPr>
              <a:t>threads</a:t>
            </a:r>
            <a:endParaRPr lang="en-US" sz="240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5" name="Conector recto 14"/>
          <p:cNvCxnSpPr/>
          <p:nvPr/>
        </p:nvCxnSpPr>
        <p:spPr>
          <a:xfrm>
            <a:off x="11518575" y="1259537"/>
            <a:ext cx="15498" cy="171761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9531458" y="1059915"/>
            <a:ext cx="2134219" cy="31943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adroTexto 15"/>
          <p:cNvSpPr txBox="1"/>
          <p:nvPr/>
        </p:nvSpPr>
        <p:spPr>
          <a:xfrm>
            <a:off x="9660762" y="1019795"/>
            <a:ext cx="1821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C0A0B"/>
                </a:solidFill>
              </a:rPr>
              <a:t>c</a:t>
            </a:r>
            <a:r>
              <a:rPr lang="en-US" sz="2000" dirty="0" smtClean="0">
                <a:solidFill>
                  <a:srgbClr val="9C0A0B"/>
                </a:solidFill>
              </a:rPr>
              <a:t>ode, data, files</a:t>
            </a:r>
            <a:endParaRPr lang="en-US" sz="2000" dirty="0">
              <a:solidFill>
                <a:srgbClr val="9C0A0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75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Pipelining </a:t>
            </a:r>
            <a:r>
              <a:rPr lang="en-US" dirty="0" smtClean="0"/>
              <a:t>Process: </a:t>
            </a:r>
            <a:br>
              <a:rPr lang="en-US" dirty="0" smtClean="0"/>
            </a:br>
            <a:r>
              <a:rPr lang="en-US" sz="3600" dirty="0" smtClean="0"/>
              <a:t>C</a:t>
            </a:r>
            <a:r>
              <a:rPr lang="es-ES" sz="3600" dirty="0" err="1" smtClean="0"/>
              <a:t>ómo</a:t>
            </a:r>
            <a:r>
              <a:rPr lang="es-ES" sz="3600" dirty="0" smtClean="0"/>
              <a:t> un programa se ejecuta a manera de pipeline</a:t>
            </a:r>
            <a:endParaRPr lang="en-US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7" y="1892595"/>
            <a:ext cx="9777810" cy="4478225"/>
          </a:xfrm>
        </p:spPr>
        <p:txBody>
          <a:bodyPr>
            <a:noAutofit/>
          </a:bodyPr>
          <a:lstStyle/>
          <a:p>
            <a:pPr lvl="1"/>
            <a:r>
              <a:rPr lang="es-ES" dirty="0" smtClean="0"/>
              <a:t>Conjunto de elementos de procesamiento de datos conectados en </a:t>
            </a:r>
            <a:r>
              <a:rPr lang="es-ES" dirty="0" smtClean="0"/>
              <a:t>serie -&gt;instrucciones de un programa</a:t>
            </a:r>
            <a:endParaRPr lang="es-ES" sz="2400" dirty="0" smtClean="0"/>
          </a:p>
          <a:p>
            <a:pPr lvl="1"/>
            <a:r>
              <a:rPr lang="es-ES" dirty="0" smtClean="0"/>
              <a:t>Output de un elemento es el input de otro elemento</a:t>
            </a:r>
          </a:p>
          <a:p>
            <a:pPr lvl="1"/>
            <a:r>
              <a:rPr lang="es-ES" dirty="0" smtClean="0"/>
              <a:t>Un programa estará cargado en memoria entonces recuperar (</a:t>
            </a:r>
            <a:r>
              <a:rPr lang="es-ES" dirty="0" err="1" smtClean="0"/>
              <a:t>fetch</a:t>
            </a:r>
            <a:r>
              <a:rPr lang="es-ES" dirty="0" smtClean="0"/>
              <a:t>) </a:t>
            </a:r>
            <a:r>
              <a:rPr lang="es-ES" dirty="0" smtClean="0"/>
              <a:t>la instrucción del </a:t>
            </a:r>
            <a:r>
              <a:rPr lang="es-ES" dirty="0"/>
              <a:t>programa </a:t>
            </a:r>
            <a:r>
              <a:rPr lang="es-ES" dirty="0" smtClean="0"/>
              <a:t>desde </a:t>
            </a:r>
            <a:r>
              <a:rPr lang="es-ES" dirty="0"/>
              <a:t>la </a:t>
            </a:r>
            <a:r>
              <a:rPr lang="es-ES" dirty="0" smtClean="0"/>
              <a:t>memoria</a:t>
            </a:r>
          </a:p>
          <a:p>
            <a:pPr lvl="1"/>
            <a:r>
              <a:rPr lang="es-ES" dirty="0" smtClean="0"/>
              <a:t>Sin importar las instrucciones del programa, </a:t>
            </a:r>
            <a:r>
              <a:rPr lang="es-ES" dirty="0" smtClean="0"/>
              <a:t>éstas </a:t>
            </a:r>
            <a:r>
              <a:rPr lang="es-ES" dirty="0" smtClean="0"/>
              <a:t>se </a:t>
            </a:r>
            <a:r>
              <a:rPr lang="es-ES" dirty="0" smtClean="0"/>
              <a:t>ejecutan </a:t>
            </a:r>
            <a:r>
              <a:rPr lang="es-ES" dirty="0" smtClean="0"/>
              <a:t>en </a:t>
            </a:r>
            <a:r>
              <a:rPr lang="es-ES" b="1" dirty="0" smtClean="0"/>
              <a:t>5 fases </a:t>
            </a:r>
            <a:r>
              <a:rPr lang="es-ES" dirty="0" smtClean="0"/>
              <a:t>en el procesador:</a:t>
            </a:r>
          </a:p>
          <a:p>
            <a:pPr lvl="1"/>
            <a:r>
              <a:rPr lang="es-ES" dirty="0" err="1" smtClean="0"/>
              <a:t>Instruction</a:t>
            </a:r>
            <a:r>
              <a:rPr lang="es-ES" dirty="0" smtClean="0"/>
              <a:t> </a:t>
            </a:r>
            <a:r>
              <a:rPr lang="es-ES" dirty="0" err="1" smtClean="0"/>
              <a:t>fetch</a:t>
            </a:r>
            <a:endParaRPr lang="es-ES" dirty="0" smtClean="0"/>
          </a:p>
          <a:p>
            <a:pPr lvl="1"/>
            <a:r>
              <a:rPr lang="es-ES" dirty="0" err="1" smtClean="0"/>
              <a:t>Instruction</a:t>
            </a:r>
            <a:r>
              <a:rPr lang="es-ES" dirty="0" smtClean="0"/>
              <a:t> </a:t>
            </a:r>
            <a:r>
              <a:rPr lang="es-ES" dirty="0" err="1" smtClean="0"/>
              <a:t>decode</a:t>
            </a:r>
            <a:endParaRPr lang="es-ES" dirty="0" smtClean="0"/>
          </a:p>
          <a:p>
            <a:pPr lvl="1"/>
            <a:r>
              <a:rPr lang="es-ES" dirty="0" err="1" smtClean="0"/>
              <a:t>Opcode</a:t>
            </a:r>
            <a:r>
              <a:rPr lang="es-ES" dirty="0" smtClean="0"/>
              <a:t> </a:t>
            </a:r>
            <a:r>
              <a:rPr lang="es-ES" dirty="0" err="1" smtClean="0"/>
              <a:t>fetch</a:t>
            </a:r>
            <a:endParaRPr lang="es-ES" dirty="0" smtClean="0"/>
          </a:p>
          <a:p>
            <a:pPr lvl="1"/>
            <a:r>
              <a:rPr lang="es-ES" dirty="0" err="1"/>
              <a:t>Opcode</a:t>
            </a:r>
            <a:r>
              <a:rPr lang="es-ES" dirty="0"/>
              <a:t> </a:t>
            </a:r>
            <a:r>
              <a:rPr lang="es-ES" dirty="0" err="1"/>
              <a:t>execute</a:t>
            </a:r>
            <a:r>
              <a:rPr lang="es-ES" dirty="0"/>
              <a:t> </a:t>
            </a:r>
            <a:endParaRPr lang="es-ES" dirty="0" smtClean="0"/>
          </a:p>
          <a:p>
            <a:pPr lvl="1"/>
            <a:r>
              <a:rPr lang="es-ES" dirty="0" err="1" smtClean="0"/>
              <a:t>Operand</a:t>
            </a:r>
            <a:r>
              <a:rPr lang="es-ES" dirty="0" smtClean="0"/>
              <a:t> store</a:t>
            </a:r>
          </a:p>
          <a:p>
            <a:pPr lvl="1"/>
            <a:endParaRPr lang="es-ES" dirty="0" smtClean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62331"/>
              </p:ext>
            </p:extLst>
          </p:nvPr>
        </p:nvGraphicFramePr>
        <p:xfrm>
          <a:off x="6509288" y="4928461"/>
          <a:ext cx="2667000" cy="4191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</a:tblGrid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67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/>
          <a:lstStyle/>
          <a:p>
            <a:r>
              <a:rPr lang="en-US" dirty="0" smtClean="0"/>
              <a:t>NON-Pipelining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6" y="1892595"/>
            <a:ext cx="11293641" cy="4478225"/>
          </a:xfrm>
        </p:spPr>
        <p:txBody>
          <a:bodyPr>
            <a:noAutofit/>
          </a:bodyPr>
          <a:lstStyle/>
          <a:p>
            <a:pPr lvl="1"/>
            <a:r>
              <a:rPr lang="es-ES" dirty="0" smtClean="0"/>
              <a:t>Ejecución de una instrucción tras </a:t>
            </a:r>
            <a:r>
              <a:rPr lang="es-ES" dirty="0" smtClean="0"/>
              <a:t>otra</a:t>
            </a:r>
          </a:p>
          <a:p>
            <a:pPr lvl="1"/>
            <a:r>
              <a:rPr lang="es-ES" dirty="0" smtClean="0"/>
              <a:t>Cuando se completa una instrucción se carga la siguiente</a:t>
            </a:r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 err="1"/>
              <a:t>t</a:t>
            </a:r>
            <a:r>
              <a:rPr lang="es-ES" dirty="0" err="1" smtClean="0"/>
              <a:t>p</a:t>
            </a:r>
            <a:r>
              <a:rPr lang="es-ES" dirty="0" smtClean="0"/>
              <a:t>: duración de una fase</a:t>
            </a:r>
          </a:p>
          <a:p>
            <a:pPr lvl="1"/>
            <a:r>
              <a:rPr lang="es-ES" dirty="0" err="1" smtClean="0"/>
              <a:t>tn</a:t>
            </a:r>
            <a:r>
              <a:rPr lang="es-ES" dirty="0" smtClean="0"/>
              <a:t>: duración total </a:t>
            </a:r>
            <a:r>
              <a:rPr lang="es-ES" dirty="0" smtClean="0"/>
              <a:t>del programa</a:t>
            </a:r>
            <a:endParaRPr lang="es-ES" dirty="0" smtClean="0"/>
          </a:p>
          <a:p>
            <a:pPr lvl="1"/>
            <a:r>
              <a:rPr lang="es-ES" dirty="0" smtClean="0"/>
              <a:t>Si </a:t>
            </a:r>
            <a:r>
              <a:rPr lang="es-ES" dirty="0" err="1" smtClean="0"/>
              <a:t>tp</a:t>
            </a:r>
            <a:r>
              <a:rPr lang="es-ES" dirty="0" smtClean="0"/>
              <a:t>=1, </a:t>
            </a:r>
            <a:r>
              <a:rPr lang="es-ES" dirty="0" err="1" smtClean="0"/>
              <a:t>tn</a:t>
            </a:r>
            <a:r>
              <a:rPr lang="es-ES" dirty="0" smtClean="0"/>
              <a:t> = 15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918424"/>
              </p:ext>
            </p:extLst>
          </p:nvPr>
        </p:nvGraphicFramePr>
        <p:xfrm>
          <a:off x="1746917" y="3094817"/>
          <a:ext cx="8826497" cy="1257300"/>
        </p:xfrm>
        <a:graphic>
          <a:graphicData uri="http://schemas.openxmlformats.org/drawingml/2006/table">
            <a:tbl>
              <a:tblPr/>
              <a:tblGrid>
                <a:gridCol w="828377"/>
                <a:gridCol w="533208"/>
                <a:gridCol w="533208"/>
                <a:gridCol w="533208"/>
                <a:gridCol w="533208"/>
                <a:gridCol w="533208"/>
                <a:gridCol w="533208"/>
                <a:gridCol w="533208"/>
                <a:gridCol w="533208"/>
                <a:gridCol w="533208"/>
                <a:gridCol w="533208"/>
                <a:gridCol w="533208"/>
                <a:gridCol w="533208"/>
                <a:gridCol w="533208"/>
                <a:gridCol w="533208"/>
                <a:gridCol w="533208"/>
              </a:tblGrid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Brush Script MT Cursiva" charset="0"/>
                        </a:rPr>
                        <a:t>i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400" b="0" i="0" u="none" strike="noStrike">
                          <a:solidFill>
                            <a:srgbClr val="000000"/>
                          </a:solidFill>
                          <a:effectLst/>
                          <a:latin typeface="Brush Script MT Cursiva" charset="0"/>
                        </a:rPr>
                        <a:t>i+1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400" b="0" i="0" u="none" strike="noStrike">
                          <a:solidFill>
                            <a:srgbClr val="000000"/>
                          </a:solidFill>
                          <a:effectLst/>
                          <a:latin typeface="Brush Script MT Cursiva" charset="0"/>
                        </a:rPr>
                        <a:t>i+2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12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/>
          <a:lstStyle/>
          <a:p>
            <a:r>
              <a:rPr lang="en-US" dirty="0" smtClean="0"/>
              <a:t>Pipelining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6" y="1892595"/>
            <a:ext cx="11293641" cy="4478225"/>
          </a:xfrm>
        </p:spPr>
        <p:txBody>
          <a:bodyPr>
            <a:noAutofit/>
          </a:bodyPr>
          <a:lstStyle/>
          <a:p>
            <a:pPr lvl="1"/>
            <a:r>
              <a:rPr lang="es-ES" dirty="0" smtClean="0"/>
              <a:t>Cuando termina una fase de una instrucción empieza una fase de la siguiente </a:t>
            </a:r>
            <a:r>
              <a:rPr lang="es-ES" dirty="0" smtClean="0"/>
              <a:t>instrucción. Las fases estarán ejecutando un elemento diferente</a:t>
            </a:r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r>
              <a:rPr lang="es-ES" dirty="0"/>
              <a:t>Si </a:t>
            </a:r>
            <a:r>
              <a:rPr lang="es-ES" dirty="0" err="1"/>
              <a:t>tp</a:t>
            </a:r>
            <a:r>
              <a:rPr lang="es-ES" dirty="0"/>
              <a:t>=1, </a:t>
            </a:r>
            <a:r>
              <a:rPr lang="es-ES" dirty="0" err="1"/>
              <a:t>tn</a:t>
            </a:r>
            <a:r>
              <a:rPr lang="es-ES" dirty="0"/>
              <a:t> = 7</a:t>
            </a:r>
          </a:p>
          <a:p>
            <a:pPr lvl="1"/>
            <a:r>
              <a:rPr lang="es-ES" dirty="0" smtClean="0"/>
              <a:t>Con </a:t>
            </a:r>
            <a:r>
              <a:rPr lang="es-ES" dirty="0" err="1" smtClean="0"/>
              <a:t>pipelining</a:t>
            </a:r>
            <a:r>
              <a:rPr lang="es-ES" dirty="0" smtClean="0"/>
              <a:t> se mejora el rendimiento del sistema en procesadores modernos</a:t>
            </a:r>
          </a:p>
          <a:p>
            <a:pPr lvl="1"/>
            <a:endParaRPr lang="es-ES" dirty="0" smtClean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646005"/>
              </p:ext>
            </p:extLst>
          </p:nvPr>
        </p:nvGraphicFramePr>
        <p:xfrm>
          <a:off x="1352120" y="2874407"/>
          <a:ext cx="4559301" cy="1257300"/>
        </p:xfrm>
        <a:graphic>
          <a:graphicData uri="http://schemas.openxmlformats.org/drawingml/2006/table">
            <a:tbl>
              <a:tblPr/>
              <a:tblGrid>
                <a:gridCol w="828098"/>
                <a:gridCol w="533029"/>
                <a:gridCol w="533029"/>
                <a:gridCol w="533029"/>
                <a:gridCol w="533029"/>
                <a:gridCol w="533029"/>
                <a:gridCol w="533029"/>
                <a:gridCol w="533029"/>
              </a:tblGrid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400" b="0" i="0" u="none" strike="noStrike">
                          <a:solidFill>
                            <a:srgbClr val="000000"/>
                          </a:solidFill>
                          <a:effectLst/>
                          <a:latin typeface="Brush Script MT Cursiva" charset="0"/>
                        </a:rPr>
                        <a:t>i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400" b="0" i="0" u="none" strike="noStrike">
                          <a:solidFill>
                            <a:srgbClr val="000000"/>
                          </a:solidFill>
                          <a:effectLst/>
                          <a:latin typeface="Brush Script MT Cursiva" charset="0"/>
                        </a:rPr>
                        <a:t>i+1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400" b="0" i="0" u="none" strike="noStrike">
                          <a:solidFill>
                            <a:srgbClr val="000000"/>
                          </a:solidFill>
                          <a:effectLst/>
                          <a:latin typeface="Brush Script MT Cursiva" charset="0"/>
                        </a:rPr>
                        <a:t>i+2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94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/>
          <a:lstStyle/>
          <a:p>
            <a:r>
              <a:rPr lang="en-US" dirty="0" smtClean="0"/>
              <a:t>Pipelining Process: </a:t>
            </a:r>
            <a:r>
              <a:rPr lang="en-US" dirty="0" err="1" smtClean="0"/>
              <a:t>Ejemplo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6" y="1892595"/>
            <a:ext cx="11293641" cy="4478225"/>
          </a:xfrm>
        </p:spPr>
        <p:txBody>
          <a:bodyPr>
            <a:noAutofit/>
          </a:bodyPr>
          <a:lstStyle/>
          <a:p>
            <a:pPr lvl="1"/>
            <a:r>
              <a:rPr lang="es-ES" dirty="0" smtClean="0"/>
              <a:t>Ejecutar la instrucción: </a:t>
            </a:r>
            <a:r>
              <a:rPr lang="es-ES" dirty="0" err="1" smtClean="0"/>
              <a:t>Ai</a:t>
            </a:r>
            <a:r>
              <a:rPr lang="es-ES" dirty="0" smtClean="0"/>
              <a:t> * Bi + Ci para i = {1, 2, </a:t>
            </a:r>
            <a:r>
              <a:rPr lang="mr-IN" dirty="0" smtClean="0"/>
              <a:t>…</a:t>
            </a:r>
            <a:r>
              <a:rPr lang="es-ES" dirty="0" smtClean="0"/>
              <a:t>, 7</a:t>
            </a:r>
            <a:r>
              <a:rPr lang="es-ES" dirty="0" smtClean="0"/>
              <a:t>}</a:t>
            </a:r>
          </a:p>
          <a:p>
            <a:pPr lvl="1"/>
            <a:r>
              <a:rPr lang="es-ES" dirty="0" smtClean="0"/>
              <a:t>7 instrucciones</a:t>
            </a:r>
            <a:endParaRPr lang="es-ES" dirty="0" smtClean="0"/>
          </a:p>
          <a:p>
            <a:pPr lvl="1"/>
            <a:endParaRPr lang="es-ES" dirty="0"/>
          </a:p>
          <a:p>
            <a:pPr lvl="1"/>
            <a:r>
              <a:rPr lang="es-ES" dirty="0" smtClean="0"/>
              <a:t>Mover los valores a los registros:</a:t>
            </a:r>
          </a:p>
          <a:p>
            <a:pPr lvl="1"/>
            <a:r>
              <a:rPr lang="es-ES" dirty="0" smtClean="0"/>
              <a:t>R1 &lt;- </a:t>
            </a:r>
            <a:r>
              <a:rPr lang="es-ES" dirty="0" err="1" smtClean="0"/>
              <a:t>Ai</a:t>
            </a:r>
            <a:endParaRPr lang="es-ES" dirty="0" smtClean="0"/>
          </a:p>
          <a:p>
            <a:pPr lvl="1"/>
            <a:r>
              <a:rPr lang="es-ES" dirty="0" smtClean="0"/>
              <a:t>R2 &lt;- Bi</a:t>
            </a:r>
          </a:p>
          <a:p>
            <a:pPr lvl="1"/>
            <a:r>
              <a:rPr lang="es-ES" dirty="0" smtClean="0"/>
              <a:t>R3 &lt;- </a:t>
            </a:r>
            <a:r>
              <a:rPr lang="es-ES" dirty="0" err="1" smtClean="0"/>
              <a:t>Ai</a:t>
            </a:r>
            <a:r>
              <a:rPr lang="es-ES" dirty="0" smtClean="0"/>
              <a:t> * Bi</a:t>
            </a:r>
          </a:p>
          <a:p>
            <a:pPr lvl="1"/>
            <a:r>
              <a:rPr lang="es-ES" dirty="0" smtClean="0"/>
              <a:t>R4 &lt;- Ci</a:t>
            </a:r>
          </a:p>
          <a:p>
            <a:pPr lvl="1"/>
            <a:r>
              <a:rPr lang="es-ES" dirty="0" smtClean="0"/>
              <a:t>R5 &lt;- R3 + R4</a:t>
            </a:r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868" y="2450859"/>
            <a:ext cx="5119058" cy="423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1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/>
          <a:lstStyle/>
          <a:p>
            <a:r>
              <a:rPr lang="en-US" dirty="0" smtClean="0"/>
              <a:t>Pipelining Process: </a:t>
            </a:r>
            <a:r>
              <a:rPr lang="en-US" dirty="0" err="1" smtClean="0"/>
              <a:t>Ejemplo</a:t>
            </a:r>
            <a:endParaRPr lang="en-U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859524"/>
              </p:ext>
            </p:extLst>
          </p:nvPr>
        </p:nvGraphicFramePr>
        <p:xfrm>
          <a:off x="2954580" y="1967047"/>
          <a:ext cx="6654306" cy="4351340"/>
        </p:xfrm>
        <a:graphic>
          <a:graphicData uri="http://schemas.openxmlformats.org/drawingml/2006/table">
            <a:tbl>
              <a:tblPr/>
              <a:tblGrid>
                <a:gridCol w="1448852"/>
                <a:gridCol w="754791"/>
                <a:gridCol w="754791"/>
                <a:gridCol w="1153875"/>
                <a:gridCol w="737439"/>
                <a:gridCol w="1804558"/>
              </a:tblGrid>
              <a:tr h="370327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Ciclo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endParaRPr lang="es-ES_tradn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_tradn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s-ES_tradnl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2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_tradnl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Clock Pulse Num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_tradnl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Segmento 1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ES_tradnl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Segmento 2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Segmento 3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R1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R2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R3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R4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R5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54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A1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B1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54">
                <a:tc>
                  <a:txBody>
                    <a:bodyPr/>
                    <a:lstStyle/>
                    <a:p>
                      <a:pPr algn="ctr" fontAlgn="b"/>
                      <a:r>
                        <a:rPr lang="is-I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A2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B2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A1 * B1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C1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54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A3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B3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A2 * B2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C2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A1 * B1 + C1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54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A4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B4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A3 * B3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C3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A2 * B2 + C2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54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A5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B5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A4 * B4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C4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A3 * B3 + C3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54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6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A6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B6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A5 * B5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C5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A4 * B4 + C4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54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A7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B7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A6 * B6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C6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A5 * B5 + C5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754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73" marR="11573" marT="11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A7 * B7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C7</a:t>
                      </a:r>
                    </a:p>
                  </a:txBody>
                  <a:tcPr marL="11573" marR="11573" marT="115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A6 * B6 + C6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27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73" marR="11573" marT="11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73" marR="11573" marT="1157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k-SK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1573" marR="11573" marT="115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A7 * B7 + C7</a:t>
                      </a:r>
                    </a:p>
                  </a:txBody>
                  <a:tcPr marL="11573" marR="11573" marT="1157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uadroTexto 2"/>
          <p:cNvSpPr txBox="1"/>
          <p:nvPr/>
        </p:nvSpPr>
        <p:spPr>
          <a:xfrm>
            <a:off x="581891" y="6334304"/>
            <a:ext cx="773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Los 5 </a:t>
            </a:r>
            <a:r>
              <a:rPr lang="en-US" sz="2400" dirty="0" err="1" smtClean="0"/>
              <a:t>registros</a:t>
            </a:r>
            <a:r>
              <a:rPr lang="en-US" sz="2400" dirty="0" smtClean="0"/>
              <a:t> </a:t>
            </a:r>
            <a:r>
              <a:rPr lang="en-US" sz="2400" dirty="0" err="1" smtClean="0"/>
              <a:t>contendr</a:t>
            </a:r>
            <a:r>
              <a:rPr lang="es-ES" sz="2400" dirty="0" err="1" smtClean="0"/>
              <a:t>án</a:t>
            </a:r>
            <a:r>
              <a:rPr lang="es-ES" sz="2400" dirty="0" smtClean="0"/>
              <a:t> nueva dada con cada ‘</a:t>
            </a:r>
            <a:r>
              <a:rPr lang="es-ES" sz="2400" dirty="0" err="1" smtClean="0"/>
              <a:t>clock</a:t>
            </a:r>
            <a:r>
              <a:rPr lang="es-ES" sz="2400" dirty="0" smtClean="0"/>
              <a:t> pulse’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22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367" y="815522"/>
            <a:ext cx="10515600" cy="854075"/>
          </a:xfrm>
        </p:spPr>
        <p:txBody>
          <a:bodyPr/>
          <a:lstStyle/>
          <a:p>
            <a:r>
              <a:rPr lang="en-US" dirty="0" smtClean="0"/>
              <a:t>Pipelining Process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6" y="2377440"/>
            <a:ext cx="11293641" cy="3993380"/>
          </a:xfrm>
        </p:spPr>
        <p:txBody>
          <a:bodyPr>
            <a:noAutofit/>
          </a:bodyPr>
          <a:lstStyle/>
          <a:p>
            <a:pPr lvl="1"/>
            <a:r>
              <a:rPr lang="es-ES" dirty="0"/>
              <a:t>Los segmentos operan concurrentemente con otros </a:t>
            </a:r>
            <a:r>
              <a:rPr lang="es-ES" dirty="0" smtClean="0"/>
              <a:t>segmentos</a:t>
            </a:r>
          </a:p>
          <a:p>
            <a:pPr lvl="1"/>
            <a:r>
              <a:rPr lang="es-ES" dirty="0" smtClean="0"/>
              <a:t>Un pipeline puede ser visto como un conjunto de segmentos de procesamiento</a:t>
            </a:r>
          </a:p>
          <a:p>
            <a:pPr lvl="1"/>
            <a:r>
              <a:rPr lang="es-ES" dirty="0" smtClean="0"/>
              <a:t>Cada subproceso se ejecuta especialmente en un </a:t>
            </a:r>
            <a:r>
              <a:rPr lang="es-ES" dirty="0" smtClean="0"/>
              <a:t>segmento</a:t>
            </a:r>
          </a:p>
          <a:p>
            <a:pPr lvl="1"/>
            <a:r>
              <a:rPr lang="es-ES" dirty="0" smtClean="0"/>
              <a:t>La instrucción es particionada por eso cada segmento hace un procesamiento parcial</a:t>
            </a:r>
          </a:p>
          <a:p>
            <a:pPr lvl="1"/>
            <a:r>
              <a:rPr lang="es-ES" dirty="0" smtClean="0"/>
              <a:t>El resultado se obtiene después de la ejecución de todos los segmentos</a:t>
            </a:r>
          </a:p>
          <a:p>
            <a:pPr lvl="1"/>
            <a:r>
              <a:rPr lang="es-ES" dirty="0" smtClean="0"/>
              <a:t>Se trabaja con diferentes registros en los segmentos que se ejecutan de manera concurrente</a:t>
            </a:r>
          </a:p>
          <a:p>
            <a:pPr lvl="1"/>
            <a:r>
              <a:rPr lang="es-ES" b="1" dirty="0" smtClean="0">
                <a:solidFill>
                  <a:srgbClr val="FF0000"/>
                </a:solidFill>
              </a:rPr>
              <a:t>Responda</a:t>
            </a:r>
            <a:r>
              <a:rPr lang="es-ES" dirty="0" smtClean="0"/>
              <a:t>: ¿Qué tipo de operaciones/aplicaciones se pueden ejecutar en un pipeline </a:t>
            </a:r>
            <a:r>
              <a:rPr lang="es-ES" dirty="0" err="1" smtClean="0"/>
              <a:t>processor</a:t>
            </a:r>
            <a:r>
              <a:rPr lang="es-ES" dirty="0" smtClean="0"/>
              <a:t>?</a:t>
            </a:r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72235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7988" y="399010"/>
            <a:ext cx="10515600" cy="854075"/>
          </a:xfrm>
        </p:spPr>
        <p:txBody>
          <a:bodyPr/>
          <a:lstStyle/>
          <a:p>
            <a:r>
              <a:rPr lang="en-US" dirty="0" smtClean="0"/>
              <a:t>Pipelining Process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666632"/>
            <a:ext cx="4496467" cy="4789642"/>
          </a:xfrm>
        </p:spPr>
        <p:txBody>
          <a:bodyPr>
            <a:noAutofit/>
          </a:bodyPr>
          <a:lstStyle/>
          <a:p>
            <a:pPr lvl="1"/>
            <a:r>
              <a:rPr lang="es-ES" dirty="0" smtClean="0"/>
              <a:t>Ejemplo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(los registros que separan los segmentos contienen resultados intermedios)</a:t>
            </a:r>
            <a:endParaRPr lang="es-ES" dirty="0" smtClean="0"/>
          </a:p>
          <a:p>
            <a:pPr lvl="1"/>
            <a:r>
              <a:rPr lang="es-ES" dirty="0" smtClean="0"/>
              <a:t>Si existen 4 Segmentos y por cada segmento se ejecutan 6 tareas (una tarea por un ciclo de reloj) cómo se grafica el diagrama espacio </a:t>
            </a:r>
            <a:r>
              <a:rPr lang="mr-IN" dirty="0" smtClean="0"/>
              <a:t>–</a:t>
            </a:r>
            <a:r>
              <a:rPr lang="es-ES" dirty="0" smtClean="0"/>
              <a:t> tiempo de este pipeline?</a:t>
            </a:r>
          </a:p>
          <a:p>
            <a:pPr lvl="1"/>
            <a:r>
              <a:rPr lang="es-ES" dirty="0" smtClean="0"/>
              <a:t>Después de qué ciclo dejará de ejecutarse la tarea T1?</a:t>
            </a:r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467" y="1581178"/>
            <a:ext cx="7188200" cy="2362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467" y="4278770"/>
            <a:ext cx="73025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3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6869" y="413965"/>
            <a:ext cx="10515600" cy="854075"/>
          </a:xfrm>
        </p:spPr>
        <p:txBody>
          <a:bodyPr/>
          <a:lstStyle/>
          <a:p>
            <a:r>
              <a:rPr lang="en-US" dirty="0" smtClean="0"/>
              <a:t>Pipelining Process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25064" y="2293748"/>
            <a:ext cx="10046994" cy="4061573"/>
          </a:xfrm>
        </p:spPr>
        <p:txBody>
          <a:bodyPr>
            <a:noAutofit/>
          </a:bodyPr>
          <a:lstStyle/>
          <a:p>
            <a:pPr lvl="1"/>
            <a:r>
              <a:rPr lang="es-ES" sz="2600" dirty="0" smtClean="0"/>
              <a:t>Realizar la operación (</a:t>
            </a:r>
            <a:r>
              <a:rPr lang="es-ES" sz="2600" dirty="0" err="1" smtClean="0"/>
              <a:t>Ai</a:t>
            </a:r>
            <a:r>
              <a:rPr lang="es-ES" sz="2600" dirty="0" smtClean="0"/>
              <a:t> + Bi)(Ci + Di) para una serie de números. Especificar un pipeline para llevar a cabo esta tarea. Liste los contenidos de todos los registros en el pipeline para i = 1 hasta i = 7.</a:t>
            </a:r>
          </a:p>
          <a:p>
            <a:pPr lvl="1"/>
            <a:r>
              <a:rPr lang="es-ES" sz="2600" dirty="0" smtClean="0"/>
              <a:t>Hacer un diagrama donde se muestre cómo se usan los registros y operaciones</a:t>
            </a:r>
          </a:p>
          <a:p>
            <a:pPr lvl="1"/>
            <a:r>
              <a:rPr lang="es-ES" sz="2600" dirty="0" smtClean="0"/>
              <a:t>Muestre los segmentos necesarios en una tabla</a:t>
            </a:r>
            <a:endParaRPr lang="es-ES" sz="2600" dirty="0"/>
          </a:p>
          <a:p>
            <a:pPr lvl="1"/>
            <a:r>
              <a:rPr lang="es-ES" sz="2600" dirty="0" smtClean="0"/>
              <a:t>Cómo sería el diagrama espacio </a:t>
            </a:r>
            <a:r>
              <a:rPr lang="mr-IN" sz="2600" dirty="0" smtClean="0"/>
              <a:t>–</a:t>
            </a:r>
            <a:r>
              <a:rPr lang="es-ES" sz="2600" dirty="0" smtClean="0"/>
              <a:t> tiempo?</a:t>
            </a:r>
            <a:endParaRPr lang="es-ES" sz="2600" dirty="0"/>
          </a:p>
          <a:p>
            <a:pPr lvl="1"/>
            <a:endParaRPr lang="es-ES" sz="2600" dirty="0" smtClean="0"/>
          </a:p>
          <a:p>
            <a:pPr lvl="1"/>
            <a:endParaRPr lang="es-ES" sz="2600" dirty="0"/>
          </a:p>
          <a:p>
            <a:pPr lvl="1"/>
            <a:endParaRPr lang="es-ES" sz="2600" dirty="0" smtClean="0"/>
          </a:p>
        </p:txBody>
      </p:sp>
    </p:spTree>
    <p:extLst>
      <p:ext uri="{BB962C8B-B14F-4D97-AF65-F5344CB8AC3E}">
        <p14:creationId xmlns:p14="http://schemas.microsoft.com/office/powerpoint/2010/main" val="12512866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3748</TotalTime>
  <Words>1322</Words>
  <Application>Microsoft Macintosh PowerPoint</Application>
  <PresentationFormat>Panorámica</PresentationFormat>
  <Paragraphs>250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Brush Script MT Cursiva</vt:lpstr>
      <vt:lpstr>Calibri</vt:lpstr>
      <vt:lpstr>Calibri Light</vt:lpstr>
      <vt:lpstr>Mangal</vt:lpstr>
      <vt:lpstr>Arial</vt:lpstr>
      <vt:lpstr>Tema de Office</vt:lpstr>
      <vt:lpstr>Computación Paralela</vt:lpstr>
      <vt:lpstr>Pipelining Process:  Cómo un programa se ejecuta a manera de pipeline</vt:lpstr>
      <vt:lpstr>NON-Pipelining Processing</vt:lpstr>
      <vt:lpstr>Pipelining Processing</vt:lpstr>
      <vt:lpstr>Pipelining Process: Ejemplo</vt:lpstr>
      <vt:lpstr>Pipelining Process: Ejemplo</vt:lpstr>
      <vt:lpstr>Pipelining Process</vt:lpstr>
      <vt:lpstr>Pipelining Process</vt:lpstr>
      <vt:lpstr>Pipelining Process</vt:lpstr>
      <vt:lpstr>Pipelining Process</vt:lpstr>
      <vt:lpstr>Pipelining Process</vt:lpstr>
      <vt:lpstr>En una unidad NON-Pipelining</vt:lpstr>
      <vt:lpstr>En una unidad NON-Pipelining</vt:lpstr>
      <vt:lpstr>Pipelining Process</vt:lpstr>
      <vt:lpstr>Systemas Paralelos o Parallel Systems</vt:lpstr>
      <vt:lpstr>Systemas Paralelos o Parallel Systems</vt:lpstr>
      <vt:lpstr>Aplicaciones</vt:lpstr>
      <vt:lpstr>Qué es un thread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Puertas Lógicas</dc:title>
  <dc:creator>Lorena Recalde</dc:creator>
  <cp:lastModifiedBy>Lorena Recalde</cp:lastModifiedBy>
  <cp:revision>157</cp:revision>
  <dcterms:created xsi:type="dcterms:W3CDTF">2019-04-18T13:50:07Z</dcterms:created>
  <dcterms:modified xsi:type="dcterms:W3CDTF">2019-12-18T16:08:11Z</dcterms:modified>
</cp:coreProperties>
</file>