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6" r:id="rId3"/>
    <p:sldId id="257" r:id="rId4"/>
    <p:sldId id="273" r:id="rId5"/>
    <p:sldId id="287" r:id="rId6"/>
    <p:sldId id="288" r:id="rId7"/>
    <p:sldId id="289" r:id="rId8"/>
    <p:sldId id="290" r:id="rId9"/>
    <p:sldId id="292" r:id="rId10"/>
    <p:sldId id="291" r:id="rId11"/>
    <p:sldId id="293" r:id="rId12"/>
    <p:sldId id="294" r:id="rId13"/>
    <p:sldId id="295" r:id="rId14"/>
    <p:sldId id="296" r:id="rId15"/>
    <p:sldId id="297" r:id="rId16"/>
    <p:sldId id="303" r:id="rId17"/>
    <p:sldId id="298" r:id="rId18"/>
    <p:sldId id="299" r:id="rId19"/>
    <p:sldId id="302" r:id="rId20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F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7"/>
    <p:restoredTop sz="93112"/>
  </p:normalViewPr>
  <p:slideViewPr>
    <p:cSldViewPr snapToGrid="0" snapToObjects="1">
      <p:cViewPr>
        <p:scale>
          <a:sx n="80" d="100"/>
          <a:sy n="80" d="100"/>
        </p:scale>
        <p:origin x="55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7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1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3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3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0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9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9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5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3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3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BC5C-D8D6-A14A-A27D-322464B1AC29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7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6906" y="1214438"/>
            <a:ext cx="9994232" cy="2387600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Microoperaciones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en Arquitectura de Computadores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06778"/>
            <a:ext cx="9144000" cy="1151021"/>
          </a:xfrm>
        </p:spPr>
        <p:txBody>
          <a:bodyPr/>
          <a:lstStyle/>
          <a:p>
            <a:r>
              <a:rPr lang="en-US" dirty="0" err="1" smtClean="0"/>
              <a:t>Dra</a:t>
            </a:r>
            <a:r>
              <a:rPr lang="en-US" dirty="0" smtClean="0"/>
              <a:t>. Lorena Recalde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69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1"/>
            <a:r>
              <a:rPr lang="es-ES" sz="3200" dirty="0" smtClean="0"/>
              <a:t>Subrutinas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Programas</a:t>
            </a:r>
            <a:r>
              <a:rPr lang="en-US" dirty="0" smtClean="0"/>
              <a:t> </a:t>
            </a:r>
            <a:r>
              <a:rPr lang="en-US" dirty="0" err="1" smtClean="0"/>
              <a:t>pequeños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son </a:t>
            </a:r>
            <a:r>
              <a:rPr lang="en-US" dirty="0" err="1" smtClean="0"/>
              <a:t>llamados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requiere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Bloque</a:t>
            </a:r>
            <a:r>
              <a:rPr lang="en-US" dirty="0" smtClean="0"/>
              <a:t> de </a:t>
            </a:r>
            <a:r>
              <a:rPr lang="en-US" dirty="0" err="1" smtClean="0"/>
              <a:t>instrucci</a:t>
            </a:r>
            <a:r>
              <a:rPr lang="es-ES" dirty="0" err="1" smtClean="0"/>
              <a:t>ones</a:t>
            </a:r>
            <a:r>
              <a:rPr lang="es-ES" dirty="0" smtClean="0"/>
              <a:t> que ejecutan una tarea específica y bien definida.</a:t>
            </a:r>
          </a:p>
          <a:p>
            <a:r>
              <a:rPr lang="es-ES" dirty="0" smtClean="0"/>
              <a:t>Puede interrumpir la ejecución de un programa principal (y regresar al mismo punto donde se originó la interrupción):</a:t>
            </a:r>
          </a:p>
          <a:p>
            <a:pPr lvl="1"/>
            <a:r>
              <a:rPr lang="es-ES" dirty="0" smtClean="0"/>
              <a:t>Después de la interrupción la subrutina toma el control</a:t>
            </a:r>
          </a:p>
          <a:p>
            <a:pPr lvl="1"/>
            <a:r>
              <a:rPr lang="es-ES" dirty="0" smtClean="0"/>
              <a:t>Se ejecuta</a:t>
            </a:r>
          </a:p>
          <a:p>
            <a:pPr lvl="1"/>
            <a:r>
              <a:rPr lang="es-ES" dirty="0" smtClean="0"/>
              <a:t>Y al finalizar regresa a la rutina principal o programa principal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0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1"/>
            <a:r>
              <a:rPr lang="es-ES" sz="3200" dirty="0" smtClean="0"/>
              <a:t>Subrutinas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052637" y="2400300"/>
            <a:ext cx="8086725" cy="7858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5117141" y="1814661"/>
            <a:ext cx="1957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Main Program</a:t>
            </a:r>
            <a:endParaRPr lang="en-US" sz="240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2500316" y="2736054"/>
            <a:ext cx="757238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3943350" y="2400300"/>
            <a:ext cx="0" cy="78581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4967288" y="2400300"/>
            <a:ext cx="0" cy="78581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3943350" y="2439263"/>
            <a:ext cx="1128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Llamada</a:t>
            </a:r>
            <a:r>
              <a:rPr lang="en-US" sz="2000" dirty="0" smtClean="0"/>
              <a:t> a </a:t>
            </a:r>
            <a:r>
              <a:rPr lang="en-US" sz="2000" dirty="0" err="1" smtClean="0"/>
              <a:t>subRut</a:t>
            </a:r>
            <a:endParaRPr lang="en-US" sz="2000" dirty="0"/>
          </a:p>
        </p:txBody>
      </p:sp>
      <p:sp>
        <p:nvSpPr>
          <p:cNvPr id="13" name="Rectángulo 12"/>
          <p:cNvSpPr/>
          <p:nvPr/>
        </p:nvSpPr>
        <p:spPr>
          <a:xfrm>
            <a:off x="2052637" y="4086225"/>
            <a:ext cx="2724147" cy="6238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3700463" y="4086225"/>
            <a:ext cx="9525" cy="6238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2175877" y="416733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Subrutina</a:t>
            </a:r>
            <a:endParaRPr lang="en-US" sz="24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700463" y="4158109"/>
            <a:ext cx="1032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Return</a:t>
            </a:r>
            <a:endParaRPr lang="en-US" sz="2400" dirty="0"/>
          </a:p>
        </p:txBody>
      </p:sp>
      <p:cxnSp>
        <p:nvCxnSpPr>
          <p:cNvPr id="18" name="Conector recto de flecha 17"/>
          <p:cNvCxnSpPr/>
          <p:nvPr/>
        </p:nvCxnSpPr>
        <p:spPr>
          <a:xfrm flipH="1">
            <a:off x="2175877" y="3186114"/>
            <a:ext cx="1767474" cy="88165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V="1">
            <a:off x="4732733" y="3204568"/>
            <a:ext cx="234555" cy="84269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2030716" y="2766595"/>
            <a:ext cx="166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Main Program</a:t>
            </a:r>
            <a:endParaRPr lang="en-US" sz="2000"/>
          </a:p>
        </p:txBody>
      </p:sp>
      <p:cxnSp>
        <p:nvCxnSpPr>
          <p:cNvPr id="26" name="Conector recto de flecha 25"/>
          <p:cNvCxnSpPr/>
          <p:nvPr/>
        </p:nvCxnSpPr>
        <p:spPr>
          <a:xfrm>
            <a:off x="5661377" y="2705513"/>
            <a:ext cx="757238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5191777" y="2736054"/>
            <a:ext cx="166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Main Program</a:t>
            </a:r>
            <a:endParaRPr lang="en-US" sz="2000"/>
          </a:p>
        </p:txBody>
      </p:sp>
      <p:cxnSp>
        <p:nvCxnSpPr>
          <p:cNvPr id="28" name="Conector recto 27"/>
          <p:cNvCxnSpPr/>
          <p:nvPr/>
        </p:nvCxnSpPr>
        <p:spPr>
          <a:xfrm>
            <a:off x="7245859" y="2413129"/>
            <a:ext cx="0" cy="78581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7245859" y="2452092"/>
            <a:ext cx="1128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Llamada</a:t>
            </a:r>
            <a:r>
              <a:rPr lang="en-US" sz="2000" dirty="0" smtClean="0"/>
              <a:t> a </a:t>
            </a:r>
            <a:r>
              <a:rPr lang="en-US" sz="2000" dirty="0" err="1" smtClean="0"/>
              <a:t>subRut</a:t>
            </a:r>
            <a:endParaRPr lang="en-US" sz="2000" dirty="0"/>
          </a:p>
        </p:txBody>
      </p:sp>
      <p:cxnSp>
        <p:nvCxnSpPr>
          <p:cNvPr id="30" name="Conector recto de flecha 29"/>
          <p:cNvCxnSpPr/>
          <p:nvPr/>
        </p:nvCxnSpPr>
        <p:spPr>
          <a:xfrm flipH="1">
            <a:off x="2246561" y="3198943"/>
            <a:ext cx="4999299" cy="86114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V="1">
            <a:off x="4776784" y="3217397"/>
            <a:ext cx="3609406" cy="85037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8386190" y="2413129"/>
            <a:ext cx="0" cy="78581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>
            <a:off x="8920376" y="2703997"/>
            <a:ext cx="757238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/>
          <p:cNvSpPr txBox="1"/>
          <p:nvPr/>
        </p:nvSpPr>
        <p:spPr>
          <a:xfrm>
            <a:off x="8450776" y="2734538"/>
            <a:ext cx="166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Main Program</a:t>
            </a:r>
            <a:endParaRPr lang="en-US" sz="2000"/>
          </a:p>
        </p:txBody>
      </p:sp>
      <p:sp>
        <p:nvSpPr>
          <p:cNvPr id="38" name="CuadroTexto 37"/>
          <p:cNvSpPr txBox="1"/>
          <p:nvPr/>
        </p:nvSpPr>
        <p:spPr>
          <a:xfrm>
            <a:off x="965738" y="5194726"/>
            <a:ext cx="1026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Siempre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se </a:t>
            </a:r>
            <a:r>
              <a:rPr lang="en-US" sz="2400" dirty="0" err="1" smtClean="0"/>
              <a:t>requiera</a:t>
            </a:r>
            <a:r>
              <a:rPr lang="en-US" sz="2400" dirty="0" smtClean="0"/>
              <a:t>, la </a:t>
            </a:r>
            <a:r>
              <a:rPr lang="en-US" sz="2400" dirty="0" err="1" smtClean="0"/>
              <a:t>subrutina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s-ES" sz="2400" dirty="0" smtClean="0"/>
              <a:t>á llamada por el programa principal o </a:t>
            </a:r>
            <a:r>
              <a:rPr lang="es-ES" sz="2400" dirty="0" err="1" smtClean="0"/>
              <a:t>Main</a:t>
            </a:r>
            <a:r>
              <a:rPr lang="es-ES" sz="2400" dirty="0" smtClean="0"/>
              <a:t> </a:t>
            </a:r>
            <a:r>
              <a:rPr lang="es-ES" sz="2400" dirty="0" err="1" smtClean="0"/>
              <a:t>Program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947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7863"/>
          </a:xfrm>
        </p:spPr>
        <p:txBody>
          <a:bodyPr>
            <a:normAutofit/>
          </a:bodyPr>
          <a:lstStyle/>
          <a:p>
            <a:pPr lvl="1"/>
            <a:r>
              <a:rPr lang="es-ES" sz="3200" dirty="0" err="1" smtClean="0"/>
              <a:t>Microperaciones</a:t>
            </a:r>
            <a:r>
              <a:rPr lang="es-ES" sz="3200" dirty="0" smtClean="0"/>
              <a:t> Lógicas</a:t>
            </a:r>
          </a:p>
        </p:txBody>
      </p:sp>
      <p:sp>
        <p:nvSpPr>
          <p:cNvPr id="33" name="Marcador de contenido 2"/>
          <p:cNvSpPr>
            <a:spLocks noGrp="1"/>
          </p:cNvSpPr>
          <p:nvPr>
            <p:ph idx="1"/>
          </p:nvPr>
        </p:nvSpPr>
        <p:spPr>
          <a:xfrm>
            <a:off x="371475" y="1690687"/>
            <a:ext cx="3471864" cy="4110038"/>
          </a:xfrm>
        </p:spPr>
        <p:txBody>
          <a:bodyPr>
            <a:normAutofit fontScale="92500" lnSpcReduction="10000"/>
          </a:bodyPr>
          <a:lstStyle/>
          <a:p>
            <a:r>
              <a:rPr lang="es-ES" sz="2400" dirty="0" smtClean="0"/>
              <a:t>Operaciones binarias</a:t>
            </a:r>
          </a:p>
          <a:p>
            <a:r>
              <a:rPr lang="es-ES" sz="2400" dirty="0" smtClean="0"/>
              <a:t>Entonces, las operaciones que se ejecutan considerando dos bits son llamadas </a:t>
            </a:r>
            <a:r>
              <a:rPr lang="es-ES" sz="2400" dirty="0" err="1" smtClean="0"/>
              <a:t>Microperaciones</a:t>
            </a:r>
            <a:r>
              <a:rPr lang="es-ES" sz="2400" dirty="0" smtClean="0"/>
              <a:t> Lógicas</a:t>
            </a:r>
          </a:p>
          <a:p>
            <a:r>
              <a:rPr lang="es-ES" sz="2400" dirty="0" smtClean="0"/>
              <a:t>16 operaciones lógicas que operan tomando </a:t>
            </a:r>
            <a:r>
              <a:rPr lang="es-ES" sz="2400" b="1" dirty="0" smtClean="0"/>
              <a:t>dos</a:t>
            </a:r>
            <a:r>
              <a:rPr lang="es-ES" sz="2400" dirty="0" smtClean="0"/>
              <a:t> variables binarias</a:t>
            </a:r>
          </a:p>
          <a:p>
            <a:endParaRPr lang="es-ES" sz="2400" dirty="0" smtClean="0"/>
          </a:p>
          <a:p>
            <a:r>
              <a:rPr lang="es-ES" sz="2400" dirty="0" smtClean="0">
                <a:solidFill>
                  <a:srgbClr val="FF0000"/>
                </a:solidFill>
              </a:rPr>
              <a:t>Cómo obtener la Función Booleana? Ponga 4 ejemplos</a:t>
            </a:r>
          </a:p>
          <a:p>
            <a:endParaRPr lang="es-ES" sz="2400" dirty="0"/>
          </a:p>
          <a:p>
            <a:endParaRPr lang="es-ES" sz="2400" dirty="0" smtClean="0"/>
          </a:p>
          <a:p>
            <a:endParaRPr lang="es-ES" sz="2400" dirty="0" smtClean="0"/>
          </a:p>
          <a:p>
            <a:endParaRPr lang="en-US" sz="2400" dirty="0"/>
          </a:p>
          <a:p>
            <a:endParaRPr lang="en-US" sz="2400" dirty="0"/>
          </a:p>
          <a:p>
            <a:pPr marL="3200400" lvl="7" indent="0">
              <a:buNone/>
            </a:pPr>
            <a:endParaRPr lang="en-U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522"/>
          <a:stretch/>
        </p:blipFill>
        <p:spPr>
          <a:xfrm>
            <a:off x="4195762" y="1300162"/>
            <a:ext cx="7886700" cy="544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97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461" y="4356926"/>
            <a:ext cx="637445" cy="560952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3"/>
          <a:srcRect l="50295" t="5435" r="36008" b="46739"/>
          <a:stretch/>
        </p:blipFill>
        <p:spPr>
          <a:xfrm>
            <a:off x="7540102" y="3276834"/>
            <a:ext cx="1335024" cy="804672"/>
          </a:xfrm>
          <a:prstGeom prst="rect">
            <a:avLst/>
          </a:prstGeom>
        </p:spPr>
      </p:pic>
      <p:sp>
        <p:nvSpPr>
          <p:cNvPr id="23" name="Elipse 22"/>
          <p:cNvSpPr/>
          <p:nvPr/>
        </p:nvSpPr>
        <p:spPr>
          <a:xfrm>
            <a:off x="7018960" y="3316926"/>
            <a:ext cx="640080" cy="76809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3236" y="349328"/>
            <a:ext cx="10515600" cy="932084"/>
          </a:xfrm>
        </p:spPr>
        <p:txBody>
          <a:bodyPr>
            <a:normAutofit fontScale="90000"/>
          </a:bodyPr>
          <a:lstStyle/>
          <a:p>
            <a:pPr lvl="1"/>
            <a:r>
              <a:rPr lang="es-ES" sz="3200" dirty="0" smtClean="0"/>
              <a:t>Implementación de HW de </a:t>
            </a:r>
            <a:br>
              <a:rPr lang="es-ES" sz="3200" dirty="0" smtClean="0"/>
            </a:br>
            <a:r>
              <a:rPr lang="es-ES" sz="3200" dirty="0" err="1" smtClean="0"/>
              <a:t>Microperaciones</a:t>
            </a:r>
            <a:r>
              <a:rPr lang="es-ES" sz="3200" dirty="0" smtClean="0"/>
              <a:t> Lógicas</a:t>
            </a:r>
          </a:p>
        </p:txBody>
      </p:sp>
      <p:sp>
        <p:nvSpPr>
          <p:cNvPr id="33" name="Marcador de contenido 2"/>
          <p:cNvSpPr>
            <a:spLocks noGrp="1"/>
          </p:cNvSpPr>
          <p:nvPr>
            <p:ph idx="1"/>
          </p:nvPr>
        </p:nvSpPr>
        <p:spPr>
          <a:xfrm>
            <a:off x="371475" y="1690687"/>
            <a:ext cx="5502032" cy="1374728"/>
          </a:xfrm>
        </p:spPr>
        <p:txBody>
          <a:bodyPr>
            <a:normAutofit/>
          </a:bodyPr>
          <a:lstStyle/>
          <a:p>
            <a:r>
              <a:rPr lang="es-ES" sz="2400" dirty="0" smtClean="0"/>
              <a:t>Las operaciones usadas generalmente son: AND, OR, XOR, NOT</a:t>
            </a:r>
          </a:p>
          <a:p>
            <a:r>
              <a:rPr lang="es-ES" sz="2400" dirty="0" smtClean="0"/>
              <a:t>S1 y S0 : bit </a:t>
            </a:r>
            <a:r>
              <a:rPr lang="es-ES" sz="2400" dirty="0" err="1" smtClean="0"/>
              <a:t>selectors</a:t>
            </a:r>
            <a:endParaRPr lang="es-ES" sz="2400" dirty="0" smtClean="0"/>
          </a:p>
          <a:p>
            <a:endParaRPr lang="es-ES" sz="2400" dirty="0" smtClean="0"/>
          </a:p>
          <a:p>
            <a:endParaRPr lang="es-ES" sz="2400" dirty="0"/>
          </a:p>
          <a:p>
            <a:endParaRPr lang="es-ES" sz="2400" dirty="0" smtClean="0"/>
          </a:p>
          <a:p>
            <a:endParaRPr lang="es-ES" sz="2400" dirty="0" smtClean="0"/>
          </a:p>
          <a:p>
            <a:endParaRPr lang="en-US" sz="2400" dirty="0"/>
          </a:p>
          <a:p>
            <a:endParaRPr lang="en-US" sz="2400" dirty="0"/>
          </a:p>
          <a:p>
            <a:pPr marL="3200400" lvl="7" indent="0">
              <a:buNone/>
            </a:pPr>
            <a:endParaRPr lang="en-US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10349" r="73328" b="42754"/>
          <a:stretch/>
        </p:blipFill>
        <p:spPr>
          <a:xfrm>
            <a:off x="7540102" y="925513"/>
            <a:ext cx="1591056" cy="963168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 flipH="1">
            <a:off x="6336595" y="1278748"/>
            <a:ext cx="12169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>
            <a:endCxn id="9" idx="3"/>
          </p:cNvCxnSpPr>
          <p:nvPr/>
        </p:nvCxnSpPr>
        <p:spPr>
          <a:xfrm flipH="1" flipV="1">
            <a:off x="6323202" y="1562175"/>
            <a:ext cx="1216900" cy="126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5973995" y="9690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A</a:t>
            </a:r>
            <a:endParaRPr lang="en-US" sz="2400"/>
          </a:p>
        </p:txBody>
      </p:sp>
      <p:sp>
        <p:nvSpPr>
          <p:cNvPr id="9" name="CuadroTexto 8"/>
          <p:cNvSpPr txBox="1"/>
          <p:nvPr/>
        </p:nvSpPr>
        <p:spPr>
          <a:xfrm>
            <a:off x="5971824" y="1331342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l="50295" t="5435" r="36008" b="46739"/>
          <a:stretch/>
        </p:blipFill>
        <p:spPr>
          <a:xfrm>
            <a:off x="7599151" y="2005225"/>
            <a:ext cx="1335024" cy="804672"/>
          </a:xfrm>
          <a:prstGeom prst="rect">
            <a:avLst/>
          </a:prstGeom>
        </p:spPr>
      </p:pic>
      <p:cxnSp>
        <p:nvCxnSpPr>
          <p:cNvPr id="11" name="Conector recto 10"/>
          <p:cNvCxnSpPr/>
          <p:nvPr/>
        </p:nvCxnSpPr>
        <p:spPr>
          <a:xfrm flipH="1" flipV="1">
            <a:off x="7200190" y="5948031"/>
            <a:ext cx="3019898" cy="7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H="1" flipV="1">
            <a:off x="7178924" y="6378392"/>
            <a:ext cx="3522982" cy="3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6752995" y="5674293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S1</a:t>
            </a:r>
            <a:endParaRPr lang="en-US" sz="24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724740" y="6088523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S0</a:t>
            </a:r>
            <a:endParaRPr lang="en-US" sz="2400" dirty="0"/>
          </a:p>
        </p:txBody>
      </p:sp>
      <p:sp>
        <p:nvSpPr>
          <p:cNvPr id="15" name="Elipse 14"/>
          <p:cNvSpPr/>
          <p:nvPr/>
        </p:nvSpPr>
        <p:spPr>
          <a:xfrm>
            <a:off x="7074089" y="2041801"/>
            <a:ext cx="640080" cy="76809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o 20"/>
          <p:cNvSpPr/>
          <p:nvPr/>
        </p:nvSpPr>
        <p:spPr>
          <a:xfrm rot="2317098">
            <a:off x="6613955" y="3237595"/>
            <a:ext cx="931931" cy="108509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ector recto 24"/>
          <p:cNvCxnSpPr/>
          <p:nvPr/>
        </p:nvCxnSpPr>
        <p:spPr>
          <a:xfrm flipV="1">
            <a:off x="7003278" y="1266242"/>
            <a:ext cx="36037" cy="33691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H="1">
            <a:off x="7003348" y="2322005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H="1" flipV="1">
            <a:off x="6641146" y="2632090"/>
            <a:ext cx="1033321" cy="10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H="1" flipV="1">
            <a:off x="7003348" y="3565813"/>
            <a:ext cx="568839" cy="8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 flipH="1" flipV="1">
            <a:off x="6621605" y="3824056"/>
            <a:ext cx="931890" cy="38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 flipV="1">
            <a:off x="6616801" y="1573924"/>
            <a:ext cx="24345" cy="22791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42" idx="1"/>
          </p:cNvCxnSpPr>
          <p:nvPr/>
        </p:nvCxnSpPr>
        <p:spPr>
          <a:xfrm flipH="1" flipV="1">
            <a:off x="7003279" y="4635360"/>
            <a:ext cx="568182" cy="20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 flipH="1" flipV="1">
            <a:off x="8191494" y="4622659"/>
            <a:ext cx="939664" cy="12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/>
          <p:cNvSpPr/>
          <p:nvPr/>
        </p:nvSpPr>
        <p:spPr>
          <a:xfrm>
            <a:off x="9131158" y="735013"/>
            <a:ext cx="1996985" cy="45853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ector recto 56"/>
          <p:cNvCxnSpPr/>
          <p:nvPr/>
        </p:nvCxnSpPr>
        <p:spPr>
          <a:xfrm flipH="1">
            <a:off x="8460226" y="3695869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 flipH="1">
            <a:off x="8470058" y="2425849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>
            <a:off x="10211850" y="5320356"/>
            <a:ext cx="0" cy="635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>
            <a:off x="10693668" y="5320356"/>
            <a:ext cx="0" cy="10580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9801729" y="4812632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Select</a:t>
            </a:r>
            <a:endParaRPr lang="en-US" sz="2000"/>
          </a:p>
        </p:txBody>
      </p:sp>
      <p:sp>
        <p:nvSpPr>
          <p:cNvPr id="71" name="CuadroTexto 70"/>
          <p:cNvSpPr txBox="1"/>
          <p:nvPr/>
        </p:nvSpPr>
        <p:spPr>
          <a:xfrm>
            <a:off x="9753602" y="2855495"/>
            <a:ext cx="909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MUX</a:t>
            </a:r>
            <a:endParaRPr lang="en-US" sz="2800"/>
          </a:p>
        </p:txBody>
      </p:sp>
      <p:sp>
        <p:nvSpPr>
          <p:cNvPr id="72" name="CuadroTexto 71"/>
          <p:cNvSpPr txBox="1"/>
          <p:nvPr/>
        </p:nvSpPr>
        <p:spPr>
          <a:xfrm>
            <a:off x="9849855" y="2310063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x 1</a:t>
            </a:r>
            <a:endParaRPr lang="en-US" dirty="0"/>
          </a:p>
        </p:txBody>
      </p:sp>
      <p:sp>
        <p:nvSpPr>
          <p:cNvPr id="73" name="CuadroTexto 72"/>
          <p:cNvSpPr txBox="1"/>
          <p:nvPr/>
        </p:nvSpPr>
        <p:spPr>
          <a:xfrm>
            <a:off x="9193159" y="12148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0</a:t>
            </a:r>
            <a:endParaRPr lang="en-US" sz="2400"/>
          </a:p>
        </p:txBody>
      </p:sp>
      <p:sp>
        <p:nvSpPr>
          <p:cNvPr id="74" name="CuadroTexto 73"/>
          <p:cNvSpPr txBox="1"/>
          <p:nvPr/>
        </p:nvSpPr>
        <p:spPr>
          <a:xfrm>
            <a:off x="9181733" y="21227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9158062" y="33837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9134787" y="43520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cxnSp>
        <p:nvCxnSpPr>
          <p:cNvPr id="77" name="Conector recto 76"/>
          <p:cNvCxnSpPr/>
          <p:nvPr/>
        </p:nvCxnSpPr>
        <p:spPr>
          <a:xfrm flipH="1">
            <a:off x="11128143" y="3065415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11507748" y="3147882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</a:t>
            </a:r>
            <a:endParaRPr lang="en-US" sz="2400" dirty="0"/>
          </a:p>
        </p:txBody>
      </p:sp>
      <p:graphicFrame>
        <p:nvGraphicFramePr>
          <p:cNvPr id="79" name="Tabla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654876"/>
              </p:ext>
            </p:extLst>
          </p:nvPr>
        </p:nvGraphicFramePr>
        <p:xfrm>
          <a:off x="887896" y="3609547"/>
          <a:ext cx="4567084" cy="2133469"/>
        </p:xfrm>
        <a:graphic>
          <a:graphicData uri="http://schemas.openxmlformats.org/drawingml/2006/table">
            <a:tbl>
              <a:tblPr/>
              <a:tblGrid>
                <a:gridCol w="730733"/>
                <a:gridCol w="597872"/>
                <a:gridCol w="1444860"/>
                <a:gridCol w="1793619"/>
              </a:tblGrid>
              <a:tr h="417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Output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M-Operation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037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 = A ⋀ 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037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 = A ⋁ 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321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  <a:r>
                        <a:rPr lang="mr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= </a:t>
                      </a:r>
                      <a:r>
                        <a:rPr lang="mr-I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  <a:r>
                        <a:rPr lang="mr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mr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Cuerpo)" charset="0"/>
                        </a:rPr>
                        <a:t>⊕</a:t>
                      </a:r>
                      <a:r>
                        <a:rPr lang="mr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mr-I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</a:t>
                      </a:r>
                      <a:endParaRPr lang="mr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XOR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037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A'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Complement</a:t>
                      </a:r>
                      <a:endParaRPr lang="es-ES_tradn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0" name="CuadroTexto 79"/>
          <p:cNvSpPr txBox="1"/>
          <p:nvPr/>
        </p:nvSpPr>
        <p:spPr>
          <a:xfrm>
            <a:off x="4650248" y="4086284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ym typeface="Wingdings"/>
              </a:rPr>
              <a:t></a:t>
            </a:r>
            <a:r>
              <a:rPr lang="en-US" smtClean="0"/>
              <a:t>Fi = A AND 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08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7863"/>
          </a:xfrm>
        </p:spPr>
        <p:txBody>
          <a:bodyPr>
            <a:normAutofit/>
          </a:bodyPr>
          <a:lstStyle/>
          <a:p>
            <a:pPr lvl="1"/>
            <a:r>
              <a:rPr lang="es-ES" sz="3200" dirty="0" smtClean="0"/>
              <a:t>Aplicaciones</a:t>
            </a:r>
          </a:p>
        </p:txBody>
      </p:sp>
      <p:sp>
        <p:nvSpPr>
          <p:cNvPr id="33" name="Marcador de contenido 2"/>
          <p:cNvSpPr>
            <a:spLocks noGrp="1"/>
          </p:cNvSpPr>
          <p:nvPr>
            <p:ph idx="1"/>
          </p:nvPr>
        </p:nvSpPr>
        <p:spPr>
          <a:xfrm>
            <a:off x="371474" y="1042988"/>
            <a:ext cx="11291137" cy="4757737"/>
          </a:xfrm>
        </p:spPr>
        <p:txBody>
          <a:bodyPr>
            <a:noAutofit/>
          </a:bodyPr>
          <a:lstStyle/>
          <a:p>
            <a:r>
              <a:rPr lang="es-ES" sz="2400" dirty="0" smtClean="0"/>
              <a:t>Las </a:t>
            </a:r>
            <a:r>
              <a:rPr lang="es-ES" sz="2400" dirty="0" err="1" smtClean="0"/>
              <a:t>microperaciones</a:t>
            </a:r>
            <a:r>
              <a:rPr lang="es-ES" sz="2400" dirty="0" smtClean="0"/>
              <a:t> lógicas sirven para manipular bits o porciones de una palabra en un registro. Ejemplo:</a:t>
            </a:r>
          </a:p>
          <a:p>
            <a:r>
              <a:rPr lang="es-ES" sz="2400" dirty="0" smtClean="0"/>
              <a:t>A = 1100, B = 1010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 err="1" smtClean="0"/>
              <a:t>Selective</a:t>
            </a:r>
            <a:r>
              <a:rPr lang="es-ES" sz="2400" dirty="0" smtClean="0"/>
              <a:t> set: (OR </a:t>
            </a:r>
            <a:r>
              <a:rPr lang="es-ES" sz="2400" dirty="0" err="1" smtClean="0"/>
              <a:t>Microperation</a:t>
            </a:r>
            <a:r>
              <a:rPr lang="es-ES" sz="2400" dirty="0" smtClean="0"/>
              <a:t>)</a:t>
            </a:r>
          </a:p>
          <a:p>
            <a:pPr marL="0" indent="0">
              <a:buNone/>
            </a:pPr>
            <a:r>
              <a:rPr lang="es-ES" sz="2400" dirty="0" smtClean="0"/>
              <a:t>	Si el bit en B es 1, entonces el bit (correspondiente) en A toma el valor de 1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ES" dirty="0" smtClean="0"/>
              <a:t>	A </a:t>
            </a:r>
            <a:r>
              <a:rPr lang="es-ES" dirty="0">
                <a:sym typeface="Wingdings"/>
              </a:rPr>
              <a:t> A + </a:t>
            </a:r>
            <a:r>
              <a:rPr lang="es-ES" dirty="0" smtClean="0">
                <a:sym typeface="Wingdings"/>
              </a:rPr>
              <a:t>B</a:t>
            </a:r>
            <a:endParaRPr lang="es-E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s-ES" sz="2400" dirty="0" err="1" smtClean="0"/>
              <a:t>Selective</a:t>
            </a:r>
            <a:r>
              <a:rPr lang="es-ES" sz="2400" dirty="0" smtClean="0"/>
              <a:t> </a:t>
            </a:r>
            <a:r>
              <a:rPr lang="es-ES" sz="2400" dirty="0" err="1" smtClean="0"/>
              <a:t>Complement</a:t>
            </a:r>
            <a:r>
              <a:rPr lang="es-ES" sz="2400" dirty="0" smtClean="0"/>
              <a:t> (XOR </a:t>
            </a:r>
            <a:r>
              <a:rPr lang="es-ES" sz="2400" dirty="0" err="1"/>
              <a:t>Microperation</a:t>
            </a:r>
            <a:r>
              <a:rPr lang="es-ES" sz="2400" dirty="0" smtClean="0"/>
              <a:t>)</a:t>
            </a:r>
          </a:p>
          <a:p>
            <a:pPr marL="0" indent="0">
              <a:buNone/>
            </a:pPr>
            <a:r>
              <a:rPr lang="es-ES" sz="2400" dirty="0" smtClean="0"/>
              <a:t>	Si </a:t>
            </a:r>
            <a:r>
              <a:rPr lang="es-ES" sz="2400" dirty="0"/>
              <a:t>el bit en B es 1, entonces el bit (correspondiente) en A </a:t>
            </a:r>
            <a:r>
              <a:rPr lang="es-ES" sz="2400" dirty="0" smtClean="0"/>
              <a:t>cambia a su 	complemento</a:t>
            </a:r>
          </a:p>
          <a:p>
            <a:pPr marL="0" indent="0">
              <a:buNone/>
            </a:pPr>
            <a:r>
              <a:rPr lang="es-ES" sz="2400" dirty="0"/>
              <a:t>	A </a:t>
            </a:r>
            <a:r>
              <a:rPr lang="es-ES" sz="2400" dirty="0">
                <a:sym typeface="Wingdings"/>
              </a:rPr>
              <a:t> A </a:t>
            </a:r>
            <a:r>
              <a:rPr lang="mr-IN" sz="2400" dirty="0">
                <a:solidFill>
                  <a:srgbClr val="000000"/>
                </a:solidFill>
                <a:latin typeface="Calibri (Cuerpo)" charset="0"/>
              </a:rPr>
              <a:t>⊕</a:t>
            </a:r>
            <a:r>
              <a:rPr lang="es-ES" sz="2400" dirty="0" smtClean="0">
                <a:sym typeface="Wingdings"/>
              </a:rPr>
              <a:t> B</a:t>
            </a:r>
          </a:p>
          <a:p>
            <a:pPr marL="0" indent="0">
              <a:buNone/>
            </a:pPr>
            <a:r>
              <a:rPr lang="es-ES" sz="2400" dirty="0" smtClean="0">
                <a:sym typeface="Wingdings"/>
              </a:rPr>
              <a:t>3. </a:t>
            </a:r>
            <a:r>
              <a:rPr lang="es-ES" sz="2400" dirty="0" err="1" smtClean="0">
                <a:sym typeface="Wingdings"/>
              </a:rPr>
              <a:t>Selective</a:t>
            </a:r>
            <a:r>
              <a:rPr lang="es-ES" sz="2400" dirty="0" smtClean="0">
                <a:sym typeface="Wingdings"/>
              </a:rPr>
              <a:t> Clear </a:t>
            </a:r>
          </a:p>
          <a:p>
            <a:pPr marL="0" indent="0">
              <a:buNone/>
            </a:pPr>
            <a:r>
              <a:rPr lang="es-ES" sz="2400" dirty="0" smtClean="0"/>
              <a:t>	Si </a:t>
            </a:r>
            <a:r>
              <a:rPr lang="es-ES" sz="2400" dirty="0"/>
              <a:t>el bit en B es 1, entonces el bit (correspondiente) en </a:t>
            </a:r>
            <a:r>
              <a:rPr lang="es-ES" sz="2400" dirty="0" smtClean="0"/>
              <a:t>A </a:t>
            </a:r>
            <a:r>
              <a:rPr lang="es-ES" sz="2400" dirty="0"/>
              <a:t>toma el valor de </a:t>
            </a:r>
            <a:r>
              <a:rPr lang="es-ES" sz="2400" dirty="0" smtClean="0"/>
              <a:t>0</a:t>
            </a:r>
            <a:endParaRPr lang="es-ES" sz="2400" dirty="0"/>
          </a:p>
          <a:p>
            <a:pPr marL="457200" lvl="1" indent="0">
              <a:buNone/>
            </a:pPr>
            <a:r>
              <a:rPr lang="es-ES" dirty="0" smtClean="0"/>
              <a:t>	A </a:t>
            </a:r>
            <a:r>
              <a:rPr lang="es-ES" dirty="0">
                <a:sym typeface="Wingdings"/>
              </a:rPr>
              <a:t> A </a:t>
            </a:r>
            <a:r>
              <a:rPr lang="es-ES" dirty="0" smtClean="0">
                <a:sym typeface="Wingdings"/>
              </a:rPr>
              <a:t> B’</a:t>
            </a:r>
            <a:endParaRPr lang="es-ES" dirty="0">
              <a:sym typeface="Wingdings"/>
            </a:endParaRPr>
          </a:p>
          <a:p>
            <a:pPr marL="457200" lvl="1" indent="0">
              <a:buNone/>
            </a:pPr>
            <a:endParaRPr lang="es-ES" dirty="0" smtClean="0"/>
          </a:p>
          <a:p>
            <a:endParaRPr lang="es-ES" sz="2400" dirty="0" smtClean="0"/>
          </a:p>
          <a:p>
            <a:endParaRPr lang="en-US" sz="2400" dirty="0"/>
          </a:p>
          <a:p>
            <a:endParaRPr lang="en-US" sz="2400" dirty="0"/>
          </a:p>
          <a:p>
            <a:pPr marL="3200400" lvl="7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2842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7863"/>
          </a:xfrm>
        </p:spPr>
        <p:txBody>
          <a:bodyPr>
            <a:normAutofit/>
          </a:bodyPr>
          <a:lstStyle/>
          <a:p>
            <a:pPr lvl="1"/>
            <a:r>
              <a:rPr lang="es-ES" sz="3200" dirty="0" smtClean="0"/>
              <a:t>Aplicaciones</a:t>
            </a:r>
          </a:p>
        </p:txBody>
      </p:sp>
      <p:sp>
        <p:nvSpPr>
          <p:cNvPr id="33" name="Marcador de contenido 2"/>
          <p:cNvSpPr>
            <a:spLocks noGrp="1"/>
          </p:cNvSpPr>
          <p:nvPr>
            <p:ph idx="1"/>
          </p:nvPr>
        </p:nvSpPr>
        <p:spPr>
          <a:xfrm>
            <a:off x="371474" y="1283368"/>
            <a:ext cx="11291137" cy="4517357"/>
          </a:xfrm>
        </p:spPr>
        <p:txBody>
          <a:bodyPr>
            <a:noAutofit/>
          </a:bodyPr>
          <a:lstStyle/>
          <a:p>
            <a:r>
              <a:rPr lang="es-ES" sz="2400" dirty="0" smtClean="0"/>
              <a:t>Ejemplo:</a:t>
            </a:r>
          </a:p>
          <a:p>
            <a:r>
              <a:rPr lang="es-ES" sz="2400" dirty="0" smtClean="0"/>
              <a:t>A = 1100, B = 1010</a:t>
            </a:r>
          </a:p>
          <a:p>
            <a:endParaRPr lang="es-ES" sz="2400" dirty="0" smtClean="0"/>
          </a:p>
          <a:p>
            <a:pPr marL="914400" lvl="1" indent="-457200">
              <a:buFont typeface="+mj-lt"/>
              <a:buAutoNum type="arabicPeriod" startAt="4"/>
            </a:pPr>
            <a:r>
              <a:rPr lang="es-ES" dirty="0" err="1" smtClean="0"/>
              <a:t>Mask</a:t>
            </a:r>
            <a:r>
              <a:rPr lang="es-ES" dirty="0" smtClean="0"/>
              <a:t> </a:t>
            </a:r>
            <a:r>
              <a:rPr lang="es-ES" dirty="0" err="1" smtClean="0"/>
              <a:t>Operation</a:t>
            </a:r>
            <a:r>
              <a:rPr lang="es-ES" dirty="0" smtClean="0"/>
              <a:t> (AND </a:t>
            </a:r>
            <a:r>
              <a:rPr lang="es-ES" dirty="0" err="1"/>
              <a:t>Microperation</a:t>
            </a:r>
            <a:r>
              <a:rPr lang="es-ES" dirty="0" smtClean="0"/>
              <a:t>)</a:t>
            </a:r>
          </a:p>
          <a:p>
            <a:pPr marL="457200" lvl="1" indent="0">
              <a:buNone/>
            </a:pPr>
            <a:r>
              <a:rPr lang="es-ES" dirty="0" smtClean="0"/>
              <a:t>	Si </a:t>
            </a:r>
            <a:r>
              <a:rPr lang="es-ES" dirty="0"/>
              <a:t>el bit en B es </a:t>
            </a:r>
            <a:r>
              <a:rPr lang="es-ES" b="1" dirty="0" smtClean="0">
                <a:solidFill>
                  <a:srgbClr val="FF0000"/>
                </a:solidFill>
              </a:rPr>
              <a:t>0</a:t>
            </a:r>
            <a:r>
              <a:rPr lang="es-ES" dirty="0" smtClean="0"/>
              <a:t>, </a:t>
            </a:r>
            <a:r>
              <a:rPr lang="es-ES" dirty="0"/>
              <a:t>entonces el bit (correspondiente) en A toma el valor de 0</a:t>
            </a:r>
          </a:p>
          <a:p>
            <a:pPr marL="457200" lvl="1" indent="0">
              <a:buNone/>
            </a:pPr>
            <a:r>
              <a:rPr lang="es-ES" dirty="0"/>
              <a:t>	A </a:t>
            </a:r>
            <a:r>
              <a:rPr lang="es-ES" dirty="0">
                <a:sym typeface="Wingdings"/>
              </a:rPr>
              <a:t> A </a:t>
            </a:r>
            <a:r>
              <a:rPr lang="es-ES" dirty="0" smtClean="0">
                <a:sym typeface="Wingdings"/>
              </a:rPr>
              <a:t>B</a:t>
            </a:r>
          </a:p>
          <a:p>
            <a:pPr marL="457200" lvl="1" indent="0">
              <a:buNone/>
            </a:pPr>
            <a:endParaRPr lang="es-ES" dirty="0">
              <a:sym typeface="Wingdings"/>
            </a:endParaRPr>
          </a:p>
          <a:p>
            <a:pPr marL="914400" lvl="1" indent="-457200">
              <a:buFont typeface="+mj-lt"/>
              <a:buAutoNum type="arabicPeriod" startAt="5"/>
            </a:pPr>
            <a:r>
              <a:rPr lang="es-ES" dirty="0" smtClean="0"/>
              <a:t>Clear </a:t>
            </a:r>
            <a:r>
              <a:rPr lang="es-ES" dirty="0" err="1"/>
              <a:t>Operation</a:t>
            </a:r>
            <a:r>
              <a:rPr lang="es-ES" dirty="0"/>
              <a:t> (AND </a:t>
            </a:r>
            <a:r>
              <a:rPr lang="es-ES" dirty="0" err="1"/>
              <a:t>Microperation</a:t>
            </a:r>
            <a:r>
              <a:rPr lang="es-ES" dirty="0"/>
              <a:t>)</a:t>
            </a:r>
          </a:p>
          <a:p>
            <a:pPr marL="457200" lvl="1" indent="0">
              <a:buNone/>
            </a:pPr>
            <a:r>
              <a:rPr lang="es-ES" dirty="0"/>
              <a:t>	Si el bit en B </a:t>
            </a:r>
            <a:r>
              <a:rPr lang="es-ES" dirty="0" smtClean="0"/>
              <a:t>es igual al </a:t>
            </a:r>
            <a:r>
              <a:rPr lang="es-ES" dirty="0"/>
              <a:t>bit (correspondiente) en </a:t>
            </a:r>
            <a:r>
              <a:rPr lang="es-ES" dirty="0" smtClean="0"/>
              <a:t>A, el bit en A </a:t>
            </a:r>
            <a:r>
              <a:rPr lang="es-ES" dirty="0"/>
              <a:t>toma el valor de </a:t>
            </a:r>
            <a:r>
              <a:rPr lang="es-ES" dirty="0" smtClean="0"/>
              <a:t>0 	(</a:t>
            </a:r>
            <a:r>
              <a:rPr lang="es-ES" i="1" dirty="0" err="1" smtClean="0"/>
              <a:t>cleared</a:t>
            </a:r>
            <a:r>
              <a:rPr lang="es-ES" dirty="0" smtClean="0"/>
              <a:t>), caso contrario, el bit </a:t>
            </a:r>
            <a:r>
              <a:rPr lang="es-ES" dirty="0" err="1" smtClean="0"/>
              <a:t>an</a:t>
            </a:r>
            <a:r>
              <a:rPr lang="es-ES" dirty="0" smtClean="0"/>
              <a:t> A toma el valor de 1</a:t>
            </a:r>
            <a:endParaRPr lang="es-ES" dirty="0"/>
          </a:p>
          <a:p>
            <a:pPr marL="457200" lvl="1" indent="0">
              <a:buNone/>
            </a:pPr>
            <a:r>
              <a:rPr lang="es-ES" dirty="0"/>
              <a:t>	 A </a:t>
            </a:r>
            <a:r>
              <a:rPr lang="es-ES" dirty="0">
                <a:sym typeface="Wingdings"/>
              </a:rPr>
              <a:t> A </a:t>
            </a:r>
            <a:r>
              <a:rPr lang="mr-IN" dirty="0">
                <a:solidFill>
                  <a:srgbClr val="000000"/>
                </a:solidFill>
                <a:latin typeface="Calibri (Cuerpo)" charset="0"/>
              </a:rPr>
              <a:t>⊕</a:t>
            </a:r>
            <a:r>
              <a:rPr lang="es-ES" dirty="0">
                <a:sym typeface="Wingdings"/>
              </a:rPr>
              <a:t> </a:t>
            </a:r>
            <a:r>
              <a:rPr lang="es-ES" dirty="0" smtClean="0">
                <a:sym typeface="Wingdings"/>
              </a:rPr>
              <a:t>B</a:t>
            </a:r>
          </a:p>
          <a:p>
            <a:pPr marL="457200" lvl="1" indent="0">
              <a:buNone/>
            </a:pPr>
            <a:endParaRPr lang="es-ES" dirty="0" smtClean="0">
              <a:sym typeface="Wingdings"/>
            </a:endParaRPr>
          </a:p>
          <a:p>
            <a:pPr marL="457200" lvl="1" indent="0">
              <a:buNone/>
            </a:pPr>
            <a:r>
              <a:rPr lang="es-ES" sz="2600" dirty="0" smtClean="0">
                <a:solidFill>
                  <a:srgbClr val="FF0000"/>
                </a:solidFill>
                <a:sym typeface="Wingdings"/>
              </a:rPr>
              <a:t>Consultar: cómo trabajan las aplicaciones </a:t>
            </a:r>
            <a:r>
              <a:rPr lang="es-ES" sz="2600" dirty="0" err="1" smtClean="0">
                <a:solidFill>
                  <a:srgbClr val="FF0000"/>
                </a:solidFill>
                <a:sym typeface="Wingdings"/>
              </a:rPr>
              <a:t>Insert</a:t>
            </a:r>
            <a:r>
              <a:rPr lang="es-ES" sz="2600" dirty="0" smtClean="0">
                <a:solidFill>
                  <a:srgbClr val="FF0000"/>
                </a:solidFill>
                <a:sym typeface="Wingdings"/>
              </a:rPr>
              <a:t> y Compare</a:t>
            </a:r>
            <a:endParaRPr lang="es-ES" sz="2600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s-ES" dirty="0" smtClean="0"/>
          </a:p>
          <a:p>
            <a:pPr marL="914400" lvl="1" indent="-457200">
              <a:buFont typeface="+mj-lt"/>
              <a:buAutoNum type="arabicPeriod" startAt="4"/>
            </a:pPr>
            <a:endParaRPr lang="es-ES" dirty="0" smtClean="0"/>
          </a:p>
          <a:p>
            <a:endParaRPr lang="es-ES" sz="2400" dirty="0" smtClean="0"/>
          </a:p>
          <a:p>
            <a:endParaRPr lang="en-US" sz="2400" dirty="0"/>
          </a:p>
          <a:p>
            <a:endParaRPr lang="en-US" sz="2400" dirty="0"/>
          </a:p>
          <a:p>
            <a:pPr marL="3200400" lvl="7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7091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7863"/>
          </a:xfrm>
        </p:spPr>
        <p:txBody>
          <a:bodyPr>
            <a:normAutofit/>
          </a:bodyPr>
          <a:lstStyle/>
          <a:p>
            <a:pPr lvl="1"/>
            <a:r>
              <a:rPr lang="es-ES" sz="3200" dirty="0" smtClean="0"/>
              <a:t>Aplicaciones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529" y="1238250"/>
            <a:ext cx="9003259" cy="503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6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2537" cy="1325563"/>
          </a:xfrm>
        </p:spPr>
        <p:txBody>
          <a:bodyPr>
            <a:normAutofit/>
          </a:bodyPr>
          <a:lstStyle/>
          <a:p>
            <a:pPr lvl="1"/>
            <a:r>
              <a:rPr lang="es-ES" sz="3200" dirty="0" err="1" smtClean="0"/>
              <a:t>Microperaciones</a:t>
            </a:r>
            <a:r>
              <a:rPr lang="es-ES" sz="3200" dirty="0" smtClean="0"/>
              <a:t> de Desplazamiento o </a:t>
            </a:r>
            <a:r>
              <a:rPr lang="es-ES" sz="3200" dirty="0" err="1" smtClean="0"/>
              <a:t>Shift</a:t>
            </a:r>
            <a:r>
              <a:rPr lang="es-ES" sz="3200" dirty="0" smtClean="0"/>
              <a:t> </a:t>
            </a:r>
            <a:r>
              <a:rPr lang="es-ES" sz="3200" dirty="0" err="1" smtClean="0"/>
              <a:t>Microperations</a:t>
            </a:r>
            <a:endParaRPr lang="es-ES" sz="3200" dirty="0" smtClean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usan</a:t>
            </a:r>
            <a:r>
              <a:rPr lang="en-US" dirty="0" smtClean="0"/>
              <a:t> para </a:t>
            </a:r>
            <a:r>
              <a:rPr lang="en-US" dirty="0" err="1" smtClean="0"/>
              <a:t>transferir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de forma serial.</a:t>
            </a:r>
          </a:p>
          <a:p>
            <a:r>
              <a:rPr lang="en-US" dirty="0" smtClean="0"/>
              <a:t>3 </a:t>
            </a:r>
            <a:r>
              <a:rPr lang="en-US" dirty="0" err="1" smtClean="0"/>
              <a:t>tipos</a:t>
            </a:r>
            <a:r>
              <a:rPr lang="en-US" dirty="0" smtClean="0"/>
              <a:t> de shift:</a:t>
            </a:r>
          </a:p>
          <a:p>
            <a:pPr lvl="1"/>
            <a:r>
              <a:rPr lang="en-US" dirty="0" smtClean="0"/>
              <a:t>Logical shift</a:t>
            </a:r>
          </a:p>
          <a:p>
            <a:pPr lvl="1"/>
            <a:r>
              <a:rPr lang="en-US" dirty="0" smtClean="0"/>
              <a:t>Circular shift</a:t>
            </a:r>
          </a:p>
          <a:p>
            <a:pPr lvl="1"/>
            <a:r>
              <a:rPr lang="en-US" dirty="0" smtClean="0"/>
              <a:t>Arithmetic shift</a:t>
            </a:r>
          </a:p>
        </p:txBody>
      </p:sp>
    </p:spTree>
    <p:extLst>
      <p:ext uri="{BB962C8B-B14F-4D97-AF65-F5344CB8AC3E}">
        <p14:creationId xmlns:p14="http://schemas.microsoft.com/office/powerpoint/2010/main" val="1238045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220748"/>
            <a:ext cx="10872537" cy="677612"/>
          </a:xfrm>
        </p:spPr>
        <p:txBody>
          <a:bodyPr>
            <a:normAutofit/>
          </a:bodyPr>
          <a:lstStyle/>
          <a:p>
            <a:pPr lvl="1"/>
            <a:r>
              <a:rPr lang="es-ES" sz="3200" dirty="0" smtClean="0"/>
              <a:t>Implementación de HW </a:t>
            </a:r>
            <a:r>
              <a:rPr lang="es-ES" sz="3200" smtClean="0"/>
              <a:t>de </a:t>
            </a:r>
            <a:r>
              <a:rPr lang="es-ES" sz="3200" dirty="0" err="1" smtClean="0"/>
              <a:t>Microperaciones</a:t>
            </a:r>
            <a:r>
              <a:rPr lang="es-ES" sz="3200" dirty="0" smtClean="0"/>
              <a:t> </a:t>
            </a:r>
            <a:r>
              <a:rPr lang="es-ES" sz="3200" dirty="0" err="1" smtClean="0"/>
              <a:t>Shift</a:t>
            </a:r>
            <a:endParaRPr lang="es-ES" sz="3200" dirty="0" smtClean="0"/>
          </a:p>
        </p:txBody>
      </p:sp>
      <p:sp>
        <p:nvSpPr>
          <p:cNvPr id="5" name="Rectángulo 4"/>
          <p:cNvSpPr/>
          <p:nvPr/>
        </p:nvSpPr>
        <p:spPr>
          <a:xfrm>
            <a:off x="3296652" y="5213685"/>
            <a:ext cx="1074821" cy="8662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3268579" y="3899985"/>
            <a:ext cx="1074821" cy="8662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3268578" y="1292266"/>
            <a:ext cx="1074821" cy="8662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3260556" y="2573813"/>
            <a:ext cx="1074821" cy="8662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/>
          <p:cNvSpPr txBox="1"/>
          <p:nvPr/>
        </p:nvSpPr>
        <p:spPr>
          <a:xfrm>
            <a:off x="3260556" y="1258610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1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3260556" y="2529228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1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260556" y="3847242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1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3268578" y="5165256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1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579925" y="159756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MUX</a:t>
            </a:r>
            <a:endParaRPr lang="en-US"/>
          </a:p>
        </p:txBody>
      </p:sp>
      <p:sp>
        <p:nvSpPr>
          <p:cNvPr id="14" name="CuadroTexto 13"/>
          <p:cNvSpPr txBox="1"/>
          <p:nvPr/>
        </p:nvSpPr>
        <p:spPr>
          <a:xfrm>
            <a:off x="3570264" y="284459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MUX</a:t>
            </a:r>
            <a:endParaRPr lang="en-US"/>
          </a:p>
        </p:txBody>
      </p:sp>
      <p:sp>
        <p:nvSpPr>
          <p:cNvPr id="15" name="CuadroTexto 14"/>
          <p:cNvSpPr txBox="1"/>
          <p:nvPr/>
        </p:nvSpPr>
        <p:spPr>
          <a:xfrm>
            <a:off x="3570264" y="414845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MUX</a:t>
            </a:r>
            <a:endParaRPr lang="en-US"/>
          </a:p>
        </p:txBody>
      </p:sp>
      <p:sp>
        <p:nvSpPr>
          <p:cNvPr id="16" name="CuadroTexto 15"/>
          <p:cNvSpPr txBox="1"/>
          <p:nvPr/>
        </p:nvSpPr>
        <p:spPr>
          <a:xfrm>
            <a:off x="3587033" y="546215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MUX</a:t>
            </a:r>
            <a:endParaRPr lang="en-US"/>
          </a:p>
        </p:txBody>
      </p:sp>
      <p:cxnSp>
        <p:nvCxnSpPr>
          <p:cNvPr id="17" name="Conector recto 16"/>
          <p:cNvCxnSpPr/>
          <p:nvPr/>
        </p:nvCxnSpPr>
        <p:spPr>
          <a:xfrm flipH="1">
            <a:off x="4361082" y="1696397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049697" y="1465564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H</a:t>
            </a:r>
            <a:r>
              <a:rPr lang="en-US" sz="2000"/>
              <a:t>0</a:t>
            </a:r>
            <a:endParaRPr lang="en-US" sz="2000" dirty="0"/>
          </a:p>
        </p:txBody>
      </p:sp>
      <p:cxnSp>
        <p:nvCxnSpPr>
          <p:cNvPr id="19" name="Conector recto 18"/>
          <p:cNvCxnSpPr/>
          <p:nvPr/>
        </p:nvCxnSpPr>
        <p:spPr>
          <a:xfrm flipH="1">
            <a:off x="4371473" y="3032092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5060088" y="2801259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H1</a:t>
            </a:r>
            <a:endParaRPr lang="en-US" sz="2000" dirty="0"/>
          </a:p>
        </p:txBody>
      </p:sp>
      <p:cxnSp>
        <p:nvCxnSpPr>
          <p:cNvPr id="21" name="Conector recto 20"/>
          <p:cNvCxnSpPr/>
          <p:nvPr/>
        </p:nvCxnSpPr>
        <p:spPr>
          <a:xfrm flipH="1">
            <a:off x="4335377" y="4367787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5023992" y="4136954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H2</a:t>
            </a:r>
            <a:endParaRPr lang="en-US" sz="2000" dirty="0"/>
          </a:p>
        </p:txBody>
      </p:sp>
      <p:cxnSp>
        <p:nvCxnSpPr>
          <p:cNvPr id="23" name="Conector recto 22"/>
          <p:cNvCxnSpPr/>
          <p:nvPr/>
        </p:nvCxnSpPr>
        <p:spPr>
          <a:xfrm flipH="1">
            <a:off x="4371473" y="5670770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5060088" y="5439937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H3</a:t>
            </a:r>
            <a:endParaRPr lang="en-US" sz="2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1973177" y="1010654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Select</a:t>
            </a:r>
            <a:endParaRPr lang="en-US" sz="2000"/>
          </a:p>
        </p:txBody>
      </p:sp>
      <p:cxnSp>
        <p:nvCxnSpPr>
          <p:cNvPr id="26" name="Conector recto 25"/>
          <p:cNvCxnSpPr/>
          <p:nvPr/>
        </p:nvCxnSpPr>
        <p:spPr>
          <a:xfrm flipH="1">
            <a:off x="2621216" y="1448109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H="1" flipV="1">
            <a:off x="2625720" y="2693651"/>
            <a:ext cx="634836" cy="8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H="1">
            <a:off x="2597646" y="4016234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H="1">
            <a:off x="2609678" y="5313892"/>
            <a:ext cx="670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V="1">
            <a:off x="2602149" y="1292268"/>
            <a:ext cx="24063" cy="4021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824097" y="973179"/>
            <a:ext cx="13053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Serial Input </a:t>
            </a:r>
            <a:r>
              <a:rPr lang="en-US" sz="2000" dirty="0" err="1" smtClean="0"/>
              <a:t>InputRight</a:t>
            </a:r>
            <a:endParaRPr lang="en-US" sz="2000" dirty="0"/>
          </a:p>
        </p:txBody>
      </p:sp>
      <p:cxnSp>
        <p:nvCxnSpPr>
          <p:cNvPr id="35" name="Conector recto 34"/>
          <p:cNvCxnSpPr/>
          <p:nvPr/>
        </p:nvCxnSpPr>
        <p:spPr>
          <a:xfrm flipH="1">
            <a:off x="1588168" y="1720275"/>
            <a:ext cx="16723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 flipH="1" flipV="1">
            <a:off x="1603309" y="1370081"/>
            <a:ext cx="1499" cy="3501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79644"/>
              </p:ext>
            </p:extLst>
          </p:nvPr>
        </p:nvGraphicFramePr>
        <p:xfrm>
          <a:off x="7043153" y="2620532"/>
          <a:ext cx="3753185" cy="1502877"/>
        </p:xfrm>
        <a:graphic>
          <a:graphicData uri="http://schemas.openxmlformats.org/drawingml/2006/table">
            <a:tbl>
              <a:tblPr/>
              <a:tblGrid>
                <a:gridCol w="851093"/>
                <a:gridCol w="725523"/>
                <a:gridCol w="725523"/>
                <a:gridCol w="725523"/>
                <a:gridCol w="725523"/>
              </a:tblGrid>
              <a:tr h="368513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Select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ES_tradnl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Output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513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513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338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CuadroTexto 39"/>
          <p:cNvSpPr txBox="1"/>
          <p:nvPr/>
        </p:nvSpPr>
        <p:spPr>
          <a:xfrm>
            <a:off x="1042737" y="2326105"/>
            <a:ext cx="46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A0</a:t>
            </a:r>
            <a:endParaRPr lang="en-US" sz="2000"/>
          </a:p>
        </p:txBody>
      </p:sp>
      <p:sp>
        <p:nvSpPr>
          <p:cNvPr id="41" name="CuadroTexto 40"/>
          <p:cNvSpPr txBox="1"/>
          <p:nvPr/>
        </p:nvSpPr>
        <p:spPr>
          <a:xfrm>
            <a:off x="1025793" y="3168342"/>
            <a:ext cx="46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A1</a:t>
            </a:r>
            <a:endParaRPr lang="en-US" sz="20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042737" y="4117677"/>
            <a:ext cx="46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A2</a:t>
            </a:r>
            <a:endParaRPr lang="en-US" sz="2000" dirty="0"/>
          </a:p>
        </p:txBody>
      </p:sp>
      <p:sp>
        <p:nvSpPr>
          <p:cNvPr id="43" name="CuadroTexto 42"/>
          <p:cNvSpPr txBox="1"/>
          <p:nvPr/>
        </p:nvSpPr>
        <p:spPr>
          <a:xfrm>
            <a:off x="1025793" y="4965201"/>
            <a:ext cx="46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A3</a:t>
            </a:r>
            <a:endParaRPr lang="en-US" sz="20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1096686" y="5842337"/>
            <a:ext cx="1299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Serial Input </a:t>
            </a:r>
            <a:r>
              <a:rPr lang="en-US" sz="2000" dirty="0" err="1" smtClean="0"/>
              <a:t>InputLelft</a:t>
            </a:r>
            <a:endParaRPr lang="en-US" sz="2000" dirty="0"/>
          </a:p>
        </p:txBody>
      </p:sp>
      <p:cxnSp>
        <p:nvCxnSpPr>
          <p:cNvPr id="45" name="Conector recto 44"/>
          <p:cNvCxnSpPr/>
          <p:nvPr/>
        </p:nvCxnSpPr>
        <p:spPr>
          <a:xfrm flipH="1" flipV="1">
            <a:off x="1860756" y="6593937"/>
            <a:ext cx="1100430" cy="50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 flipV="1">
            <a:off x="2961186" y="5931505"/>
            <a:ext cx="1" cy="6800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 flipH="1" flipV="1">
            <a:off x="2953286" y="5944489"/>
            <a:ext cx="327326" cy="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 flipH="1" flipV="1">
            <a:off x="1450130" y="3408846"/>
            <a:ext cx="365283" cy="868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 flipV="1">
            <a:off x="1807390" y="2036256"/>
            <a:ext cx="0" cy="137363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H="1">
            <a:off x="1815413" y="2036256"/>
            <a:ext cx="1455051" cy="221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 flipH="1">
            <a:off x="1412546" y="4393902"/>
            <a:ext cx="790459" cy="170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 flipV="1">
            <a:off x="2176553" y="3295466"/>
            <a:ext cx="0" cy="110118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 flipH="1">
            <a:off x="2178135" y="3295466"/>
            <a:ext cx="1068344" cy="761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H="1">
            <a:off x="1394865" y="5204500"/>
            <a:ext cx="1049120" cy="918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/>
          <p:cNvCxnSpPr/>
          <p:nvPr/>
        </p:nvCxnSpPr>
        <p:spPr>
          <a:xfrm flipH="1" flipV="1">
            <a:off x="2427013" y="4603569"/>
            <a:ext cx="6561" cy="6036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/>
          <p:nvPr/>
        </p:nvCxnSpPr>
        <p:spPr>
          <a:xfrm flipH="1">
            <a:off x="2396542" y="4603569"/>
            <a:ext cx="881595" cy="1321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6149627" y="1141923"/>
            <a:ext cx="4081245" cy="707886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0 para mover el bit Shift Right (down)</a:t>
            </a:r>
          </a:p>
          <a:p>
            <a:r>
              <a:rPr lang="en-US" sz="2000" dirty="0" smtClean="0"/>
              <a:t>1 para </a:t>
            </a:r>
            <a:r>
              <a:rPr lang="en-US" sz="2000" dirty="0"/>
              <a:t>Shift </a:t>
            </a:r>
            <a:r>
              <a:rPr lang="en-US" sz="2000" dirty="0" smtClean="0"/>
              <a:t>Left (up)</a:t>
            </a:r>
            <a:endParaRPr lang="en-US" sz="2000" dirty="0"/>
          </a:p>
        </p:txBody>
      </p:sp>
      <p:sp>
        <p:nvSpPr>
          <p:cNvPr id="79" name="CuadroTexto 78"/>
          <p:cNvSpPr txBox="1"/>
          <p:nvPr/>
        </p:nvSpPr>
        <p:spPr>
          <a:xfrm>
            <a:off x="7202907" y="5084608"/>
            <a:ext cx="35934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FF0000"/>
                </a:solidFill>
              </a:rPr>
              <a:t>¿C</a:t>
            </a:r>
            <a:r>
              <a:rPr lang="es-ES" sz="2000" dirty="0" err="1" smtClean="0">
                <a:solidFill>
                  <a:srgbClr val="FF0000"/>
                </a:solidFill>
              </a:rPr>
              <a:t>ómo</a:t>
            </a:r>
            <a:r>
              <a:rPr lang="es-ES" sz="2000" dirty="0" smtClean="0">
                <a:solidFill>
                  <a:srgbClr val="FF0000"/>
                </a:solidFill>
              </a:rPr>
              <a:t> queda el diagrama si en lugar de aplicar </a:t>
            </a:r>
            <a:r>
              <a:rPr lang="es-ES" sz="2000" dirty="0" err="1" smtClean="0">
                <a:solidFill>
                  <a:srgbClr val="FF0000"/>
                </a:solidFill>
              </a:rPr>
              <a:t>Shift</a:t>
            </a:r>
            <a:r>
              <a:rPr lang="es-ES" sz="2000" dirty="0" smtClean="0">
                <a:solidFill>
                  <a:srgbClr val="FF0000"/>
                </a:solidFill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</a:rPr>
              <a:t>left</a:t>
            </a:r>
            <a:r>
              <a:rPr lang="es-ES" sz="2000" dirty="0" smtClean="0">
                <a:solidFill>
                  <a:srgbClr val="FF0000"/>
                </a:solidFill>
              </a:rPr>
              <a:t> aplicamos </a:t>
            </a:r>
            <a:r>
              <a:rPr lang="es-ES" sz="2000" dirty="0" err="1" smtClean="0">
                <a:solidFill>
                  <a:srgbClr val="FF0000"/>
                </a:solidFill>
              </a:rPr>
              <a:t>Shift</a:t>
            </a:r>
            <a:r>
              <a:rPr lang="es-ES" sz="2000" dirty="0" smtClean="0">
                <a:solidFill>
                  <a:srgbClr val="FF0000"/>
                </a:solidFill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</a:rPr>
              <a:t>Right</a:t>
            </a:r>
            <a:r>
              <a:rPr lang="es-ES" sz="2000" dirty="0" smtClean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8102245" y="2251200"/>
            <a:ext cx="1796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Tabla</a:t>
            </a:r>
            <a:r>
              <a:rPr lang="en-US" sz="2000" dirty="0" smtClean="0"/>
              <a:t> </a:t>
            </a:r>
            <a:r>
              <a:rPr lang="en-US" sz="2000" dirty="0" err="1" smtClean="0"/>
              <a:t>Funcional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9582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20724" cy="1325563"/>
          </a:xfrm>
        </p:spPr>
        <p:txBody>
          <a:bodyPr>
            <a:normAutofit/>
          </a:bodyPr>
          <a:lstStyle/>
          <a:p>
            <a:pPr lvl="1"/>
            <a:r>
              <a:rPr lang="es-ES" sz="3200" dirty="0" err="1" smtClean="0"/>
              <a:t>Arithmetic</a:t>
            </a:r>
            <a:r>
              <a:rPr lang="es-ES" sz="3200" dirty="0" smtClean="0"/>
              <a:t> </a:t>
            </a:r>
            <a:r>
              <a:rPr lang="es-ES" sz="3200" dirty="0" err="1" smtClean="0"/>
              <a:t>logic</a:t>
            </a:r>
            <a:r>
              <a:rPr lang="es-ES" sz="3200" dirty="0" smtClean="0"/>
              <a:t> </a:t>
            </a:r>
            <a:r>
              <a:rPr lang="es-ES" sz="3200" dirty="0" err="1" smtClean="0"/>
              <a:t>shift</a:t>
            </a:r>
            <a:r>
              <a:rPr lang="es-ES" sz="3200" dirty="0" smtClean="0"/>
              <a:t> </a:t>
            </a:r>
            <a:r>
              <a:rPr lang="es-ES" sz="3200" dirty="0" err="1" smtClean="0"/>
              <a:t>unit</a:t>
            </a:r>
            <a:endParaRPr lang="es-ES" sz="32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923" y="203200"/>
            <a:ext cx="6464300" cy="66548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558922" y="4010527"/>
            <a:ext cx="6344319" cy="1524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4331369" y="4219074"/>
            <a:ext cx="1395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Arithmetic operations</a:t>
            </a:r>
            <a:endParaRPr 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558921" y="5568297"/>
            <a:ext cx="6344319" cy="736250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331369" y="5558912"/>
            <a:ext cx="1395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ogical operations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87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echa izquierda y derecha 41"/>
          <p:cNvSpPr/>
          <p:nvPr/>
        </p:nvSpPr>
        <p:spPr>
          <a:xfrm>
            <a:off x="6280482" y="859278"/>
            <a:ext cx="5526506" cy="1514954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lipse 54"/>
          <p:cNvSpPr/>
          <p:nvPr/>
        </p:nvSpPr>
        <p:spPr>
          <a:xfrm>
            <a:off x="6835515" y="1813129"/>
            <a:ext cx="374754" cy="1765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Elipse 53"/>
          <p:cNvSpPr/>
          <p:nvPr/>
        </p:nvSpPr>
        <p:spPr>
          <a:xfrm>
            <a:off x="6835515" y="1600517"/>
            <a:ext cx="374754" cy="1765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ipse 52"/>
          <p:cNvSpPr/>
          <p:nvPr/>
        </p:nvSpPr>
        <p:spPr>
          <a:xfrm>
            <a:off x="6835515" y="1252545"/>
            <a:ext cx="374754" cy="315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815522"/>
            <a:ext cx="10515600" cy="854075"/>
          </a:xfrm>
        </p:spPr>
        <p:txBody>
          <a:bodyPr/>
          <a:lstStyle/>
          <a:p>
            <a:r>
              <a:rPr lang="en-US" dirty="0" smtClean="0"/>
              <a:t>BUS Architecture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3346" y="2654969"/>
            <a:ext cx="11293641" cy="3715851"/>
          </a:xfrm>
        </p:spPr>
        <p:txBody>
          <a:bodyPr>
            <a:noAutofit/>
          </a:bodyPr>
          <a:lstStyle/>
          <a:p>
            <a:pPr lvl="1"/>
            <a:r>
              <a:rPr lang="es-ES" sz="2300" dirty="0" smtClean="0"/>
              <a:t>Conecta a 2 o más componentes</a:t>
            </a:r>
          </a:p>
          <a:p>
            <a:pPr lvl="1"/>
            <a:r>
              <a:rPr lang="es-ES" sz="2300" dirty="0" err="1" smtClean="0"/>
              <a:t>System</a:t>
            </a:r>
            <a:r>
              <a:rPr lang="es-ES" sz="2300" dirty="0" smtClean="0"/>
              <a:t> bus: conecta a los componentes principales como: procesador, memoria, I/O</a:t>
            </a:r>
          </a:p>
          <a:p>
            <a:pPr lvl="1"/>
            <a:r>
              <a:rPr lang="es-ES" sz="2300" dirty="0" smtClean="0"/>
              <a:t>Típicamente contiene más de 50 líneas separadas y cada línea tiene asignada una función.</a:t>
            </a:r>
          </a:p>
          <a:p>
            <a:pPr lvl="1"/>
            <a:r>
              <a:rPr lang="es-ES" sz="2300" dirty="0" smtClean="0"/>
              <a:t>3 grupos funcionales: </a:t>
            </a:r>
          </a:p>
          <a:p>
            <a:pPr lvl="2"/>
            <a:r>
              <a:rPr lang="es-ES" sz="2400" dirty="0" smtClean="0"/>
              <a:t>data bus: datos que van a ser usados o almacenados (temporalmente) por el procesador y viajan desde/hasta la memoria.</a:t>
            </a:r>
          </a:p>
          <a:p>
            <a:pPr lvl="2"/>
            <a:r>
              <a:rPr lang="es-ES" sz="2400" dirty="0" err="1" smtClean="0"/>
              <a:t>address</a:t>
            </a:r>
            <a:r>
              <a:rPr lang="es-ES" sz="2400" dirty="0" smtClean="0"/>
              <a:t> bus: de dónde obtener los datos, o también dónde almacenarlos.</a:t>
            </a:r>
            <a:endParaRPr lang="es-ES" sz="2400" dirty="0"/>
          </a:p>
          <a:p>
            <a:pPr lvl="2"/>
            <a:r>
              <a:rPr lang="es-ES" sz="2400" dirty="0" smtClean="0"/>
              <a:t>control bus: monitorea los datos y direcciones (data and </a:t>
            </a:r>
            <a:r>
              <a:rPr lang="es-ES" sz="2400" dirty="0" err="1" smtClean="0"/>
              <a:t>address</a:t>
            </a:r>
            <a:r>
              <a:rPr lang="es-ES" sz="2400" dirty="0" smtClean="0"/>
              <a:t>).</a:t>
            </a:r>
          </a:p>
        </p:txBody>
      </p:sp>
      <p:cxnSp>
        <p:nvCxnSpPr>
          <p:cNvPr id="24" name="Conector recto 23"/>
          <p:cNvCxnSpPr/>
          <p:nvPr/>
        </p:nvCxnSpPr>
        <p:spPr>
          <a:xfrm flipV="1">
            <a:off x="7012789" y="1645840"/>
            <a:ext cx="4049388" cy="9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V="1">
            <a:off x="7012789" y="1364124"/>
            <a:ext cx="4042513" cy="311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 flipV="1">
            <a:off x="7012789" y="1713353"/>
            <a:ext cx="4049388" cy="22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 flipV="1">
            <a:off x="7012789" y="1814186"/>
            <a:ext cx="4042513" cy="18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 flipV="1">
            <a:off x="7012789" y="1900689"/>
            <a:ext cx="4042513" cy="127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 flipV="1">
            <a:off x="7012789" y="1519417"/>
            <a:ext cx="4035638" cy="82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 flipV="1">
            <a:off x="7012789" y="1295519"/>
            <a:ext cx="4042513" cy="24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 flipV="1">
            <a:off x="7005914" y="1427840"/>
            <a:ext cx="4042513" cy="311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90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/>
          <p:cNvSpPr/>
          <p:nvPr/>
        </p:nvSpPr>
        <p:spPr>
          <a:xfrm>
            <a:off x="385011" y="3383973"/>
            <a:ext cx="11405936" cy="264785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 smtClean="0"/>
              <a:t>Bus Architecture: the system bus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8556158" y="1925053"/>
            <a:ext cx="1203158" cy="8502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8915523" y="2165503"/>
            <a:ext cx="48442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I/O</a:t>
            </a:r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2085474" y="1572126"/>
            <a:ext cx="2133600" cy="1665280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2294021" y="1728537"/>
            <a:ext cx="858253" cy="617621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3420979" y="1856875"/>
            <a:ext cx="529390" cy="489283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2294021" y="2582779"/>
            <a:ext cx="858253" cy="525379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adroTexto 9"/>
          <p:cNvSpPr txBox="1"/>
          <p:nvPr/>
        </p:nvSpPr>
        <p:spPr>
          <a:xfrm>
            <a:off x="2449474" y="1858335"/>
            <a:ext cx="55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ALU</a:t>
            </a:r>
            <a:endParaRPr lang="en-US"/>
          </a:p>
        </p:txBody>
      </p:sp>
      <p:sp>
        <p:nvSpPr>
          <p:cNvPr id="11" name="CuadroTexto 10"/>
          <p:cNvSpPr txBox="1"/>
          <p:nvPr/>
        </p:nvSpPr>
        <p:spPr>
          <a:xfrm>
            <a:off x="3465095" y="194109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CU</a:t>
            </a:r>
            <a:endParaRPr lang="en-US"/>
          </a:p>
        </p:txBody>
      </p:sp>
      <p:sp>
        <p:nvSpPr>
          <p:cNvPr id="12" name="CuadroTexto 11"/>
          <p:cNvSpPr txBox="1"/>
          <p:nvPr/>
        </p:nvSpPr>
        <p:spPr>
          <a:xfrm>
            <a:off x="2422358" y="2679031"/>
            <a:ext cx="565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REG</a:t>
            </a:r>
            <a:endParaRPr lang="en-US"/>
          </a:p>
        </p:txBody>
      </p:sp>
      <p:sp>
        <p:nvSpPr>
          <p:cNvPr id="13" name="CuadroTexto 12"/>
          <p:cNvSpPr txBox="1"/>
          <p:nvPr/>
        </p:nvSpPr>
        <p:spPr>
          <a:xfrm>
            <a:off x="2846783" y="123797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CPU</a:t>
            </a:r>
            <a:endParaRPr lang="en-US"/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2987577" y="2310427"/>
            <a:ext cx="0" cy="27235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9" idx="2"/>
            <a:endCxn id="11" idx="0"/>
          </p:cNvCxnSpPr>
          <p:nvPr/>
        </p:nvCxnSpPr>
        <p:spPr>
          <a:xfrm>
            <a:off x="2723148" y="2346158"/>
            <a:ext cx="0" cy="23662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5693491" y="1877841"/>
            <a:ext cx="1388250" cy="9386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adroTexto 16"/>
          <p:cNvSpPr txBox="1"/>
          <p:nvPr/>
        </p:nvSpPr>
        <p:spPr>
          <a:xfrm>
            <a:off x="5852704" y="2123393"/>
            <a:ext cx="122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Memoria</a:t>
            </a:r>
            <a:endParaRPr lang="en-US" dirty="0"/>
          </a:p>
        </p:txBody>
      </p:sp>
      <p:sp>
        <p:nvSpPr>
          <p:cNvPr id="18" name="Flecha izquierda y derecha 17"/>
          <p:cNvSpPr/>
          <p:nvPr/>
        </p:nvSpPr>
        <p:spPr>
          <a:xfrm>
            <a:off x="699560" y="3367203"/>
            <a:ext cx="10493820" cy="2391913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ector recto 23"/>
          <p:cNvCxnSpPr/>
          <p:nvPr/>
        </p:nvCxnSpPr>
        <p:spPr>
          <a:xfrm flipV="1">
            <a:off x="1922905" y="4266463"/>
            <a:ext cx="8141093" cy="51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 flipV="1">
            <a:off x="1922905" y="4600746"/>
            <a:ext cx="8141093" cy="51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 flipV="1">
            <a:off x="1922905" y="4931749"/>
            <a:ext cx="8141093" cy="51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9900596" y="3935683"/>
            <a:ext cx="1097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Data bus</a:t>
            </a:r>
            <a:endParaRPr lang="en-US" sz="2000"/>
          </a:p>
        </p:txBody>
      </p:sp>
      <p:sp>
        <p:nvSpPr>
          <p:cNvPr id="48" name="CuadroTexto 47"/>
          <p:cNvSpPr txBox="1"/>
          <p:nvPr/>
        </p:nvSpPr>
        <p:spPr>
          <a:xfrm>
            <a:off x="9917877" y="4278413"/>
            <a:ext cx="1447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Address bus</a:t>
            </a:r>
            <a:endParaRPr lang="en-US" sz="2000" dirty="0"/>
          </a:p>
        </p:txBody>
      </p:sp>
      <p:sp>
        <p:nvSpPr>
          <p:cNvPr id="49" name="CuadroTexto 48"/>
          <p:cNvSpPr txBox="1"/>
          <p:nvPr/>
        </p:nvSpPr>
        <p:spPr>
          <a:xfrm>
            <a:off x="9900595" y="4586570"/>
            <a:ext cx="138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Control bus</a:t>
            </a:r>
            <a:endParaRPr lang="en-US" sz="20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992597" y="3935683"/>
            <a:ext cx="1097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Data bus</a:t>
            </a:r>
            <a:endParaRPr lang="en-US" sz="2000"/>
          </a:p>
        </p:txBody>
      </p:sp>
      <p:sp>
        <p:nvSpPr>
          <p:cNvPr id="51" name="CuadroTexto 50"/>
          <p:cNvSpPr txBox="1"/>
          <p:nvPr/>
        </p:nvSpPr>
        <p:spPr>
          <a:xfrm>
            <a:off x="817646" y="4297176"/>
            <a:ext cx="1447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Address bus</a:t>
            </a:r>
            <a:endParaRPr lang="en-US" sz="20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800364" y="4605333"/>
            <a:ext cx="138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Control bus</a:t>
            </a:r>
            <a:endParaRPr lang="en-US" sz="2000" dirty="0"/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2656841" y="3237406"/>
            <a:ext cx="0" cy="1029057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/>
          <p:nvPr/>
        </p:nvCxnSpPr>
        <p:spPr>
          <a:xfrm flipH="1">
            <a:off x="6096000" y="2845468"/>
            <a:ext cx="1873" cy="1420995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/>
          <p:nvPr/>
        </p:nvCxnSpPr>
        <p:spPr>
          <a:xfrm>
            <a:off x="8758989" y="2759242"/>
            <a:ext cx="0" cy="1447880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>
            <a:stCxn id="6" idx="2"/>
          </p:cNvCxnSpPr>
          <p:nvPr/>
        </p:nvCxnSpPr>
        <p:spPr>
          <a:xfrm>
            <a:off x="3152274" y="3237406"/>
            <a:ext cx="0" cy="134916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/>
          <p:nvPr/>
        </p:nvCxnSpPr>
        <p:spPr>
          <a:xfrm flipH="1" flipV="1">
            <a:off x="6400800" y="2845468"/>
            <a:ext cx="32086" cy="175527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>
            <a:endCxn id="4" idx="2"/>
          </p:cNvCxnSpPr>
          <p:nvPr/>
        </p:nvCxnSpPr>
        <p:spPr>
          <a:xfrm flipH="1" flipV="1">
            <a:off x="9157737" y="2775285"/>
            <a:ext cx="2305" cy="182546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/>
          <p:nvPr/>
        </p:nvCxnSpPr>
        <p:spPr>
          <a:xfrm>
            <a:off x="3673113" y="3220636"/>
            <a:ext cx="12562" cy="171111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/>
          <p:nvPr/>
        </p:nvCxnSpPr>
        <p:spPr>
          <a:xfrm>
            <a:off x="6774292" y="2824734"/>
            <a:ext cx="12562" cy="208469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/>
          <p:nvPr/>
        </p:nvCxnSpPr>
        <p:spPr>
          <a:xfrm flipH="1">
            <a:off x="9446442" y="2764348"/>
            <a:ext cx="9734" cy="216740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575495" y="5614665"/>
            <a:ext cx="1506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System Bus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16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bus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95819"/>
            <a:ext cx="10515600" cy="2049722"/>
          </a:xfrm>
        </p:spPr>
        <p:txBody>
          <a:bodyPr>
            <a:normAutofit/>
          </a:bodyPr>
          <a:lstStyle/>
          <a:p>
            <a:r>
              <a:rPr lang="es-ES" dirty="0" smtClean="0"/>
              <a:t>Contiene 8, 16, 64, etc. líneas separadas.</a:t>
            </a:r>
          </a:p>
          <a:p>
            <a:r>
              <a:rPr lang="es-ES" dirty="0" smtClean="0"/>
              <a:t>El número de líneas establecen el ancho del data bus (</a:t>
            </a:r>
            <a:r>
              <a:rPr lang="es-ES" dirty="0" err="1" smtClean="0"/>
              <a:t>width</a:t>
            </a:r>
            <a:r>
              <a:rPr lang="es-ES" dirty="0" smtClean="0"/>
              <a:t>).</a:t>
            </a:r>
          </a:p>
          <a:p>
            <a:r>
              <a:rPr lang="es-ES" dirty="0" smtClean="0"/>
              <a:t>Cada línea transporta 1 bit.</a:t>
            </a:r>
          </a:p>
          <a:p>
            <a:r>
              <a:rPr lang="es-ES" dirty="0" smtClean="0"/>
              <a:t>8bit data bus = 8 líneas en el data bus.</a:t>
            </a:r>
          </a:p>
          <a:p>
            <a:endParaRPr lang="es-ES" dirty="0"/>
          </a:p>
          <a:p>
            <a:endParaRPr lang="en-US" sz="4000" dirty="0"/>
          </a:p>
          <a:p>
            <a:endParaRPr lang="en-US" sz="3800" dirty="0"/>
          </a:p>
          <a:p>
            <a:pPr marL="3200400" lvl="7" indent="0">
              <a:buNone/>
            </a:pPr>
            <a:endParaRPr lang="en-US" sz="28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38200" y="3680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Address bus</a:t>
            </a:r>
            <a:endParaRPr lang="en-U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90600" y="4751882"/>
            <a:ext cx="10515600" cy="18975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Ayuda a identificar una dirección particular en memoria.</a:t>
            </a:r>
          </a:p>
          <a:p>
            <a:r>
              <a:rPr lang="es-ES" dirty="0" smtClean="0"/>
              <a:t>Contiene la fuente o destino para el dato (</a:t>
            </a:r>
            <a:r>
              <a:rPr lang="es-ES" dirty="0" err="1" smtClean="0"/>
              <a:t>source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destination</a:t>
            </a:r>
            <a:r>
              <a:rPr lang="es-ES" dirty="0" smtClean="0"/>
              <a:t>).</a:t>
            </a:r>
          </a:p>
          <a:p>
            <a:r>
              <a:rPr lang="es-ES" dirty="0" smtClean="0"/>
              <a:t>Cada línea transporta 1 bit.</a:t>
            </a:r>
          </a:p>
          <a:p>
            <a:r>
              <a:rPr lang="es-ES" dirty="0" smtClean="0"/>
              <a:t>16bit </a:t>
            </a:r>
            <a:r>
              <a:rPr lang="es-ES" dirty="0" err="1" smtClean="0"/>
              <a:t>address</a:t>
            </a:r>
            <a:r>
              <a:rPr lang="es-ES" dirty="0" smtClean="0"/>
              <a:t> bus = 16 líneas.</a:t>
            </a:r>
          </a:p>
          <a:p>
            <a:endParaRPr lang="es-ES" dirty="0" smtClean="0"/>
          </a:p>
          <a:p>
            <a:endParaRPr lang="en-US" sz="4000" dirty="0" smtClean="0"/>
          </a:p>
          <a:p>
            <a:endParaRPr lang="en-US" sz="3800" dirty="0" smtClean="0"/>
          </a:p>
          <a:p>
            <a:pPr marL="3200400" lvl="7" indent="0">
              <a:buFont typeface="Arial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932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bus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95819"/>
            <a:ext cx="10515600" cy="2049722"/>
          </a:xfrm>
        </p:spPr>
        <p:txBody>
          <a:bodyPr>
            <a:normAutofit/>
          </a:bodyPr>
          <a:lstStyle/>
          <a:p>
            <a:r>
              <a:rPr lang="es-ES" dirty="0" smtClean="0"/>
              <a:t>Regula la actividad en el bus.</a:t>
            </a:r>
          </a:p>
          <a:p>
            <a:r>
              <a:rPr lang="es-ES" dirty="0" smtClean="0"/>
              <a:t>Controla toda la información de ‘</a:t>
            </a:r>
            <a:r>
              <a:rPr lang="es-ES" dirty="0" err="1" smtClean="0"/>
              <a:t>timing</a:t>
            </a:r>
            <a:r>
              <a:rPr lang="es-ES" dirty="0" smtClean="0"/>
              <a:t>’ relacionada con los buses.</a:t>
            </a:r>
          </a:p>
          <a:p>
            <a:r>
              <a:rPr lang="es-ES" dirty="0" smtClean="0"/>
              <a:t>Contiene señales de control que reportan el estado de los dispositivos conectados al bus (</a:t>
            </a:r>
            <a:r>
              <a:rPr lang="es-ES" dirty="0" err="1" smtClean="0"/>
              <a:t>memory</a:t>
            </a:r>
            <a:r>
              <a:rPr lang="es-ES" dirty="0" smtClean="0"/>
              <a:t> </a:t>
            </a:r>
            <a:r>
              <a:rPr lang="es-ES" dirty="0" err="1" smtClean="0"/>
              <a:t>read</a:t>
            </a:r>
            <a:r>
              <a:rPr lang="es-ES" dirty="0" smtClean="0"/>
              <a:t>, </a:t>
            </a:r>
            <a:r>
              <a:rPr lang="es-ES" dirty="0" err="1" smtClean="0"/>
              <a:t>memory</a:t>
            </a:r>
            <a:r>
              <a:rPr lang="es-ES" dirty="0" smtClean="0"/>
              <a:t> </a:t>
            </a:r>
            <a:r>
              <a:rPr lang="es-ES" dirty="0" err="1" smtClean="0"/>
              <a:t>write</a:t>
            </a:r>
            <a:r>
              <a:rPr lang="es-ES" dirty="0" smtClean="0"/>
              <a:t>, I/O </a:t>
            </a:r>
            <a:r>
              <a:rPr lang="es-ES" dirty="0" err="1" smtClean="0"/>
              <a:t>read</a:t>
            </a:r>
            <a:r>
              <a:rPr lang="es-ES" dirty="0" smtClean="0"/>
              <a:t>, I/O </a:t>
            </a:r>
            <a:r>
              <a:rPr lang="es-ES" dirty="0" err="1" smtClean="0"/>
              <a:t>write</a:t>
            </a:r>
            <a:r>
              <a:rPr lang="es-ES" dirty="0" smtClean="0"/>
              <a:t>)</a:t>
            </a:r>
          </a:p>
          <a:p>
            <a:endParaRPr lang="es-ES" dirty="0"/>
          </a:p>
          <a:p>
            <a:endParaRPr lang="en-US" sz="4000" dirty="0"/>
          </a:p>
          <a:p>
            <a:endParaRPr lang="en-US" sz="3800" dirty="0"/>
          </a:p>
          <a:p>
            <a:pPr marL="3200400" lvl="7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1012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ARBITRAJE de Bus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5202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</a:pPr>
            <a:r>
              <a:rPr lang="es-ES" sz="2400" dirty="0" smtClean="0"/>
              <a:t>Quién tendrá acceso al bus para leer/escribir los datos</a:t>
            </a:r>
            <a:endParaRPr lang="es-ES" sz="2400" dirty="0"/>
          </a:p>
          <a:p>
            <a:pPr>
              <a:spcBef>
                <a:spcPts val="200"/>
              </a:spcBef>
            </a:pPr>
            <a:r>
              <a:rPr lang="en-US" sz="2400" dirty="0" err="1" smtClean="0"/>
              <a:t>Decisi</a:t>
            </a:r>
            <a:r>
              <a:rPr lang="es-ES" sz="2400" dirty="0" err="1" smtClean="0"/>
              <a:t>ón</a:t>
            </a:r>
            <a:r>
              <a:rPr lang="es-ES" sz="2400" dirty="0" smtClean="0"/>
              <a:t> de qué dispositivo tendrá el acceso primero.</a:t>
            </a:r>
          </a:p>
          <a:p>
            <a:pPr>
              <a:spcBef>
                <a:spcPts val="200"/>
              </a:spcBef>
            </a:pPr>
            <a:r>
              <a:rPr lang="es-ES" sz="2400" dirty="0" smtClean="0"/>
              <a:t>Hay un dispositivo </a:t>
            </a:r>
            <a:r>
              <a:rPr lang="es-ES" sz="2400" b="1" dirty="0" smtClean="0"/>
              <a:t>máster</a:t>
            </a:r>
            <a:r>
              <a:rPr lang="es-ES" sz="2400" dirty="0" smtClean="0"/>
              <a:t> por bus.</a:t>
            </a:r>
          </a:p>
          <a:p>
            <a:pPr>
              <a:spcBef>
                <a:spcPts val="200"/>
              </a:spcBef>
            </a:pPr>
            <a:r>
              <a:rPr lang="es-ES" sz="2400" dirty="0" smtClean="0"/>
              <a:t>Los dispositivos conectados al bus podrían querer usarlo al mismo tiempo, el arbitraje de bus permite definir qué dispositivo lo usará con prioridad.</a:t>
            </a:r>
          </a:p>
          <a:p>
            <a:pPr>
              <a:spcBef>
                <a:spcPts val="200"/>
              </a:spcBef>
            </a:pPr>
            <a:r>
              <a:rPr lang="es-ES" sz="2400" dirty="0" smtClean="0"/>
              <a:t>Sólo 1 dispositivo puede usar el bus a la vez</a:t>
            </a:r>
          </a:p>
          <a:p>
            <a:pPr>
              <a:spcBef>
                <a:spcPts val="200"/>
              </a:spcBef>
            </a:pPr>
            <a:r>
              <a:rPr lang="es-ES" sz="2400" dirty="0" smtClean="0"/>
              <a:t>El esquema de arbitraje tratará de balancear:</a:t>
            </a:r>
          </a:p>
          <a:p>
            <a:pPr lvl="1">
              <a:spcBef>
                <a:spcPts val="200"/>
              </a:spcBef>
            </a:pPr>
            <a:r>
              <a:rPr lang="es-ES" dirty="0" smtClean="0"/>
              <a:t>Bus </a:t>
            </a:r>
            <a:r>
              <a:rPr lang="es-ES" dirty="0" err="1" smtClean="0"/>
              <a:t>priority</a:t>
            </a:r>
            <a:r>
              <a:rPr lang="es-ES" dirty="0" smtClean="0"/>
              <a:t>: prioriza el acceso de los dispositivos al bus</a:t>
            </a:r>
          </a:p>
          <a:p>
            <a:pPr lvl="1">
              <a:spcBef>
                <a:spcPts val="200"/>
              </a:spcBef>
            </a:pPr>
            <a:r>
              <a:rPr lang="es-ES" dirty="0" err="1" smtClean="0"/>
              <a:t>Fairness</a:t>
            </a:r>
            <a:r>
              <a:rPr lang="es-ES" dirty="0" smtClean="0"/>
              <a:t>: se decide si se dará servicio a todos los dispositivos o no</a:t>
            </a:r>
          </a:p>
          <a:p>
            <a:pPr>
              <a:spcBef>
                <a:spcPts val="200"/>
              </a:spcBef>
            </a:pPr>
            <a:r>
              <a:rPr lang="es-ES" sz="2400" dirty="0" smtClean="0"/>
              <a:t>3 mecanismos de arbitraje (usan </a:t>
            </a:r>
            <a:r>
              <a:rPr lang="es-ES" sz="2400" i="1" dirty="0" smtClean="0"/>
              <a:t>control </a:t>
            </a:r>
            <a:r>
              <a:rPr lang="es-ES" sz="2400" i="1" dirty="0" err="1" smtClean="0"/>
              <a:t>lines</a:t>
            </a:r>
            <a:r>
              <a:rPr lang="es-ES" sz="2400" dirty="0" smtClean="0"/>
              <a:t> específicas en el bus para arbitraje)</a:t>
            </a:r>
          </a:p>
          <a:p>
            <a:pPr lvl="1">
              <a:spcBef>
                <a:spcPts val="200"/>
              </a:spcBef>
            </a:pPr>
            <a:r>
              <a:rPr lang="es-ES" dirty="0" smtClean="0"/>
              <a:t>Daisy </a:t>
            </a:r>
            <a:r>
              <a:rPr lang="es-ES" dirty="0" err="1" smtClean="0"/>
              <a:t>chain</a:t>
            </a:r>
            <a:endParaRPr lang="es-ES" dirty="0" smtClean="0"/>
          </a:p>
          <a:p>
            <a:pPr lvl="1">
              <a:spcBef>
                <a:spcPts val="200"/>
              </a:spcBef>
            </a:pPr>
            <a:r>
              <a:rPr lang="es-ES" dirty="0" err="1" smtClean="0"/>
              <a:t>Polling</a:t>
            </a:r>
            <a:endParaRPr lang="es-ES" dirty="0" smtClean="0"/>
          </a:p>
          <a:p>
            <a:pPr lvl="1">
              <a:spcBef>
                <a:spcPts val="200"/>
              </a:spcBef>
            </a:pPr>
            <a:r>
              <a:rPr lang="es-ES" dirty="0" err="1" smtClean="0"/>
              <a:t>Independent</a:t>
            </a:r>
            <a:r>
              <a:rPr lang="es-ES" dirty="0" smtClean="0"/>
              <a:t> </a:t>
            </a:r>
            <a:r>
              <a:rPr lang="es-ES" dirty="0" err="1" smtClean="0"/>
              <a:t>request</a:t>
            </a:r>
            <a:endParaRPr lang="es-ES" dirty="0" smtClean="0"/>
          </a:p>
          <a:p>
            <a:pPr>
              <a:spcBef>
                <a:spcPts val="200"/>
              </a:spcBef>
            </a:pPr>
            <a:endParaRPr lang="es-ES" sz="2400" dirty="0" smtClean="0"/>
          </a:p>
          <a:p>
            <a:pPr>
              <a:spcBef>
                <a:spcPts val="200"/>
              </a:spcBef>
            </a:pPr>
            <a:endParaRPr lang="es-ES" sz="2400" dirty="0" smtClean="0"/>
          </a:p>
          <a:p>
            <a:pPr>
              <a:spcBef>
                <a:spcPts val="200"/>
              </a:spcBef>
            </a:pPr>
            <a:endParaRPr lang="en-US" sz="2400" dirty="0"/>
          </a:p>
          <a:p>
            <a:pPr>
              <a:spcBef>
                <a:spcPts val="200"/>
              </a:spcBef>
            </a:pPr>
            <a:endParaRPr lang="en-US" sz="2400" dirty="0"/>
          </a:p>
          <a:p>
            <a:pPr marL="3200400" lvl="7" indent="0">
              <a:spcBef>
                <a:spcPts val="20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32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3126"/>
          </a:xfrm>
        </p:spPr>
        <p:txBody>
          <a:bodyPr>
            <a:normAutofit fontScale="90000"/>
          </a:bodyPr>
          <a:lstStyle/>
          <a:p>
            <a:pPr lvl="1"/>
            <a:r>
              <a:rPr lang="es-ES" sz="3200" dirty="0" smtClean="0"/>
              <a:t>Daisy </a:t>
            </a:r>
            <a:r>
              <a:rPr lang="es-ES" sz="3200" dirty="0" err="1" smtClean="0"/>
              <a:t>chain</a:t>
            </a:r>
            <a:r>
              <a:rPr lang="es-ES" sz="3200" dirty="0" smtClean="0"/>
              <a:t> </a:t>
            </a:r>
            <a:r>
              <a:rPr lang="es-ES" sz="3200" dirty="0" err="1" smtClean="0"/>
              <a:t>arbitration</a:t>
            </a:r>
            <a:endParaRPr lang="es-ES" sz="3200" dirty="0" smtClean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3290" y="1019001"/>
            <a:ext cx="10515600" cy="956240"/>
          </a:xfrm>
        </p:spPr>
        <p:txBody>
          <a:bodyPr>
            <a:normAutofit fontScale="92500" lnSpcReduction="20000"/>
          </a:bodyPr>
          <a:lstStyle/>
          <a:p>
            <a:r>
              <a:rPr lang="es-ES" sz="2400" dirty="0" smtClean="0"/>
              <a:t>Uso del Bus Master</a:t>
            </a:r>
          </a:p>
          <a:p>
            <a:r>
              <a:rPr lang="es-ES" sz="2400" dirty="0" smtClean="0"/>
              <a:t>Si un dispositivo está usando el bus, el dispositivo manda una señal de BUSY , si lo deja de usar, se manda una señal de RELEASE</a:t>
            </a:r>
          </a:p>
          <a:p>
            <a:endParaRPr lang="es-ES" sz="2400" dirty="0" smtClean="0"/>
          </a:p>
          <a:p>
            <a:endParaRPr lang="en-US" sz="2400" dirty="0"/>
          </a:p>
          <a:p>
            <a:endParaRPr lang="en-US" sz="2400" dirty="0"/>
          </a:p>
          <a:p>
            <a:pPr marL="3200400" lvl="7" indent="0">
              <a:buNone/>
            </a:pPr>
            <a:endParaRPr lang="en-US" sz="2400" dirty="0"/>
          </a:p>
        </p:txBody>
      </p:sp>
      <p:sp>
        <p:nvSpPr>
          <p:cNvPr id="5" name="Rectángulo 4"/>
          <p:cNvSpPr/>
          <p:nvPr/>
        </p:nvSpPr>
        <p:spPr>
          <a:xfrm>
            <a:off x="8421248" y="2614597"/>
            <a:ext cx="977586" cy="8502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8624079" y="2855047"/>
            <a:ext cx="6008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D3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5558581" y="2567385"/>
            <a:ext cx="1097053" cy="9386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adroTexto 17"/>
          <p:cNvSpPr txBox="1"/>
          <p:nvPr/>
        </p:nvSpPr>
        <p:spPr>
          <a:xfrm>
            <a:off x="5858541" y="2843429"/>
            <a:ext cx="55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D2</a:t>
            </a:r>
            <a:endParaRPr lang="en-US" dirty="0"/>
          </a:p>
        </p:txBody>
      </p:sp>
      <p:cxnSp>
        <p:nvCxnSpPr>
          <p:cNvPr id="20" name="Conector recto 19"/>
          <p:cNvCxnSpPr/>
          <p:nvPr/>
        </p:nvCxnSpPr>
        <p:spPr>
          <a:xfrm>
            <a:off x="2668251" y="4952067"/>
            <a:ext cx="7260837" cy="3941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2668251" y="5273557"/>
            <a:ext cx="7260837" cy="1673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9851893" y="4598590"/>
            <a:ext cx="1463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Bus Request</a:t>
            </a:r>
            <a:endParaRPr lang="en-US" sz="20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9899108" y="5054101"/>
            <a:ext cx="110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Bus Busy</a:t>
            </a:r>
            <a:endParaRPr lang="en-US" sz="2000" dirty="0"/>
          </a:p>
        </p:txBody>
      </p:sp>
      <p:sp>
        <p:nvSpPr>
          <p:cNvPr id="39" name="Rectángulo 38"/>
          <p:cNvSpPr/>
          <p:nvPr/>
        </p:nvSpPr>
        <p:spPr>
          <a:xfrm>
            <a:off x="3330155" y="2567385"/>
            <a:ext cx="1097053" cy="9386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adroTexto 39"/>
          <p:cNvSpPr txBox="1"/>
          <p:nvPr/>
        </p:nvSpPr>
        <p:spPr>
          <a:xfrm>
            <a:off x="3630115" y="2843429"/>
            <a:ext cx="55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D1</a:t>
            </a:r>
            <a:endParaRPr lang="en-US" dirty="0"/>
          </a:p>
        </p:txBody>
      </p:sp>
      <p:sp>
        <p:nvSpPr>
          <p:cNvPr id="45" name="Rectángulo 44"/>
          <p:cNvSpPr/>
          <p:nvPr/>
        </p:nvSpPr>
        <p:spPr>
          <a:xfrm>
            <a:off x="1519049" y="4323733"/>
            <a:ext cx="1146965" cy="1332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adroTexto 45"/>
          <p:cNvSpPr txBox="1"/>
          <p:nvPr/>
        </p:nvSpPr>
        <p:spPr>
          <a:xfrm>
            <a:off x="1516812" y="4599776"/>
            <a:ext cx="114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BUS</a:t>
            </a:r>
          </a:p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49" name="Conector recto de flecha 48"/>
          <p:cNvCxnSpPr/>
          <p:nvPr/>
        </p:nvCxnSpPr>
        <p:spPr>
          <a:xfrm>
            <a:off x="2248526" y="3036725"/>
            <a:ext cx="10816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/>
          <p:nvPr/>
        </p:nvCxnSpPr>
        <p:spPr>
          <a:xfrm>
            <a:off x="4476952" y="3047936"/>
            <a:ext cx="10816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>
            <a:endCxn id="5" idx="1"/>
          </p:cNvCxnSpPr>
          <p:nvPr/>
        </p:nvCxnSpPr>
        <p:spPr>
          <a:xfrm flipV="1">
            <a:off x="6655634" y="3039713"/>
            <a:ext cx="1765614" cy="8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2248526" y="3028095"/>
            <a:ext cx="0" cy="1295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2839710" y="2066526"/>
            <a:ext cx="2077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Prioridad</a:t>
            </a:r>
            <a:r>
              <a:rPr lang="en-US" sz="2000" dirty="0" smtClean="0"/>
              <a:t> m</a:t>
            </a:r>
            <a:r>
              <a:rPr lang="es-ES" sz="2000" dirty="0" err="1" smtClean="0"/>
              <a:t>ás</a:t>
            </a:r>
            <a:r>
              <a:rPr lang="es-ES" sz="2000" dirty="0" smtClean="0"/>
              <a:t> alta</a:t>
            </a:r>
            <a:endParaRPr lang="en-US" sz="20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7885551" y="2157897"/>
            <a:ext cx="2130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Prioridad</a:t>
            </a:r>
            <a:r>
              <a:rPr lang="en-US" sz="2000" dirty="0" smtClean="0"/>
              <a:t> m</a:t>
            </a:r>
            <a:r>
              <a:rPr lang="es-ES" sz="2000" dirty="0" err="1" smtClean="0"/>
              <a:t>ás</a:t>
            </a:r>
            <a:r>
              <a:rPr lang="es-ES" sz="2000" dirty="0" smtClean="0"/>
              <a:t> baja</a:t>
            </a:r>
            <a:endParaRPr lang="en-US" sz="2000" dirty="0"/>
          </a:p>
        </p:txBody>
      </p:sp>
      <p:cxnSp>
        <p:nvCxnSpPr>
          <p:cNvPr id="58" name="Conector recto 57"/>
          <p:cNvCxnSpPr/>
          <p:nvPr/>
        </p:nvCxnSpPr>
        <p:spPr>
          <a:xfrm>
            <a:off x="3630115" y="3506065"/>
            <a:ext cx="0" cy="14460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>
            <a:off x="5961090" y="3506065"/>
            <a:ext cx="0" cy="14460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flipH="1">
            <a:off x="8784238" y="3476939"/>
            <a:ext cx="19982" cy="1475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 flipH="1">
            <a:off x="4062336" y="3506065"/>
            <a:ext cx="4993" cy="176749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 flipH="1">
            <a:off x="6275070" y="3522799"/>
            <a:ext cx="4993" cy="176749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 flipH="1">
            <a:off x="9098217" y="3478615"/>
            <a:ext cx="4993" cy="176749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3998502" y="4963278"/>
            <a:ext cx="784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  <a:r>
              <a:rPr lang="en-US" sz="2000" dirty="0" smtClean="0"/>
              <a:t>usy?</a:t>
            </a:r>
            <a:endParaRPr lang="en-US" sz="20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4076513" y="3586506"/>
            <a:ext cx="1340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Liberar</a:t>
            </a:r>
            <a:r>
              <a:rPr lang="en-US" sz="2000" dirty="0" smtClean="0"/>
              <a:t> bus</a:t>
            </a:r>
            <a:endParaRPr lang="en-US" sz="2000" dirty="0"/>
          </a:p>
        </p:txBody>
      </p:sp>
      <p:sp>
        <p:nvSpPr>
          <p:cNvPr id="69" name="CuadroTexto 68"/>
          <p:cNvSpPr txBox="1"/>
          <p:nvPr/>
        </p:nvSpPr>
        <p:spPr>
          <a:xfrm>
            <a:off x="838200" y="5925858"/>
            <a:ext cx="8890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Simple: s</a:t>
            </a:r>
            <a:r>
              <a:rPr lang="es-ES" sz="2000" dirty="0" err="1" smtClean="0"/>
              <a:t>ólo</a:t>
            </a:r>
            <a:r>
              <a:rPr lang="es-ES" sz="2000" dirty="0" smtClean="0"/>
              <a:t> 3 líneas de bus adicionales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No </a:t>
            </a:r>
            <a:r>
              <a:rPr lang="en-US" sz="2000" dirty="0" err="1" smtClean="0"/>
              <a:t>asegura</a:t>
            </a:r>
            <a:r>
              <a:rPr lang="en-US" sz="2000" dirty="0" smtClean="0"/>
              <a:t> </a:t>
            </a:r>
            <a:r>
              <a:rPr lang="en-US" sz="2000" dirty="0" err="1" smtClean="0"/>
              <a:t>acceso</a:t>
            </a:r>
            <a:r>
              <a:rPr lang="en-US" sz="2000" dirty="0" smtClean="0"/>
              <a:t> </a:t>
            </a:r>
            <a:r>
              <a:rPr lang="en-US" sz="2000" dirty="0" err="1" smtClean="0"/>
              <a:t>justo</a:t>
            </a:r>
            <a:r>
              <a:rPr lang="en-US" sz="2000" dirty="0" smtClean="0"/>
              <a:t>: fairness, </a:t>
            </a:r>
            <a:r>
              <a:rPr lang="en-US" sz="2000" dirty="0" err="1"/>
              <a:t>espera</a:t>
            </a:r>
            <a:r>
              <a:rPr lang="en-US" sz="2000" dirty="0"/>
              <a:t> </a:t>
            </a:r>
            <a:r>
              <a:rPr lang="en-US" sz="2000" dirty="0" err="1" smtClean="0"/>
              <a:t>indefinida</a:t>
            </a:r>
            <a:r>
              <a:rPr lang="en-US" sz="2000" dirty="0" smtClean="0"/>
              <a:t> </a:t>
            </a:r>
            <a:r>
              <a:rPr lang="en-US" sz="2000" dirty="0" err="1" smtClean="0"/>
              <a:t>debido</a:t>
            </a:r>
            <a:r>
              <a:rPr lang="en-US" sz="2000" dirty="0" smtClean="0"/>
              <a:t> a la </a:t>
            </a:r>
            <a:r>
              <a:rPr lang="en-US" sz="2000" dirty="0" err="1" smtClean="0"/>
              <a:t>prioridad</a:t>
            </a:r>
            <a:r>
              <a:rPr lang="en-US" sz="2000" dirty="0" smtClean="0"/>
              <a:t> del HW</a:t>
            </a:r>
            <a:endParaRPr lang="en-US" sz="20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1877660" y="2654992"/>
            <a:ext cx="1206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Bus Grant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30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8821"/>
            <a:ext cx="10515600" cy="562963"/>
          </a:xfrm>
        </p:spPr>
        <p:txBody>
          <a:bodyPr>
            <a:normAutofit fontScale="90000"/>
          </a:bodyPr>
          <a:lstStyle/>
          <a:p>
            <a:pPr lvl="1"/>
            <a:r>
              <a:rPr lang="es-ES" sz="3200" dirty="0" err="1" smtClean="0"/>
              <a:t>Polling</a:t>
            </a:r>
            <a:r>
              <a:rPr lang="es-ES" sz="3200" dirty="0" smtClean="0"/>
              <a:t> </a:t>
            </a:r>
            <a:r>
              <a:rPr lang="es-ES" sz="3200" dirty="0" err="1" smtClean="0"/>
              <a:t>arbitration</a:t>
            </a:r>
            <a:endParaRPr lang="es-ES" sz="3200" dirty="0" smtClean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5202"/>
          </a:xfrm>
        </p:spPr>
        <p:txBody>
          <a:bodyPr>
            <a:normAutofit/>
          </a:bodyPr>
          <a:lstStyle/>
          <a:p>
            <a:endParaRPr lang="es-ES" sz="2400" dirty="0" smtClean="0"/>
          </a:p>
          <a:p>
            <a:endParaRPr lang="es-ES" sz="2400" dirty="0" smtClean="0"/>
          </a:p>
          <a:p>
            <a:endParaRPr lang="en-US" sz="2400" dirty="0"/>
          </a:p>
          <a:p>
            <a:endParaRPr lang="en-US" sz="2400" dirty="0"/>
          </a:p>
          <a:p>
            <a:pPr marL="3200400" lvl="7" indent="0">
              <a:buNone/>
            </a:pPr>
            <a:endParaRPr lang="en-US" sz="24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778240" y="1020704"/>
            <a:ext cx="10515600" cy="1057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/>
              <a:t>Uso del Bus Master</a:t>
            </a:r>
          </a:p>
          <a:p>
            <a:r>
              <a:rPr lang="es-ES" sz="2400" dirty="0" smtClean="0"/>
              <a:t>Si cualquiera de los dispositivos está usando en bus, se enviará una señal BUS BUSY</a:t>
            </a:r>
          </a:p>
          <a:p>
            <a:r>
              <a:rPr lang="es-ES" sz="2400" dirty="0" smtClean="0"/>
              <a:t>Bus </a:t>
            </a:r>
            <a:r>
              <a:rPr lang="es-ES" sz="2400" dirty="0" err="1" smtClean="0"/>
              <a:t>Polling</a:t>
            </a:r>
            <a:r>
              <a:rPr lang="es-ES" sz="2400" dirty="0" smtClean="0"/>
              <a:t>  ofrecerá el permiso de uso al dispositivo dependiendo de la prioridad</a:t>
            </a:r>
          </a:p>
          <a:p>
            <a:endParaRPr lang="es-E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3200400" lvl="7" indent="0">
              <a:buFont typeface="Arial"/>
              <a:buNone/>
            </a:pPr>
            <a:endParaRPr lang="en-US" sz="2400" dirty="0"/>
          </a:p>
        </p:txBody>
      </p:sp>
      <p:sp>
        <p:nvSpPr>
          <p:cNvPr id="5" name="Rectángulo 4"/>
          <p:cNvSpPr/>
          <p:nvPr/>
        </p:nvSpPr>
        <p:spPr>
          <a:xfrm>
            <a:off x="8421248" y="2614597"/>
            <a:ext cx="977586" cy="8502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8624079" y="2855047"/>
            <a:ext cx="6008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D3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5558581" y="2567385"/>
            <a:ext cx="1097053" cy="9386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5858541" y="2843429"/>
            <a:ext cx="55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D2</a:t>
            </a:r>
            <a:endParaRPr lang="en-US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2668251" y="4952067"/>
            <a:ext cx="7260837" cy="3941"/>
          </a:xfrm>
          <a:prstGeom prst="line">
            <a:avLst/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2668251" y="5273557"/>
            <a:ext cx="7260837" cy="1673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9851893" y="4598590"/>
            <a:ext cx="1463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Bus Request</a:t>
            </a:r>
            <a:endParaRPr lang="en-US" sz="20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9899108" y="5054101"/>
            <a:ext cx="110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Bus Busy</a:t>
            </a:r>
            <a:endParaRPr lang="en-US" sz="2000" dirty="0"/>
          </a:p>
        </p:txBody>
      </p:sp>
      <p:sp>
        <p:nvSpPr>
          <p:cNvPr id="13" name="Rectángulo 12"/>
          <p:cNvSpPr/>
          <p:nvPr/>
        </p:nvSpPr>
        <p:spPr>
          <a:xfrm>
            <a:off x="3330155" y="2567385"/>
            <a:ext cx="1097053" cy="9386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adroTexto 13"/>
          <p:cNvSpPr txBox="1"/>
          <p:nvPr/>
        </p:nvSpPr>
        <p:spPr>
          <a:xfrm>
            <a:off x="3630115" y="2843429"/>
            <a:ext cx="55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D1</a:t>
            </a:r>
            <a:endParaRPr lang="en-US" dirty="0"/>
          </a:p>
        </p:txBody>
      </p:sp>
      <p:sp>
        <p:nvSpPr>
          <p:cNvPr id="15" name="Rectángulo 14"/>
          <p:cNvSpPr/>
          <p:nvPr/>
        </p:nvSpPr>
        <p:spPr>
          <a:xfrm>
            <a:off x="1519049" y="4233793"/>
            <a:ext cx="1146965" cy="1332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adroTexto 15"/>
          <p:cNvSpPr txBox="1"/>
          <p:nvPr/>
        </p:nvSpPr>
        <p:spPr>
          <a:xfrm>
            <a:off x="1516812" y="4599776"/>
            <a:ext cx="114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BUS</a:t>
            </a:r>
          </a:p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23" name="Conector recto 22"/>
          <p:cNvCxnSpPr/>
          <p:nvPr/>
        </p:nvCxnSpPr>
        <p:spPr>
          <a:xfrm>
            <a:off x="3824985" y="3506065"/>
            <a:ext cx="0" cy="14460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6036040" y="3506065"/>
            <a:ext cx="0" cy="14460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 flipH="1">
            <a:off x="8874178" y="3476939"/>
            <a:ext cx="19982" cy="1475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H="1">
            <a:off x="4062336" y="3506065"/>
            <a:ext cx="4993" cy="176749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H="1">
            <a:off x="6275070" y="3522799"/>
            <a:ext cx="4993" cy="176749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H="1">
            <a:off x="9098217" y="3478615"/>
            <a:ext cx="4993" cy="176749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3998502" y="4963278"/>
            <a:ext cx="784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  <a:r>
              <a:rPr lang="en-US" sz="2000" dirty="0" smtClean="0"/>
              <a:t>usy?</a:t>
            </a:r>
            <a:endParaRPr lang="en-US" sz="20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4076513" y="3586506"/>
            <a:ext cx="1340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Liberar</a:t>
            </a:r>
            <a:r>
              <a:rPr lang="en-US" sz="2000" dirty="0" smtClean="0"/>
              <a:t> bus</a:t>
            </a:r>
            <a:endParaRPr lang="en-US" sz="20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838200" y="5925858"/>
            <a:ext cx="4198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No hay la </a:t>
            </a:r>
            <a:r>
              <a:rPr lang="en-US" sz="2000" dirty="0" err="1" smtClean="0"/>
              <a:t>desventaja</a:t>
            </a:r>
            <a:r>
              <a:rPr lang="en-US" sz="2000" dirty="0" smtClean="0"/>
              <a:t> de Daisy Chain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L</a:t>
            </a:r>
            <a:r>
              <a:rPr lang="es-ES" sz="2000" dirty="0" err="1" smtClean="0"/>
              <a:t>ínea</a:t>
            </a:r>
            <a:r>
              <a:rPr lang="es-ES" sz="2000" dirty="0" smtClean="0"/>
              <a:t> extra para </a:t>
            </a:r>
            <a:r>
              <a:rPr lang="es-ES" sz="2000" dirty="0" err="1" smtClean="0"/>
              <a:t>Polling</a:t>
            </a:r>
            <a:endParaRPr lang="en-US" sz="2000" dirty="0"/>
          </a:p>
        </p:txBody>
      </p:sp>
      <p:cxnSp>
        <p:nvCxnSpPr>
          <p:cNvPr id="60" name="Conector recto 59"/>
          <p:cNvCxnSpPr/>
          <p:nvPr/>
        </p:nvCxnSpPr>
        <p:spPr>
          <a:xfrm>
            <a:off x="2668251" y="4519417"/>
            <a:ext cx="7260837" cy="394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/>
          <p:cNvSpPr txBox="1"/>
          <p:nvPr/>
        </p:nvSpPr>
        <p:spPr>
          <a:xfrm>
            <a:off x="9851893" y="4165940"/>
            <a:ext cx="88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Polling</a:t>
            </a:r>
            <a:endParaRPr lang="en-US" sz="2000" dirty="0"/>
          </a:p>
        </p:txBody>
      </p:sp>
      <p:cxnSp>
        <p:nvCxnSpPr>
          <p:cNvPr id="62" name="Conector recto 61"/>
          <p:cNvCxnSpPr/>
          <p:nvPr/>
        </p:nvCxnSpPr>
        <p:spPr>
          <a:xfrm>
            <a:off x="3497700" y="3506065"/>
            <a:ext cx="9998" cy="101335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>
            <a:off x="5749838" y="3492340"/>
            <a:ext cx="9998" cy="101335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8657219" y="3492279"/>
            <a:ext cx="9998" cy="101335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2599949" y="4126569"/>
            <a:ext cx="1206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Bus Grant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2397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8821"/>
            <a:ext cx="10515600" cy="562963"/>
          </a:xfrm>
        </p:spPr>
        <p:txBody>
          <a:bodyPr>
            <a:normAutofit fontScale="90000"/>
          </a:bodyPr>
          <a:lstStyle/>
          <a:p>
            <a:pPr lvl="1"/>
            <a:r>
              <a:rPr lang="es-ES" sz="3200" dirty="0" err="1" smtClean="0"/>
              <a:t>Independent</a:t>
            </a:r>
            <a:r>
              <a:rPr lang="es-ES" sz="3200" dirty="0" smtClean="0"/>
              <a:t> </a:t>
            </a:r>
            <a:r>
              <a:rPr lang="es-ES" sz="3200" dirty="0" err="1" smtClean="0"/>
              <a:t>request</a:t>
            </a:r>
            <a:r>
              <a:rPr lang="es-ES" sz="3200" dirty="0" smtClean="0"/>
              <a:t> </a:t>
            </a:r>
            <a:r>
              <a:rPr lang="es-ES" sz="3200" dirty="0" err="1" smtClean="0"/>
              <a:t>arbitration</a:t>
            </a:r>
            <a:endParaRPr lang="es-ES" sz="3200" dirty="0" smtClean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5202"/>
          </a:xfrm>
        </p:spPr>
        <p:txBody>
          <a:bodyPr>
            <a:normAutofit/>
          </a:bodyPr>
          <a:lstStyle/>
          <a:p>
            <a:endParaRPr lang="es-ES" sz="2400" dirty="0" smtClean="0"/>
          </a:p>
          <a:p>
            <a:endParaRPr lang="es-ES" sz="2400" dirty="0" smtClean="0"/>
          </a:p>
          <a:p>
            <a:endParaRPr lang="en-US" sz="2400" dirty="0"/>
          </a:p>
          <a:p>
            <a:endParaRPr lang="en-US" sz="2400" dirty="0"/>
          </a:p>
          <a:p>
            <a:pPr marL="3200400" lvl="7" indent="0">
              <a:buNone/>
            </a:pPr>
            <a:endParaRPr lang="en-US" sz="24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778240" y="924451"/>
            <a:ext cx="10515600" cy="1275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 smtClean="0"/>
              <a:t>Uso del Bus Master</a:t>
            </a:r>
          </a:p>
          <a:p>
            <a:r>
              <a:rPr lang="es-ES" sz="1900" dirty="0" smtClean="0"/>
              <a:t>Cuando el bus está libre se envía la señal de GRANT</a:t>
            </a:r>
          </a:p>
          <a:p>
            <a:r>
              <a:rPr lang="es-ES" sz="1900" dirty="0" smtClean="0"/>
              <a:t>Cuando el bus está ocupado el dispositivo tiene que esperar hasta que se libere</a:t>
            </a:r>
          </a:p>
          <a:p>
            <a:r>
              <a:rPr lang="es-ES" sz="1900" dirty="0" smtClean="0"/>
              <a:t>El bus Master decide a quien dar el permiso GRANT de acceso, basado en prioridades</a:t>
            </a:r>
          </a:p>
          <a:p>
            <a:endParaRPr lang="es-ES" sz="1900" dirty="0" smtClean="0"/>
          </a:p>
          <a:p>
            <a:endParaRPr lang="en-US" sz="1900" dirty="0" smtClean="0"/>
          </a:p>
          <a:p>
            <a:endParaRPr lang="en-US" sz="1900" dirty="0" smtClean="0"/>
          </a:p>
          <a:p>
            <a:pPr marL="3200400" lvl="7" indent="0">
              <a:buFont typeface="Arial"/>
              <a:buNone/>
            </a:pPr>
            <a:endParaRPr lang="en-US" sz="1900" dirty="0"/>
          </a:p>
        </p:txBody>
      </p:sp>
      <p:sp>
        <p:nvSpPr>
          <p:cNvPr id="5" name="Rectángulo 4"/>
          <p:cNvSpPr/>
          <p:nvPr/>
        </p:nvSpPr>
        <p:spPr>
          <a:xfrm>
            <a:off x="8421248" y="2614597"/>
            <a:ext cx="977586" cy="8502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8624079" y="2855047"/>
            <a:ext cx="6008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D3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5558581" y="2567385"/>
            <a:ext cx="1097053" cy="9386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5858541" y="2843429"/>
            <a:ext cx="55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D2</a:t>
            </a:r>
            <a:endParaRPr lang="en-US" dirty="0"/>
          </a:p>
        </p:txBody>
      </p:sp>
      <p:cxnSp>
        <p:nvCxnSpPr>
          <p:cNvPr id="10" name="Conector recto 9"/>
          <p:cNvCxnSpPr/>
          <p:nvPr/>
        </p:nvCxnSpPr>
        <p:spPr>
          <a:xfrm flipV="1">
            <a:off x="1838282" y="5475207"/>
            <a:ext cx="7650677" cy="2424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893523" y="3470016"/>
            <a:ext cx="1333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 Request</a:t>
            </a:r>
            <a:endParaRPr lang="en-U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9242704" y="5107477"/>
            <a:ext cx="110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Bus Busy</a:t>
            </a:r>
            <a:endParaRPr lang="en-US" sz="2000" dirty="0"/>
          </a:p>
        </p:txBody>
      </p:sp>
      <p:sp>
        <p:nvSpPr>
          <p:cNvPr id="13" name="Rectángulo 12"/>
          <p:cNvSpPr/>
          <p:nvPr/>
        </p:nvSpPr>
        <p:spPr>
          <a:xfrm>
            <a:off x="3330155" y="2567385"/>
            <a:ext cx="1097053" cy="9386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adroTexto 13"/>
          <p:cNvSpPr txBox="1"/>
          <p:nvPr/>
        </p:nvSpPr>
        <p:spPr>
          <a:xfrm>
            <a:off x="3630115" y="2843429"/>
            <a:ext cx="55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D1</a:t>
            </a:r>
            <a:endParaRPr lang="en-US" dirty="0"/>
          </a:p>
        </p:txBody>
      </p:sp>
      <p:sp>
        <p:nvSpPr>
          <p:cNvPr id="15" name="Rectángulo 14"/>
          <p:cNvSpPr/>
          <p:nvPr/>
        </p:nvSpPr>
        <p:spPr>
          <a:xfrm>
            <a:off x="664781" y="3721854"/>
            <a:ext cx="1146965" cy="19134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adroTexto 15"/>
          <p:cNvSpPr txBox="1"/>
          <p:nvPr/>
        </p:nvSpPr>
        <p:spPr>
          <a:xfrm>
            <a:off x="662544" y="4087838"/>
            <a:ext cx="114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BUS</a:t>
            </a:r>
          </a:p>
          <a:p>
            <a:r>
              <a:rPr lang="en-US" dirty="0" smtClean="0"/>
              <a:t>MASTER</a:t>
            </a:r>
            <a:endParaRPr lang="en-US" dirty="0"/>
          </a:p>
        </p:txBody>
      </p:sp>
      <p:cxnSp>
        <p:nvCxnSpPr>
          <p:cNvPr id="23" name="Conector recto 22"/>
          <p:cNvCxnSpPr/>
          <p:nvPr/>
        </p:nvCxnSpPr>
        <p:spPr>
          <a:xfrm flipH="1">
            <a:off x="3461686" y="3504516"/>
            <a:ext cx="1678" cy="310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8624079" y="3464829"/>
            <a:ext cx="0" cy="1350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4067330" y="3506065"/>
            <a:ext cx="9183" cy="199338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6280064" y="3522799"/>
            <a:ext cx="3778" cy="195986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H="1">
            <a:off x="9101470" y="3478615"/>
            <a:ext cx="1741" cy="202083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838200" y="5925858"/>
            <a:ext cx="6834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La </a:t>
            </a:r>
            <a:r>
              <a:rPr lang="en-US" sz="2000" dirty="0" err="1" smtClean="0"/>
              <a:t>prioridad</a:t>
            </a:r>
            <a:r>
              <a:rPr lang="en-US" sz="2000" dirty="0" smtClean="0"/>
              <a:t> </a:t>
            </a:r>
            <a:r>
              <a:rPr lang="en-US" sz="2000" dirty="0" err="1" smtClean="0"/>
              <a:t>es</a:t>
            </a:r>
            <a:r>
              <a:rPr lang="en-US" sz="2000" dirty="0" smtClean="0"/>
              <a:t> d</a:t>
            </a:r>
            <a:r>
              <a:rPr lang="es-ES" sz="2000" dirty="0" err="1" smtClean="0"/>
              <a:t>inámica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s-ES" sz="2000" dirty="0" smtClean="0"/>
              <a:t>Uso de dos líneas extra de comunicación por cada dispositivo</a:t>
            </a:r>
            <a:endParaRPr lang="en-US" sz="20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2715562" y="3773952"/>
            <a:ext cx="110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 Grant</a:t>
            </a:r>
            <a:endParaRPr lang="en-US" dirty="0"/>
          </a:p>
        </p:txBody>
      </p:sp>
      <p:cxnSp>
        <p:nvCxnSpPr>
          <p:cNvPr id="21" name="Conector recto de flecha 20"/>
          <p:cNvCxnSpPr/>
          <p:nvPr/>
        </p:nvCxnSpPr>
        <p:spPr>
          <a:xfrm flipH="1">
            <a:off x="1811746" y="3808957"/>
            <a:ext cx="1651618" cy="73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H="1">
            <a:off x="5725492" y="3526705"/>
            <a:ext cx="1678" cy="800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 flipH="1">
            <a:off x="1840771" y="4316500"/>
            <a:ext cx="3884721" cy="21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 flipH="1">
            <a:off x="1838282" y="4063530"/>
            <a:ext cx="1915184" cy="1813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/>
          <p:nvPr/>
        </p:nvCxnSpPr>
        <p:spPr>
          <a:xfrm flipH="1" flipV="1">
            <a:off x="3744380" y="3498419"/>
            <a:ext cx="6396" cy="57165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 flipH="1">
            <a:off x="1811745" y="4584212"/>
            <a:ext cx="4224295" cy="2209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/>
          <p:nvPr/>
        </p:nvCxnSpPr>
        <p:spPr>
          <a:xfrm flipV="1">
            <a:off x="6004056" y="3505371"/>
            <a:ext cx="9040" cy="106067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/>
          <p:nvPr/>
        </p:nvCxnSpPr>
        <p:spPr>
          <a:xfrm flipH="1">
            <a:off x="1811746" y="4813236"/>
            <a:ext cx="6812333" cy="49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 flipH="1">
            <a:off x="1838283" y="5064763"/>
            <a:ext cx="7071758" cy="5587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/>
          <p:nvPr/>
        </p:nvCxnSpPr>
        <p:spPr>
          <a:xfrm flipH="1" flipV="1">
            <a:off x="8883397" y="3456277"/>
            <a:ext cx="18282" cy="162181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/>
          <p:cNvSpPr txBox="1"/>
          <p:nvPr/>
        </p:nvSpPr>
        <p:spPr>
          <a:xfrm>
            <a:off x="4976737" y="4271022"/>
            <a:ext cx="110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 Grant</a:t>
            </a:r>
            <a:endParaRPr lang="en-US" dirty="0"/>
          </a:p>
        </p:txBody>
      </p:sp>
      <p:sp>
        <p:nvSpPr>
          <p:cNvPr id="78" name="CuadroTexto 77"/>
          <p:cNvSpPr txBox="1"/>
          <p:nvPr/>
        </p:nvSpPr>
        <p:spPr>
          <a:xfrm>
            <a:off x="7884355" y="4956664"/>
            <a:ext cx="110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 Grant</a:t>
            </a:r>
            <a:endParaRPr lang="en-US" dirty="0"/>
          </a:p>
        </p:txBody>
      </p:sp>
      <p:sp>
        <p:nvSpPr>
          <p:cNvPr id="79" name="CuadroTexto 78"/>
          <p:cNvSpPr txBox="1"/>
          <p:nvPr/>
        </p:nvSpPr>
        <p:spPr>
          <a:xfrm>
            <a:off x="4491432" y="3995619"/>
            <a:ext cx="1333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 Request</a:t>
            </a:r>
            <a:endParaRPr lang="en-US" dirty="0"/>
          </a:p>
        </p:txBody>
      </p:sp>
      <p:sp>
        <p:nvSpPr>
          <p:cNvPr id="80" name="CuadroTexto 79"/>
          <p:cNvSpPr txBox="1"/>
          <p:nvPr/>
        </p:nvSpPr>
        <p:spPr>
          <a:xfrm>
            <a:off x="7346439" y="4479456"/>
            <a:ext cx="1333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501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3342</TotalTime>
  <Words>984</Words>
  <Application>Microsoft Macintosh PowerPoint</Application>
  <PresentationFormat>Panorámica</PresentationFormat>
  <Paragraphs>284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Calibri</vt:lpstr>
      <vt:lpstr>Calibri (Cuerpo)</vt:lpstr>
      <vt:lpstr>Calibri Light</vt:lpstr>
      <vt:lpstr>Mangal</vt:lpstr>
      <vt:lpstr>Wingdings</vt:lpstr>
      <vt:lpstr>Arial</vt:lpstr>
      <vt:lpstr>Tema de Office</vt:lpstr>
      <vt:lpstr>Microoperaciones en Arquitectura de Computadores</vt:lpstr>
      <vt:lpstr>BUS Architecture</vt:lpstr>
      <vt:lpstr>Bus Architecture: the system bus</vt:lpstr>
      <vt:lpstr>Data bus</vt:lpstr>
      <vt:lpstr>Control bus</vt:lpstr>
      <vt:lpstr>ARBITRAJE de Bus</vt:lpstr>
      <vt:lpstr>Daisy chain arbitration</vt:lpstr>
      <vt:lpstr>Polling arbitration</vt:lpstr>
      <vt:lpstr>Independent request arbitration</vt:lpstr>
      <vt:lpstr>Subrutinas</vt:lpstr>
      <vt:lpstr>Subrutinas</vt:lpstr>
      <vt:lpstr>Microperaciones Lógicas</vt:lpstr>
      <vt:lpstr>Implementación de HW de  Microperaciones Lógicas</vt:lpstr>
      <vt:lpstr>Aplicaciones</vt:lpstr>
      <vt:lpstr>Aplicaciones</vt:lpstr>
      <vt:lpstr>Aplicaciones</vt:lpstr>
      <vt:lpstr>Microperaciones de Desplazamiento o Shift Microperations</vt:lpstr>
      <vt:lpstr>Implementación de HW de Microperaciones Shift</vt:lpstr>
      <vt:lpstr>Arithmetic logic shift unit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Puertas Lógicas</dc:title>
  <dc:creator>Lorena Recalde</dc:creator>
  <cp:lastModifiedBy>Lorena Recalde</cp:lastModifiedBy>
  <cp:revision>121</cp:revision>
  <dcterms:created xsi:type="dcterms:W3CDTF">2019-04-18T13:50:07Z</dcterms:created>
  <dcterms:modified xsi:type="dcterms:W3CDTF">2019-11-27T15:57:31Z</dcterms:modified>
</cp:coreProperties>
</file>