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338" r:id="rId4"/>
    <p:sldId id="298" r:id="rId5"/>
    <p:sldId id="340" r:id="rId6"/>
    <p:sldId id="339" r:id="rId7"/>
    <p:sldId id="341" r:id="rId8"/>
    <p:sldId id="301" r:id="rId9"/>
    <p:sldId id="342" r:id="rId10"/>
    <p:sldId id="299" r:id="rId11"/>
    <p:sldId id="343" r:id="rId12"/>
    <p:sldId id="344" r:id="rId13"/>
    <p:sldId id="345" r:id="rId14"/>
    <p:sldId id="346" r:id="rId15"/>
    <p:sldId id="347" r:id="rId16"/>
    <p:sldId id="348" r:id="rId17"/>
    <p:sldId id="349" r:id="rId18"/>
    <p:sldId id="350" r:id="rId19"/>
    <p:sldId id="351" r:id="rId20"/>
    <p:sldId id="352" r:id="rId21"/>
    <p:sldId id="354" r:id="rId22"/>
    <p:sldId id="357" r:id="rId23"/>
    <p:sldId id="358" r:id="rId24"/>
    <p:sldId id="359" r:id="rId25"/>
    <p:sldId id="360" r:id="rId26"/>
    <p:sldId id="361" r:id="rId27"/>
    <p:sldId id="362" r:id="rId28"/>
    <p:sldId id="356" r:id="rId29"/>
    <p:sldId id="363" r:id="rId30"/>
    <p:sldId id="364" r:id="rId31"/>
    <p:sldId id="365" r:id="rId32"/>
    <p:sldId id="366" r:id="rId33"/>
    <p:sldId id="367" r:id="rId34"/>
    <p:sldId id="3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B4746-EC54-4BF7-BD23-1111FFC591C2}" type="doc">
      <dgm:prSet loTypeId="urn:microsoft.com/office/officeart/2005/8/layout/process1" loCatId="process" qsTypeId="urn:microsoft.com/office/officeart/2005/8/quickstyle/simple1" qsCatId="simple" csTypeId="urn:microsoft.com/office/officeart/2005/8/colors/accent1_2" csCatId="accent1" phldr="1"/>
      <dgm:spPr/>
    </dgm:pt>
    <dgm:pt modelId="{BAD60182-2B86-456A-BF8F-BE503CD81CCB}">
      <dgm:prSet phldrT="[Texto]"/>
      <dgm:spPr/>
      <dgm:t>
        <a:bodyPr/>
        <a:lstStyle/>
        <a:p>
          <a:r>
            <a:rPr lang="en-US" dirty="0"/>
            <a:t>Dentro de un </a:t>
          </a:r>
          <a:r>
            <a:rPr lang="en-US" dirty="0" err="1"/>
            <a:t>procesador</a:t>
          </a:r>
          <a:r>
            <a:rPr lang="en-US" dirty="0"/>
            <a:t> se </a:t>
          </a:r>
          <a:r>
            <a:rPr lang="en-US" dirty="0" err="1"/>
            <a:t>encuentran</a:t>
          </a:r>
          <a:r>
            <a:rPr lang="en-US" dirty="0"/>
            <a:t> una gran </a:t>
          </a:r>
          <a:r>
            <a:rPr lang="en-US" dirty="0" err="1"/>
            <a:t>variedad</a:t>
          </a:r>
          <a:r>
            <a:rPr lang="en-US" dirty="0"/>
            <a:t> de </a:t>
          </a:r>
          <a:r>
            <a:rPr lang="en-US" dirty="0" err="1"/>
            <a:t>instrucciones</a:t>
          </a:r>
          <a:r>
            <a:rPr lang="en-US" dirty="0"/>
            <a:t> y </a:t>
          </a:r>
          <a:r>
            <a:rPr lang="en-US" dirty="0" err="1"/>
            <a:t>formatos</a:t>
          </a:r>
          <a:r>
            <a:rPr lang="en-US" dirty="0"/>
            <a:t> de </a:t>
          </a:r>
          <a:r>
            <a:rPr lang="en-US" dirty="0" err="1"/>
            <a:t>instrucciones</a:t>
          </a:r>
          <a:endParaRPr lang="en-US" dirty="0"/>
        </a:p>
      </dgm:t>
    </dgm:pt>
    <dgm:pt modelId="{5CB629B8-CE08-4EF9-8F88-39750890AD23}" type="parTrans" cxnId="{F8BABB9C-8DEA-4326-8E43-E0692CF7C4B7}">
      <dgm:prSet/>
      <dgm:spPr/>
      <dgm:t>
        <a:bodyPr/>
        <a:lstStyle/>
        <a:p>
          <a:endParaRPr lang="en-US"/>
        </a:p>
      </dgm:t>
    </dgm:pt>
    <dgm:pt modelId="{24786F73-A934-45B7-BEF5-9EAB36959CBD}" type="sibTrans" cxnId="{F8BABB9C-8DEA-4326-8E43-E0692CF7C4B7}">
      <dgm:prSet/>
      <dgm:spPr/>
      <dgm:t>
        <a:bodyPr/>
        <a:lstStyle/>
        <a:p>
          <a:endParaRPr lang="en-US"/>
        </a:p>
      </dgm:t>
    </dgm:pt>
    <dgm:pt modelId="{A3286683-77EF-4286-B604-2E59E3B2E916}">
      <dgm:prSet phldrT="[Texto]"/>
      <dgm:spPr/>
      <dgm:t>
        <a:bodyPr/>
        <a:lstStyle/>
        <a:p>
          <a:r>
            <a:rPr lang="en-US" dirty="0"/>
            <a:t>El </a:t>
          </a:r>
          <a:r>
            <a:rPr lang="en-US" dirty="0" err="1"/>
            <a:t>formato</a:t>
          </a:r>
          <a:r>
            <a:rPr lang="en-US" dirty="0"/>
            <a:t> de una </a:t>
          </a:r>
          <a:r>
            <a:rPr lang="es-ES" dirty="0"/>
            <a:t>instrucción se representa como una caja rectangular simbolizando los bits de la instrucción en binario.</a:t>
          </a:r>
          <a:endParaRPr lang="en-US" dirty="0"/>
        </a:p>
      </dgm:t>
    </dgm:pt>
    <dgm:pt modelId="{A6F143E9-ABF1-4F45-8537-526840033D59}" type="parTrans" cxnId="{BE2B3E27-2C73-4C45-84CA-2F44486778D2}">
      <dgm:prSet/>
      <dgm:spPr/>
      <dgm:t>
        <a:bodyPr/>
        <a:lstStyle/>
        <a:p>
          <a:endParaRPr lang="en-US"/>
        </a:p>
      </dgm:t>
    </dgm:pt>
    <dgm:pt modelId="{46B861B2-D773-467D-B35A-892404DE0109}" type="sibTrans" cxnId="{BE2B3E27-2C73-4C45-84CA-2F44486778D2}">
      <dgm:prSet/>
      <dgm:spPr/>
      <dgm:t>
        <a:bodyPr/>
        <a:lstStyle/>
        <a:p>
          <a:endParaRPr lang="en-US"/>
        </a:p>
      </dgm:t>
    </dgm:pt>
    <dgm:pt modelId="{26857150-57DA-4AC2-8666-1742473071E5}">
      <dgm:prSet phldrT="[Texto]"/>
      <dgm:spPr/>
      <dgm:t>
        <a:bodyPr/>
        <a:lstStyle/>
        <a:p>
          <a:r>
            <a:rPr lang="es-ES" dirty="0"/>
            <a:t>Los bits se dividen en grupos llamados </a:t>
          </a:r>
          <a:r>
            <a:rPr lang="es-ES" i="1" dirty="0"/>
            <a:t>campos.</a:t>
          </a:r>
        </a:p>
      </dgm:t>
    </dgm:pt>
    <dgm:pt modelId="{E92920F4-C3B7-4E9F-BB2B-D01C71711E9B}" type="parTrans" cxnId="{DFA54DB7-383A-4423-95A0-7D2C77A881F9}">
      <dgm:prSet/>
      <dgm:spPr/>
      <dgm:t>
        <a:bodyPr/>
        <a:lstStyle/>
        <a:p>
          <a:endParaRPr lang="en-US"/>
        </a:p>
      </dgm:t>
    </dgm:pt>
    <dgm:pt modelId="{56A32E90-C90D-4B17-A65D-68426E0FAB72}" type="sibTrans" cxnId="{DFA54DB7-383A-4423-95A0-7D2C77A881F9}">
      <dgm:prSet/>
      <dgm:spPr/>
      <dgm:t>
        <a:bodyPr/>
        <a:lstStyle/>
        <a:p>
          <a:endParaRPr lang="en-US"/>
        </a:p>
      </dgm:t>
    </dgm:pt>
    <dgm:pt modelId="{43E9CD4B-2354-489D-B941-206CCB7302C9}" type="pres">
      <dgm:prSet presAssocID="{C79B4746-EC54-4BF7-BD23-1111FFC591C2}" presName="Name0" presStyleCnt="0">
        <dgm:presLayoutVars>
          <dgm:dir/>
          <dgm:resizeHandles val="exact"/>
        </dgm:presLayoutVars>
      </dgm:prSet>
      <dgm:spPr/>
    </dgm:pt>
    <dgm:pt modelId="{C1B58452-33EF-4183-AF04-E9D632930689}" type="pres">
      <dgm:prSet presAssocID="{BAD60182-2B86-456A-BF8F-BE503CD81CCB}" presName="node" presStyleLbl="node1" presStyleIdx="0" presStyleCnt="3">
        <dgm:presLayoutVars>
          <dgm:bulletEnabled val="1"/>
        </dgm:presLayoutVars>
      </dgm:prSet>
      <dgm:spPr/>
    </dgm:pt>
    <dgm:pt modelId="{1FA57685-9F95-480F-BEEE-34E61C3209CE}" type="pres">
      <dgm:prSet presAssocID="{24786F73-A934-45B7-BEF5-9EAB36959CBD}" presName="sibTrans" presStyleLbl="sibTrans2D1" presStyleIdx="0" presStyleCnt="2"/>
      <dgm:spPr/>
    </dgm:pt>
    <dgm:pt modelId="{0A34E496-8D82-45E8-87C4-05D884F8177F}" type="pres">
      <dgm:prSet presAssocID="{24786F73-A934-45B7-BEF5-9EAB36959CBD}" presName="connectorText" presStyleLbl="sibTrans2D1" presStyleIdx="0" presStyleCnt="2"/>
      <dgm:spPr/>
    </dgm:pt>
    <dgm:pt modelId="{4B25C194-DA81-4B4E-A025-D2CD68684041}" type="pres">
      <dgm:prSet presAssocID="{A3286683-77EF-4286-B604-2E59E3B2E916}" presName="node" presStyleLbl="node1" presStyleIdx="1" presStyleCnt="3">
        <dgm:presLayoutVars>
          <dgm:bulletEnabled val="1"/>
        </dgm:presLayoutVars>
      </dgm:prSet>
      <dgm:spPr/>
    </dgm:pt>
    <dgm:pt modelId="{0C1CB850-98DB-4E66-9BAC-44FF09FBF29F}" type="pres">
      <dgm:prSet presAssocID="{46B861B2-D773-467D-B35A-892404DE0109}" presName="sibTrans" presStyleLbl="sibTrans2D1" presStyleIdx="1" presStyleCnt="2"/>
      <dgm:spPr/>
    </dgm:pt>
    <dgm:pt modelId="{F84EC060-8737-4AF6-AF8B-7A839FFD78F6}" type="pres">
      <dgm:prSet presAssocID="{46B861B2-D773-467D-B35A-892404DE0109}" presName="connectorText" presStyleLbl="sibTrans2D1" presStyleIdx="1" presStyleCnt="2"/>
      <dgm:spPr/>
    </dgm:pt>
    <dgm:pt modelId="{FD7F127B-B02E-44A4-B164-B8E787C46F12}" type="pres">
      <dgm:prSet presAssocID="{26857150-57DA-4AC2-8666-1742473071E5}" presName="node" presStyleLbl="node1" presStyleIdx="2" presStyleCnt="3">
        <dgm:presLayoutVars>
          <dgm:bulletEnabled val="1"/>
        </dgm:presLayoutVars>
      </dgm:prSet>
      <dgm:spPr/>
    </dgm:pt>
  </dgm:ptLst>
  <dgm:cxnLst>
    <dgm:cxn modelId="{B047E108-A85F-4855-9481-307FC3BAAADC}" type="presOf" srcId="{24786F73-A934-45B7-BEF5-9EAB36959CBD}" destId="{1FA57685-9F95-480F-BEEE-34E61C3209CE}" srcOrd="0" destOrd="0" presId="urn:microsoft.com/office/officeart/2005/8/layout/process1"/>
    <dgm:cxn modelId="{0730AD1E-2FDB-454B-AD0A-51CAA8F941C5}" type="presOf" srcId="{BAD60182-2B86-456A-BF8F-BE503CD81CCB}" destId="{C1B58452-33EF-4183-AF04-E9D632930689}" srcOrd="0" destOrd="0" presId="urn:microsoft.com/office/officeart/2005/8/layout/process1"/>
    <dgm:cxn modelId="{BE2B3E27-2C73-4C45-84CA-2F44486778D2}" srcId="{C79B4746-EC54-4BF7-BD23-1111FFC591C2}" destId="{A3286683-77EF-4286-B604-2E59E3B2E916}" srcOrd="1" destOrd="0" parTransId="{A6F143E9-ABF1-4F45-8537-526840033D59}" sibTransId="{46B861B2-D773-467D-B35A-892404DE0109}"/>
    <dgm:cxn modelId="{39510532-FF8A-45A0-88BA-156EEBA2401E}" type="presOf" srcId="{46B861B2-D773-467D-B35A-892404DE0109}" destId="{F84EC060-8737-4AF6-AF8B-7A839FFD78F6}" srcOrd="1" destOrd="0" presId="urn:microsoft.com/office/officeart/2005/8/layout/process1"/>
    <dgm:cxn modelId="{FEED5A40-A534-4CE3-8E6E-A179ECF98D60}" type="presOf" srcId="{46B861B2-D773-467D-B35A-892404DE0109}" destId="{0C1CB850-98DB-4E66-9BAC-44FF09FBF29F}" srcOrd="0" destOrd="0" presId="urn:microsoft.com/office/officeart/2005/8/layout/process1"/>
    <dgm:cxn modelId="{4752B465-63A9-4CAE-9DEA-AE3A531F58F7}" type="presOf" srcId="{26857150-57DA-4AC2-8666-1742473071E5}" destId="{FD7F127B-B02E-44A4-B164-B8E787C46F12}" srcOrd="0" destOrd="0" presId="urn:microsoft.com/office/officeart/2005/8/layout/process1"/>
    <dgm:cxn modelId="{FFAE927B-3224-4773-906B-07351F6A81A1}" type="presOf" srcId="{C79B4746-EC54-4BF7-BD23-1111FFC591C2}" destId="{43E9CD4B-2354-489D-B941-206CCB7302C9}" srcOrd="0" destOrd="0" presId="urn:microsoft.com/office/officeart/2005/8/layout/process1"/>
    <dgm:cxn modelId="{7F1DF490-405C-4302-8547-870E803E3280}" type="presOf" srcId="{24786F73-A934-45B7-BEF5-9EAB36959CBD}" destId="{0A34E496-8D82-45E8-87C4-05D884F8177F}" srcOrd="1" destOrd="0" presId="urn:microsoft.com/office/officeart/2005/8/layout/process1"/>
    <dgm:cxn modelId="{F8BABB9C-8DEA-4326-8E43-E0692CF7C4B7}" srcId="{C79B4746-EC54-4BF7-BD23-1111FFC591C2}" destId="{BAD60182-2B86-456A-BF8F-BE503CD81CCB}" srcOrd="0" destOrd="0" parTransId="{5CB629B8-CE08-4EF9-8F88-39750890AD23}" sibTransId="{24786F73-A934-45B7-BEF5-9EAB36959CBD}"/>
    <dgm:cxn modelId="{DFA54DB7-383A-4423-95A0-7D2C77A881F9}" srcId="{C79B4746-EC54-4BF7-BD23-1111FFC591C2}" destId="{26857150-57DA-4AC2-8666-1742473071E5}" srcOrd="2" destOrd="0" parTransId="{E92920F4-C3B7-4E9F-BB2B-D01C71711E9B}" sibTransId="{56A32E90-C90D-4B17-A65D-68426E0FAB72}"/>
    <dgm:cxn modelId="{11F43AE9-3975-49D0-A7CC-76FBBA12975D}" type="presOf" srcId="{A3286683-77EF-4286-B604-2E59E3B2E916}" destId="{4B25C194-DA81-4B4E-A025-D2CD68684041}" srcOrd="0" destOrd="0" presId="urn:microsoft.com/office/officeart/2005/8/layout/process1"/>
    <dgm:cxn modelId="{4BC41F34-EF63-4C14-ADC4-1089480B1965}" type="presParOf" srcId="{43E9CD4B-2354-489D-B941-206CCB7302C9}" destId="{C1B58452-33EF-4183-AF04-E9D632930689}" srcOrd="0" destOrd="0" presId="urn:microsoft.com/office/officeart/2005/8/layout/process1"/>
    <dgm:cxn modelId="{48D68C14-BE1E-4421-873E-F6157355A969}" type="presParOf" srcId="{43E9CD4B-2354-489D-B941-206CCB7302C9}" destId="{1FA57685-9F95-480F-BEEE-34E61C3209CE}" srcOrd="1" destOrd="0" presId="urn:microsoft.com/office/officeart/2005/8/layout/process1"/>
    <dgm:cxn modelId="{6FDA36DE-C48D-47C8-8E95-A8158EB6CBB6}" type="presParOf" srcId="{1FA57685-9F95-480F-BEEE-34E61C3209CE}" destId="{0A34E496-8D82-45E8-87C4-05D884F8177F}" srcOrd="0" destOrd="0" presId="urn:microsoft.com/office/officeart/2005/8/layout/process1"/>
    <dgm:cxn modelId="{76B2C973-9AC0-419F-8E5B-F67484388676}" type="presParOf" srcId="{43E9CD4B-2354-489D-B941-206CCB7302C9}" destId="{4B25C194-DA81-4B4E-A025-D2CD68684041}" srcOrd="2" destOrd="0" presId="urn:microsoft.com/office/officeart/2005/8/layout/process1"/>
    <dgm:cxn modelId="{21CBD159-34C1-4E31-9781-8E7E4E875FA9}" type="presParOf" srcId="{43E9CD4B-2354-489D-B941-206CCB7302C9}" destId="{0C1CB850-98DB-4E66-9BAC-44FF09FBF29F}" srcOrd="3" destOrd="0" presId="urn:microsoft.com/office/officeart/2005/8/layout/process1"/>
    <dgm:cxn modelId="{9622506B-22DE-4CF6-83D5-50EB92752A2E}" type="presParOf" srcId="{0C1CB850-98DB-4E66-9BAC-44FF09FBF29F}" destId="{F84EC060-8737-4AF6-AF8B-7A839FFD78F6}" srcOrd="0" destOrd="0" presId="urn:microsoft.com/office/officeart/2005/8/layout/process1"/>
    <dgm:cxn modelId="{0720E9B8-C9B5-4F9B-9AD4-6BF2D778D2ED}" type="presParOf" srcId="{43E9CD4B-2354-489D-B941-206CCB7302C9}" destId="{FD7F127B-B02E-44A4-B164-B8E787C46F1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17DC6-728A-4614-92A7-6F5757A287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CEB2B80-621B-4C20-8B8F-B66D250D9149}">
      <dgm:prSet phldrT="[Texto]"/>
      <dgm:spPr/>
      <dgm:t>
        <a:bodyPr/>
        <a:lstStyle/>
        <a:p>
          <a:r>
            <a:rPr lang="es-ES" dirty="0"/>
            <a:t>1. Un </a:t>
          </a:r>
          <a:r>
            <a:rPr lang="es-ES" i="1" dirty="0"/>
            <a:t>campo de código de operaciones</a:t>
          </a:r>
          <a:r>
            <a:rPr lang="es-ES" dirty="0"/>
            <a:t>, que especifica la operación a realizar.</a:t>
          </a:r>
        </a:p>
      </dgm:t>
    </dgm:pt>
    <dgm:pt modelId="{C21F66EF-A73E-4576-8783-3206FDEE1896}" type="parTrans" cxnId="{2B16515B-6AD0-43EE-A989-6F66EE78328D}">
      <dgm:prSet/>
      <dgm:spPr/>
      <dgm:t>
        <a:bodyPr/>
        <a:lstStyle/>
        <a:p>
          <a:endParaRPr lang="en-US"/>
        </a:p>
      </dgm:t>
    </dgm:pt>
    <dgm:pt modelId="{980D3CBF-7707-4B89-BA42-4D3018FB5EE9}" type="sibTrans" cxnId="{2B16515B-6AD0-43EE-A989-6F66EE78328D}">
      <dgm:prSet/>
      <dgm:spPr/>
      <dgm:t>
        <a:bodyPr/>
        <a:lstStyle/>
        <a:p>
          <a:endParaRPr lang="en-US"/>
        </a:p>
      </dgm:t>
    </dgm:pt>
    <dgm:pt modelId="{9C907926-3C0E-4D47-89CE-6CBE71847860}">
      <dgm:prSet/>
      <dgm:spPr/>
      <dgm:t>
        <a:bodyPr/>
        <a:lstStyle/>
        <a:p>
          <a:r>
            <a:rPr lang="es-ES" b="1"/>
            <a:t>2. </a:t>
          </a:r>
          <a:r>
            <a:rPr lang="es-ES"/>
            <a:t>Un </a:t>
          </a:r>
          <a:r>
            <a:rPr lang="es-ES" i="1"/>
            <a:t>campo de direcciones</a:t>
          </a:r>
          <a:r>
            <a:rPr lang="es-ES"/>
            <a:t>, que proporciona direcciones de la memoria o direcciones para un registro del procesador.</a:t>
          </a:r>
          <a:endParaRPr lang="es-ES" dirty="0"/>
        </a:p>
      </dgm:t>
    </dgm:pt>
    <dgm:pt modelId="{3403AF0F-8857-4C4C-888C-E30501633FF0}" type="parTrans" cxnId="{175A4B0F-5B42-4338-8A93-663D566F2DA1}">
      <dgm:prSet/>
      <dgm:spPr/>
      <dgm:t>
        <a:bodyPr/>
        <a:lstStyle/>
        <a:p>
          <a:endParaRPr lang="en-US"/>
        </a:p>
      </dgm:t>
    </dgm:pt>
    <dgm:pt modelId="{8A05454F-D4FE-401D-BFB9-DC634663DBFA}" type="sibTrans" cxnId="{175A4B0F-5B42-4338-8A93-663D566F2DA1}">
      <dgm:prSet/>
      <dgm:spPr/>
      <dgm:t>
        <a:bodyPr/>
        <a:lstStyle/>
        <a:p>
          <a:endParaRPr lang="en-US"/>
        </a:p>
      </dgm:t>
    </dgm:pt>
    <dgm:pt modelId="{C9DCF16E-907D-405F-831E-52CD187CEE48}">
      <dgm:prSet/>
      <dgm:spPr/>
      <dgm:t>
        <a:bodyPr/>
        <a:lstStyle/>
        <a:p>
          <a:r>
            <a:rPr lang="es-ES" b="1"/>
            <a:t>3. </a:t>
          </a:r>
          <a:r>
            <a:rPr lang="es-ES"/>
            <a:t>Un </a:t>
          </a:r>
          <a:r>
            <a:rPr lang="es-ES" i="1"/>
            <a:t>campo de modo</a:t>
          </a:r>
          <a:r>
            <a:rPr lang="es-ES"/>
            <a:t>, que especifica la forma en que se interpreta el campo de direcciones.</a:t>
          </a:r>
          <a:endParaRPr lang="en-US" dirty="0"/>
        </a:p>
      </dgm:t>
    </dgm:pt>
    <dgm:pt modelId="{9809FCBA-17DC-4C7E-95B6-EE649EC331AE}" type="parTrans" cxnId="{D8511F60-E97A-4A73-B5A3-35C47FB645DA}">
      <dgm:prSet/>
      <dgm:spPr/>
      <dgm:t>
        <a:bodyPr/>
        <a:lstStyle/>
        <a:p>
          <a:endParaRPr lang="en-US"/>
        </a:p>
      </dgm:t>
    </dgm:pt>
    <dgm:pt modelId="{BAADEF31-B83F-4DBC-B973-C25BF424DC87}" type="sibTrans" cxnId="{D8511F60-E97A-4A73-B5A3-35C47FB645DA}">
      <dgm:prSet/>
      <dgm:spPr/>
      <dgm:t>
        <a:bodyPr/>
        <a:lstStyle/>
        <a:p>
          <a:endParaRPr lang="en-US"/>
        </a:p>
      </dgm:t>
    </dgm:pt>
    <dgm:pt modelId="{9418F4E9-02BD-4608-9978-5EC02AAF4F85}" type="pres">
      <dgm:prSet presAssocID="{18B17DC6-728A-4614-92A7-6F5757A287CC}" presName="diagram" presStyleCnt="0">
        <dgm:presLayoutVars>
          <dgm:dir/>
          <dgm:resizeHandles val="exact"/>
        </dgm:presLayoutVars>
      </dgm:prSet>
      <dgm:spPr/>
    </dgm:pt>
    <dgm:pt modelId="{CCB07D36-9637-465A-87C1-C3624AEF60B0}" type="pres">
      <dgm:prSet presAssocID="{1CEB2B80-621B-4C20-8B8F-B66D250D9149}" presName="node" presStyleLbl="node1" presStyleIdx="0" presStyleCnt="3">
        <dgm:presLayoutVars>
          <dgm:bulletEnabled val="1"/>
        </dgm:presLayoutVars>
      </dgm:prSet>
      <dgm:spPr/>
    </dgm:pt>
    <dgm:pt modelId="{5AA3BB57-1CD8-4B2E-A00A-3236D93B0FA9}" type="pres">
      <dgm:prSet presAssocID="{980D3CBF-7707-4B89-BA42-4D3018FB5EE9}" presName="sibTrans" presStyleCnt="0"/>
      <dgm:spPr/>
    </dgm:pt>
    <dgm:pt modelId="{AC8288D7-EABC-4EFB-BDFD-A164AC3DF9BF}" type="pres">
      <dgm:prSet presAssocID="{9C907926-3C0E-4D47-89CE-6CBE71847860}" presName="node" presStyleLbl="node1" presStyleIdx="1" presStyleCnt="3">
        <dgm:presLayoutVars>
          <dgm:bulletEnabled val="1"/>
        </dgm:presLayoutVars>
      </dgm:prSet>
      <dgm:spPr/>
    </dgm:pt>
    <dgm:pt modelId="{28E30CD6-1589-4B71-8AD5-D49769DC479C}" type="pres">
      <dgm:prSet presAssocID="{8A05454F-D4FE-401D-BFB9-DC634663DBFA}" presName="sibTrans" presStyleCnt="0"/>
      <dgm:spPr/>
    </dgm:pt>
    <dgm:pt modelId="{B30AD42B-9EDE-4AC6-A6A1-ADF1D407DE85}" type="pres">
      <dgm:prSet presAssocID="{C9DCF16E-907D-405F-831E-52CD187CEE48}" presName="node" presStyleLbl="node1" presStyleIdx="2" presStyleCnt="3">
        <dgm:presLayoutVars>
          <dgm:bulletEnabled val="1"/>
        </dgm:presLayoutVars>
      </dgm:prSet>
      <dgm:spPr/>
    </dgm:pt>
  </dgm:ptLst>
  <dgm:cxnLst>
    <dgm:cxn modelId="{175A4B0F-5B42-4338-8A93-663D566F2DA1}" srcId="{18B17DC6-728A-4614-92A7-6F5757A287CC}" destId="{9C907926-3C0E-4D47-89CE-6CBE71847860}" srcOrd="1" destOrd="0" parTransId="{3403AF0F-8857-4C4C-888C-E30501633FF0}" sibTransId="{8A05454F-D4FE-401D-BFB9-DC634663DBFA}"/>
    <dgm:cxn modelId="{2B16515B-6AD0-43EE-A989-6F66EE78328D}" srcId="{18B17DC6-728A-4614-92A7-6F5757A287CC}" destId="{1CEB2B80-621B-4C20-8B8F-B66D250D9149}" srcOrd="0" destOrd="0" parTransId="{C21F66EF-A73E-4576-8783-3206FDEE1896}" sibTransId="{980D3CBF-7707-4B89-BA42-4D3018FB5EE9}"/>
    <dgm:cxn modelId="{D8511F60-E97A-4A73-B5A3-35C47FB645DA}" srcId="{18B17DC6-728A-4614-92A7-6F5757A287CC}" destId="{C9DCF16E-907D-405F-831E-52CD187CEE48}" srcOrd="2" destOrd="0" parTransId="{9809FCBA-17DC-4C7E-95B6-EE649EC331AE}" sibTransId="{BAADEF31-B83F-4DBC-B973-C25BF424DC87}"/>
    <dgm:cxn modelId="{336CC249-B4A7-4C40-AB7D-EBB48C06990A}" type="presOf" srcId="{18B17DC6-728A-4614-92A7-6F5757A287CC}" destId="{9418F4E9-02BD-4608-9978-5EC02AAF4F85}" srcOrd="0" destOrd="0" presId="urn:microsoft.com/office/officeart/2005/8/layout/default"/>
    <dgm:cxn modelId="{7C3D854A-7857-4D6C-913C-6440F628675E}" type="presOf" srcId="{C9DCF16E-907D-405F-831E-52CD187CEE48}" destId="{B30AD42B-9EDE-4AC6-A6A1-ADF1D407DE85}" srcOrd="0" destOrd="0" presId="urn:microsoft.com/office/officeart/2005/8/layout/default"/>
    <dgm:cxn modelId="{E160C74D-67A7-4850-992E-AF0114AE05D4}" type="presOf" srcId="{9C907926-3C0E-4D47-89CE-6CBE71847860}" destId="{AC8288D7-EABC-4EFB-BDFD-A164AC3DF9BF}" srcOrd="0" destOrd="0" presId="urn:microsoft.com/office/officeart/2005/8/layout/default"/>
    <dgm:cxn modelId="{5AA5A892-653C-47F7-AB58-2B9D74F29C25}" type="presOf" srcId="{1CEB2B80-621B-4C20-8B8F-B66D250D9149}" destId="{CCB07D36-9637-465A-87C1-C3624AEF60B0}" srcOrd="0" destOrd="0" presId="urn:microsoft.com/office/officeart/2005/8/layout/default"/>
    <dgm:cxn modelId="{12F4EEDA-66A9-4C8C-8652-86F9F81D29C8}" type="presParOf" srcId="{9418F4E9-02BD-4608-9978-5EC02AAF4F85}" destId="{CCB07D36-9637-465A-87C1-C3624AEF60B0}" srcOrd="0" destOrd="0" presId="urn:microsoft.com/office/officeart/2005/8/layout/default"/>
    <dgm:cxn modelId="{261D757B-A744-4B5B-8C6D-F5EA5541D9A3}" type="presParOf" srcId="{9418F4E9-02BD-4608-9978-5EC02AAF4F85}" destId="{5AA3BB57-1CD8-4B2E-A00A-3236D93B0FA9}" srcOrd="1" destOrd="0" presId="urn:microsoft.com/office/officeart/2005/8/layout/default"/>
    <dgm:cxn modelId="{01A2A702-5ADD-4B6D-A123-9CD5F2905927}" type="presParOf" srcId="{9418F4E9-02BD-4608-9978-5EC02AAF4F85}" destId="{AC8288D7-EABC-4EFB-BDFD-A164AC3DF9BF}" srcOrd="2" destOrd="0" presId="urn:microsoft.com/office/officeart/2005/8/layout/default"/>
    <dgm:cxn modelId="{18BD1039-37AB-497D-A8A8-239A98DC678B}" type="presParOf" srcId="{9418F4E9-02BD-4608-9978-5EC02AAF4F85}" destId="{28E30CD6-1589-4B71-8AD5-D49769DC479C}" srcOrd="3" destOrd="0" presId="urn:microsoft.com/office/officeart/2005/8/layout/default"/>
    <dgm:cxn modelId="{2FAFD20E-83EB-4545-95D7-C61464FDC5D0}" type="presParOf" srcId="{9418F4E9-02BD-4608-9978-5EC02AAF4F85}" destId="{B30AD42B-9EDE-4AC6-A6A1-ADF1D407DE85}"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C1BBB8-0B37-4EF5-91FF-817E5A1618C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260D8830-5675-44A7-9AD4-0A8D19415D08}">
      <dgm:prSet phldrT="[Texto]" custT="1"/>
      <dgm:spPr/>
      <dgm:t>
        <a:bodyPr/>
        <a:lstStyle/>
        <a:p>
          <a:pPr>
            <a:buAutoNum type="arabicPeriod"/>
          </a:pPr>
          <a:r>
            <a:rPr lang="es-ES" sz="1600" dirty="0"/>
            <a:t>1. Traer la instrucción de la memoria a un registro de control.</a:t>
          </a:r>
          <a:endParaRPr lang="en-US" sz="1600" dirty="0"/>
        </a:p>
      </dgm:t>
    </dgm:pt>
    <dgm:pt modelId="{528D9BCB-5480-4338-BBE5-A4BA596478D7}" type="parTrans" cxnId="{0848D9BD-ED08-4CA9-AA44-746690A809EA}">
      <dgm:prSet/>
      <dgm:spPr/>
      <dgm:t>
        <a:bodyPr/>
        <a:lstStyle/>
        <a:p>
          <a:endParaRPr lang="en-US" sz="4800"/>
        </a:p>
      </dgm:t>
    </dgm:pt>
    <dgm:pt modelId="{1B00D176-70DA-4AA6-9BE4-3CA584A1024B}" type="sibTrans" cxnId="{0848D9BD-ED08-4CA9-AA44-746690A809EA}">
      <dgm:prSet/>
      <dgm:spPr/>
      <dgm:t>
        <a:bodyPr/>
        <a:lstStyle/>
        <a:p>
          <a:endParaRPr lang="en-US" sz="4800"/>
        </a:p>
      </dgm:t>
    </dgm:pt>
    <dgm:pt modelId="{AAFB0400-F64E-46CE-BCD0-6E2E449A6885}">
      <dgm:prSet phldrT="[Texto]" custT="1"/>
      <dgm:spPr/>
      <dgm:t>
        <a:bodyPr/>
        <a:lstStyle/>
        <a:p>
          <a:r>
            <a:rPr lang="en-US" sz="1600" dirty="0"/>
            <a:t>2. </a:t>
          </a:r>
          <a:r>
            <a:rPr lang="en-US" sz="1600" dirty="0" err="1"/>
            <a:t>Descodificar</a:t>
          </a:r>
          <a:r>
            <a:rPr lang="en-US" sz="1600" dirty="0"/>
            <a:t> la </a:t>
          </a:r>
          <a:r>
            <a:rPr lang="en-US" sz="1600" dirty="0" err="1"/>
            <a:t>instrucción</a:t>
          </a:r>
          <a:r>
            <a:rPr lang="en-US" sz="1600" dirty="0"/>
            <a:t>.</a:t>
          </a:r>
        </a:p>
      </dgm:t>
    </dgm:pt>
    <dgm:pt modelId="{08A40AB9-AB55-44D1-8053-507C76AA2BFB}" type="parTrans" cxnId="{3B05F526-670B-4F3C-8FEE-8F557A76FD23}">
      <dgm:prSet/>
      <dgm:spPr/>
      <dgm:t>
        <a:bodyPr/>
        <a:lstStyle/>
        <a:p>
          <a:endParaRPr lang="en-US" sz="4800"/>
        </a:p>
      </dgm:t>
    </dgm:pt>
    <dgm:pt modelId="{4C9413D2-BC80-4932-A999-15E68CDC1C84}" type="sibTrans" cxnId="{3B05F526-670B-4F3C-8FEE-8F557A76FD23}">
      <dgm:prSet/>
      <dgm:spPr/>
      <dgm:t>
        <a:bodyPr/>
        <a:lstStyle/>
        <a:p>
          <a:endParaRPr lang="en-US" sz="4800"/>
        </a:p>
      </dgm:t>
    </dgm:pt>
    <dgm:pt modelId="{11A44D93-F3C4-45C0-8705-36161460E373}">
      <dgm:prSet phldrT="[Texto]" custT="1"/>
      <dgm:spPr/>
      <dgm:t>
        <a:bodyPr/>
        <a:lstStyle/>
        <a:p>
          <a:r>
            <a:rPr lang="en-US" sz="1600" dirty="0"/>
            <a:t>3. </a:t>
          </a:r>
          <a:r>
            <a:rPr lang="es-ES" sz="1600" dirty="0"/>
            <a:t>Localizar los operandos utilizados por la instrucción.</a:t>
          </a:r>
          <a:endParaRPr lang="en-US" sz="1600" dirty="0"/>
        </a:p>
      </dgm:t>
    </dgm:pt>
    <dgm:pt modelId="{E0537ACE-A044-4903-A4A5-E2AD01C5ACB4}" type="parTrans" cxnId="{9DAC16BB-6745-4A6E-9893-1DF8CB1FEF0D}">
      <dgm:prSet/>
      <dgm:spPr/>
      <dgm:t>
        <a:bodyPr/>
        <a:lstStyle/>
        <a:p>
          <a:endParaRPr lang="en-US" sz="4800"/>
        </a:p>
      </dgm:t>
    </dgm:pt>
    <dgm:pt modelId="{E67AD795-A6A4-4CA1-9E65-1DEB80890CDD}" type="sibTrans" cxnId="{9DAC16BB-6745-4A6E-9893-1DF8CB1FEF0D}">
      <dgm:prSet/>
      <dgm:spPr/>
      <dgm:t>
        <a:bodyPr/>
        <a:lstStyle/>
        <a:p>
          <a:endParaRPr lang="en-US" sz="4800"/>
        </a:p>
      </dgm:t>
    </dgm:pt>
    <dgm:pt modelId="{2687F761-22A5-40A4-BD5A-D50F9B1B9697}">
      <dgm:prSet phldrT="[Texto]" custT="1"/>
      <dgm:spPr/>
      <dgm:t>
        <a:bodyPr/>
        <a:lstStyle/>
        <a:p>
          <a:r>
            <a:rPr lang="en-US" sz="1600" dirty="0"/>
            <a:t>4. </a:t>
          </a:r>
          <a:r>
            <a:rPr lang="es-ES" sz="1600" dirty="0"/>
            <a:t>Traer los operandos de la memoria (si es necesario)</a:t>
          </a:r>
          <a:endParaRPr lang="en-US" sz="1600" dirty="0"/>
        </a:p>
      </dgm:t>
    </dgm:pt>
    <dgm:pt modelId="{6A774F2B-F67F-42CB-9294-1E5BE22B5701}" type="parTrans" cxnId="{2E52F897-7611-4659-BE8D-A48E58F88F3E}">
      <dgm:prSet/>
      <dgm:spPr/>
      <dgm:t>
        <a:bodyPr/>
        <a:lstStyle/>
        <a:p>
          <a:endParaRPr lang="en-US" sz="4800"/>
        </a:p>
      </dgm:t>
    </dgm:pt>
    <dgm:pt modelId="{6FCA66D2-4678-4CF4-8109-72493FCF20A7}" type="sibTrans" cxnId="{2E52F897-7611-4659-BE8D-A48E58F88F3E}">
      <dgm:prSet/>
      <dgm:spPr/>
      <dgm:t>
        <a:bodyPr/>
        <a:lstStyle/>
        <a:p>
          <a:endParaRPr lang="en-US" sz="4800"/>
        </a:p>
      </dgm:t>
    </dgm:pt>
    <dgm:pt modelId="{D432C31F-8164-4206-97BE-A12808F5283A}">
      <dgm:prSet phldrT="[Texto]" custT="1"/>
      <dgm:spPr/>
      <dgm:t>
        <a:bodyPr/>
        <a:lstStyle/>
        <a:p>
          <a:r>
            <a:rPr lang="en-US" sz="1600" dirty="0"/>
            <a:t>5. </a:t>
          </a:r>
          <a:r>
            <a:rPr lang="es-ES" sz="1600" dirty="0"/>
            <a:t>Ejecutar la operación en los registros del procesador.</a:t>
          </a:r>
          <a:endParaRPr lang="en-US" sz="1600" dirty="0"/>
        </a:p>
      </dgm:t>
    </dgm:pt>
    <dgm:pt modelId="{96712540-06F3-4E56-B4EE-E79B8174BA26}" type="parTrans" cxnId="{CBB92ECA-D625-4C82-919D-FB2E76A18E79}">
      <dgm:prSet/>
      <dgm:spPr/>
      <dgm:t>
        <a:bodyPr/>
        <a:lstStyle/>
        <a:p>
          <a:endParaRPr lang="en-US" sz="4800"/>
        </a:p>
      </dgm:t>
    </dgm:pt>
    <dgm:pt modelId="{DAD8974A-E3B2-497B-B915-CF130E098E39}" type="sibTrans" cxnId="{CBB92ECA-D625-4C82-919D-FB2E76A18E79}">
      <dgm:prSet/>
      <dgm:spPr/>
      <dgm:t>
        <a:bodyPr/>
        <a:lstStyle/>
        <a:p>
          <a:endParaRPr lang="en-US" sz="4800"/>
        </a:p>
      </dgm:t>
    </dgm:pt>
    <dgm:pt modelId="{F700D5E1-2EE4-47C9-82A7-1C39EF86447F}">
      <dgm:prSet phldrT="[Texto]" custT="1"/>
      <dgm:spPr/>
      <dgm:t>
        <a:bodyPr/>
        <a:lstStyle/>
        <a:p>
          <a:r>
            <a:rPr lang="en-US" sz="1600" dirty="0"/>
            <a:t>6. </a:t>
          </a:r>
          <a:r>
            <a:rPr lang="es-ES" sz="1600" dirty="0"/>
            <a:t>Almacenar el resultado en el lugar adecuado</a:t>
          </a:r>
          <a:endParaRPr lang="en-US" sz="1600" dirty="0"/>
        </a:p>
      </dgm:t>
    </dgm:pt>
    <dgm:pt modelId="{01CC621B-FB89-4554-B4AC-2A8138C9A008}" type="parTrans" cxnId="{1120E794-3F4F-432D-8F31-1CAF265DAE36}">
      <dgm:prSet/>
      <dgm:spPr/>
      <dgm:t>
        <a:bodyPr/>
        <a:lstStyle/>
        <a:p>
          <a:endParaRPr lang="en-US" sz="4800"/>
        </a:p>
      </dgm:t>
    </dgm:pt>
    <dgm:pt modelId="{5B34E322-0F8A-4102-B865-59E7236BF553}" type="sibTrans" cxnId="{1120E794-3F4F-432D-8F31-1CAF265DAE36}">
      <dgm:prSet/>
      <dgm:spPr/>
      <dgm:t>
        <a:bodyPr/>
        <a:lstStyle/>
        <a:p>
          <a:endParaRPr lang="en-US" sz="4800"/>
        </a:p>
      </dgm:t>
    </dgm:pt>
    <dgm:pt modelId="{E5AE83B5-7C70-4950-8B9E-3F97F17A6F59}">
      <dgm:prSet phldrT="[Texto]" custT="1"/>
      <dgm:spPr/>
      <dgm:t>
        <a:bodyPr/>
        <a:lstStyle/>
        <a:p>
          <a:pPr>
            <a:buAutoNum type="arabicPeriod"/>
          </a:pPr>
          <a:r>
            <a:rPr lang="es-ES" sz="1600" dirty="0"/>
            <a:t>7. Regresar al paso 1 para traer la siguiente instrucción.</a:t>
          </a:r>
          <a:endParaRPr lang="en-US" sz="1600" dirty="0"/>
        </a:p>
      </dgm:t>
    </dgm:pt>
    <dgm:pt modelId="{04D5B2FA-F097-4767-9DFF-AB42445E40A8}" type="parTrans" cxnId="{FD318237-0CC0-4E52-8F90-0C48100F1FF7}">
      <dgm:prSet/>
      <dgm:spPr/>
      <dgm:t>
        <a:bodyPr/>
        <a:lstStyle/>
        <a:p>
          <a:endParaRPr lang="en-US" sz="4800"/>
        </a:p>
      </dgm:t>
    </dgm:pt>
    <dgm:pt modelId="{2788F2B6-981B-4688-A60C-872DA8C58245}" type="sibTrans" cxnId="{FD318237-0CC0-4E52-8F90-0C48100F1FF7}">
      <dgm:prSet/>
      <dgm:spPr/>
      <dgm:t>
        <a:bodyPr/>
        <a:lstStyle/>
        <a:p>
          <a:endParaRPr lang="en-US" sz="4800"/>
        </a:p>
      </dgm:t>
    </dgm:pt>
    <dgm:pt modelId="{9F9E7F44-7E65-4B2B-A67E-9C747C6352DF}" type="pres">
      <dgm:prSet presAssocID="{2FC1BBB8-0B37-4EF5-91FF-817E5A1618C5}" presName="cycle" presStyleCnt="0">
        <dgm:presLayoutVars>
          <dgm:dir/>
          <dgm:resizeHandles val="exact"/>
        </dgm:presLayoutVars>
      </dgm:prSet>
      <dgm:spPr/>
    </dgm:pt>
    <dgm:pt modelId="{9592B9A5-4B40-41EB-9360-717ADA9AB84B}" type="pres">
      <dgm:prSet presAssocID="{260D8830-5675-44A7-9AD4-0A8D19415D08}" presName="node" presStyleLbl="node1" presStyleIdx="0" presStyleCnt="7" custScaleX="235065">
        <dgm:presLayoutVars>
          <dgm:bulletEnabled val="1"/>
        </dgm:presLayoutVars>
      </dgm:prSet>
      <dgm:spPr/>
    </dgm:pt>
    <dgm:pt modelId="{D9FA9C4A-A551-45FD-852E-36DA15DD8988}" type="pres">
      <dgm:prSet presAssocID="{260D8830-5675-44A7-9AD4-0A8D19415D08}" presName="spNode" presStyleCnt="0"/>
      <dgm:spPr/>
    </dgm:pt>
    <dgm:pt modelId="{CF0BDF64-B0FD-4124-BA87-3D0D4A48933D}" type="pres">
      <dgm:prSet presAssocID="{1B00D176-70DA-4AA6-9BE4-3CA584A1024B}" presName="sibTrans" presStyleLbl="sibTrans1D1" presStyleIdx="0" presStyleCnt="7"/>
      <dgm:spPr/>
    </dgm:pt>
    <dgm:pt modelId="{A2BACEB7-FA13-42B7-9309-3D82B8890E3B}" type="pres">
      <dgm:prSet presAssocID="{AAFB0400-F64E-46CE-BCD0-6E2E449A6885}" presName="node" presStyleLbl="node1" presStyleIdx="1" presStyleCnt="7" custScaleX="227265" custRadScaleRad="114562" custRadScaleInc="78348">
        <dgm:presLayoutVars>
          <dgm:bulletEnabled val="1"/>
        </dgm:presLayoutVars>
      </dgm:prSet>
      <dgm:spPr/>
    </dgm:pt>
    <dgm:pt modelId="{72101CEB-2346-46F9-B4CF-D9B779DDBE1F}" type="pres">
      <dgm:prSet presAssocID="{AAFB0400-F64E-46CE-BCD0-6E2E449A6885}" presName="spNode" presStyleCnt="0"/>
      <dgm:spPr/>
    </dgm:pt>
    <dgm:pt modelId="{CD03014C-882C-4B20-B4FE-8A2FB81F4666}" type="pres">
      <dgm:prSet presAssocID="{4C9413D2-BC80-4932-A999-15E68CDC1C84}" presName="sibTrans" presStyleLbl="sibTrans1D1" presStyleIdx="1" presStyleCnt="7"/>
      <dgm:spPr/>
    </dgm:pt>
    <dgm:pt modelId="{3130573B-9A59-4605-8304-874FB73F5DBE}" type="pres">
      <dgm:prSet presAssocID="{11A44D93-F3C4-45C0-8705-36161460E373}" presName="node" presStyleLbl="node1" presStyleIdx="2" presStyleCnt="7" custScaleX="231758" custRadScaleRad="187799" custRadScaleInc="-44106">
        <dgm:presLayoutVars>
          <dgm:bulletEnabled val="1"/>
        </dgm:presLayoutVars>
      </dgm:prSet>
      <dgm:spPr/>
    </dgm:pt>
    <dgm:pt modelId="{ABF5E2C4-97E7-4F04-B092-F9E50D4CF51B}" type="pres">
      <dgm:prSet presAssocID="{11A44D93-F3C4-45C0-8705-36161460E373}" presName="spNode" presStyleCnt="0"/>
      <dgm:spPr/>
    </dgm:pt>
    <dgm:pt modelId="{B1FD4DF0-95CA-46E8-988B-E9341F74E17C}" type="pres">
      <dgm:prSet presAssocID="{E67AD795-A6A4-4CA1-9E65-1DEB80890CDD}" presName="sibTrans" presStyleLbl="sibTrans1D1" presStyleIdx="2" presStyleCnt="7"/>
      <dgm:spPr/>
    </dgm:pt>
    <dgm:pt modelId="{82E19232-FA88-4A40-9699-B734C16BFA24}" type="pres">
      <dgm:prSet presAssocID="{2687F761-22A5-40A4-BD5A-D50F9B1B9697}" presName="node" presStyleLbl="node1" presStyleIdx="3" presStyleCnt="7" custScaleX="223585" custRadScaleRad="144319" custRadScaleInc="-173248">
        <dgm:presLayoutVars>
          <dgm:bulletEnabled val="1"/>
        </dgm:presLayoutVars>
      </dgm:prSet>
      <dgm:spPr/>
    </dgm:pt>
    <dgm:pt modelId="{E0A89C61-89B4-4DDA-8D2E-86BEEC9E4C6E}" type="pres">
      <dgm:prSet presAssocID="{2687F761-22A5-40A4-BD5A-D50F9B1B9697}" presName="spNode" presStyleCnt="0"/>
      <dgm:spPr/>
    </dgm:pt>
    <dgm:pt modelId="{0D3C3F90-DA9B-42C1-9D77-468E8FFB0F39}" type="pres">
      <dgm:prSet presAssocID="{6FCA66D2-4678-4CF4-8109-72493FCF20A7}" presName="sibTrans" presStyleLbl="sibTrans1D1" presStyleIdx="3" presStyleCnt="7"/>
      <dgm:spPr/>
    </dgm:pt>
    <dgm:pt modelId="{A190835F-4C76-429D-A102-2FCEF0DFA40A}" type="pres">
      <dgm:prSet presAssocID="{D432C31F-8164-4206-97BE-A12808F5283A}" presName="node" presStyleLbl="node1" presStyleIdx="4" presStyleCnt="7" custScaleX="254511" custRadScaleRad="114416" custRadScaleInc="108271">
        <dgm:presLayoutVars>
          <dgm:bulletEnabled val="1"/>
        </dgm:presLayoutVars>
      </dgm:prSet>
      <dgm:spPr/>
    </dgm:pt>
    <dgm:pt modelId="{681233AE-221B-4C52-9730-E7A43163A061}" type="pres">
      <dgm:prSet presAssocID="{D432C31F-8164-4206-97BE-A12808F5283A}" presName="spNode" presStyleCnt="0"/>
      <dgm:spPr/>
    </dgm:pt>
    <dgm:pt modelId="{CF93799D-F1C3-4BC5-A7D8-139C014ADE02}" type="pres">
      <dgm:prSet presAssocID="{DAD8974A-E3B2-497B-B915-CF130E098E39}" presName="sibTrans" presStyleLbl="sibTrans1D1" presStyleIdx="4" presStyleCnt="7"/>
      <dgm:spPr/>
    </dgm:pt>
    <dgm:pt modelId="{4C12859A-F707-470B-80FF-1826FD66C4BA}" type="pres">
      <dgm:prSet presAssocID="{F700D5E1-2EE4-47C9-82A7-1C39EF86447F}" presName="node" presStyleLbl="node1" presStyleIdx="5" presStyleCnt="7" custScaleX="251757" custRadScaleRad="153741" custRadScaleInc="25375">
        <dgm:presLayoutVars>
          <dgm:bulletEnabled val="1"/>
        </dgm:presLayoutVars>
      </dgm:prSet>
      <dgm:spPr/>
    </dgm:pt>
    <dgm:pt modelId="{2F480662-200C-495E-834E-EF8C0223C2BC}" type="pres">
      <dgm:prSet presAssocID="{F700D5E1-2EE4-47C9-82A7-1C39EF86447F}" presName="spNode" presStyleCnt="0"/>
      <dgm:spPr/>
    </dgm:pt>
    <dgm:pt modelId="{97D8F135-45FF-4E84-86CC-B8A4A1407828}" type="pres">
      <dgm:prSet presAssocID="{5B34E322-0F8A-4102-B865-59E7236BF553}" presName="sibTrans" presStyleLbl="sibTrans1D1" presStyleIdx="5" presStyleCnt="7"/>
      <dgm:spPr/>
    </dgm:pt>
    <dgm:pt modelId="{0D1D903F-AAD6-41DB-928F-7F6E3C63C754}" type="pres">
      <dgm:prSet presAssocID="{E5AE83B5-7C70-4950-8B9E-3F97F17A6F59}" presName="node" presStyleLbl="node1" presStyleIdx="6" presStyleCnt="7" custScaleX="248913" custRadScaleRad="160789" custRadScaleInc="-127573">
        <dgm:presLayoutVars>
          <dgm:bulletEnabled val="1"/>
        </dgm:presLayoutVars>
      </dgm:prSet>
      <dgm:spPr/>
    </dgm:pt>
    <dgm:pt modelId="{D43A6400-2066-4CF5-A1AB-8351158FD717}" type="pres">
      <dgm:prSet presAssocID="{E5AE83B5-7C70-4950-8B9E-3F97F17A6F59}" presName="spNode" presStyleCnt="0"/>
      <dgm:spPr/>
    </dgm:pt>
    <dgm:pt modelId="{5099803E-8E6C-47BA-A545-D00DD3F5029F}" type="pres">
      <dgm:prSet presAssocID="{2788F2B6-981B-4688-A60C-872DA8C58245}" presName="sibTrans" presStyleLbl="sibTrans1D1" presStyleIdx="6" presStyleCnt="7"/>
      <dgm:spPr/>
    </dgm:pt>
  </dgm:ptLst>
  <dgm:cxnLst>
    <dgm:cxn modelId="{DA437104-6CC1-4B22-BE58-9145714E0F7D}" type="presOf" srcId="{E67AD795-A6A4-4CA1-9E65-1DEB80890CDD}" destId="{B1FD4DF0-95CA-46E8-988B-E9341F74E17C}" srcOrd="0" destOrd="0" presId="urn:microsoft.com/office/officeart/2005/8/layout/cycle5"/>
    <dgm:cxn modelId="{AA3FE707-6D5C-4151-966A-855F6711F7BA}" type="presOf" srcId="{11A44D93-F3C4-45C0-8705-36161460E373}" destId="{3130573B-9A59-4605-8304-874FB73F5DBE}" srcOrd="0" destOrd="0" presId="urn:microsoft.com/office/officeart/2005/8/layout/cycle5"/>
    <dgm:cxn modelId="{97215F14-B1EA-468F-B828-FD81FD866A40}" type="presOf" srcId="{2FC1BBB8-0B37-4EF5-91FF-817E5A1618C5}" destId="{9F9E7F44-7E65-4B2B-A67E-9C747C6352DF}" srcOrd="0" destOrd="0" presId="urn:microsoft.com/office/officeart/2005/8/layout/cycle5"/>
    <dgm:cxn modelId="{06EA5517-8718-477F-8AF1-DF76F0DE6A02}" type="presOf" srcId="{6FCA66D2-4678-4CF4-8109-72493FCF20A7}" destId="{0D3C3F90-DA9B-42C1-9D77-468E8FFB0F39}" srcOrd="0" destOrd="0" presId="urn:microsoft.com/office/officeart/2005/8/layout/cycle5"/>
    <dgm:cxn modelId="{ACEBAF1D-C8C4-40C3-A276-A6AA30A49655}" type="presOf" srcId="{4C9413D2-BC80-4932-A999-15E68CDC1C84}" destId="{CD03014C-882C-4B20-B4FE-8A2FB81F4666}" srcOrd="0" destOrd="0" presId="urn:microsoft.com/office/officeart/2005/8/layout/cycle5"/>
    <dgm:cxn modelId="{3B05F526-670B-4F3C-8FEE-8F557A76FD23}" srcId="{2FC1BBB8-0B37-4EF5-91FF-817E5A1618C5}" destId="{AAFB0400-F64E-46CE-BCD0-6E2E449A6885}" srcOrd="1" destOrd="0" parTransId="{08A40AB9-AB55-44D1-8053-507C76AA2BFB}" sibTransId="{4C9413D2-BC80-4932-A999-15E68CDC1C84}"/>
    <dgm:cxn modelId="{F917182B-4CC8-48D4-BDBD-86630C6330C2}" type="presOf" srcId="{5B34E322-0F8A-4102-B865-59E7236BF553}" destId="{97D8F135-45FF-4E84-86CC-B8A4A1407828}" srcOrd="0" destOrd="0" presId="urn:microsoft.com/office/officeart/2005/8/layout/cycle5"/>
    <dgm:cxn modelId="{FD318237-0CC0-4E52-8F90-0C48100F1FF7}" srcId="{2FC1BBB8-0B37-4EF5-91FF-817E5A1618C5}" destId="{E5AE83B5-7C70-4950-8B9E-3F97F17A6F59}" srcOrd="6" destOrd="0" parTransId="{04D5B2FA-F097-4767-9DFF-AB42445E40A8}" sibTransId="{2788F2B6-981B-4688-A60C-872DA8C58245}"/>
    <dgm:cxn modelId="{099F3C3A-5AF9-488D-B69C-8C12588587FF}" type="presOf" srcId="{F700D5E1-2EE4-47C9-82A7-1C39EF86447F}" destId="{4C12859A-F707-470B-80FF-1826FD66C4BA}" srcOrd="0" destOrd="0" presId="urn:microsoft.com/office/officeart/2005/8/layout/cycle5"/>
    <dgm:cxn modelId="{979E1740-9EA3-4FB8-BCBC-911BA10D5266}" type="presOf" srcId="{1B00D176-70DA-4AA6-9BE4-3CA584A1024B}" destId="{CF0BDF64-B0FD-4124-BA87-3D0D4A48933D}" srcOrd="0" destOrd="0" presId="urn:microsoft.com/office/officeart/2005/8/layout/cycle5"/>
    <dgm:cxn modelId="{3963B968-0978-4998-9F72-B709E195378D}" type="presOf" srcId="{E5AE83B5-7C70-4950-8B9E-3F97F17A6F59}" destId="{0D1D903F-AAD6-41DB-928F-7F6E3C63C754}" srcOrd="0" destOrd="0" presId="urn:microsoft.com/office/officeart/2005/8/layout/cycle5"/>
    <dgm:cxn modelId="{1120E794-3F4F-432D-8F31-1CAF265DAE36}" srcId="{2FC1BBB8-0B37-4EF5-91FF-817E5A1618C5}" destId="{F700D5E1-2EE4-47C9-82A7-1C39EF86447F}" srcOrd="5" destOrd="0" parTransId="{01CC621B-FB89-4554-B4AC-2A8138C9A008}" sibTransId="{5B34E322-0F8A-4102-B865-59E7236BF553}"/>
    <dgm:cxn modelId="{2E52F897-7611-4659-BE8D-A48E58F88F3E}" srcId="{2FC1BBB8-0B37-4EF5-91FF-817E5A1618C5}" destId="{2687F761-22A5-40A4-BD5A-D50F9B1B9697}" srcOrd="3" destOrd="0" parTransId="{6A774F2B-F67F-42CB-9294-1E5BE22B5701}" sibTransId="{6FCA66D2-4678-4CF4-8109-72493FCF20A7}"/>
    <dgm:cxn modelId="{250FFC9A-DB6B-4797-904E-7E3CB1EA51A0}" type="presOf" srcId="{260D8830-5675-44A7-9AD4-0A8D19415D08}" destId="{9592B9A5-4B40-41EB-9360-717ADA9AB84B}" srcOrd="0" destOrd="0" presId="urn:microsoft.com/office/officeart/2005/8/layout/cycle5"/>
    <dgm:cxn modelId="{31BD45AD-627E-47BF-88C9-751D2FC1383A}" type="presOf" srcId="{DAD8974A-E3B2-497B-B915-CF130E098E39}" destId="{CF93799D-F1C3-4BC5-A7D8-139C014ADE02}" srcOrd="0" destOrd="0" presId="urn:microsoft.com/office/officeart/2005/8/layout/cycle5"/>
    <dgm:cxn modelId="{B98C0CB0-EBB5-4168-8BF9-6DCF2B488456}" type="presOf" srcId="{AAFB0400-F64E-46CE-BCD0-6E2E449A6885}" destId="{A2BACEB7-FA13-42B7-9309-3D82B8890E3B}" srcOrd="0" destOrd="0" presId="urn:microsoft.com/office/officeart/2005/8/layout/cycle5"/>
    <dgm:cxn modelId="{9DAC16BB-6745-4A6E-9893-1DF8CB1FEF0D}" srcId="{2FC1BBB8-0B37-4EF5-91FF-817E5A1618C5}" destId="{11A44D93-F3C4-45C0-8705-36161460E373}" srcOrd="2" destOrd="0" parTransId="{E0537ACE-A044-4903-A4A5-E2AD01C5ACB4}" sibTransId="{E67AD795-A6A4-4CA1-9E65-1DEB80890CDD}"/>
    <dgm:cxn modelId="{0848D9BD-ED08-4CA9-AA44-746690A809EA}" srcId="{2FC1BBB8-0B37-4EF5-91FF-817E5A1618C5}" destId="{260D8830-5675-44A7-9AD4-0A8D19415D08}" srcOrd="0" destOrd="0" parTransId="{528D9BCB-5480-4338-BBE5-A4BA596478D7}" sibTransId="{1B00D176-70DA-4AA6-9BE4-3CA584A1024B}"/>
    <dgm:cxn modelId="{482140C1-D4F7-490D-B193-D27EAB442F35}" type="presOf" srcId="{D432C31F-8164-4206-97BE-A12808F5283A}" destId="{A190835F-4C76-429D-A102-2FCEF0DFA40A}" srcOrd="0" destOrd="0" presId="urn:microsoft.com/office/officeart/2005/8/layout/cycle5"/>
    <dgm:cxn modelId="{A87EDBC4-732C-4AC6-8925-DA502B2F84EA}" type="presOf" srcId="{2687F761-22A5-40A4-BD5A-D50F9B1B9697}" destId="{82E19232-FA88-4A40-9699-B734C16BFA24}" srcOrd="0" destOrd="0" presId="urn:microsoft.com/office/officeart/2005/8/layout/cycle5"/>
    <dgm:cxn modelId="{CBB92ECA-D625-4C82-919D-FB2E76A18E79}" srcId="{2FC1BBB8-0B37-4EF5-91FF-817E5A1618C5}" destId="{D432C31F-8164-4206-97BE-A12808F5283A}" srcOrd="4" destOrd="0" parTransId="{96712540-06F3-4E56-B4EE-E79B8174BA26}" sibTransId="{DAD8974A-E3B2-497B-B915-CF130E098E39}"/>
    <dgm:cxn modelId="{BD252CF3-FB0B-4636-A983-9A72D2A43E7A}" type="presOf" srcId="{2788F2B6-981B-4688-A60C-872DA8C58245}" destId="{5099803E-8E6C-47BA-A545-D00DD3F5029F}" srcOrd="0" destOrd="0" presId="urn:microsoft.com/office/officeart/2005/8/layout/cycle5"/>
    <dgm:cxn modelId="{970B55AF-C8EC-49CE-8F0D-EB9EC8612B67}" type="presParOf" srcId="{9F9E7F44-7E65-4B2B-A67E-9C747C6352DF}" destId="{9592B9A5-4B40-41EB-9360-717ADA9AB84B}" srcOrd="0" destOrd="0" presId="urn:microsoft.com/office/officeart/2005/8/layout/cycle5"/>
    <dgm:cxn modelId="{A6FF52AD-7F15-4365-86E1-8A5F1BB81574}" type="presParOf" srcId="{9F9E7F44-7E65-4B2B-A67E-9C747C6352DF}" destId="{D9FA9C4A-A551-45FD-852E-36DA15DD8988}" srcOrd="1" destOrd="0" presId="urn:microsoft.com/office/officeart/2005/8/layout/cycle5"/>
    <dgm:cxn modelId="{D29629D5-BA57-4AE0-8ABB-27FCDDBBA0DF}" type="presParOf" srcId="{9F9E7F44-7E65-4B2B-A67E-9C747C6352DF}" destId="{CF0BDF64-B0FD-4124-BA87-3D0D4A48933D}" srcOrd="2" destOrd="0" presId="urn:microsoft.com/office/officeart/2005/8/layout/cycle5"/>
    <dgm:cxn modelId="{1522C56A-D6B8-41DD-9BBF-05D4EA46BA23}" type="presParOf" srcId="{9F9E7F44-7E65-4B2B-A67E-9C747C6352DF}" destId="{A2BACEB7-FA13-42B7-9309-3D82B8890E3B}" srcOrd="3" destOrd="0" presId="urn:microsoft.com/office/officeart/2005/8/layout/cycle5"/>
    <dgm:cxn modelId="{A18CDB2E-C071-4033-B57A-1AED1ABE9F2D}" type="presParOf" srcId="{9F9E7F44-7E65-4B2B-A67E-9C747C6352DF}" destId="{72101CEB-2346-46F9-B4CF-D9B779DDBE1F}" srcOrd="4" destOrd="0" presId="urn:microsoft.com/office/officeart/2005/8/layout/cycle5"/>
    <dgm:cxn modelId="{4E5D95EE-BBC8-4BDF-90F1-A3B7C2BB4128}" type="presParOf" srcId="{9F9E7F44-7E65-4B2B-A67E-9C747C6352DF}" destId="{CD03014C-882C-4B20-B4FE-8A2FB81F4666}" srcOrd="5" destOrd="0" presId="urn:microsoft.com/office/officeart/2005/8/layout/cycle5"/>
    <dgm:cxn modelId="{E4A02060-ED2C-4F94-9E8F-BDBE814297A5}" type="presParOf" srcId="{9F9E7F44-7E65-4B2B-A67E-9C747C6352DF}" destId="{3130573B-9A59-4605-8304-874FB73F5DBE}" srcOrd="6" destOrd="0" presId="urn:microsoft.com/office/officeart/2005/8/layout/cycle5"/>
    <dgm:cxn modelId="{D9D1568C-D2F1-4C3E-8942-CF809D369A28}" type="presParOf" srcId="{9F9E7F44-7E65-4B2B-A67E-9C747C6352DF}" destId="{ABF5E2C4-97E7-4F04-B092-F9E50D4CF51B}" srcOrd="7" destOrd="0" presId="urn:microsoft.com/office/officeart/2005/8/layout/cycle5"/>
    <dgm:cxn modelId="{E6E9FA04-B921-4B0D-A06E-E7979123CF6C}" type="presParOf" srcId="{9F9E7F44-7E65-4B2B-A67E-9C747C6352DF}" destId="{B1FD4DF0-95CA-46E8-988B-E9341F74E17C}" srcOrd="8" destOrd="0" presId="urn:microsoft.com/office/officeart/2005/8/layout/cycle5"/>
    <dgm:cxn modelId="{76AF494D-6188-4DD7-8E05-0B3D625CA7EE}" type="presParOf" srcId="{9F9E7F44-7E65-4B2B-A67E-9C747C6352DF}" destId="{82E19232-FA88-4A40-9699-B734C16BFA24}" srcOrd="9" destOrd="0" presId="urn:microsoft.com/office/officeart/2005/8/layout/cycle5"/>
    <dgm:cxn modelId="{E8ECE64F-1374-458F-9DB6-FCB55B4160D7}" type="presParOf" srcId="{9F9E7F44-7E65-4B2B-A67E-9C747C6352DF}" destId="{E0A89C61-89B4-4DDA-8D2E-86BEEC9E4C6E}" srcOrd="10" destOrd="0" presId="urn:microsoft.com/office/officeart/2005/8/layout/cycle5"/>
    <dgm:cxn modelId="{08C588EE-F7CC-4466-B0FC-352CD003506D}" type="presParOf" srcId="{9F9E7F44-7E65-4B2B-A67E-9C747C6352DF}" destId="{0D3C3F90-DA9B-42C1-9D77-468E8FFB0F39}" srcOrd="11" destOrd="0" presId="urn:microsoft.com/office/officeart/2005/8/layout/cycle5"/>
    <dgm:cxn modelId="{67584099-25BF-4AA2-B11D-A491AB65B5CD}" type="presParOf" srcId="{9F9E7F44-7E65-4B2B-A67E-9C747C6352DF}" destId="{A190835F-4C76-429D-A102-2FCEF0DFA40A}" srcOrd="12" destOrd="0" presId="urn:microsoft.com/office/officeart/2005/8/layout/cycle5"/>
    <dgm:cxn modelId="{8634EF8B-5A09-453A-96D8-8D2E828B65A5}" type="presParOf" srcId="{9F9E7F44-7E65-4B2B-A67E-9C747C6352DF}" destId="{681233AE-221B-4C52-9730-E7A43163A061}" srcOrd="13" destOrd="0" presId="urn:microsoft.com/office/officeart/2005/8/layout/cycle5"/>
    <dgm:cxn modelId="{56374857-8141-4D37-A62A-2971BAAEC2AD}" type="presParOf" srcId="{9F9E7F44-7E65-4B2B-A67E-9C747C6352DF}" destId="{CF93799D-F1C3-4BC5-A7D8-139C014ADE02}" srcOrd="14" destOrd="0" presId="urn:microsoft.com/office/officeart/2005/8/layout/cycle5"/>
    <dgm:cxn modelId="{8012C346-5CAB-4C01-954C-444B44497727}" type="presParOf" srcId="{9F9E7F44-7E65-4B2B-A67E-9C747C6352DF}" destId="{4C12859A-F707-470B-80FF-1826FD66C4BA}" srcOrd="15" destOrd="0" presId="urn:microsoft.com/office/officeart/2005/8/layout/cycle5"/>
    <dgm:cxn modelId="{8718674C-7A23-4D3D-8796-4B292758B292}" type="presParOf" srcId="{9F9E7F44-7E65-4B2B-A67E-9C747C6352DF}" destId="{2F480662-200C-495E-834E-EF8C0223C2BC}" srcOrd="16" destOrd="0" presId="urn:microsoft.com/office/officeart/2005/8/layout/cycle5"/>
    <dgm:cxn modelId="{A15CBECF-B063-4248-AA84-B80A5CC5429C}" type="presParOf" srcId="{9F9E7F44-7E65-4B2B-A67E-9C747C6352DF}" destId="{97D8F135-45FF-4E84-86CC-B8A4A1407828}" srcOrd="17" destOrd="0" presId="urn:microsoft.com/office/officeart/2005/8/layout/cycle5"/>
    <dgm:cxn modelId="{1D6D6EE8-7B09-4B9E-A1C3-A8B4B4905364}" type="presParOf" srcId="{9F9E7F44-7E65-4B2B-A67E-9C747C6352DF}" destId="{0D1D903F-AAD6-41DB-928F-7F6E3C63C754}" srcOrd="18" destOrd="0" presId="urn:microsoft.com/office/officeart/2005/8/layout/cycle5"/>
    <dgm:cxn modelId="{9B2D9CAD-BB75-4ED5-9F46-38FF3F3C213D}" type="presParOf" srcId="{9F9E7F44-7E65-4B2B-A67E-9C747C6352DF}" destId="{D43A6400-2066-4CF5-A1AB-8351158FD717}" srcOrd="19" destOrd="0" presId="urn:microsoft.com/office/officeart/2005/8/layout/cycle5"/>
    <dgm:cxn modelId="{5A54976D-CA94-4C43-BE32-BE61AEA38099}" type="presParOf" srcId="{9F9E7F44-7E65-4B2B-A67E-9C747C6352DF}" destId="{5099803E-8E6C-47BA-A545-D00DD3F5029F}"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58452-33EF-4183-AF04-E9D632930689}">
      <dsp:nvSpPr>
        <dsp:cNvPr id="0" name=""/>
        <dsp:cNvSpPr/>
      </dsp:nvSpPr>
      <dsp:spPr>
        <a:xfrm>
          <a:off x="7143" y="547668"/>
          <a:ext cx="2135187" cy="2525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Dentro de un </a:t>
          </a:r>
          <a:r>
            <a:rPr lang="en-US" sz="1800" kern="1200" dirty="0" err="1"/>
            <a:t>procesador</a:t>
          </a:r>
          <a:r>
            <a:rPr lang="en-US" sz="1800" kern="1200" dirty="0"/>
            <a:t> se </a:t>
          </a:r>
          <a:r>
            <a:rPr lang="en-US" sz="1800" kern="1200" dirty="0" err="1"/>
            <a:t>encuentran</a:t>
          </a:r>
          <a:r>
            <a:rPr lang="en-US" sz="1800" kern="1200" dirty="0"/>
            <a:t> una gran </a:t>
          </a:r>
          <a:r>
            <a:rPr lang="en-US" sz="1800" kern="1200" dirty="0" err="1"/>
            <a:t>variedad</a:t>
          </a:r>
          <a:r>
            <a:rPr lang="en-US" sz="1800" kern="1200" dirty="0"/>
            <a:t> de </a:t>
          </a:r>
          <a:r>
            <a:rPr lang="en-US" sz="1800" kern="1200" dirty="0" err="1"/>
            <a:t>instrucciones</a:t>
          </a:r>
          <a:r>
            <a:rPr lang="en-US" sz="1800" kern="1200" dirty="0"/>
            <a:t> y </a:t>
          </a:r>
          <a:r>
            <a:rPr lang="en-US" sz="1800" kern="1200" dirty="0" err="1"/>
            <a:t>formatos</a:t>
          </a:r>
          <a:r>
            <a:rPr lang="en-US" sz="1800" kern="1200" dirty="0"/>
            <a:t> de </a:t>
          </a:r>
          <a:r>
            <a:rPr lang="en-US" sz="1800" kern="1200" dirty="0" err="1"/>
            <a:t>instrucciones</a:t>
          </a:r>
          <a:endParaRPr lang="en-US" sz="1800" kern="1200" dirty="0"/>
        </a:p>
      </dsp:txBody>
      <dsp:txXfrm>
        <a:off x="69680" y="610205"/>
        <a:ext cx="2010113" cy="2400243"/>
      </dsp:txXfrm>
    </dsp:sp>
    <dsp:sp modelId="{1FA57685-9F95-480F-BEEE-34E61C3209CE}">
      <dsp:nvSpPr>
        <dsp:cNvPr id="0" name=""/>
        <dsp:cNvSpPr/>
      </dsp:nvSpPr>
      <dsp:spPr>
        <a:xfrm>
          <a:off x="2355850" y="154556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55850" y="1651469"/>
        <a:ext cx="316861" cy="317716"/>
      </dsp:txXfrm>
    </dsp:sp>
    <dsp:sp modelId="{4B25C194-DA81-4B4E-A025-D2CD68684041}">
      <dsp:nvSpPr>
        <dsp:cNvPr id="0" name=""/>
        <dsp:cNvSpPr/>
      </dsp:nvSpPr>
      <dsp:spPr>
        <a:xfrm>
          <a:off x="2996406" y="547668"/>
          <a:ext cx="2135187" cy="2525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El </a:t>
          </a:r>
          <a:r>
            <a:rPr lang="en-US" sz="1800" kern="1200" dirty="0" err="1"/>
            <a:t>formato</a:t>
          </a:r>
          <a:r>
            <a:rPr lang="en-US" sz="1800" kern="1200" dirty="0"/>
            <a:t> de una </a:t>
          </a:r>
          <a:r>
            <a:rPr lang="es-ES" sz="1800" kern="1200" dirty="0"/>
            <a:t>instrucción se representa como una caja rectangular simbolizando los bits de la instrucción en binario.</a:t>
          </a:r>
          <a:endParaRPr lang="en-US" sz="1800" kern="1200" dirty="0"/>
        </a:p>
      </dsp:txBody>
      <dsp:txXfrm>
        <a:off x="3058943" y="610205"/>
        <a:ext cx="2010113" cy="2400243"/>
      </dsp:txXfrm>
    </dsp:sp>
    <dsp:sp modelId="{0C1CB850-98DB-4E66-9BAC-44FF09FBF29F}">
      <dsp:nvSpPr>
        <dsp:cNvPr id="0" name=""/>
        <dsp:cNvSpPr/>
      </dsp:nvSpPr>
      <dsp:spPr>
        <a:xfrm>
          <a:off x="5345112" y="154556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45112" y="1651469"/>
        <a:ext cx="316861" cy="317716"/>
      </dsp:txXfrm>
    </dsp:sp>
    <dsp:sp modelId="{FD7F127B-B02E-44A4-B164-B8E787C46F12}">
      <dsp:nvSpPr>
        <dsp:cNvPr id="0" name=""/>
        <dsp:cNvSpPr/>
      </dsp:nvSpPr>
      <dsp:spPr>
        <a:xfrm>
          <a:off x="5985668" y="547668"/>
          <a:ext cx="2135187" cy="2525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Los bits se dividen en grupos llamados </a:t>
          </a:r>
          <a:r>
            <a:rPr lang="es-ES" sz="1800" i="1" kern="1200" dirty="0"/>
            <a:t>campos.</a:t>
          </a:r>
        </a:p>
      </dsp:txBody>
      <dsp:txXfrm>
        <a:off x="6048205" y="610205"/>
        <a:ext cx="2010113" cy="2400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07D36-9637-465A-87C1-C3624AEF60B0}">
      <dsp:nvSpPr>
        <dsp:cNvPr id="0" name=""/>
        <dsp:cNvSpPr/>
      </dsp:nvSpPr>
      <dsp:spPr>
        <a:xfrm>
          <a:off x="566755" y="2854"/>
          <a:ext cx="2416074" cy="1449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1. Un </a:t>
          </a:r>
          <a:r>
            <a:rPr lang="es-ES" sz="1600" i="1" kern="1200" dirty="0"/>
            <a:t>campo de código de operaciones</a:t>
          </a:r>
          <a:r>
            <a:rPr lang="es-ES" sz="1600" kern="1200" dirty="0"/>
            <a:t>, que especifica la operación a realizar.</a:t>
          </a:r>
        </a:p>
      </dsp:txBody>
      <dsp:txXfrm>
        <a:off x="566755" y="2854"/>
        <a:ext cx="2416074" cy="1449644"/>
      </dsp:txXfrm>
    </dsp:sp>
    <dsp:sp modelId="{AC8288D7-EABC-4EFB-BDFD-A164AC3DF9BF}">
      <dsp:nvSpPr>
        <dsp:cNvPr id="0" name=""/>
        <dsp:cNvSpPr/>
      </dsp:nvSpPr>
      <dsp:spPr>
        <a:xfrm>
          <a:off x="566755" y="1694107"/>
          <a:ext cx="2416074" cy="1449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a:t>2. </a:t>
          </a:r>
          <a:r>
            <a:rPr lang="es-ES" sz="1600" kern="1200"/>
            <a:t>Un </a:t>
          </a:r>
          <a:r>
            <a:rPr lang="es-ES" sz="1600" i="1" kern="1200"/>
            <a:t>campo de direcciones</a:t>
          </a:r>
          <a:r>
            <a:rPr lang="es-ES" sz="1600" kern="1200"/>
            <a:t>, que proporciona direcciones de la memoria o direcciones para un registro del procesador.</a:t>
          </a:r>
          <a:endParaRPr lang="es-ES" sz="1600" kern="1200" dirty="0"/>
        </a:p>
      </dsp:txBody>
      <dsp:txXfrm>
        <a:off x="566755" y="1694107"/>
        <a:ext cx="2416074" cy="1449644"/>
      </dsp:txXfrm>
    </dsp:sp>
    <dsp:sp modelId="{B30AD42B-9EDE-4AC6-A6A1-ADF1D407DE85}">
      <dsp:nvSpPr>
        <dsp:cNvPr id="0" name=""/>
        <dsp:cNvSpPr/>
      </dsp:nvSpPr>
      <dsp:spPr>
        <a:xfrm>
          <a:off x="566755" y="3385359"/>
          <a:ext cx="2416074" cy="14496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a:t>3. </a:t>
          </a:r>
          <a:r>
            <a:rPr lang="es-ES" sz="1600" kern="1200"/>
            <a:t>Un </a:t>
          </a:r>
          <a:r>
            <a:rPr lang="es-ES" sz="1600" i="1" kern="1200"/>
            <a:t>campo de modo</a:t>
          </a:r>
          <a:r>
            <a:rPr lang="es-ES" sz="1600" kern="1200"/>
            <a:t>, que especifica la forma en que se interpreta el campo de direcciones.</a:t>
          </a:r>
          <a:endParaRPr lang="en-US" sz="1600" kern="1200" dirty="0"/>
        </a:p>
      </dsp:txBody>
      <dsp:txXfrm>
        <a:off x="566755" y="3385359"/>
        <a:ext cx="2416074" cy="1449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2B9A5-4B40-41EB-9360-717ADA9AB84B}">
      <dsp:nvSpPr>
        <dsp:cNvPr id="0" name=""/>
        <dsp:cNvSpPr/>
      </dsp:nvSpPr>
      <dsp:spPr>
        <a:xfrm>
          <a:off x="3373139" y="1030"/>
          <a:ext cx="2287275"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1. Traer la instrucción de la memoria a un registro de control.</a:t>
          </a:r>
          <a:endParaRPr lang="en-US" sz="1600" kern="1200" dirty="0"/>
        </a:p>
      </dsp:txBody>
      <dsp:txXfrm>
        <a:off x="3404014" y="31905"/>
        <a:ext cx="2225525" cy="570725"/>
      </dsp:txXfrm>
    </dsp:sp>
    <dsp:sp modelId="{CF0BDF64-B0FD-4124-BA87-3D0D4A48933D}">
      <dsp:nvSpPr>
        <dsp:cNvPr id="0" name=""/>
        <dsp:cNvSpPr/>
      </dsp:nvSpPr>
      <dsp:spPr>
        <a:xfrm>
          <a:off x="2859627" y="565806"/>
          <a:ext cx="3612437" cy="3612437"/>
        </a:xfrm>
        <a:custGeom>
          <a:avLst/>
          <a:gdLst/>
          <a:ahLst/>
          <a:cxnLst/>
          <a:rect l="0" t="0" r="0" b="0"/>
          <a:pathLst>
            <a:path>
              <a:moveTo>
                <a:pt x="2422527" y="108399"/>
              </a:moveTo>
              <a:arcTo wR="1806218" hR="1806218" stAng="17397054" swAng="76580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2BACEB7-FA13-42B7-9309-3D82B8890E3B}">
      <dsp:nvSpPr>
        <dsp:cNvPr id="0" name=""/>
        <dsp:cNvSpPr/>
      </dsp:nvSpPr>
      <dsp:spPr>
        <a:xfrm>
          <a:off x="5284309" y="928159"/>
          <a:ext cx="2211378"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a:t>
          </a:r>
          <a:r>
            <a:rPr lang="en-US" sz="1600" kern="1200" dirty="0" err="1"/>
            <a:t>Descodificar</a:t>
          </a:r>
          <a:r>
            <a:rPr lang="en-US" sz="1600" kern="1200" dirty="0"/>
            <a:t> la </a:t>
          </a:r>
          <a:r>
            <a:rPr lang="en-US" sz="1600" kern="1200" dirty="0" err="1"/>
            <a:t>instrucción</a:t>
          </a:r>
          <a:r>
            <a:rPr lang="en-US" sz="1600" kern="1200" dirty="0"/>
            <a:t>.</a:t>
          </a:r>
        </a:p>
      </dsp:txBody>
      <dsp:txXfrm>
        <a:off x="5315184" y="959034"/>
        <a:ext cx="2149628" cy="570725"/>
      </dsp:txXfrm>
    </dsp:sp>
    <dsp:sp modelId="{CD03014C-882C-4B20-B4FE-8A2FB81F4666}">
      <dsp:nvSpPr>
        <dsp:cNvPr id="0" name=""/>
        <dsp:cNvSpPr/>
      </dsp:nvSpPr>
      <dsp:spPr>
        <a:xfrm>
          <a:off x="4710172" y="1560615"/>
          <a:ext cx="3612437" cy="3612437"/>
        </a:xfrm>
        <a:custGeom>
          <a:avLst/>
          <a:gdLst/>
          <a:ahLst/>
          <a:cxnLst/>
          <a:rect l="0" t="0" r="0" b="0"/>
          <a:pathLst>
            <a:path>
              <a:moveTo>
                <a:pt x="2082669" y="21281"/>
              </a:moveTo>
              <a:arcTo wR="1806218" hR="1806218" stAng="16728240" swAng="170921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130573B-9A59-4605-8304-874FB73F5DBE}">
      <dsp:nvSpPr>
        <dsp:cNvPr id="0" name=""/>
        <dsp:cNvSpPr/>
      </dsp:nvSpPr>
      <dsp:spPr>
        <a:xfrm>
          <a:off x="6681158" y="2120346"/>
          <a:ext cx="2255097"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a:t>
          </a:r>
          <a:r>
            <a:rPr lang="es-ES" sz="1600" kern="1200" dirty="0"/>
            <a:t>Localizar los operandos utilizados por la instrucción.</a:t>
          </a:r>
          <a:endParaRPr lang="en-US" sz="1600" kern="1200" dirty="0"/>
        </a:p>
      </dsp:txBody>
      <dsp:txXfrm>
        <a:off x="6712033" y="2151221"/>
        <a:ext cx="2193347" cy="570725"/>
      </dsp:txXfrm>
    </dsp:sp>
    <dsp:sp modelId="{B1FD4DF0-95CA-46E8-988B-E9341F74E17C}">
      <dsp:nvSpPr>
        <dsp:cNvPr id="0" name=""/>
        <dsp:cNvSpPr/>
      </dsp:nvSpPr>
      <dsp:spPr>
        <a:xfrm>
          <a:off x="4628518" y="-277248"/>
          <a:ext cx="3612437" cy="3612437"/>
        </a:xfrm>
        <a:custGeom>
          <a:avLst/>
          <a:gdLst/>
          <a:ahLst/>
          <a:cxnLst/>
          <a:rect l="0" t="0" r="0" b="0"/>
          <a:pathLst>
            <a:path>
              <a:moveTo>
                <a:pt x="2982401" y="3176992"/>
              </a:moveTo>
              <a:arcTo wR="1806218" hR="1806218" stAng="2962138" swAng="12385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2E19232-FA88-4A40-9699-B734C16BFA24}">
      <dsp:nvSpPr>
        <dsp:cNvPr id="0" name=""/>
        <dsp:cNvSpPr/>
      </dsp:nvSpPr>
      <dsp:spPr>
        <a:xfrm>
          <a:off x="5575035" y="3286934"/>
          <a:ext cx="2175570"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a:t>
          </a:r>
          <a:r>
            <a:rPr lang="es-ES" sz="1600" kern="1200" dirty="0"/>
            <a:t>Traer los operandos de la memoria (si es necesario)</a:t>
          </a:r>
          <a:endParaRPr lang="en-US" sz="1600" kern="1200" dirty="0"/>
        </a:p>
      </dsp:txBody>
      <dsp:txXfrm>
        <a:off x="5605910" y="3317809"/>
        <a:ext cx="2113820" cy="570725"/>
      </dsp:txXfrm>
    </dsp:sp>
    <dsp:sp modelId="{0D3C3F90-DA9B-42C1-9D77-468E8FFB0F39}">
      <dsp:nvSpPr>
        <dsp:cNvPr id="0" name=""/>
        <dsp:cNvSpPr/>
      </dsp:nvSpPr>
      <dsp:spPr>
        <a:xfrm>
          <a:off x="3143979" y="1044217"/>
          <a:ext cx="3612437" cy="3612437"/>
        </a:xfrm>
        <a:custGeom>
          <a:avLst/>
          <a:gdLst/>
          <a:ahLst/>
          <a:cxnLst/>
          <a:rect l="0" t="0" r="0" b="0"/>
          <a:pathLst>
            <a:path>
              <a:moveTo>
                <a:pt x="2848396" y="3281444"/>
              </a:moveTo>
              <a:arcTo wR="1806218" hR="1806218" stAng="3285636" swAng="422873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190835F-4C76-429D-A102-2FCEF0DFA40A}">
      <dsp:nvSpPr>
        <dsp:cNvPr id="0" name=""/>
        <dsp:cNvSpPr/>
      </dsp:nvSpPr>
      <dsp:spPr>
        <a:xfrm>
          <a:off x="1835828" y="3286930"/>
          <a:ext cx="2476492"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5. </a:t>
          </a:r>
          <a:r>
            <a:rPr lang="es-ES" sz="1600" kern="1200" dirty="0"/>
            <a:t>Ejecutar la operación en los registros del procesador.</a:t>
          </a:r>
          <a:endParaRPr lang="en-US" sz="1600" kern="1200" dirty="0"/>
        </a:p>
      </dsp:txBody>
      <dsp:txXfrm>
        <a:off x="1866703" y="3317805"/>
        <a:ext cx="2414742" cy="570725"/>
      </dsp:txXfrm>
    </dsp:sp>
    <dsp:sp modelId="{CF93799D-F1C3-4BC5-A7D8-139C014ADE02}">
      <dsp:nvSpPr>
        <dsp:cNvPr id="0" name=""/>
        <dsp:cNvSpPr/>
      </dsp:nvSpPr>
      <dsp:spPr>
        <a:xfrm>
          <a:off x="1223420" y="-311953"/>
          <a:ext cx="3612437" cy="3612437"/>
        </a:xfrm>
        <a:custGeom>
          <a:avLst/>
          <a:gdLst/>
          <a:ahLst/>
          <a:cxnLst/>
          <a:rect l="0" t="0" r="0" b="0"/>
          <a:pathLst>
            <a:path>
              <a:moveTo>
                <a:pt x="1375884" y="3560424"/>
              </a:moveTo>
              <a:arcTo wR="1806218" hR="1806218" stAng="6227002" swAng="124740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C12859A-F707-470B-80FF-1826FD66C4BA}">
      <dsp:nvSpPr>
        <dsp:cNvPr id="0" name=""/>
        <dsp:cNvSpPr/>
      </dsp:nvSpPr>
      <dsp:spPr>
        <a:xfrm>
          <a:off x="545584" y="2218043"/>
          <a:ext cx="2449695"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 </a:t>
          </a:r>
          <a:r>
            <a:rPr lang="es-ES" sz="1600" kern="1200" dirty="0"/>
            <a:t>Almacenar el resultado en el lugar adecuado</a:t>
          </a:r>
          <a:endParaRPr lang="en-US" sz="1600" kern="1200" dirty="0"/>
        </a:p>
      </dsp:txBody>
      <dsp:txXfrm>
        <a:off x="576459" y="2248918"/>
        <a:ext cx="2387945" cy="570725"/>
      </dsp:txXfrm>
    </dsp:sp>
    <dsp:sp modelId="{97D8F135-45FF-4E84-86CC-B8A4A1407828}">
      <dsp:nvSpPr>
        <dsp:cNvPr id="0" name=""/>
        <dsp:cNvSpPr/>
      </dsp:nvSpPr>
      <dsp:spPr>
        <a:xfrm>
          <a:off x="1657870" y="-131381"/>
          <a:ext cx="3612437" cy="3612437"/>
        </a:xfrm>
        <a:custGeom>
          <a:avLst/>
          <a:gdLst/>
          <a:ahLst/>
          <a:cxnLst/>
          <a:rect l="0" t="0" r="0" b="0"/>
          <a:pathLst>
            <a:path>
              <a:moveTo>
                <a:pt x="50485" y="2230279"/>
              </a:moveTo>
              <a:arcTo wR="1806218" hR="1806218" stAng="9985287" swAng="71208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1D903F-AAD6-41DB-928F-7F6E3C63C754}">
      <dsp:nvSpPr>
        <dsp:cNvPr id="0" name=""/>
        <dsp:cNvSpPr/>
      </dsp:nvSpPr>
      <dsp:spPr>
        <a:xfrm>
          <a:off x="524083" y="972610"/>
          <a:ext cx="2422022" cy="632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7. Regresar al paso 1 para traer la siguiente instrucción.</a:t>
          </a:r>
          <a:endParaRPr lang="en-US" sz="1600" kern="1200" dirty="0"/>
        </a:p>
      </dsp:txBody>
      <dsp:txXfrm>
        <a:off x="554958" y="1003485"/>
        <a:ext cx="2360272" cy="570725"/>
      </dsp:txXfrm>
    </dsp:sp>
    <dsp:sp modelId="{5099803E-8E6C-47BA-A545-D00DD3F5029F}">
      <dsp:nvSpPr>
        <dsp:cNvPr id="0" name=""/>
        <dsp:cNvSpPr/>
      </dsp:nvSpPr>
      <dsp:spPr>
        <a:xfrm>
          <a:off x="1890660" y="631480"/>
          <a:ext cx="3612437" cy="3612437"/>
        </a:xfrm>
        <a:custGeom>
          <a:avLst/>
          <a:gdLst/>
          <a:ahLst/>
          <a:cxnLst/>
          <a:rect l="0" t="0" r="0" b="0"/>
          <a:pathLst>
            <a:path>
              <a:moveTo>
                <a:pt x="923152" y="230585"/>
              </a:moveTo>
              <a:arcTo wR="1806218" hR="1806218" stAng="14443889" swAng="120184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669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767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952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828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73163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972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275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4064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0796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18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125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748137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ED07-041C-4B34-94AF-4102A742115F}"/>
              </a:ext>
            </a:extLst>
          </p:cNvPr>
          <p:cNvSpPr>
            <a:spLocks noGrp="1"/>
          </p:cNvSpPr>
          <p:nvPr>
            <p:ph type="ctrTitle"/>
          </p:nvPr>
        </p:nvSpPr>
        <p:spPr/>
        <p:txBody>
          <a:bodyPr>
            <a:normAutofit fontScale="90000"/>
          </a:bodyPr>
          <a:lstStyle/>
          <a:p>
            <a:r>
              <a:rPr lang="en-US" dirty="0" err="1"/>
              <a:t>Multiprocesamiento</a:t>
            </a:r>
            <a:r>
              <a:rPr lang="en-US" dirty="0"/>
              <a:t> y </a:t>
            </a:r>
            <a:r>
              <a:rPr lang="en-US" dirty="0" err="1"/>
              <a:t>arquitecturas</a:t>
            </a:r>
            <a:r>
              <a:rPr lang="en-US" dirty="0"/>
              <a:t> </a:t>
            </a:r>
            <a:r>
              <a:rPr lang="en-US" dirty="0" err="1"/>
              <a:t>alternativas</a:t>
            </a:r>
            <a:endParaRPr lang="en-US" dirty="0"/>
          </a:p>
        </p:txBody>
      </p:sp>
      <p:sp>
        <p:nvSpPr>
          <p:cNvPr id="3" name="Subtitle 2">
            <a:extLst>
              <a:ext uri="{FF2B5EF4-FFF2-40B4-BE49-F238E27FC236}">
                <a16:creationId xmlns:a16="http://schemas.microsoft.com/office/drawing/2014/main" id="{7CA5ADD2-63CE-447D-9B29-E64D6573B81B}"/>
              </a:ext>
            </a:extLst>
          </p:cNvPr>
          <p:cNvSpPr>
            <a:spLocks noGrp="1"/>
          </p:cNvSpPr>
          <p:nvPr>
            <p:ph type="subTitle" idx="1"/>
          </p:nvPr>
        </p:nvSpPr>
        <p:spPr/>
        <p:txBody>
          <a:bodyPr/>
          <a:lstStyle/>
          <a:p>
            <a:r>
              <a:rPr lang="en-US" dirty="0"/>
              <a:t>Cap 2. </a:t>
            </a:r>
            <a:r>
              <a:rPr lang="en-US" dirty="0" err="1"/>
              <a:t>Fundamentos</a:t>
            </a:r>
            <a:r>
              <a:rPr lang="en-US" dirty="0"/>
              <a:t> de los </a:t>
            </a:r>
            <a:r>
              <a:rPr lang="en-US" dirty="0" err="1"/>
              <a:t>Sistemas</a:t>
            </a:r>
            <a:r>
              <a:rPr lang="en-US" dirty="0"/>
              <a:t> </a:t>
            </a:r>
            <a:r>
              <a:rPr lang="en-US" dirty="0" err="1"/>
              <a:t>Microprocesados</a:t>
            </a:r>
            <a:endParaRPr lang="en-US" dirty="0"/>
          </a:p>
          <a:p>
            <a:r>
              <a:rPr lang="en-US" dirty="0"/>
              <a:t>Boris </a:t>
            </a:r>
            <a:r>
              <a:rPr lang="en-US" dirty="0" err="1"/>
              <a:t>Astudillo</a:t>
            </a:r>
            <a:endParaRPr lang="en-US" dirty="0"/>
          </a:p>
        </p:txBody>
      </p:sp>
    </p:spTree>
    <p:extLst>
      <p:ext uri="{BB962C8B-B14F-4D97-AF65-F5344CB8AC3E}">
        <p14:creationId xmlns:p14="http://schemas.microsoft.com/office/powerpoint/2010/main" val="309041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2.3. </a:t>
            </a:r>
            <a:r>
              <a:rPr lang="en-US" dirty="0" err="1"/>
              <a:t>Arquitectura</a:t>
            </a:r>
            <a:r>
              <a:rPr lang="en-US" dirty="0"/>
              <a:t> de un </a:t>
            </a:r>
            <a:r>
              <a:rPr lang="en-US" dirty="0" err="1"/>
              <a:t>sencillo</a:t>
            </a:r>
            <a:r>
              <a:rPr lang="en-US" dirty="0"/>
              <a:t> </a:t>
            </a:r>
            <a:r>
              <a:rPr lang="en-US" dirty="0" err="1"/>
              <a:t>procesador</a:t>
            </a:r>
            <a:r>
              <a:rPr lang="en-US" dirty="0"/>
              <a:t> y 2.4. </a:t>
            </a:r>
            <a:r>
              <a:rPr lang="en-US" dirty="0" err="1"/>
              <a:t>Arquitectura</a:t>
            </a:r>
            <a:r>
              <a:rPr lang="en-US" dirty="0"/>
              <a:t> de un conjunto de </a:t>
            </a:r>
            <a:r>
              <a:rPr lang="en-US" dirty="0" err="1"/>
              <a:t>instrucciones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206240"/>
          </a:xfrm>
        </p:spPr>
        <p:txBody>
          <a:bodyPr>
            <a:normAutofit/>
          </a:bodyPr>
          <a:lstStyle/>
          <a:p>
            <a:pPr marL="0" indent="0">
              <a:buNone/>
            </a:pPr>
            <a:r>
              <a:rPr lang="en-US" dirty="0"/>
              <a:t>LECTURAS</a:t>
            </a:r>
            <a:endParaRPr lang="es-ES" sz="2000" dirty="0"/>
          </a:p>
        </p:txBody>
      </p:sp>
    </p:spTree>
    <p:extLst>
      <p:ext uri="{BB962C8B-B14F-4D97-AF65-F5344CB8AC3E}">
        <p14:creationId xmlns:p14="http://schemas.microsoft.com/office/powerpoint/2010/main" val="19017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2.5. CONCEPTOS DE LA ARQUITECTURA DE PROCESADORES</a:t>
            </a:r>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pPr marL="0" indent="0">
              <a:buNone/>
            </a:pPr>
            <a:r>
              <a:rPr lang="en-US" dirty="0" err="1"/>
              <a:t>Lenguaje</a:t>
            </a:r>
            <a:r>
              <a:rPr lang="en-US" dirty="0"/>
              <a:t> </a:t>
            </a:r>
            <a:r>
              <a:rPr lang="en-US" dirty="0" err="1"/>
              <a:t>binario</a:t>
            </a:r>
            <a:r>
              <a:rPr lang="en-US" dirty="0"/>
              <a:t> vs </a:t>
            </a:r>
            <a:r>
              <a:rPr lang="en-US" dirty="0" err="1"/>
              <a:t>Lenguaje</a:t>
            </a:r>
            <a:r>
              <a:rPr lang="en-US" dirty="0"/>
              <a:t> </a:t>
            </a:r>
            <a:r>
              <a:rPr lang="en-US" dirty="0" err="1"/>
              <a:t>ensamblador</a:t>
            </a:r>
            <a:endParaRPr lang="en-US" dirty="0"/>
          </a:p>
          <a:p>
            <a:pPr marL="0" indent="0">
              <a:buNone/>
            </a:pPr>
            <a:r>
              <a:rPr lang="en-US" dirty="0" err="1"/>
              <a:t>Lenguaje</a:t>
            </a:r>
            <a:r>
              <a:rPr lang="en-US" dirty="0"/>
              <a:t> </a:t>
            </a:r>
            <a:r>
              <a:rPr lang="en-US" dirty="0" err="1"/>
              <a:t>binario</a:t>
            </a:r>
            <a:r>
              <a:rPr lang="en-US" dirty="0"/>
              <a:t> </a:t>
            </a:r>
            <a:r>
              <a:rPr lang="en-US" dirty="0">
                <a:sym typeface="Wingdings" panose="05000000000000000000" pitchFamily="2" charset="2"/>
              </a:rPr>
              <a:t> </a:t>
            </a:r>
            <a:r>
              <a:rPr lang="en-US" dirty="0" err="1">
                <a:sym typeface="Wingdings" panose="05000000000000000000" pitchFamily="2" charset="2"/>
              </a:rPr>
              <a:t>Lenguaje</a:t>
            </a:r>
            <a:r>
              <a:rPr lang="en-US" dirty="0">
                <a:sym typeface="Wingdings" panose="05000000000000000000" pitchFamily="2" charset="2"/>
              </a:rPr>
              <a:t> </a:t>
            </a:r>
            <a:r>
              <a:rPr lang="en-US" dirty="0" err="1">
                <a:sym typeface="Wingdings" panose="05000000000000000000" pitchFamily="2" charset="2"/>
              </a:rPr>
              <a:t>máquina</a:t>
            </a:r>
            <a:r>
              <a:rPr lang="en-US" dirty="0">
                <a:sym typeface="Wingdings" panose="05000000000000000000" pitchFamily="2" charset="2"/>
              </a:rPr>
              <a:t>  </a:t>
            </a:r>
            <a:r>
              <a:rPr lang="en-US" dirty="0" err="1">
                <a:sym typeface="Wingdings" panose="05000000000000000000" pitchFamily="2" charset="2"/>
              </a:rPr>
              <a:t>unos</a:t>
            </a:r>
            <a:r>
              <a:rPr lang="en-US" dirty="0">
                <a:sym typeface="Wingdings" panose="05000000000000000000" pitchFamily="2" charset="2"/>
              </a:rPr>
              <a:t> y ceros</a:t>
            </a:r>
          </a:p>
          <a:p>
            <a:pPr marL="0" indent="0">
              <a:buNone/>
            </a:pPr>
            <a:r>
              <a:rPr lang="en-US" dirty="0" err="1">
                <a:sym typeface="Wingdings" panose="05000000000000000000" pitchFamily="2" charset="2"/>
              </a:rPr>
              <a:t>Lenguaje</a:t>
            </a:r>
            <a:r>
              <a:rPr lang="en-US" dirty="0">
                <a:sym typeface="Wingdings" panose="05000000000000000000" pitchFamily="2" charset="2"/>
              </a:rPr>
              <a:t> </a:t>
            </a:r>
            <a:r>
              <a:rPr lang="en-US" dirty="0" err="1">
                <a:sym typeface="Wingdings" panose="05000000000000000000" pitchFamily="2" charset="2"/>
              </a:rPr>
              <a:t>ensamblador</a:t>
            </a:r>
            <a:r>
              <a:rPr lang="en-US" dirty="0">
                <a:sym typeface="Wingdings" panose="05000000000000000000" pitchFamily="2" charset="2"/>
              </a:rPr>
              <a:t>  S</a:t>
            </a:r>
            <a:r>
              <a:rPr lang="es-ES" dirty="0" err="1"/>
              <a:t>ustituye</a:t>
            </a:r>
            <a:r>
              <a:rPr lang="es-ES" dirty="0"/>
              <a:t> los códigos de operación binarios y las direcciones con nombres simbólicos y proporciona características útiles al programador.</a:t>
            </a:r>
          </a:p>
          <a:p>
            <a:pPr marL="0" indent="0">
              <a:buNone/>
            </a:pPr>
            <a:r>
              <a:rPr lang="es-ES" dirty="0"/>
              <a:t>Componentes del diseño de un procesador </a:t>
            </a:r>
            <a:r>
              <a:rPr lang="es-ES" dirty="0">
                <a:sym typeface="Wingdings" panose="05000000000000000000" pitchFamily="2" charset="2"/>
              </a:rPr>
              <a:t> La organización y el Hardware.</a:t>
            </a:r>
          </a:p>
          <a:p>
            <a:r>
              <a:rPr lang="es-ES" sz="1800" dirty="0">
                <a:sym typeface="Wingdings" panose="05000000000000000000" pitchFamily="2" charset="2"/>
              </a:rPr>
              <a:t>La Organización </a:t>
            </a:r>
            <a:r>
              <a:rPr lang="en-US" sz="1800" dirty="0" err="1"/>
              <a:t>formada</a:t>
            </a:r>
            <a:r>
              <a:rPr lang="en-US" sz="1800" dirty="0"/>
              <a:t> por </a:t>
            </a:r>
            <a:r>
              <a:rPr lang="en-US" sz="1800" dirty="0" err="1"/>
              <a:t>estructuras</a:t>
            </a:r>
            <a:r>
              <a:rPr lang="en-US" sz="1800" dirty="0"/>
              <a:t> (</a:t>
            </a:r>
            <a:r>
              <a:rPr lang="es-ES" sz="1800" dirty="0"/>
              <a:t>las rutas de datos, unidades de control, memoria y los buses que las interconectan). </a:t>
            </a:r>
          </a:p>
          <a:p>
            <a:r>
              <a:rPr lang="es-ES" sz="1800" dirty="0"/>
              <a:t>El hardware hace referencia a la lógica, la tecnología electrónica empleada y diversos aspectos físicos del </a:t>
            </a:r>
            <a:r>
              <a:rPr lang="en-US" sz="1800" dirty="0" err="1"/>
              <a:t>diseño</a:t>
            </a:r>
            <a:r>
              <a:rPr lang="en-US" sz="1800" dirty="0"/>
              <a:t> del </a:t>
            </a:r>
            <a:r>
              <a:rPr lang="en-US" sz="1800" dirty="0" err="1"/>
              <a:t>procesado</a:t>
            </a:r>
            <a:r>
              <a:rPr lang="en-US" sz="1800" dirty="0"/>
              <a:t>.</a:t>
            </a:r>
          </a:p>
          <a:p>
            <a:pPr marL="0" indent="0">
              <a:buNone/>
            </a:pPr>
            <a:r>
              <a:rPr lang="es-ES" dirty="0"/>
              <a:t>El término </a:t>
            </a:r>
            <a:r>
              <a:rPr lang="es-ES" i="1" dirty="0"/>
              <a:t>arquitectura </a:t>
            </a:r>
            <a:r>
              <a:rPr lang="es-ES" dirty="0"/>
              <a:t>se usa para abarcar a todo el procesador, incluyendo la arquitectura de conjunto de instrucciones, organización y el </a:t>
            </a:r>
            <a:r>
              <a:rPr lang="en-US" dirty="0"/>
              <a:t>hardware</a:t>
            </a:r>
            <a:endParaRPr lang="es-ES" sz="1800" dirty="0"/>
          </a:p>
        </p:txBody>
      </p:sp>
    </p:spTree>
    <p:extLst>
      <p:ext uri="{BB962C8B-B14F-4D97-AF65-F5344CB8AC3E}">
        <p14:creationId xmlns:p14="http://schemas.microsoft.com/office/powerpoint/2010/main" val="2885885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2.5. CONCEPTOS DE LA ARQUITECTURA DE PROCESADORES</a:t>
            </a:r>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pPr marL="0" indent="0">
              <a:buNone/>
            </a:pPr>
            <a:endParaRPr lang="en-US" dirty="0"/>
          </a:p>
          <a:p>
            <a:pPr marL="0" indent="0">
              <a:buNone/>
            </a:pPr>
            <a:endParaRPr lang="en-US" dirty="0"/>
          </a:p>
          <a:p>
            <a:pPr marL="0" indent="0">
              <a:buNone/>
            </a:pPr>
            <a:r>
              <a:rPr lang="es-ES" dirty="0"/>
              <a:t> </a:t>
            </a:r>
          </a:p>
          <a:p>
            <a:pPr marL="0" indent="0">
              <a:buNone/>
            </a:pPr>
            <a:endParaRPr lang="es-ES" dirty="0"/>
          </a:p>
          <a:p>
            <a:pPr marL="0" indent="0">
              <a:buNone/>
            </a:pPr>
            <a:endParaRPr lang="es-ES" i="1" dirty="0"/>
          </a:p>
        </p:txBody>
      </p:sp>
      <p:graphicFrame>
        <p:nvGraphicFramePr>
          <p:cNvPr id="4" name="Diagrama 3">
            <a:extLst>
              <a:ext uri="{FF2B5EF4-FFF2-40B4-BE49-F238E27FC236}">
                <a16:creationId xmlns:a16="http://schemas.microsoft.com/office/drawing/2014/main" id="{600A1042-1E61-478E-9014-4644D9A25D35}"/>
              </a:ext>
            </a:extLst>
          </p:cNvPr>
          <p:cNvGraphicFramePr/>
          <p:nvPr>
            <p:extLst>
              <p:ext uri="{D42A27DB-BD31-4B8C-83A1-F6EECF244321}">
                <p14:modId xmlns:p14="http://schemas.microsoft.com/office/powerpoint/2010/main" val="3233209026"/>
              </p:ext>
            </p:extLst>
          </p:nvPr>
        </p:nvGraphicFramePr>
        <p:xfrm>
          <a:off x="189569" y="2493818"/>
          <a:ext cx="8128000" cy="3620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4D7C460E-65C9-48D5-95E6-BCF90B41F463}"/>
              </a:ext>
            </a:extLst>
          </p:cNvPr>
          <p:cNvGraphicFramePr/>
          <p:nvPr>
            <p:extLst>
              <p:ext uri="{D42A27DB-BD31-4B8C-83A1-F6EECF244321}">
                <p14:modId xmlns:p14="http://schemas.microsoft.com/office/powerpoint/2010/main" val="947056509"/>
              </p:ext>
            </p:extLst>
          </p:nvPr>
        </p:nvGraphicFramePr>
        <p:xfrm>
          <a:off x="8866909" y="1840576"/>
          <a:ext cx="3549585" cy="48378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7" name="Conector recto de flecha 6">
            <a:extLst>
              <a:ext uri="{FF2B5EF4-FFF2-40B4-BE49-F238E27FC236}">
                <a16:creationId xmlns:a16="http://schemas.microsoft.com/office/drawing/2014/main" id="{E9A79F9E-17C3-43D2-B16D-DD8F70974755}"/>
              </a:ext>
            </a:extLst>
          </p:cNvPr>
          <p:cNvCxnSpPr/>
          <p:nvPr/>
        </p:nvCxnSpPr>
        <p:spPr>
          <a:xfrm flipV="1">
            <a:off x="8423564" y="2660073"/>
            <a:ext cx="831272" cy="12469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22D262A1-0E4E-487E-B5A3-E9254A855993}"/>
              </a:ext>
            </a:extLst>
          </p:cNvPr>
          <p:cNvCxnSpPr>
            <a:cxnSpLocks/>
          </p:cNvCxnSpPr>
          <p:nvPr/>
        </p:nvCxnSpPr>
        <p:spPr>
          <a:xfrm>
            <a:off x="8423564" y="4148666"/>
            <a:ext cx="907356" cy="1108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9F041002-59F9-4254-B623-B6324499EFE6}"/>
              </a:ext>
            </a:extLst>
          </p:cNvPr>
          <p:cNvCxnSpPr>
            <a:cxnSpLocks/>
          </p:cNvCxnSpPr>
          <p:nvPr/>
        </p:nvCxnSpPr>
        <p:spPr>
          <a:xfrm>
            <a:off x="8423564" y="4478249"/>
            <a:ext cx="988291" cy="13591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05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1B58452-33EF-4183-AF04-E9D63293068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FA57685-9F95-480F-BEEE-34E61C3209C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4B25C194-DA81-4B4E-A025-D2CD6868404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0C1CB850-98DB-4E66-9BAC-44FF09FBF29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FD7F127B-B02E-44A4-B164-B8E787C46F1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CCB07D36-9637-465A-87C1-C3624AEF60B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AC8288D7-EABC-4EFB-BDFD-A164AC3DF9BF}"/>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B30AD42B-9EDE-4AC6-A6A1-ADF1D407DE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2.6. </a:t>
            </a:r>
            <a:r>
              <a:rPr lang="es-ES" dirty="0"/>
              <a:t>Ciclo de operación básico de un procesador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pPr marL="0" indent="0">
              <a:buNone/>
            </a:pPr>
            <a:r>
              <a:rPr lang="es-ES" dirty="0"/>
              <a:t>La unidad de control de un procesador se diseña para ejecutar cada una de las instrucciones de un programa efectuando la </a:t>
            </a:r>
            <a:r>
              <a:rPr lang="en-US" dirty="0" err="1"/>
              <a:t>siguiente</a:t>
            </a:r>
            <a:r>
              <a:rPr lang="en-US" dirty="0"/>
              <a:t> </a:t>
            </a:r>
            <a:r>
              <a:rPr lang="en-US" dirty="0" err="1"/>
              <a:t>secuencia</a:t>
            </a:r>
            <a:r>
              <a:rPr lang="en-US" dirty="0"/>
              <a:t> de </a:t>
            </a:r>
            <a:r>
              <a:rPr lang="en-US" dirty="0" err="1"/>
              <a:t>pasos</a:t>
            </a:r>
            <a:r>
              <a:rPr lang="en-US" dirty="0"/>
              <a:t>:</a:t>
            </a:r>
          </a:p>
          <a:p>
            <a:pPr marL="0" indent="0">
              <a:buNone/>
            </a:pPr>
            <a:endParaRPr lang="es-ES" dirty="0"/>
          </a:p>
          <a:p>
            <a:pPr marL="457200" indent="-457200">
              <a:buAutoNum type="arabicPeriod"/>
            </a:pPr>
            <a:endParaRPr lang="es-ES" dirty="0"/>
          </a:p>
        </p:txBody>
      </p:sp>
      <p:graphicFrame>
        <p:nvGraphicFramePr>
          <p:cNvPr id="4" name="Diagrama 3">
            <a:extLst>
              <a:ext uri="{FF2B5EF4-FFF2-40B4-BE49-F238E27FC236}">
                <a16:creationId xmlns:a16="http://schemas.microsoft.com/office/drawing/2014/main" id="{F3F1AFBF-E8DF-405B-BF3C-1146F80332BE}"/>
              </a:ext>
            </a:extLst>
          </p:cNvPr>
          <p:cNvGraphicFramePr/>
          <p:nvPr>
            <p:extLst>
              <p:ext uri="{D42A27DB-BD31-4B8C-83A1-F6EECF244321}">
                <p14:modId xmlns:p14="http://schemas.microsoft.com/office/powerpoint/2010/main" val="3768986974"/>
              </p:ext>
            </p:extLst>
          </p:nvPr>
        </p:nvGraphicFramePr>
        <p:xfrm>
          <a:off x="2050743" y="2654423"/>
          <a:ext cx="8936256" cy="4068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208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graphicEl>
                                              <a:dgm id="{9592B9A5-4B40-41EB-9360-717ADA9AB84B}"/>
                                            </p:graphic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graphicEl>
                                              <a:dgm id="{CF0BDF64-B0FD-4124-BA87-3D0D4A48933D}"/>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graphicEl>
                                              <a:dgm id="{A2BACEB7-FA13-42B7-9309-3D82B8890E3B}"/>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graphicEl>
                                              <a:dgm id="{CD03014C-882C-4B20-B4FE-8A2FB81F4666}"/>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graphicEl>
                                              <a:dgm id="{3130573B-9A59-4605-8304-874FB73F5DBE}"/>
                                            </p:graphic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graphicEl>
                                              <a:dgm id="{B1FD4DF0-95CA-46E8-988B-E9341F74E17C}"/>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graphicEl>
                                              <a:dgm id="{82E19232-FA88-4A40-9699-B734C16BFA24}"/>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graphicEl>
                                              <a:dgm id="{0D3C3F90-DA9B-42C1-9D77-468E8FFB0F39}"/>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graphicEl>
                                              <a:dgm id="{A190835F-4C76-429D-A102-2FCEF0DFA40A}"/>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graphicEl>
                                              <a:dgm id="{CF93799D-F1C3-4BC5-A7D8-139C014ADE02}"/>
                                            </p:graphic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graphicEl>
                                              <a:dgm id="{4C12859A-F707-470B-80FF-1826FD66C4BA}"/>
                                            </p:graphic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graphicEl>
                                              <a:dgm id="{97D8F135-45FF-4E84-86CC-B8A4A1407828}"/>
                                            </p:graphic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
                                            <p:graphicEl>
                                              <a:dgm id="{0D1D903F-AAD6-41DB-928F-7F6E3C63C754}"/>
                                            </p:graphic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graphicEl>
                                              <a:dgm id="{5099803E-8E6C-47BA-A545-D00DD3F502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2.7. CONJUNTO DE REGISTROS</a:t>
            </a:r>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fontScale="92500"/>
          </a:bodyPr>
          <a:lstStyle/>
          <a:p>
            <a:r>
              <a:rPr lang="es-ES" dirty="0"/>
              <a:t>El conjunto de registros está formado por todos los registros de la CPU accesibles por el programador.</a:t>
            </a:r>
          </a:p>
          <a:p>
            <a:r>
              <a:rPr lang="es-ES" dirty="0"/>
              <a:t> En las </a:t>
            </a:r>
            <a:r>
              <a:rPr lang="es-ES" dirty="0" err="1"/>
              <a:t>CPUs</a:t>
            </a:r>
            <a:r>
              <a:rPr lang="es-ES" dirty="0"/>
              <a:t> sencillas, el conjunto de registros está formado por una parte accesible del banco de registros y el </a:t>
            </a:r>
            <a:r>
              <a:rPr lang="es-ES" i="1" dirty="0"/>
              <a:t>PC</a:t>
            </a:r>
            <a:r>
              <a:rPr lang="es-ES" dirty="0"/>
              <a:t>. </a:t>
            </a:r>
          </a:p>
          <a:p>
            <a:r>
              <a:rPr lang="es-ES" dirty="0"/>
              <a:t>Las </a:t>
            </a:r>
            <a:r>
              <a:rPr lang="es-ES" dirty="0" err="1"/>
              <a:t>CPUs</a:t>
            </a:r>
            <a:r>
              <a:rPr lang="es-ES" dirty="0"/>
              <a:t> también pueden tener otros registros, como el registro de instrucciones, registros pertenecientes al banco de registros que sólo son accesibles a los microprogramas, y los registros de </a:t>
            </a:r>
            <a:r>
              <a:rPr lang="es-ES" i="1" dirty="0"/>
              <a:t>pipeline</a:t>
            </a:r>
            <a:r>
              <a:rPr lang="es-ES" dirty="0"/>
              <a:t>. Sin embargo, estos registros no están accesibles al programador y, por tanto, no forman parte del conjunto de registros que representan a la información almacenada en la CPU a la que las instrucciones puedan acceder. </a:t>
            </a:r>
          </a:p>
          <a:p>
            <a:r>
              <a:rPr lang="es-ES" dirty="0"/>
              <a:t>De esta forma, el conjunto de registros tiene una gran influencia en la arquitectura del conjunto de instrucciones y puede llegar a ser bastante complejo. </a:t>
            </a:r>
          </a:p>
          <a:p>
            <a:r>
              <a:rPr lang="es-ES" dirty="0"/>
              <a:t>El </a:t>
            </a:r>
            <a:r>
              <a:rPr lang="es-ES" i="1" dirty="0"/>
              <a:t>registro de status de procesador </a:t>
            </a:r>
            <a:r>
              <a:rPr lang="es-ES" dirty="0"/>
              <a:t>(</a:t>
            </a:r>
            <a:r>
              <a:rPr lang="es-ES" i="1" dirty="0"/>
              <a:t>PSR</a:t>
            </a:r>
            <a:r>
              <a:rPr lang="es-ES" dirty="0"/>
              <a:t>, del inglés </a:t>
            </a:r>
            <a:r>
              <a:rPr lang="es-ES" i="1" dirty="0" err="1"/>
              <a:t>processor</a:t>
            </a:r>
            <a:r>
              <a:rPr lang="es-ES" i="1" dirty="0"/>
              <a:t> status </a:t>
            </a:r>
            <a:r>
              <a:rPr lang="es-ES" i="1" dirty="0" err="1"/>
              <a:t>register</a:t>
            </a:r>
            <a:r>
              <a:rPr lang="es-ES" dirty="0"/>
              <a:t>) y El</a:t>
            </a:r>
            <a:r>
              <a:rPr lang="es-ES" i="1" dirty="0"/>
              <a:t> registro de puntero de pila </a:t>
            </a:r>
            <a:r>
              <a:rPr lang="es-ES" dirty="0"/>
              <a:t>(</a:t>
            </a:r>
            <a:r>
              <a:rPr lang="es-ES" i="1" dirty="0"/>
              <a:t>SP</a:t>
            </a:r>
            <a:r>
              <a:rPr lang="es-ES" dirty="0"/>
              <a:t>, del inglés </a:t>
            </a:r>
            <a:r>
              <a:rPr lang="es-ES" i="1" dirty="0" err="1"/>
              <a:t>stack</a:t>
            </a:r>
            <a:r>
              <a:rPr lang="es-ES" i="1" dirty="0"/>
              <a:t> pointer</a:t>
            </a:r>
            <a:r>
              <a:rPr lang="es-ES" dirty="0"/>
              <a:t>). </a:t>
            </a:r>
            <a:endParaRPr lang="es-ES" sz="1800" dirty="0"/>
          </a:p>
        </p:txBody>
      </p:sp>
    </p:spTree>
    <p:extLst>
      <p:ext uri="{BB962C8B-B14F-4D97-AF65-F5344CB8AC3E}">
        <p14:creationId xmlns:p14="http://schemas.microsoft.com/office/powerpoint/2010/main" val="2446253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r>
              <a:rPr lang="es-ES" dirty="0"/>
              <a:t>Las instrucciones máquina son las acciones elementales que puede ejecutar un computador.</a:t>
            </a:r>
          </a:p>
          <a:p>
            <a:r>
              <a:rPr lang="es-ES" dirty="0"/>
              <a:t>Una acción compleja deberá codificarse como una secuencia de instrucciones máquina </a:t>
            </a:r>
            <a:r>
              <a:rPr lang="es-ES" dirty="0">
                <a:sym typeface="Wingdings" panose="05000000000000000000" pitchFamily="2" charset="2"/>
              </a:rPr>
              <a:t> </a:t>
            </a:r>
            <a:r>
              <a:rPr lang="es-ES" dirty="0"/>
              <a:t>lo que se denomina un programa</a:t>
            </a:r>
          </a:p>
          <a:p>
            <a:r>
              <a:rPr lang="es-ES" dirty="0"/>
              <a:t>El conjunto de recursos operativos disponibles por un programador a nivel de lenguaje máquina queda definida por el repertorio de instrucciones.</a:t>
            </a:r>
          </a:p>
          <a:p>
            <a:r>
              <a:rPr lang="es-ES" dirty="0"/>
              <a:t>Una instrucción codifica una </a:t>
            </a:r>
            <a:r>
              <a:rPr lang="es-ES" u="sng" dirty="0"/>
              <a:t>operación básica</a:t>
            </a:r>
            <a:r>
              <a:rPr lang="es-ES" dirty="0"/>
              <a:t> que el computador realiza sobre unos </a:t>
            </a:r>
            <a:r>
              <a:rPr lang="es-ES" u="sng" dirty="0"/>
              <a:t>datos</a:t>
            </a:r>
            <a:r>
              <a:rPr lang="es-ES" dirty="0"/>
              <a:t> ubicados en la </a:t>
            </a:r>
            <a:r>
              <a:rPr lang="es-ES" u="sng" dirty="0"/>
              <a:t>memoria</a:t>
            </a:r>
            <a:r>
              <a:rPr lang="es-ES" dirty="0"/>
              <a:t> o en los </a:t>
            </a:r>
            <a:r>
              <a:rPr lang="es-ES" u="sng" dirty="0"/>
              <a:t>registros</a:t>
            </a:r>
            <a:r>
              <a:rPr lang="es-ES" dirty="0"/>
              <a:t> de la máquina y a los que accede utilizando un </a:t>
            </a:r>
            <a:r>
              <a:rPr lang="es-ES" u="sng" dirty="0"/>
              <a:t>modo de direccionamiento.</a:t>
            </a:r>
          </a:p>
          <a:p>
            <a:pPr marL="0" indent="0">
              <a:buNone/>
            </a:pPr>
            <a:endParaRPr lang="es-ES" dirty="0"/>
          </a:p>
        </p:txBody>
      </p:sp>
    </p:spTree>
    <p:extLst>
      <p:ext uri="{BB962C8B-B14F-4D97-AF65-F5344CB8AC3E}">
        <p14:creationId xmlns:p14="http://schemas.microsoft.com/office/powerpoint/2010/main" val="3956142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r>
              <a:rPr lang="es-ES" dirty="0"/>
              <a:t>Un repertorio o conjunto de instrucciones de un procesador viene determinada por los siguientes factores:</a:t>
            </a:r>
          </a:p>
          <a:p>
            <a:r>
              <a:rPr lang="es-ES" dirty="0"/>
              <a:t>a) Tipos de datos y formatos que pueden manejar las instrucciones: naturales, enteros, reales, caracteres, etc. </a:t>
            </a:r>
          </a:p>
          <a:p>
            <a:r>
              <a:rPr lang="es-ES" dirty="0"/>
              <a:t>b)Modos de direccionamiento de los datos ubicados en la memoria: inmediato, directo, indirecto, etc. Estos dos factores son determinantes para la implementación eficiente de las estructuras complejas de datos de un lenguaje de alto nivel. </a:t>
            </a:r>
          </a:p>
          <a:p>
            <a:r>
              <a:rPr lang="es-ES" dirty="0"/>
              <a:t>c)Conjunto básico de operaciones que se pueden realizar sobre los datos: suma, resta, etc. </a:t>
            </a:r>
          </a:p>
          <a:p>
            <a:r>
              <a:rPr lang="es-ES" dirty="0"/>
              <a:t>Estos factores se codifican en cada una de las instrucciones siguiendo un formato preestablecido, donde este formato determinará la longitud en bits de las instrucciones y los campos que codifican el valor de los factores citado.</a:t>
            </a:r>
          </a:p>
          <a:p>
            <a:endParaRPr lang="es-ES" dirty="0"/>
          </a:p>
        </p:txBody>
      </p:sp>
    </p:spTree>
    <p:extLst>
      <p:ext uri="{BB962C8B-B14F-4D97-AF65-F5344CB8AC3E}">
        <p14:creationId xmlns:p14="http://schemas.microsoft.com/office/powerpoint/2010/main" val="1217794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r>
              <a:rPr lang="es-ES" dirty="0"/>
              <a:t>Generalmente una instrucción se compone de los siguientes campos:</a:t>
            </a:r>
          </a:p>
          <a:p>
            <a:pPr lvl="1"/>
            <a:r>
              <a:rPr lang="en-US" dirty="0"/>
              <a:t>Código de </a:t>
            </a:r>
            <a:r>
              <a:rPr lang="en-US" dirty="0" err="1"/>
              <a:t>operación</a:t>
            </a:r>
            <a:r>
              <a:rPr lang="en-US" dirty="0"/>
              <a:t> (CO) </a:t>
            </a:r>
          </a:p>
          <a:p>
            <a:pPr lvl="1"/>
            <a:r>
              <a:rPr lang="en-US" dirty="0" err="1"/>
              <a:t>Operandos</a:t>
            </a:r>
            <a:r>
              <a:rPr lang="en-US" dirty="0"/>
              <a:t> </a:t>
            </a:r>
            <a:r>
              <a:rPr lang="en-US" dirty="0" err="1"/>
              <a:t>fuente</a:t>
            </a:r>
            <a:r>
              <a:rPr lang="en-US" dirty="0"/>
              <a:t> (OP1, OP2,...) </a:t>
            </a:r>
          </a:p>
          <a:p>
            <a:pPr lvl="1"/>
            <a:r>
              <a:rPr lang="en-US" dirty="0"/>
              <a:t>Operando </a:t>
            </a:r>
            <a:r>
              <a:rPr lang="en-US" dirty="0" err="1"/>
              <a:t>destino</a:t>
            </a:r>
            <a:r>
              <a:rPr lang="en-US" dirty="0"/>
              <a:t> o </a:t>
            </a:r>
            <a:r>
              <a:rPr lang="en-US" dirty="0" err="1"/>
              <a:t>Resultado</a:t>
            </a:r>
            <a:r>
              <a:rPr lang="en-US" dirty="0"/>
              <a:t> (</a:t>
            </a:r>
            <a:r>
              <a:rPr lang="en-US" dirty="0" err="1"/>
              <a:t>OPd</a:t>
            </a:r>
            <a:r>
              <a:rPr lang="en-US" dirty="0"/>
              <a:t>)</a:t>
            </a:r>
          </a:p>
          <a:p>
            <a:pPr lvl="1"/>
            <a:endParaRPr lang="en-US" dirty="0"/>
          </a:p>
          <a:p>
            <a:r>
              <a:rPr lang="es-ES" dirty="0"/>
              <a:t>El CO determina la operación que se realiza sobre OP1,OP2,... El resultado se deja en </a:t>
            </a:r>
            <a:r>
              <a:rPr lang="es-ES" dirty="0" err="1"/>
              <a:t>OPd</a:t>
            </a:r>
            <a:endParaRPr lang="es-ES" dirty="0"/>
          </a:p>
          <a:p>
            <a:r>
              <a:rPr lang="es-ES" dirty="0"/>
              <a:t>Consideremos una instrucción como ADD (sumar dos operandos) que produce un resultado </a:t>
            </a:r>
            <a:r>
              <a:rPr lang="es-ES" dirty="0">
                <a:sym typeface="Wingdings" panose="05000000000000000000" pitchFamily="2" charset="2"/>
              </a:rPr>
              <a:t> E</a:t>
            </a:r>
            <a:r>
              <a:rPr lang="es-ES" dirty="0"/>
              <a:t>l resultado de la suma se trata de otro operando. </a:t>
            </a:r>
          </a:p>
          <a:p>
            <a:r>
              <a:rPr lang="es-ES" dirty="0"/>
              <a:t>Entonces, la instrucción ADD tiene tres operandos, los dos sumandos y el resultado.</a:t>
            </a:r>
          </a:p>
          <a:p>
            <a:endParaRPr lang="es-ES" dirty="0"/>
          </a:p>
        </p:txBody>
      </p:sp>
    </p:spTree>
    <p:extLst>
      <p:ext uri="{BB962C8B-B14F-4D97-AF65-F5344CB8AC3E}">
        <p14:creationId xmlns:p14="http://schemas.microsoft.com/office/powerpoint/2010/main" val="1913983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r>
              <a:rPr lang="es-ES" dirty="0"/>
              <a:t>Los repertorios de instrucciones podemos clasificarlos atendiendo a los siguientes criterios:</a:t>
            </a:r>
          </a:p>
          <a:p>
            <a:pPr lvl="1"/>
            <a:r>
              <a:rPr lang="en-US" dirty="0"/>
              <a:t>3 </a:t>
            </a:r>
            <a:r>
              <a:rPr lang="en-US" dirty="0" err="1"/>
              <a:t>operandos</a:t>
            </a:r>
            <a:r>
              <a:rPr lang="en-US" dirty="0"/>
              <a:t> </a:t>
            </a:r>
            <a:r>
              <a:rPr lang="en-US" dirty="0" err="1"/>
              <a:t>explícitos</a:t>
            </a:r>
            <a:endParaRPr lang="en-US" dirty="0"/>
          </a:p>
          <a:p>
            <a:pPr lvl="1"/>
            <a:r>
              <a:rPr lang="en-US" dirty="0"/>
              <a:t>2 </a:t>
            </a:r>
            <a:r>
              <a:rPr lang="en-US" dirty="0" err="1"/>
              <a:t>operandos</a:t>
            </a:r>
            <a:r>
              <a:rPr lang="en-US" dirty="0"/>
              <a:t> </a:t>
            </a:r>
            <a:r>
              <a:rPr lang="en-US" dirty="0" err="1"/>
              <a:t>explícitos</a:t>
            </a:r>
            <a:endParaRPr lang="en-US" dirty="0"/>
          </a:p>
          <a:p>
            <a:pPr lvl="1"/>
            <a:r>
              <a:rPr lang="en-US" dirty="0"/>
              <a:t>1 </a:t>
            </a:r>
            <a:r>
              <a:rPr lang="en-US" dirty="0" err="1"/>
              <a:t>operandos</a:t>
            </a:r>
            <a:r>
              <a:rPr lang="en-US" dirty="0"/>
              <a:t> </a:t>
            </a:r>
            <a:r>
              <a:rPr lang="en-US" dirty="0" err="1"/>
              <a:t>explícitos</a:t>
            </a:r>
            <a:endParaRPr lang="en-US" dirty="0"/>
          </a:p>
          <a:p>
            <a:pPr lvl="1"/>
            <a:r>
              <a:rPr lang="en-US" dirty="0"/>
              <a:t>0 </a:t>
            </a:r>
            <a:r>
              <a:rPr lang="en-US" dirty="0" err="1"/>
              <a:t>operandos</a:t>
            </a:r>
            <a:r>
              <a:rPr lang="en-US" dirty="0"/>
              <a:t> </a:t>
            </a:r>
            <a:r>
              <a:rPr lang="en-US" dirty="0" err="1"/>
              <a:t>explícitos</a:t>
            </a:r>
            <a:r>
              <a:rPr lang="en-US" dirty="0"/>
              <a:t> </a:t>
            </a:r>
          </a:p>
          <a:p>
            <a:pPr lvl="1"/>
            <a:endParaRPr lang="en-US" dirty="0"/>
          </a:p>
          <a:p>
            <a:endParaRPr lang="es-ES" dirty="0"/>
          </a:p>
        </p:txBody>
      </p:sp>
    </p:spTree>
    <p:extLst>
      <p:ext uri="{BB962C8B-B14F-4D97-AF65-F5344CB8AC3E}">
        <p14:creationId xmlns:p14="http://schemas.microsoft.com/office/powerpoint/2010/main" val="4244498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pPr marL="228600" lvl="1" indent="0">
              <a:buNone/>
            </a:pPr>
            <a:r>
              <a:rPr lang="en-US" dirty="0"/>
              <a:t>3 </a:t>
            </a:r>
            <a:r>
              <a:rPr lang="en-US" dirty="0" err="1"/>
              <a:t>operandos</a:t>
            </a:r>
            <a:r>
              <a:rPr lang="en-US" dirty="0"/>
              <a:t> </a:t>
            </a:r>
            <a:r>
              <a:rPr lang="en-US" dirty="0" err="1"/>
              <a:t>explícitos</a:t>
            </a:r>
            <a:endParaRPr lang="en-US" dirty="0"/>
          </a:p>
          <a:p>
            <a:pPr marL="228600" lvl="1" indent="0">
              <a:buNone/>
            </a:pPr>
            <a:endParaRPr lang="en-US" dirty="0"/>
          </a:p>
          <a:p>
            <a:pPr marL="228600" lvl="1" indent="0">
              <a:buNone/>
            </a:pPr>
            <a:endParaRPr lang="en-US" dirty="0"/>
          </a:p>
          <a:p>
            <a:endParaRPr lang="es-ES" dirty="0"/>
          </a:p>
        </p:txBody>
      </p:sp>
      <p:pic>
        <p:nvPicPr>
          <p:cNvPr id="4" name="Imagen 3">
            <a:extLst>
              <a:ext uri="{FF2B5EF4-FFF2-40B4-BE49-F238E27FC236}">
                <a16:creationId xmlns:a16="http://schemas.microsoft.com/office/drawing/2014/main" id="{A3F4C607-492F-4ADF-8C2D-DB84EFD9FA91}"/>
              </a:ext>
            </a:extLst>
          </p:cNvPr>
          <p:cNvPicPr/>
          <p:nvPr/>
        </p:nvPicPr>
        <p:blipFill rotWithShape="1">
          <a:blip r:embed="rId2" cstate="email">
            <a:extLst>
              <a:ext uri="{28A0092B-C50C-407E-A947-70E740481C1C}">
                <a14:useLocalDpi xmlns:a14="http://schemas.microsoft.com/office/drawing/2010/main"/>
              </a:ext>
            </a:extLst>
          </a:blip>
          <a:srcRect/>
          <a:stretch/>
        </p:blipFill>
        <p:spPr bwMode="auto">
          <a:xfrm>
            <a:off x="668784" y="2404698"/>
            <a:ext cx="4592459" cy="804391"/>
          </a:xfrm>
          <a:prstGeom prst="rect">
            <a:avLst/>
          </a:prstGeom>
          <a:ln>
            <a:noFill/>
          </a:ln>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id="{1C7A0952-7E1B-4186-8906-0A29DC266022}"/>
              </a:ext>
            </a:extLst>
          </p:cNvPr>
          <p:cNvSpPr txBox="1"/>
          <p:nvPr/>
        </p:nvSpPr>
        <p:spPr>
          <a:xfrm>
            <a:off x="668784" y="3272822"/>
            <a:ext cx="4806703" cy="923330"/>
          </a:xfrm>
          <a:prstGeom prst="rect">
            <a:avLst/>
          </a:prstGeom>
          <a:noFill/>
        </p:spPr>
        <p:txBody>
          <a:bodyPr wrap="square" rtlCol="0">
            <a:spAutoFit/>
          </a:bodyPr>
          <a:lstStyle/>
          <a:p>
            <a:r>
              <a:rPr lang="es-ES" dirty="0"/>
              <a:t>Máxima flexibilidad  - abrevia los programas de evaluación de expresiones - Ocupa mucha memoria si los operandos no están en registros </a:t>
            </a:r>
            <a:endParaRPr lang="en-US" dirty="0"/>
          </a:p>
        </p:txBody>
      </p:sp>
      <p:cxnSp>
        <p:nvCxnSpPr>
          <p:cNvPr id="7" name="Conector recto 6">
            <a:extLst>
              <a:ext uri="{FF2B5EF4-FFF2-40B4-BE49-F238E27FC236}">
                <a16:creationId xmlns:a16="http://schemas.microsoft.com/office/drawing/2014/main" id="{19B92856-2526-4AF2-BCCC-655D8D1324FC}"/>
              </a:ext>
            </a:extLst>
          </p:cNvPr>
          <p:cNvCxnSpPr>
            <a:cxnSpLocks/>
            <a:stCxn id="3" idx="0"/>
            <a:endCxn id="3" idx="2"/>
          </p:cNvCxnSpPr>
          <p:nvPr/>
        </p:nvCxnSpPr>
        <p:spPr>
          <a:xfrm>
            <a:off x="6363068" y="2011680"/>
            <a:ext cx="0" cy="449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C17EDF22-E4ED-4C6C-9519-E5E61D4BF5EE}"/>
              </a:ext>
            </a:extLst>
          </p:cNvPr>
          <p:cNvCxnSpPr>
            <a:cxnSpLocks/>
            <a:stCxn id="3" idx="3"/>
          </p:cNvCxnSpPr>
          <p:nvPr/>
        </p:nvCxnSpPr>
        <p:spPr>
          <a:xfrm flipH="1">
            <a:off x="994299" y="4259506"/>
            <a:ext cx="10528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D1B6C543-64C0-4134-90C2-66D302FB5BEB}"/>
              </a:ext>
            </a:extLst>
          </p:cNvPr>
          <p:cNvSpPr txBox="1"/>
          <p:nvPr/>
        </p:nvSpPr>
        <p:spPr>
          <a:xfrm>
            <a:off x="6716513" y="3397580"/>
            <a:ext cx="4806703" cy="646331"/>
          </a:xfrm>
          <a:prstGeom prst="rect">
            <a:avLst/>
          </a:prstGeom>
          <a:noFill/>
        </p:spPr>
        <p:txBody>
          <a:bodyPr wrap="square" rtlCol="0">
            <a:spAutoFit/>
          </a:bodyPr>
          <a:lstStyle/>
          <a:p>
            <a:r>
              <a:rPr lang="es-ES" dirty="0"/>
              <a:t>Reduce el tamaño de la instrucción -  </a:t>
            </a:r>
          </a:p>
          <a:p>
            <a:r>
              <a:rPr lang="es-ES" dirty="0"/>
              <a:t>Se pierde uno de los operando</a:t>
            </a:r>
            <a:endParaRPr lang="en-US" dirty="0"/>
          </a:p>
        </p:txBody>
      </p:sp>
      <p:sp>
        <p:nvSpPr>
          <p:cNvPr id="14" name="CuadroTexto 13">
            <a:extLst>
              <a:ext uri="{FF2B5EF4-FFF2-40B4-BE49-F238E27FC236}">
                <a16:creationId xmlns:a16="http://schemas.microsoft.com/office/drawing/2014/main" id="{36628E62-C2A5-4F3B-BD49-9A4CAE13C60E}"/>
              </a:ext>
            </a:extLst>
          </p:cNvPr>
          <p:cNvSpPr txBox="1"/>
          <p:nvPr/>
        </p:nvSpPr>
        <p:spPr>
          <a:xfrm>
            <a:off x="6716513" y="1943033"/>
            <a:ext cx="4806703" cy="369332"/>
          </a:xfrm>
          <a:prstGeom prst="rect">
            <a:avLst/>
          </a:prstGeom>
          <a:noFill/>
        </p:spPr>
        <p:txBody>
          <a:bodyPr wrap="square" rtlCol="0">
            <a:spAutoFit/>
          </a:bodyPr>
          <a:lstStyle/>
          <a:p>
            <a:r>
              <a:rPr lang="es-ES" dirty="0"/>
              <a:t>2 operandos explícitos</a:t>
            </a:r>
            <a:endParaRPr lang="en-US" dirty="0"/>
          </a:p>
        </p:txBody>
      </p:sp>
      <p:pic>
        <p:nvPicPr>
          <p:cNvPr id="15" name="Imagen 14">
            <a:extLst>
              <a:ext uri="{FF2B5EF4-FFF2-40B4-BE49-F238E27FC236}">
                <a16:creationId xmlns:a16="http://schemas.microsoft.com/office/drawing/2014/main" id="{436ED0B1-F999-403C-BF47-5ECDC6DA5E6A}"/>
              </a:ext>
            </a:extLst>
          </p:cNvPr>
          <p:cNvPicPr/>
          <p:nvPr/>
        </p:nvPicPr>
        <p:blipFill rotWithShape="1">
          <a:blip r:embed="rId3" cstate="email">
            <a:extLst>
              <a:ext uri="{28A0092B-C50C-407E-A947-70E740481C1C}">
                <a14:useLocalDpi xmlns:a14="http://schemas.microsoft.com/office/drawing/2010/main"/>
              </a:ext>
            </a:extLst>
          </a:blip>
          <a:srcRect/>
          <a:stretch/>
        </p:blipFill>
        <p:spPr bwMode="auto">
          <a:xfrm>
            <a:off x="6757541" y="2589140"/>
            <a:ext cx="4765675" cy="601980"/>
          </a:xfrm>
          <a:prstGeom prst="rect">
            <a:avLst/>
          </a:prstGeom>
          <a:ln>
            <a:noFill/>
          </a:ln>
          <a:extLst>
            <a:ext uri="{53640926-AAD7-44D8-BBD7-CCE9431645EC}">
              <a14:shadowObscured xmlns:a14="http://schemas.microsoft.com/office/drawing/2010/main"/>
            </a:ext>
          </a:extLst>
        </p:spPr>
      </p:pic>
      <p:sp>
        <p:nvSpPr>
          <p:cNvPr id="16" name="CuadroTexto 15">
            <a:extLst>
              <a:ext uri="{FF2B5EF4-FFF2-40B4-BE49-F238E27FC236}">
                <a16:creationId xmlns:a16="http://schemas.microsoft.com/office/drawing/2014/main" id="{B12EBB37-A0B0-40D4-818A-0193923378B0}"/>
              </a:ext>
            </a:extLst>
          </p:cNvPr>
          <p:cNvSpPr txBox="1"/>
          <p:nvPr/>
        </p:nvSpPr>
        <p:spPr>
          <a:xfrm>
            <a:off x="794337" y="5878866"/>
            <a:ext cx="5301664" cy="923330"/>
          </a:xfrm>
          <a:prstGeom prst="rect">
            <a:avLst/>
          </a:prstGeom>
          <a:noFill/>
        </p:spPr>
        <p:txBody>
          <a:bodyPr wrap="square" rtlCol="0">
            <a:spAutoFit/>
          </a:bodyPr>
          <a:lstStyle/>
          <a:p>
            <a:r>
              <a:rPr lang="es-ES" dirty="0"/>
              <a:t>Supone que fuente 1 y destino es un registro predeterminado (acumulador) -</a:t>
            </a:r>
          </a:p>
          <a:p>
            <a:r>
              <a:rPr lang="es-ES" dirty="0"/>
              <a:t>Se pierde un operando fuente</a:t>
            </a:r>
            <a:endParaRPr lang="en-US" dirty="0"/>
          </a:p>
        </p:txBody>
      </p:sp>
      <p:sp>
        <p:nvSpPr>
          <p:cNvPr id="17" name="CuadroTexto 16">
            <a:extLst>
              <a:ext uri="{FF2B5EF4-FFF2-40B4-BE49-F238E27FC236}">
                <a16:creationId xmlns:a16="http://schemas.microsoft.com/office/drawing/2014/main" id="{B0EADAA0-60A2-4FFD-A845-382E6CE4813A}"/>
              </a:ext>
            </a:extLst>
          </p:cNvPr>
          <p:cNvSpPr txBox="1"/>
          <p:nvPr/>
        </p:nvSpPr>
        <p:spPr>
          <a:xfrm>
            <a:off x="1289297" y="4424319"/>
            <a:ext cx="4806703" cy="369332"/>
          </a:xfrm>
          <a:prstGeom prst="rect">
            <a:avLst/>
          </a:prstGeom>
          <a:noFill/>
        </p:spPr>
        <p:txBody>
          <a:bodyPr wrap="square" rtlCol="0">
            <a:spAutoFit/>
          </a:bodyPr>
          <a:lstStyle/>
          <a:p>
            <a:r>
              <a:rPr lang="es-ES" dirty="0"/>
              <a:t>1 operando explícito</a:t>
            </a:r>
            <a:endParaRPr lang="en-US" dirty="0"/>
          </a:p>
        </p:txBody>
      </p:sp>
      <p:sp>
        <p:nvSpPr>
          <p:cNvPr id="18" name="CuadroTexto 17">
            <a:extLst>
              <a:ext uri="{FF2B5EF4-FFF2-40B4-BE49-F238E27FC236}">
                <a16:creationId xmlns:a16="http://schemas.microsoft.com/office/drawing/2014/main" id="{E5DFA564-5C6A-48C9-A3BF-8D972BE376F2}"/>
              </a:ext>
            </a:extLst>
          </p:cNvPr>
          <p:cNvSpPr txBox="1"/>
          <p:nvPr/>
        </p:nvSpPr>
        <p:spPr>
          <a:xfrm>
            <a:off x="6737026" y="5883482"/>
            <a:ext cx="4806703" cy="646331"/>
          </a:xfrm>
          <a:prstGeom prst="rect">
            <a:avLst/>
          </a:prstGeom>
          <a:noFill/>
        </p:spPr>
        <p:txBody>
          <a:bodyPr wrap="square" rtlCol="0">
            <a:spAutoFit/>
          </a:bodyPr>
          <a:lstStyle/>
          <a:p>
            <a:r>
              <a:rPr lang="es-ES" dirty="0"/>
              <a:t>Se trata de computadores que trabajan sobre una pila</a:t>
            </a:r>
            <a:endParaRPr lang="en-US" dirty="0"/>
          </a:p>
        </p:txBody>
      </p:sp>
      <p:sp>
        <p:nvSpPr>
          <p:cNvPr id="19" name="CuadroTexto 18">
            <a:extLst>
              <a:ext uri="{FF2B5EF4-FFF2-40B4-BE49-F238E27FC236}">
                <a16:creationId xmlns:a16="http://schemas.microsoft.com/office/drawing/2014/main" id="{AC99E1FD-6324-46EC-93A1-643B81A944A2}"/>
              </a:ext>
            </a:extLst>
          </p:cNvPr>
          <p:cNvSpPr txBox="1"/>
          <p:nvPr/>
        </p:nvSpPr>
        <p:spPr>
          <a:xfrm>
            <a:off x="6721131" y="4367581"/>
            <a:ext cx="4806703" cy="369332"/>
          </a:xfrm>
          <a:prstGeom prst="rect">
            <a:avLst/>
          </a:prstGeom>
          <a:noFill/>
        </p:spPr>
        <p:txBody>
          <a:bodyPr wrap="square" rtlCol="0">
            <a:spAutoFit/>
          </a:bodyPr>
          <a:lstStyle/>
          <a:p>
            <a:r>
              <a:rPr lang="es-ES" dirty="0"/>
              <a:t>0 operandos explícitos</a:t>
            </a:r>
            <a:endParaRPr lang="en-US" dirty="0"/>
          </a:p>
        </p:txBody>
      </p:sp>
      <p:pic>
        <p:nvPicPr>
          <p:cNvPr id="20" name="Imagen 19">
            <a:extLst>
              <a:ext uri="{FF2B5EF4-FFF2-40B4-BE49-F238E27FC236}">
                <a16:creationId xmlns:a16="http://schemas.microsoft.com/office/drawing/2014/main" id="{36A0C398-2422-483C-8A8E-128D55C042F8}"/>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1624532" y="5042982"/>
            <a:ext cx="2366645" cy="541020"/>
          </a:xfrm>
          <a:prstGeom prst="rect">
            <a:avLst/>
          </a:prstGeom>
          <a:ln>
            <a:noFill/>
          </a:ln>
          <a:extLst>
            <a:ext uri="{53640926-AAD7-44D8-BBD7-CCE9431645EC}">
              <a14:shadowObscured xmlns:a14="http://schemas.microsoft.com/office/drawing/2010/main"/>
            </a:ext>
          </a:extLst>
        </p:spPr>
      </p:pic>
      <p:pic>
        <p:nvPicPr>
          <p:cNvPr id="21" name="Imagen 20">
            <a:extLst>
              <a:ext uri="{FF2B5EF4-FFF2-40B4-BE49-F238E27FC236}">
                <a16:creationId xmlns:a16="http://schemas.microsoft.com/office/drawing/2014/main" id="{A4FEEA34-7395-4387-8AE8-E264CBC03C5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028058" y="5039098"/>
            <a:ext cx="1043940" cy="5327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1305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450C-E532-4228-88CE-5787308858E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5BE5762-9619-4977-B0B1-F1F02844C1D8}"/>
              </a:ext>
            </a:extLst>
          </p:cNvPr>
          <p:cNvSpPr>
            <a:spLocks noGrp="1"/>
          </p:cNvSpPr>
          <p:nvPr>
            <p:ph idx="1"/>
          </p:nvPr>
        </p:nvSpPr>
        <p:spPr>
          <a:xfrm>
            <a:off x="1202919" y="2011680"/>
            <a:ext cx="9784080" cy="4206240"/>
          </a:xfrm>
        </p:spPr>
        <p:txBody>
          <a:bodyPr>
            <a:normAutofit fontScale="92500"/>
          </a:bodyPr>
          <a:lstStyle/>
          <a:p>
            <a:pPr marL="0" indent="0">
              <a:buNone/>
            </a:pPr>
            <a:r>
              <a:rPr lang="en-US" dirty="0" err="1"/>
              <a:t>Capítulo</a:t>
            </a:r>
            <a:r>
              <a:rPr lang="en-US" dirty="0"/>
              <a:t> 2: </a:t>
            </a:r>
            <a:r>
              <a:rPr lang="en-US" dirty="0" err="1"/>
              <a:t>Fundamentos</a:t>
            </a:r>
            <a:r>
              <a:rPr lang="en-US" dirty="0"/>
              <a:t> de los </a:t>
            </a:r>
            <a:r>
              <a:rPr lang="en-US" dirty="0" err="1"/>
              <a:t>Sistemas</a:t>
            </a:r>
            <a:r>
              <a:rPr lang="en-US" dirty="0"/>
              <a:t> </a:t>
            </a:r>
            <a:r>
              <a:rPr lang="en-US" dirty="0" err="1"/>
              <a:t>Microprocesados</a:t>
            </a:r>
            <a:endParaRPr lang="en-US" dirty="0"/>
          </a:p>
          <a:p>
            <a:pPr marL="0" indent="0">
              <a:buNone/>
            </a:pPr>
            <a:r>
              <a:rPr lang="en-US" dirty="0"/>
              <a:t>2.1. </a:t>
            </a:r>
            <a:r>
              <a:rPr lang="es-ES" dirty="0"/>
              <a:t>Unidad aritmético-lógica de un microprocesador</a:t>
            </a:r>
          </a:p>
          <a:p>
            <a:pPr marL="0" indent="0">
              <a:buNone/>
            </a:pPr>
            <a:r>
              <a:rPr lang="en-US" dirty="0"/>
              <a:t>2.2. El </a:t>
            </a:r>
            <a:r>
              <a:rPr lang="en-US" dirty="0" err="1"/>
              <a:t>desplazador</a:t>
            </a:r>
            <a:endParaRPr lang="en-US" dirty="0"/>
          </a:p>
          <a:p>
            <a:pPr marL="0" indent="0">
              <a:buNone/>
            </a:pPr>
            <a:r>
              <a:rPr lang="en-US" dirty="0"/>
              <a:t>2.3. </a:t>
            </a:r>
            <a:r>
              <a:rPr lang="en-US" dirty="0" err="1"/>
              <a:t>Arquitectura</a:t>
            </a:r>
            <a:r>
              <a:rPr lang="en-US" dirty="0"/>
              <a:t> de un </a:t>
            </a:r>
            <a:r>
              <a:rPr lang="en-US" dirty="0" err="1"/>
              <a:t>sencillo</a:t>
            </a:r>
            <a:r>
              <a:rPr lang="en-US" dirty="0"/>
              <a:t> </a:t>
            </a:r>
            <a:r>
              <a:rPr lang="en-US" dirty="0" err="1"/>
              <a:t>procesador</a:t>
            </a:r>
            <a:endParaRPr lang="en-US" dirty="0"/>
          </a:p>
          <a:p>
            <a:pPr marL="0" indent="0">
              <a:buNone/>
            </a:pPr>
            <a:r>
              <a:rPr lang="en-US" dirty="0"/>
              <a:t>2.4. </a:t>
            </a:r>
            <a:r>
              <a:rPr lang="en-US" dirty="0" err="1"/>
              <a:t>Arquitectura</a:t>
            </a:r>
            <a:r>
              <a:rPr lang="en-US" dirty="0"/>
              <a:t> de conjunto de </a:t>
            </a:r>
            <a:r>
              <a:rPr lang="en-US" dirty="0" err="1"/>
              <a:t>instrucciones</a:t>
            </a:r>
            <a:endParaRPr lang="en-US" dirty="0"/>
          </a:p>
          <a:p>
            <a:pPr marL="0" indent="0">
              <a:buNone/>
            </a:pPr>
            <a:r>
              <a:rPr lang="en-US" dirty="0"/>
              <a:t>2.5. </a:t>
            </a:r>
            <a:r>
              <a:rPr lang="es-ES" dirty="0"/>
              <a:t>Conceptos de la arquitectura de procesadores</a:t>
            </a:r>
          </a:p>
          <a:p>
            <a:pPr marL="0" indent="0">
              <a:buNone/>
            </a:pPr>
            <a:r>
              <a:rPr lang="es-ES" dirty="0"/>
              <a:t>2.6. Ciclo de operación básico de un procesador</a:t>
            </a:r>
          </a:p>
          <a:p>
            <a:pPr marL="0" indent="0">
              <a:buNone/>
            </a:pPr>
            <a:r>
              <a:rPr lang="es-ES" dirty="0"/>
              <a:t>2.7. Conjunto de registros</a:t>
            </a:r>
          </a:p>
          <a:p>
            <a:pPr marL="0" indent="0">
              <a:buNone/>
            </a:pPr>
            <a:r>
              <a:rPr lang="es-ES" dirty="0"/>
              <a:t>2.8. Direccionamiento de los operandos. Instrucciones de una, dos y tres direcciones</a:t>
            </a:r>
          </a:p>
          <a:p>
            <a:pPr marL="457200" indent="-457200">
              <a:buAutoNum type="arabicPeriod"/>
            </a:pPr>
            <a:endParaRPr lang="en-US" dirty="0"/>
          </a:p>
        </p:txBody>
      </p:sp>
    </p:spTree>
    <p:extLst>
      <p:ext uri="{BB962C8B-B14F-4D97-AF65-F5344CB8AC3E}">
        <p14:creationId xmlns:p14="http://schemas.microsoft.com/office/powerpoint/2010/main" val="141901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fontScale="90000"/>
          </a:bodyPr>
          <a:lstStyle/>
          <a:p>
            <a:r>
              <a:rPr lang="en-US" dirty="0"/>
              <a:t>2.8. </a:t>
            </a:r>
            <a:r>
              <a:rPr lang="es-ES" dirty="0"/>
              <a:t>Direccionamiento de los operandos. Instrucciones de una, dos y tres direcciones</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495652"/>
          </a:xfrm>
        </p:spPr>
        <p:txBody>
          <a:bodyPr>
            <a:normAutofit/>
          </a:bodyPr>
          <a:lstStyle/>
          <a:p>
            <a:pPr marL="228600" lvl="1" indent="0">
              <a:buNone/>
            </a:pPr>
            <a:endParaRPr lang="en-US" dirty="0"/>
          </a:p>
          <a:p>
            <a:endParaRPr lang="es-ES" dirty="0"/>
          </a:p>
        </p:txBody>
      </p:sp>
      <p:pic>
        <p:nvPicPr>
          <p:cNvPr id="4" name="Imagen 3">
            <a:extLst>
              <a:ext uri="{FF2B5EF4-FFF2-40B4-BE49-F238E27FC236}">
                <a16:creationId xmlns:a16="http://schemas.microsoft.com/office/drawing/2014/main" id="{C3B52655-CA19-4B4B-8B5A-7B1C7A19455C}"/>
              </a:ext>
            </a:extLst>
          </p:cNvPr>
          <p:cNvPicPr/>
          <p:nvPr/>
        </p:nvPicPr>
        <p:blipFill rotWithShape="1">
          <a:blip r:embed="rId2" cstate="email">
            <a:extLst>
              <a:ext uri="{28A0092B-C50C-407E-A947-70E740481C1C}">
                <a14:useLocalDpi xmlns:a14="http://schemas.microsoft.com/office/drawing/2010/main"/>
              </a:ext>
            </a:extLst>
          </a:blip>
          <a:srcRect/>
          <a:stretch/>
        </p:blipFill>
        <p:spPr bwMode="auto">
          <a:xfrm>
            <a:off x="807867" y="2503169"/>
            <a:ext cx="10898357" cy="37261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051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846320"/>
          </a:xfrm>
        </p:spPr>
        <p:txBody>
          <a:bodyPr>
            <a:normAutofit lnSpcReduction="10000"/>
          </a:bodyPr>
          <a:lstStyle/>
          <a:p>
            <a:r>
              <a:rPr lang="es-ES" dirty="0"/>
              <a:t>El modo de direccionamiento especifica una regla para interpretar o modificar el campo de direcciones de la instrucción antes de que se haga realmente </a:t>
            </a:r>
            <a:r>
              <a:rPr lang="en-US" dirty="0" err="1"/>
              <a:t>referencia</a:t>
            </a:r>
            <a:r>
              <a:rPr lang="en-US" dirty="0"/>
              <a:t> al operando</a:t>
            </a:r>
            <a:r>
              <a:rPr lang="es-ES" dirty="0"/>
              <a:t>.</a:t>
            </a:r>
          </a:p>
          <a:p>
            <a:r>
              <a:rPr lang="es-ES" dirty="0"/>
              <a:t>Los modos de direccionamiento de un procesador son las diferentes formas de transformación del campo de operando de la instrucción en la dirección del operando</a:t>
            </a:r>
          </a:p>
          <a:p>
            <a:r>
              <a:rPr lang="en-US" dirty="0"/>
              <a:t>Los </a:t>
            </a:r>
            <a:r>
              <a:rPr lang="en-US" dirty="0" err="1"/>
              <a:t>procesadores</a:t>
            </a:r>
            <a:r>
              <a:rPr lang="en-US" dirty="0"/>
              <a:t> </a:t>
            </a:r>
            <a:r>
              <a:rPr lang="en-US" dirty="0" err="1"/>
              <a:t>utilizan</a:t>
            </a:r>
            <a:r>
              <a:rPr lang="en-US" dirty="0"/>
              <a:t> </a:t>
            </a:r>
            <a:r>
              <a:rPr lang="en-US" dirty="0" err="1"/>
              <a:t>técnicas</a:t>
            </a:r>
            <a:r>
              <a:rPr lang="en-US" dirty="0"/>
              <a:t> de modo de </a:t>
            </a:r>
            <a:r>
              <a:rPr lang="en-US" dirty="0" err="1"/>
              <a:t>direccionamiento</a:t>
            </a:r>
            <a:r>
              <a:rPr lang="en-US" dirty="0"/>
              <a:t> </a:t>
            </a:r>
            <a:r>
              <a:rPr lang="es-ES" dirty="0"/>
              <a:t>para ajustarse a las siguientes características:</a:t>
            </a:r>
          </a:p>
          <a:p>
            <a:r>
              <a:rPr lang="es-ES" b="1" dirty="0"/>
              <a:t>1. </a:t>
            </a:r>
            <a:r>
              <a:rPr lang="es-ES" dirty="0"/>
              <a:t>Proporcionar flexibilidad al usuario en la programación mediante punteros a la memoria, contadores para el control de bucles, indexar datos y reubicar programas.</a:t>
            </a:r>
          </a:p>
          <a:p>
            <a:r>
              <a:rPr lang="es-ES" b="1" dirty="0"/>
              <a:t>2. </a:t>
            </a:r>
            <a:r>
              <a:rPr lang="es-ES" dirty="0"/>
              <a:t>Reducir el número de bits de los campos de direcciones de la instrucción.</a:t>
            </a:r>
          </a:p>
          <a:p>
            <a:r>
              <a:rPr lang="en-US" dirty="0" err="1"/>
              <a:t>Disponer</a:t>
            </a:r>
            <a:r>
              <a:rPr lang="en-US" dirty="0"/>
              <a:t> de </a:t>
            </a:r>
            <a:r>
              <a:rPr lang="en-US" dirty="0" err="1"/>
              <a:t>varios</a:t>
            </a:r>
            <a:r>
              <a:rPr lang="en-US" dirty="0"/>
              <a:t> </a:t>
            </a:r>
            <a:r>
              <a:rPr lang="en-US" dirty="0" err="1"/>
              <a:t>modos</a:t>
            </a:r>
            <a:r>
              <a:rPr lang="en-US" dirty="0"/>
              <a:t> de </a:t>
            </a:r>
            <a:r>
              <a:rPr lang="en-US" dirty="0" err="1"/>
              <a:t>direccionamientos</a:t>
            </a:r>
            <a:r>
              <a:rPr lang="en-US" dirty="0"/>
              <a:t> </a:t>
            </a:r>
            <a:r>
              <a:rPr lang="en-US" dirty="0" err="1"/>
              <a:t>proporciona</a:t>
            </a:r>
            <a:r>
              <a:rPr lang="en-US" dirty="0"/>
              <a:t> al </a:t>
            </a:r>
            <a:r>
              <a:rPr lang="en-US" dirty="0" err="1"/>
              <a:t>programador</a:t>
            </a:r>
            <a:r>
              <a:rPr lang="en-US" dirty="0"/>
              <a:t> </a:t>
            </a:r>
            <a:r>
              <a:rPr lang="en-US" dirty="0" err="1"/>
              <a:t>experimentado</a:t>
            </a:r>
            <a:r>
              <a:rPr lang="en-US" dirty="0"/>
              <a:t> la </a:t>
            </a:r>
            <a:r>
              <a:rPr lang="es-ES" dirty="0"/>
              <a:t>posibilidad de escribir programas que requieran pocas instrucciones, por tanto la flexibilidad para escribir programas que son más eficientes en cuanto a número de instrucciones y tiempo de ejecución.</a:t>
            </a:r>
          </a:p>
          <a:p>
            <a:pPr lvl="1"/>
            <a:endParaRPr lang="en-US" dirty="0"/>
          </a:p>
          <a:p>
            <a:endParaRPr lang="es-ES" dirty="0"/>
          </a:p>
        </p:txBody>
      </p:sp>
    </p:spTree>
    <p:extLst>
      <p:ext uri="{BB962C8B-B14F-4D97-AF65-F5344CB8AC3E}">
        <p14:creationId xmlns:p14="http://schemas.microsoft.com/office/powerpoint/2010/main" val="2775170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846320"/>
          </a:xfrm>
        </p:spPr>
        <p:txBody>
          <a:bodyPr>
            <a:normAutofit/>
          </a:bodyPr>
          <a:lstStyle/>
          <a:p>
            <a:r>
              <a:rPr lang="en-US" b="1" dirty="0" err="1"/>
              <a:t>Direccionamiento</a:t>
            </a:r>
            <a:r>
              <a:rPr lang="en-US" b="1" dirty="0"/>
              <a:t> </a:t>
            </a:r>
            <a:r>
              <a:rPr lang="en-US" b="1" dirty="0" err="1"/>
              <a:t>implícito</a:t>
            </a:r>
            <a:r>
              <a:rPr lang="es-ES" b="1" dirty="0"/>
              <a:t>.</a:t>
            </a:r>
          </a:p>
          <a:p>
            <a:pPr lvl="1"/>
            <a:r>
              <a:rPr lang="es-ES" dirty="0"/>
              <a:t>el operando se especifica en la misma definición de la instrucción</a:t>
            </a:r>
          </a:p>
          <a:p>
            <a:pPr lvl="1"/>
            <a:r>
              <a:rPr lang="es-ES" dirty="0"/>
              <a:t>El modo implícito se usa para hacer referencia a operandos de dos tipos:</a:t>
            </a:r>
          </a:p>
          <a:p>
            <a:pPr lvl="1"/>
            <a:r>
              <a:rPr lang="es-ES" dirty="0"/>
              <a:t>a) Registros: En el caso de que el código de operación se refiera en particular a un registro. (típico de las organizaciones de un solo acumulador)</a:t>
            </a:r>
          </a:p>
          <a:p>
            <a:pPr lvl="1"/>
            <a:r>
              <a:rPr lang="es-ES" dirty="0"/>
              <a:t>b) Operandos en la pila: En el caso de que la operación se realice siempre sobre el dato situado en la cima de pila. (instrucciones de los ordenadores con organización de pila)</a:t>
            </a:r>
          </a:p>
          <a:p>
            <a:r>
              <a:rPr lang="en-US" b="1" dirty="0" err="1"/>
              <a:t>Direccionamiento</a:t>
            </a:r>
            <a:r>
              <a:rPr lang="en-US" b="1" dirty="0"/>
              <a:t> </a:t>
            </a:r>
            <a:r>
              <a:rPr lang="en-US" b="1" dirty="0" err="1"/>
              <a:t>inmediato</a:t>
            </a:r>
            <a:endParaRPr lang="en-US" b="1" dirty="0"/>
          </a:p>
          <a:p>
            <a:pPr lvl="1"/>
            <a:r>
              <a:rPr lang="es-ES" dirty="0"/>
              <a:t>En este modo es el operando el que figura en la instrucción no su dirección. </a:t>
            </a:r>
          </a:p>
          <a:p>
            <a:pPr lvl="1"/>
            <a:r>
              <a:rPr lang="es-ES" dirty="0"/>
              <a:t>Es decir, el campo de operando contiene él mismo, sin transformación alguna, la información sobre la que hay que operar. </a:t>
            </a:r>
          </a:p>
          <a:p>
            <a:pPr lvl="1"/>
            <a:r>
              <a:rPr lang="es-ES" dirty="0"/>
              <a:t>Este modo es útil para inicializar registros o palabras de memoria con un valor constante.</a:t>
            </a:r>
            <a:endParaRPr lang="en-US" dirty="0"/>
          </a:p>
          <a:p>
            <a:endParaRPr lang="es-ES" dirty="0"/>
          </a:p>
        </p:txBody>
      </p:sp>
    </p:spTree>
    <p:extLst>
      <p:ext uri="{BB962C8B-B14F-4D97-AF65-F5344CB8AC3E}">
        <p14:creationId xmlns:p14="http://schemas.microsoft.com/office/powerpoint/2010/main" val="1664441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846320"/>
          </a:xfrm>
        </p:spPr>
        <p:txBody>
          <a:bodyPr>
            <a:normAutofit lnSpcReduction="10000"/>
          </a:bodyPr>
          <a:lstStyle/>
          <a:p>
            <a:r>
              <a:rPr lang="en-US" b="1" dirty="0" err="1"/>
              <a:t>Direccionamiento</a:t>
            </a:r>
            <a:r>
              <a:rPr lang="en-US" b="1" dirty="0"/>
              <a:t> </a:t>
            </a:r>
            <a:r>
              <a:rPr lang="en-US" b="1" dirty="0" err="1"/>
              <a:t>directo</a:t>
            </a:r>
            <a:r>
              <a:rPr lang="en-US" b="1" dirty="0"/>
              <a:t> por </a:t>
            </a:r>
            <a:r>
              <a:rPr lang="en-US" b="1" dirty="0" err="1"/>
              <a:t>registro</a:t>
            </a:r>
            <a:r>
              <a:rPr lang="es-ES" b="1" dirty="0"/>
              <a:t>.</a:t>
            </a:r>
          </a:p>
          <a:p>
            <a:pPr lvl="1"/>
            <a:r>
              <a:rPr lang="es-ES" dirty="0"/>
              <a:t>el campo de dirección de una instrucción puede especificar una palabra de memoria o un registro del procesador.</a:t>
            </a:r>
          </a:p>
          <a:p>
            <a:pPr lvl="1"/>
            <a:r>
              <a:rPr lang="es-ES" dirty="0"/>
              <a:t>El operando reside en uno de los registros del procesador que es seleccionado por un campo de registro de k bits en la instrucción. </a:t>
            </a:r>
          </a:p>
          <a:p>
            <a:pPr lvl="1"/>
            <a:r>
              <a:rPr lang="es-ES" dirty="0"/>
              <a:t>Este campo de k bits puede especificar uno de 2^k registros.</a:t>
            </a:r>
          </a:p>
          <a:p>
            <a:pPr lvl="1"/>
            <a:r>
              <a:rPr lang="es-ES" dirty="0"/>
              <a:t>El acceso a los registros es muy rápido.</a:t>
            </a:r>
          </a:p>
          <a:p>
            <a:pPr lvl="1"/>
            <a:r>
              <a:rPr lang="es-ES" dirty="0"/>
              <a:t>El número de bits necesarios para especificar un registro es mucho más pequeño</a:t>
            </a:r>
          </a:p>
          <a:p>
            <a:r>
              <a:rPr lang="en-US" b="1" dirty="0" err="1"/>
              <a:t>Direccionamiento</a:t>
            </a:r>
            <a:r>
              <a:rPr lang="en-US" b="1" dirty="0"/>
              <a:t> </a:t>
            </a:r>
            <a:r>
              <a:rPr lang="en-US" b="1" dirty="0" err="1"/>
              <a:t>directo</a:t>
            </a:r>
            <a:r>
              <a:rPr lang="en-US" b="1" dirty="0"/>
              <a:t> (o </a:t>
            </a:r>
            <a:r>
              <a:rPr lang="en-US" b="1" dirty="0" err="1"/>
              <a:t>absoluto</a:t>
            </a:r>
            <a:r>
              <a:rPr lang="en-US" b="1" dirty="0"/>
              <a:t>)</a:t>
            </a:r>
          </a:p>
          <a:p>
            <a:pPr lvl="1"/>
            <a:r>
              <a:rPr lang="es-ES" dirty="0"/>
              <a:t>El campo de dirección no necesita transformación alguna para dar la dirección efectiva.</a:t>
            </a:r>
          </a:p>
          <a:p>
            <a:pPr lvl="1"/>
            <a:r>
              <a:rPr lang="es-ES" dirty="0"/>
              <a:t>Es decir la función que transforma el campo de operando en la dirección efectiva es la identidad.</a:t>
            </a:r>
          </a:p>
          <a:p>
            <a:pPr lvl="1"/>
            <a:r>
              <a:rPr lang="es-ES" dirty="0"/>
              <a:t>Esto significa que el campo de operando es ya la dirección efectiva.</a:t>
            </a:r>
          </a:p>
          <a:p>
            <a:pPr lvl="1"/>
            <a:r>
              <a:rPr lang="es-ES" dirty="0"/>
              <a:t>Se usa en ordenadores pequeños en que el programa siempre se sitúa en la misma zona de memoria ya que dificulta la relocalización de los programas</a:t>
            </a:r>
          </a:p>
        </p:txBody>
      </p:sp>
    </p:spTree>
    <p:extLst>
      <p:ext uri="{BB962C8B-B14F-4D97-AF65-F5344CB8AC3E}">
        <p14:creationId xmlns:p14="http://schemas.microsoft.com/office/powerpoint/2010/main" val="3372213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1873188"/>
            <a:ext cx="10320296" cy="4984812"/>
          </a:xfrm>
        </p:spPr>
        <p:txBody>
          <a:bodyPr>
            <a:normAutofit/>
          </a:bodyPr>
          <a:lstStyle/>
          <a:p>
            <a:r>
              <a:rPr lang="en-US" b="1" dirty="0" err="1"/>
              <a:t>Direccionamiento</a:t>
            </a:r>
            <a:r>
              <a:rPr lang="en-US" b="1" dirty="0"/>
              <a:t> </a:t>
            </a:r>
            <a:r>
              <a:rPr lang="en-US" b="1" dirty="0" err="1"/>
              <a:t>indirecto</a:t>
            </a:r>
            <a:r>
              <a:rPr lang="es-ES" b="1" dirty="0"/>
              <a:t>.</a:t>
            </a:r>
          </a:p>
          <a:p>
            <a:pPr lvl="1"/>
            <a:r>
              <a:rPr lang="es-ES" dirty="0"/>
              <a:t>en este modo el campo de operando de la instrucción indica la localización de la dirección efectiva del operando.</a:t>
            </a:r>
          </a:p>
          <a:p>
            <a:pPr lvl="1"/>
            <a:r>
              <a:rPr lang="es-ES" dirty="0"/>
              <a:t>Este direccionamiento es útil cuando se trabaja con apuntadores ya que los apuntadores son variables que contienen las direcciones de los operandos.</a:t>
            </a:r>
          </a:p>
          <a:p>
            <a:r>
              <a:rPr lang="en-US" b="1" dirty="0" err="1"/>
              <a:t>Direccionamiento</a:t>
            </a:r>
            <a:r>
              <a:rPr lang="en-US" b="1" dirty="0"/>
              <a:t> </a:t>
            </a:r>
            <a:r>
              <a:rPr lang="en-US" b="1" dirty="0" err="1"/>
              <a:t>relativo</a:t>
            </a:r>
            <a:endParaRPr lang="en-US" b="1" dirty="0"/>
          </a:p>
          <a:p>
            <a:pPr lvl="1"/>
            <a:r>
              <a:rPr lang="es-ES" dirty="0"/>
              <a:t>Hay varios direccionamientos basados en esta técnica que reciben diferentes nombres dependiendo de cuál sea el registro en el que radica la dirección tomada como referencia.</a:t>
            </a:r>
          </a:p>
          <a:p>
            <a:pPr lvl="1"/>
            <a:r>
              <a:rPr lang="es-ES" dirty="0"/>
              <a:t>Todos ellos podrían catalogarse como direccionamientos relativos a un registro.</a:t>
            </a:r>
          </a:p>
          <a:p>
            <a:pPr lvl="1"/>
            <a:r>
              <a:rPr lang="en-US" dirty="0"/>
              <a:t>El </a:t>
            </a:r>
            <a:r>
              <a:rPr lang="en-US" dirty="0" err="1"/>
              <a:t>direccionamiento</a:t>
            </a:r>
            <a:r>
              <a:rPr lang="en-US" dirty="0"/>
              <a:t> </a:t>
            </a:r>
            <a:r>
              <a:rPr lang="en-US" dirty="0" err="1"/>
              <a:t>denominado</a:t>
            </a:r>
            <a:r>
              <a:rPr lang="en-US" dirty="0"/>
              <a:t> </a:t>
            </a:r>
            <a:r>
              <a:rPr lang="en-US" dirty="0" err="1"/>
              <a:t>relativo</a:t>
            </a:r>
            <a:r>
              <a:rPr lang="en-US" dirty="0"/>
              <a:t> </a:t>
            </a:r>
            <a:r>
              <a:rPr lang="en-US" dirty="0" err="1"/>
              <a:t>toma</a:t>
            </a:r>
            <a:r>
              <a:rPr lang="en-US" dirty="0"/>
              <a:t> </a:t>
            </a:r>
            <a:r>
              <a:rPr lang="en-US" dirty="0" err="1"/>
              <a:t>como</a:t>
            </a:r>
            <a:r>
              <a:rPr lang="en-US" dirty="0"/>
              <a:t> valor de </a:t>
            </a:r>
            <a:r>
              <a:rPr lang="en-US" dirty="0" err="1"/>
              <a:t>referencia</a:t>
            </a:r>
            <a:r>
              <a:rPr lang="en-US" dirty="0"/>
              <a:t> el </a:t>
            </a:r>
            <a:r>
              <a:rPr lang="en-US" dirty="0" err="1"/>
              <a:t>registro</a:t>
            </a:r>
            <a:r>
              <a:rPr lang="en-US" dirty="0"/>
              <a:t> </a:t>
            </a:r>
            <a:r>
              <a:rPr lang="en-US" dirty="0" err="1"/>
              <a:t>contador</a:t>
            </a:r>
            <a:r>
              <a:rPr lang="en-US" dirty="0"/>
              <a:t> de </a:t>
            </a:r>
            <a:r>
              <a:rPr lang="en-US" dirty="0" err="1"/>
              <a:t>programa</a:t>
            </a:r>
            <a:r>
              <a:rPr lang="en-US" dirty="0"/>
              <a:t>.</a:t>
            </a:r>
          </a:p>
          <a:p>
            <a:pPr lvl="1"/>
            <a:r>
              <a:rPr lang="es-ES" dirty="0"/>
              <a:t>Usado frecuentemente en programas cuyo código deba ser independiente de la posición de memoria donde estén situados (programas </a:t>
            </a:r>
            <a:r>
              <a:rPr lang="es-ES" dirty="0" err="1"/>
              <a:t>relocalizables</a:t>
            </a:r>
            <a:r>
              <a:rPr lang="es-ES" dirty="0"/>
              <a:t>) ya que el desplazamiento es independiente de la localización del programa.</a:t>
            </a:r>
          </a:p>
          <a:p>
            <a:pPr lvl="1"/>
            <a:r>
              <a:rPr lang="es-ES" dirty="0"/>
              <a:t>También se usa con mucha frecuencia en instrucciones de bifurcación</a:t>
            </a:r>
          </a:p>
        </p:txBody>
      </p:sp>
    </p:spTree>
    <p:extLst>
      <p:ext uri="{BB962C8B-B14F-4D97-AF65-F5344CB8AC3E}">
        <p14:creationId xmlns:p14="http://schemas.microsoft.com/office/powerpoint/2010/main" val="282033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1873188"/>
            <a:ext cx="10320296" cy="4984812"/>
          </a:xfrm>
        </p:spPr>
        <p:txBody>
          <a:bodyPr>
            <a:normAutofit lnSpcReduction="10000"/>
          </a:bodyPr>
          <a:lstStyle/>
          <a:p>
            <a:r>
              <a:rPr lang="en-US" b="1" dirty="0" err="1"/>
              <a:t>Direccionamiento</a:t>
            </a:r>
            <a:r>
              <a:rPr lang="en-US" b="1" dirty="0"/>
              <a:t> por base o </a:t>
            </a:r>
            <a:r>
              <a:rPr lang="en-US" b="1" dirty="0" err="1"/>
              <a:t>desplazamiento</a:t>
            </a:r>
            <a:r>
              <a:rPr lang="es-ES" b="1" dirty="0"/>
              <a:t>.</a:t>
            </a:r>
          </a:p>
          <a:p>
            <a:pPr lvl="1"/>
            <a:r>
              <a:rPr lang="es-ES" dirty="0"/>
              <a:t>La dirección que se toma como referencia de la zona de memoria en la que están localizados los datos se deposita en un registro denominado registro base.</a:t>
            </a:r>
          </a:p>
          <a:p>
            <a:pPr lvl="1"/>
            <a:r>
              <a:rPr lang="es-ES" dirty="0"/>
              <a:t>se toma como referencia (registro base) la dirección de comienzo de la zona de memoria ocupada por un programa.</a:t>
            </a:r>
          </a:p>
          <a:p>
            <a:pPr lvl="1"/>
            <a:r>
              <a:rPr lang="es-ES" dirty="0"/>
              <a:t>Por tanto, la dirección efectiva del operando se calculará sumando el contenido del registro base con el campo de operando.</a:t>
            </a:r>
          </a:p>
          <a:p>
            <a:pPr lvl="1"/>
            <a:r>
              <a:rPr lang="es-ES" dirty="0"/>
              <a:t>Este modo de direccionamiento se usa en ordenadores que pueden mantener en memoria varios programas ya que de esta forma, los diferentes registros base pueden contener las direcciones de comienzo de cada uno de los programas.</a:t>
            </a:r>
          </a:p>
          <a:p>
            <a:r>
              <a:rPr lang="en-US" b="1" dirty="0" err="1"/>
              <a:t>Direccionamiento</a:t>
            </a:r>
            <a:r>
              <a:rPr lang="en-US" b="1" dirty="0"/>
              <a:t> </a:t>
            </a:r>
            <a:r>
              <a:rPr lang="en-US" b="1" dirty="0" err="1"/>
              <a:t>indexado</a:t>
            </a:r>
            <a:endParaRPr lang="en-US" b="1" dirty="0"/>
          </a:p>
          <a:p>
            <a:pPr lvl="1"/>
            <a:r>
              <a:rPr lang="es-ES" dirty="0"/>
              <a:t>La dirección del operando también se calcula sumando un registro de la CPU al campo de operando, este registro es un registro específico para este uso llamado registro índice.</a:t>
            </a:r>
          </a:p>
          <a:p>
            <a:pPr lvl="1"/>
            <a:r>
              <a:rPr lang="es-ES" dirty="0"/>
              <a:t>Este modo de direccionamiento es especialmente útil para el direccionamiento de vectores y matrices en bucles ya que, si se quieren direccionar elementos consecutivos del vector o matriz, basta mantener en el desplazamiento la dirección del primer elemento e ir incrementando el registro índice.</a:t>
            </a:r>
          </a:p>
        </p:txBody>
      </p:sp>
    </p:spTree>
    <p:extLst>
      <p:ext uri="{BB962C8B-B14F-4D97-AF65-F5344CB8AC3E}">
        <p14:creationId xmlns:p14="http://schemas.microsoft.com/office/powerpoint/2010/main" val="3782867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1873188"/>
            <a:ext cx="10320296" cy="4984812"/>
          </a:xfrm>
        </p:spPr>
        <p:txBody>
          <a:bodyPr>
            <a:normAutofit/>
          </a:bodyPr>
          <a:lstStyle/>
          <a:p>
            <a:r>
              <a:rPr lang="en-US" b="1" dirty="0" err="1"/>
              <a:t>Direccionamiento</a:t>
            </a:r>
            <a:r>
              <a:rPr lang="en-US" b="1" dirty="0"/>
              <a:t> </a:t>
            </a:r>
            <a:r>
              <a:rPr lang="en-US" b="1" dirty="0" err="1"/>
              <a:t>autoincremental</a:t>
            </a:r>
            <a:r>
              <a:rPr lang="en-US" b="1" dirty="0"/>
              <a:t> </a:t>
            </a:r>
            <a:r>
              <a:rPr lang="es-ES" b="1" dirty="0"/>
              <a:t>.</a:t>
            </a:r>
          </a:p>
          <a:p>
            <a:pPr lvl="1"/>
            <a:r>
              <a:rPr lang="es-ES" dirty="0"/>
              <a:t>En este modo, la dirección del operando se encuentra en un registro y éste es incrementado, después de acceder al operando, en el tamaño del mismo.</a:t>
            </a:r>
          </a:p>
          <a:p>
            <a:pPr lvl="1"/>
            <a:r>
              <a:rPr lang="es-ES" dirty="0"/>
              <a:t>Es útil para manejar vectores y matrices, también se puede utilizar para extraer datos de pila.</a:t>
            </a:r>
          </a:p>
          <a:p>
            <a:r>
              <a:rPr lang="en-US" b="1" dirty="0" err="1"/>
              <a:t>Direccionamiento</a:t>
            </a:r>
            <a:r>
              <a:rPr lang="en-US" b="1" dirty="0"/>
              <a:t> </a:t>
            </a:r>
            <a:r>
              <a:rPr lang="en-US" b="1" dirty="0" err="1"/>
              <a:t>autodecremental</a:t>
            </a:r>
            <a:endParaRPr lang="en-US" b="1" dirty="0"/>
          </a:p>
          <a:p>
            <a:pPr lvl="1"/>
            <a:r>
              <a:rPr lang="es-ES" dirty="0"/>
              <a:t>En este modo para obtener la dirección del operando hay que decrementar un registro en el tamaño del operando; el nuevo contenido del registro después de efectuar esa operación, es la dirección del operando.</a:t>
            </a:r>
          </a:p>
          <a:p>
            <a:pPr lvl="1"/>
            <a:r>
              <a:rPr lang="es-ES" dirty="0"/>
              <a:t>Este modo de direccionamiento se complementa al anterior y se emplea para direccionar elementos de vectores y matrices en orden descendente y también para introducir datos en las pila.</a:t>
            </a:r>
          </a:p>
        </p:txBody>
      </p:sp>
    </p:spTree>
    <p:extLst>
      <p:ext uri="{BB962C8B-B14F-4D97-AF65-F5344CB8AC3E}">
        <p14:creationId xmlns:p14="http://schemas.microsoft.com/office/powerpoint/2010/main" val="347521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1873188"/>
            <a:ext cx="10320296" cy="4984812"/>
          </a:xfrm>
        </p:spPr>
        <p:txBody>
          <a:bodyPr>
            <a:normAutofit/>
          </a:bodyPr>
          <a:lstStyle/>
          <a:p>
            <a:r>
              <a:rPr lang="es-ES" dirty="0"/>
              <a:t>Utilidades de los modos de direccionamiento más importantes</a:t>
            </a:r>
            <a:r>
              <a:rPr lang="es-ES" b="1" dirty="0"/>
              <a:t>.</a:t>
            </a:r>
          </a:p>
        </p:txBody>
      </p:sp>
      <p:graphicFrame>
        <p:nvGraphicFramePr>
          <p:cNvPr id="4" name="Tabla 3">
            <a:extLst>
              <a:ext uri="{FF2B5EF4-FFF2-40B4-BE49-F238E27FC236}">
                <a16:creationId xmlns:a16="http://schemas.microsoft.com/office/drawing/2014/main" id="{45F50093-038F-487E-886B-3F64FD98D8F3}"/>
              </a:ext>
            </a:extLst>
          </p:cNvPr>
          <p:cNvGraphicFramePr>
            <a:graphicFrameLocks noGrp="1"/>
          </p:cNvGraphicFramePr>
          <p:nvPr>
            <p:extLst>
              <p:ext uri="{D42A27DB-BD31-4B8C-83A1-F6EECF244321}">
                <p14:modId xmlns:p14="http://schemas.microsoft.com/office/powerpoint/2010/main" val="3965171017"/>
              </p:ext>
            </p:extLst>
          </p:nvPr>
        </p:nvGraphicFramePr>
        <p:xfrm>
          <a:off x="1685771" y="2637243"/>
          <a:ext cx="8128000" cy="3876040"/>
        </p:xfrm>
        <a:graphic>
          <a:graphicData uri="http://schemas.openxmlformats.org/drawingml/2006/table">
            <a:tbl>
              <a:tblPr firstRow="1" bandRow="1">
                <a:tableStyleId>{5C22544A-7EE6-4342-B048-85BDC9FD1C3A}</a:tableStyleId>
              </a:tblPr>
              <a:tblGrid>
                <a:gridCol w="2397957">
                  <a:extLst>
                    <a:ext uri="{9D8B030D-6E8A-4147-A177-3AD203B41FA5}">
                      <a16:colId xmlns:a16="http://schemas.microsoft.com/office/drawing/2014/main" val="2450899843"/>
                    </a:ext>
                  </a:extLst>
                </a:gridCol>
                <a:gridCol w="5730043">
                  <a:extLst>
                    <a:ext uri="{9D8B030D-6E8A-4147-A177-3AD203B41FA5}">
                      <a16:colId xmlns:a16="http://schemas.microsoft.com/office/drawing/2014/main" val="3064512269"/>
                    </a:ext>
                  </a:extLst>
                </a:gridCol>
              </a:tblGrid>
              <a:tr h="370840">
                <a:tc>
                  <a:txBody>
                    <a:bodyPr/>
                    <a:lstStyle/>
                    <a:p>
                      <a:r>
                        <a:rPr lang="en-US" sz="1800" b="1" kern="1200" dirty="0">
                          <a:solidFill>
                            <a:schemeClr val="lt1"/>
                          </a:solidFill>
                          <a:effectLst/>
                          <a:latin typeface="+mn-lt"/>
                          <a:ea typeface="+mn-ea"/>
                          <a:cs typeface="+mn-cs"/>
                        </a:rPr>
                        <a:t>MODOS</a:t>
                      </a:r>
                      <a:endParaRPr lang="en-US" dirty="0"/>
                    </a:p>
                  </a:txBody>
                  <a:tcPr/>
                </a:tc>
                <a:tc>
                  <a:txBody>
                    <a:bodyPr/>
                    <a:lstStyle/>
                    <a:p>
                      <a:r>
                        <a:rPr lang="en-US" dirty="0"/>
                        <a:t>UTILIDADES</a:t>
                      </a:r>
                    </a:p>
                  </a:txBody>
                  <a:tcPr/>
                </a:tc>
                <a:extLst>
                  <a:ext uri="{0D108BD9-81ED-4DB2-BD59-A6C34878D82A}">
                    <a16:rowId xmlns:a16="http://schemas.microsoft.com/office/drawing/2014/main" val="1509032905"/>
                  </a:ext>
                </a:extLst>
              </a:tr>
              <a:tr h="370840">
                <a:tc>
                  <a:txBody>
                    <a:bodyPr/>
                    <a:lstStyle/>
                    <a:p>
                      <a:r>
                        <a:rPr lang="en-US" sz="1800" kern="1200" dirty="0" err="1">
                          <a:solidFill>
                            <a:schemeClr val="dk1"/>
                          </a:solidFill>
                          <a:effectLst/>
                          <a:latin typeface="+mn-lt"/>
                          <a:ea typeface="+mn-ea"/>
                          <a:cs typeface="+mn-cs"/>
                        </a:rPr>
                        <a:t>Inmediato</a:t>
                      </a:r>
                      <a:endParaRPr lang="en-US" dirty="0"/>
                    </a:p>
                  </a:txBody>
                  <a:tcPr/>
                </a:tc>
                <a:tc>
                  <a:txBody>
                    <a:bodyPr/>
                    <a:lstStyle/>
                    <a:p>
                      <a:r>
                        <a:rPr lang="en-US" sz="1800" kern="1200" dirty="0" err="1">
                          <a:solidFill>
                            <a:schemeClr val="dk1"/>
                          </a:solidFill>
                          <a:effectLst/>
                          <a:latin typeface="+mn-lt"/>
                          <a:ea typeface="+mn-ea"/>
                          <a:cs typeface="+mn-cs"/>
                        </a:rPr>
                        <a:t>Operaciones</a:t>
                      </a:r>
                      <a:r>
                        <a:rPr lang="en-US" sz="1800" kern="1200" dirty="0">
                          <a:solidFill>
                            <a:schemeClr val="dk1"/>
                          </a:solidFill>
                          <a:effectLst/>
                          <a:latin typeface="+mn-lt"/>
                          <a:ea typeface="+mn-ea"/>
                          <a:cs typeface="+mn-cs"/>
                        </a:rPr>
                        <a:t> con </a:t>
                      </a:r>
                      <a:r>
                        <a:rPr lang="en-US" sz="1800" kern="1200" dirty="0" err="1">
                          <a:solidFill>
                            <a:schemeClr val="dk1"/>
                          </a:solidFill>
                          <a:effectLst/>
                          <a:latin typeface="+mn-lt"/>
                          <a:ea typeface="+mn-ea"/>
                          <a:cs typeface="+mn-cs"/>
                        </a:rPr>
                        <a:t>constantes</a:t>
                      </a:r>
                      <a:endParaRPr lang="en-US" dirty="0"/>
                    </a:p>
                  </a:txBody>
                  <a:tcPr/>
                </a:tc>
                <a:extLst>
                  <a:ext uri="{0D108BD9-81ED-4DB2-BD59-A6C34878D82A}">
                    <a16:rowId xmlns:a16="http://schemas.microsoft.com/office/drawing/2014/main" val="3395398061"/>
                  </a:ext>
                </a:extLst>
              </a:tr>
              <a:tr h="370840">
                <a:tc>
                  <a:txBody>
                    <a:bodyPr/>
                    <a:lstStyle/>
                    <a:p>
                      <a:r>
                        <a:rPr lang="en-US" sz="1800" kern="1200" dirty="0" err="1">
                          <a:solidFill>
                            <a:schemeClr val="dk1"/>
                          </a:solidFill>
                          <a:effectLst/>
                          <a:latin typeface="+mn-lt"/>
                          <a:ea typeface="+mn-ea"/>
                          <a:cs typeface="+mn-cs"/>
                        </a:rPr>
                        <a:t>Directo</a:t>
                      </a:r>
                      <a:r>
                        <a:rPr lang="en-US" sz="1800" kern="1200" dirty="0">
                          <a:solidFill>
                            <a:schemeClr val="dk1"/>
                          </a:solidFill>
                          <a:effectLst/>
                          <a:latin typeface="+mn-lt"/>
                          <a:ea typeface="+mn-ea"/>
                          <a:cs typeface="+mn-cs"/>
                        </a:rPr>
                        <a:t> por </a:t>
                      </a:r>
                      <a:r>
                        <a:rPr lang="en-US" sz="1800" kern="1200" dirty="0" err="1">
                          <a:solidFill>
                            <a:schemeClr val="dk1"/>
                          </a:solidFill>
                          <a:effectLst/>
                          <a:latin typeface="+mn-lt"/>
                          <a:ea typeface="+mn-ea"/>
                          <a:cs typeface="+mn-cs"/>
                        </a:rPr>
                        <a:t>registro</a:t>
                      </a:r>
                      <a:endParaRPr lang="en-US" dirty="0"/>
                    </a:p>
                  </a:txBody>
                  <a:tcPr/>
                </a:tc>
                <a:tc>
                  <a:txBody>
                    <a:bodyPr/>
                    <a:lstStyle/>
                    <a:p>
                      <a:r>
                        <a:rPr lang="es-ES" sz="1800" kern="1200" dirty="0">
                          <a:solidFill>
                            <a:schemeClr val="dk1"/>
                          </a:solidFill>
                          <a:effectLst/>
                          <a:latin typeface="+mn-lt"/>
                          <a:ea typeface="+mn-ea"/>
                          <a:cs typeface="+mn-cs"/>
                        </a:rPr>
                        <a:t>Variables locales de procedimientos no recursivos</a:t>
                      </a:r>
                      <a:endParaRPr lang="en-US" dirty="0"/>
                    </a:p>
                  </a:txBody>
                  <a:tcPr/>
                </a:tc>
                <a:extLst>
                  <a:ext uri="{0D108BD9-81ED-4DB2-BD59-A6C34878D82A}">
                    <a16:rowId xmlns:a16="http://schemas.microsoft.com/office/drawing/2014/main" val="2658835178"/>
                  </a:ext>
                </a:extLst>
              </a:tr>
              <a:tr h="370840">
                <a:tc>
                  <a:txBody>
                    <a:bodyPr/>
                    <a:lstStyle/>
                    <a:p>
                      <a:r>
                        <a:rPr lang="en-US" sz="1800" kern="1200" dirty="0" err="1">
                          <a:solidFill>
                            <a:schemeClr val="dk1"/>
                          </a:solidFill>
                          <a:effectLst/>
                          <a:latin typeface="+mn-lt"/>
                          <a:ea typeface="+mn-ea"/>
                          <a:cs typeface="+mn-cs"/>
                        </a:rPr>
                        <a:t>Indirecto</a:t>
                      </a:r>
                      <a:r>
                        <a:rPr lang="en-US" sz="1800" kern="1200" dirty="0">
                          <a:solidFill>
                            <a:schemeClr val="dk1"/>
                          </a:solidFill>
                          <a:effectLst/>
                          <a:latin typeface="+mn-lt"/>
                          <a:ea typeface="+mn-ea"/>
                          <a:cs typeface="+mn-cs"/>
                        </a:rPr>
                        <a:t> por </a:t>
                      </a:r>
                      <a:r>
                        <a:rPr lang="en-US" sz="1800" kern="1200" dirty="0" err="1">
                          <a:solidFill>
                            <a:schemeClr val="dk1"/>
                          </a:solidFill>
                          <a:effectLst/>
                          <a:latin typeface="+mn-lt"/>
                          <a:ea typeface="+mn-ea"/>
                          <a:cs typeface="+mn-cs"/>
                        </a:rPr>
                        <a:t>registro</a:t>
                      </a:r>
                      <a:endParaRPr lang="en-US" dirty="0"/>
                    </a:p>
                  </a:txBody>
                  <a:tcPr/>
                </a:tc>
                <a:tc>
                  <a:txBody>
                    <a:bodyPr/>
                    <a:lstStyle/>
                    <a:p>
                      <a:r>
                        <a:rPr lang="en-US" sz="1800" kern="1200" dirty="0">
                          <a:solidFill>
                            <a:schemeClr val="dk1"/>
                          </a:solidFill>
                          <a:effectLst/>
                          <a:latin typeface="+mn-lt"/>
                          <a:ea typeface="+mn-ea"/>
                          <a:cs typeface="+mn-cs"/>
                        </a:rPr>
                        <a:t>Variables </a:t>
                      </a:r>
                      <a:r>
                        <a:rPr lang="en-US" sz="1800" kern="1200" dirty="0" err="1">
                          <a:solidFill>
                            <a:schemeClr val="dk1"/>
                          </a:solidFill>
                          <a:effectLst/>
                          <a:latin typeface="+mn-lt"/>
                          <a:ea typeface="+mn-ea"/>
                          <a:cs typeface="+mn-cs"/>
                        </a:rPr>
                        <a:t>referenciadas</a:t>
                      </a:r>
                      <a:r>
                        <a:rPr lang="en-US" sz="1800" kern="1200" dirty="0">
                          <a:solidFill>
                            <a:schemeClr val="dk1"/>
                          </a:solidFill>
                          <a:effectLst/>
                          <a:latin typeface="+mn-lt"/>
                          <a:ea typeface="+mn-ea"/>
                          <a:cs typeface="+mn-cs"/>
                        </a:rPr>
                        <a:t> a </a:t>
                      </a:r>
                      <a:r>
                        <a:rPr lang="en-US" sz="1800" kern="1200" dirty="0" err="1">
                          <a:solidFill>
                            <a:schemeClr val="dk1"/>
                          </a:solidFill>
                          <a:effectLst/>
                          <a:latin typeface="+mn-lt"/>
                          <a:ea typeface="+mn-ea"/>
                          <a:cs typeface="+mn-cs"/>
                        </a:rPr>
                        <a:t>través</a:t>
                      </a:r>
                      <a:r>
                        <a:rPr lang="en-US" sz="1800" kern="1200" dirty="0">
                          <a:solidFill>
                            <a:schemeClr val="dk1"/>
                          </a:solidFill>
                          <a:effectLst/>
                          <a:latin typeface="+mn-lt"/>
                          <a:ea typeface="+mn-ea"/>
                          <a:cs typeface="+mn-cs"/>
                        </a:rPr>
                        <a:t> de </a:t>
                      </a:r>
                      <a:r>
                        <a:rPr lang="en-US" sz="1800" kern="1200" dirty="0" err="1">
                          <a:solidFill>
                            <a:schemeClr val="dk1"/>
                          </a:solidFill>
                          <a:effectLst/>
                          <a:latin typeface="+mn-lt"/>
                          <a:ea typeface="+mn-ea"/>
                          <a:cs typeface="+mn-cs"/>
                        </a:rPr>
                        <a:t>apuntadores</a:t>
                      </a:r>
                      <a:endParaRPr lang="en-US" dirty="0"/>
                    </a:p>
                  </a:txBody>
                  <a:tcPr/>
                </a:tc>
                <a:extLst>
                  <a:ext uri="{0D108BD9-81ED-4DB2-BD59-A6C34878D82A}">
                    <a16:rowId xmlns:a16="http://schemas.microsoft.com/office/drawing/2014/main" val="976482172"/>
                  </a:ext>
                </a:extLst>
              </a:tr>
              <a:tr h="370840">
                <a:tc>
                  <a:txBody>
                    <a:bodyPr/>
                    <a:lstStyle/>
                    <a:p>
                      <a:r>
                        <a:rPr lang="en-US" sz="1800" kern="1200" dirty="0" err="1">
                          <a:solidFill>
                            <a:schemeClr val="dk1"/>
                          </a:solidFill>
                          <a:effectLst/>
                          <a:latin typeface="+mn-lt"/>
                          <a:ea typeface="+mn-ea"/>
                          <a:cs typeface="+mn-cs"/>
                        </a:rPr>
                        <a:t>Absoluto</a:t>
                      </a:r>
                      <a:endParaRPr lang="en-US" dirty="0"/>
                    </a:p>
                  </a:txBody>
                  <a:tcPr/>
                </a:tc>
                <a:tc>
                  <a:txBody>
                    <a:bodyPr/>
                    <a:lstStyle/>
                    <a:p>
                      <a:r>
                        <a:rPr lang="en-US" sz="1800" kern="1200" dirty="0" err="1">
                          <a:solidFill>
                            <a:schemeClr val="dk1"/>
                          </a:solidFill>
                          <a:effectLst/>
                          <a:latin typeface="+mn-lt"/>
                          <a:ea typeface="+mn-ea"/>
                          <a:cs typeface="+mn-cs"/>
                        </a:rPr>
                        <a:t>Direcciones</a:t>
                      </a:r>
                      <a:r>
                        <a:rPr lang="en-US" sz="1800" kern="1200" dirty="0">
                          <a:solidFill>
                            <a:schemeClr val="dk1"/>
                          </a:solidFill>
                          <a:effectLst/>
                          <a:latin typeface="+mn-lt"/>
                          <a:ea typeface="+mn-ea"/>
                          <a:cs typeface="+mn-cs"/>
                        </a:rPr>
                        <a:t> de </a:t>
                      </a:r>
                      <a:r>
                        <a:rPr lang="en-US" sz="1800" kern="1200" dirty="0" err="1">
                          <a:solidFill>
                            <a:schemeClr val="dk1"/>
                          </a:solidFill>
                          <a:effectLst/>
                          <a:latin typeface="+mn-lt"/>
                          <a:ea typeface="+mn-ea"/>
                          <a:cs typeface="+mn-cs"/>
                        </a:rPr>
                        <a:t>sistema</a:t>
                      </a:r>
                      <a:endParaRPr lang="en-US" dirty="0"/>
                    </a:p>
                  </a:txBody>
                  <a:tcPr/>
                </a:tc>
                <a:extLst>
                  <a:ext uri="{0D108BD9-81ED-4DB2-BD59-A6C34878D82A}">
                    <a16:rowId xmlns:a16="http://schemas.microsoft.com/office/drawing/2014/main" val="171642108"/>
                  </a:ext>
                </a:extLst>
              </a:tr>
              <a:tr h="370840">
                <a:tc>
                  <a:txBody>
                    <a:bodyPr/>
                    <a:lstStyle/>
                    <a:p>
                      <a:r>
                        <a:rPr lang="en-US" sz="1800" kern="1200" dirty="0" err="1">
                          <a:solidFill>
                            <a:schemeClr val="dk1"/>
                          </a:solidFill>
                          <a:effectLst/>
                          <a:latin typeface="+mn-lt"/>
                          <a:ea typeface="+mn-ea"/>
                          <a:cs typeface="+mn-cs"/>
                        </a:rPr>
                        <a:t>Relativo</a:t>
                      </a:r>
                      <a:endParaRPr lang="en-US" dirty="0"/>
                    </a:p>
                  </a:txBody>
                  <a:tcPr/>
                </a:tc>
                <a:tc>
                  <a:txBody>
                    <a:bodyPr/>
                    <a:lstStyle/>
                    <a:p>
                      <a:r>
                        <a:rPr lang="en-US" sz="1800" kern="1200" dirty="0">
                          <a:solidFill>
                            <a:schemeClr val="dk1"/>
                          </a:solidFill>
                          <a:effectLst/>
                          <a:latin typeface="+mn-lt"/>
                          <a:ea typeface="+mn-ea"/>
                          <a:cs typeface="+mn-cs"/>
                        </a:rPr>
                        <a:t>Variables </a:t>
                      </a:r>
                      <a:r>
                        <a:rPr lang="en-US" sz="1800" kern="1200" dirty="0" err="1">
                          <a:solidFill>
                            <a:schemeClr val="dk1"/>
                          </a:solidFill>
                          <a:effectLst/>
                          <a:latin typeface="+mn-lt"/>
                          <a:ea typeface="+mn-ea"/>
                          <a:cs typeface="+mn-cs"/>
                        </a:rPr>
                        <a:t>globales</a:t>
                      </a:r>
                      <a:endParaRPr lang="en-US" dirty="0"/>
                    </a:p>
                  </a:txBody>
                  <a:tcPr/>
                </a:tc>
                <a:extLst>
                  <a:ext uri="{0D108BD9-81ED-4DB2-BD59-A6C34878D82A}">
                    <a16:rowId xmlns:a16="http://schemas.microsoft.com/office/drawing/2014/main" val="3114649063"/>
                  </a:ext>
                </a:extLst>
              </a:tr>
              <a:tr h="370840">
                <a:tc>
                  <a:txBody>
                    <a:bodyPr/>
                    <a:lstStyle/>
                    <a:p>
                      <a:r>
                        <a:rPr lang="en-US" sz="1800" kern="1200" dirty="0" err="1">
                          <a:solidFill>
                            <a:schemeClr val="dk1"/>
                          </a:solidFill>
                          <a:effectLst/>
                          <a:latin typeface="+mn-lt"/>
                          <a:ea typeface="+mn-ea"/>
                          <a:cs typeface="+mn-cs"/>
                        </a:rPr>
                        <a:t>Indexado</a:t>
                      </a:r>
                      <a:endParaRPr lang="en-US" dirty="0"/>
                    </a:p>
                  </a:txBody>
                  <a:tcPr/>
                </a:tc>
                <a:tc>
                  <a:txBody>
                    <a:bodyPr/>
                    <a:lstStyle/>
                    <a:p>
                      <a:r>
                        <a:rPr lang="es-ES" sz="1800" kern="1200" dirty="0">
                          <a:solidFill>
                            <a:schemeClr val="dk1"/>
                          </a:solidFill>
                          <a:effectLst/>
                          <a:latin typeface="+mn-lt"/>
                          <a:ea typeface="+mn-ea"/>
                          <a:cs typeface="+mn-cs"/>
                        </a:rPr>
                        <a:t>Acceso a vectores, matrices y cadenas</a:t>
                      </a:r>
                      <a:endParaRPr lang="en-US" dirty="0"/>
                    </a:p>
                  </a:txBody>
                  <a:tcPr/>
                </a:tc>
                <a:extLst>
                  <a:ext uri="{0D108BD9-81ED-4DB2-BD59-A6C34878D82A}">
                    <a16:rowId xmlns:a16="http://schemas.microsoft.com/office/drawing/2014/main" val="372066806"/>
                  </a:ext>
                </a:extLst>
              </a:tr>
              <a:tr h="370840">
                <a:tc>
                  <a:txBody>
                    <a:bodyPr/>
                    <a:lstStyle/>
                    <a:p>
                      <a:r>
                        <a:rPr lang="en-US" sz="1800" kern="1200" dirty="0" err="1">
                          <a:solidFill>
                            <a:schemeClr val="dk1"/>
                          </a:solidFill>
                          <a:effectLst/>
                          <a:latin typeface="+mn-lt"/>
                          <a:ea typeface="+mn-ea"/>
                          <a:cs typeface="+mn-cs"/>
                        </a:rPr>
                        <a:t>Autoincremental</a:t>
                      </a:r>
                      <a:endParaRPr lang="en-US" dirty="0"/>
                    </a:p>
                  </a:txBody>
                  <a:tcPr/>
                </a:tc>
                <a:tc>
                  <a:txBody>
                    <a:bodyPr/>
                    <a:lstStyle/>
                    <a:p>
                      <a:r>
                        <a:rPr lang="es-ES" sz="1800" kern="1200" dirty="0" err="1">
                          <a:solidFill>
                            <a:schemeClr val="dk1"/>
                          </a:solidFill>
                          <a:effectLst/>
                          <a:latin typeface="+mn-lt"/>
                          <a:ea typeface="+mn-ea"/>
                          <a:cs typeface="+mn-cs"/>
                        </a:rPr>
                        <a:t>Desapilar</a:t>
                      </a:r>
                      <a:r>
                        <a:rPr lang="es-ES" sz="1800" kern="1200" dirty="0">
                          <a:solidFill>
                            <a:schemeClr val="dk1"/>
                          </a:solidFill>
                          <a:effectLst/>
                          <a:latin typeface="+mn-lt"/>
                          <a:ea typeface="+mn-ea"/>
                          <a:cs typeface="+mn-cs"/>
                        </a:rPr>
                        <a:t> parámetros de procedimientos</a:t>
                      </a:r>
                    </a:p>
                    <a:p>
                      <a:r>
                        <a:rPr lang="es-ES" sz="1800" kern="1200" dirty="0">
                          <a:solidFill>
                            <a:schemeClr val="dk1"/>
                          </a:solidFill>
                          <a:effectLst/>
                          <a:latin typeface="+mn-lt"/>
                          <a:ea typeface="+mn-ea"/>
                          <a:cs typeface="+mn-cs"/>
                        </a:rPr>
                        <a:t>Recorrido de vectores y cadenas</a:t>
                      </a:r>
                      <a:endParaRPr lang="en-US" dirty="0"/>
                    </a:p>
                  </a:txBody>
                  <a:tcPr/>
                </a:tc>
                <a:extLst>
                  <a:ext uri="{0D108BD9-81ED-4DB2-BD59-A6C34878D82A}">
                    <a16:rowId xmlns:a16="http://schemas.microsoft.com/office/drawing/2014/main" val="1705021969"/>
                  </a:ext>
                </a:extLst>
              </a:tr>
              <a:tr h="370840">
                <a:tc>
                  <a:txBody>
                    <a:bodyPr/>
                    <a:lstStyle/>
                    <a:p>
                      <a:r>
                        <a:rPr lang="en-US" sz="1800" kern="1200" dirty="0" err="1">
                          <a:solidFill>
                            <a:schemeClr val="dk1"/>
                          </a:solidFill>
                          <a:effectLst/>
                          <a:latin typeface="+mn-lt"/>
                          <a:ea typeface="+mn-ea"/>
                          <a:cs typeface="+mn-cs"/>
                        </a:rPr>
                        <a:t>Autodecremental</a:t>
                      </a:r>
                      <a:endParaRPr lang="en-US" dirty="0"/>
                    </a:p>
                  </a:txBody>
                  <a:tcPr/>
                </a:tc>
                <a:tc>
                  <a:txBody>
                    <a:bodyPr/>
                    <a:lstStyle/>
                    <a:p>
                      <a:r>
                        <a:rPr lang="es-ES" sz="1800" kern="1200" dirty="0">
                          <a:solidFill>
                            <a:schemeClr val="dk1"/>
                          </a:solidFill>
                          <a:effectLst/>
                          <a:latin typeface="+mn-lt"/>
                          <a:ea typeface="+mn-ea"/>
                          <a:cs typeface="+mn-cs"/>
                        </a:rPr>
                        <a:t>Apilar parámetros de procedimientos</a:t>
                      </a:r>
                    </a:p>
                    <a:p>
                      <a:r>
                        <a:rPr lang="es-ES" sz="1800" kern="1200" dirty="0">
                          <a:solidFill>
                            <a:schemeClr val="dk1"/>
                          </a:solidFill>
                          <a:effectLst/>
                          <a:latin typeface="+mn-lt"/>
                          <a:ea typeface="+mn-ea"/>
                          <a:cs typeface="+mn-cs"/>
                        </a:rPr>
                        <a:t>Recorrido de vectores y cadenas hacia atrás</a:t>
                      </a:r>
                      <a:endParaRPr lang="en-US" dirty="0"/>
                    </a:p>
                  </a:txBody>
                  <a:tcPr/>
                </a:tc>
                <a:extLst>
                  <a:ext uri="{0D108BD9-81ED-4DB2-BD59-A6C34878D82A}">
                    <a16:rowId xmlns:a16="http://schemas.microsoft.com/office/drawing/2014/main" val="1681131679"/>
                  </a:ext>
                </a:extLst>
              </a:tr>
            </a:tbl>
          </a:graphicData>
        </a:graphic>
      </p:graphicFrame>
    </p:spTree>
    <p:extLst>
      <p:ext uri="{BB962C8B-B14F-4D97-AF65-F5344CB8AC3E}">
        <p14:creationId xmlns:p14="http://schemas.microsoft.com/office/powerpoint/2010/main" val="356923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2.9. </a:t>
            </a:r>
            <a:r>
              <a:rPr lang="en-US" dirty="0" err="1"/>
              <a:t>modos</a:t>
            </a:r>
            <a:r>
              <a:rPr lang="en-US" dirty="0"/>
              <a:t> de </a:t>
            </a:r>
            <a:r>
              <a:rPr lang="es-ES" dirty="0"/>
              <a:t>Direccionamiento</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320296" cy="4846320"/>
          </a:xfrm>
        </p:spPr>
        <p:txBody>
          <a:bodyPr>
            <a:normAutofit/>
          </a:bodyPr>
          <a:lstStyle/>
          <a:p>
            <a:pPr lvl="1"/>
            <a:r>
              <a:rPr lang="es-ES" dirty="0"/>
              <a:t>Esquema-resumen de los modos de direccionamiento.</a:t>
            </a:r>
          </a:p>
          <a:p>
            <a:pPr marL="228600" lvl="1" indent="0">
              <a:buNone/>
            </a:pPr>
            <a:endParaRPr lang="en-US" dirty="0"/>
          </a:p>
          <a:p>
            <a:endParaRPr lang="es-ES" dirty="0"/>
          </a:p>
        </p:txBody>
      </p:sp>
      <p:sp>
        <p:nvSpPr>
          <p:cNvPr id="4" name="Abrir llave 3">
            <a:extLst>
              <a:ext uri="{FF2B5EF4-FFF2-40B4-BE49-F238E27FC236}">
                <a16:creationId xmlns:a16="http://schemas.microsoft.com/office/drawing/2014/main" id="{77C1A9E9-1D1D-4426-904E-D1084DFF5406}"/>
              </a:ext>
            </a:extLst>
          </p:cNvPr>
          <p:cNvSpPr/>
          <p:nvPr/>
        </p:nvSpPr>
        <p:spPr>
          <a:xfrm>
            <a:off x="1367161" y="2423604"/>
            <a:ext cx="497150" cy="4261281"/>
          </a:xfrm>
          <a:prstGeom prst="leftBrace">
            <a:avLst>
              <a:gd name="adj1" fmla="val 6369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uadroTexto 4">
            <a:extLst>
              <a:ext uri="{FF2B5EF4-FFF2-40B4-BE49-F238E27FC236}">
                <a16:creationId xmlns:a16="http://schemas.microsoft.com/office/drawing/2014/main" id="{A8973D81-4064-40E6-BCCA-C98D14688694}"/>
              </a:ext>
            </a:extLst>
          </p:cNvPr>
          <p:cNvSpPr txBox="1"/>
          <p:nvPr/>
        </p:nvSpPr>
        <p:spPr>
          <a:xfrm>
            <a:off x="1853148" y="2566556"/>
            <a:ext cx="1016625" cy="369332"/>
          </a:xfrm>
          <a:prstGeom prst="rect">
            <a:avLst/>
          </a:prstGeom>
          <a:noFill/>
        </p:spPr>
        <p:txBody>
          <a:bodyPr wrap="none" rtlCol="0">
            <a:spAutoFit/>
          </a:bodyPr>
          <a:lstStyle/>
          <a:p>
            <a:r>
              <a:rPr lang="en-US" dirty="0" err="1"/>
              <a:t>Implícito</a:t>
            </a:r>
            <a:endParaRPr lang="en-US" dirty="0"/>
          </a:p>
        </p:txBody>
      </p:sp>
      <p:sp>
        <p:nvSpPr>
          <p:cNvPr id="6" name="CuadroTexto 5">
            <a:extLst>
              <a:ext uri="{FF2B5EF4-FFF2-40B4-BE49-F238E27FC236}">
                <a16:creationId xmlns:a16="http://schemas.microsoft.com/office/drawing/2014/main" id="{2B52520E-C377-4008-AC39-DB205186D50E}"/>
              </a:ext>
            </a:extLst>
          </p:cNvPr>
          <p:cNvSpPr txBox="1"/>
          <p:nvPr/>
        </p:nvSpPr>
        <p:spPr>
          <a:xfrm>
            <a:off x="1864311" y="3199994"/>
            <a:ext cx="1162498" cy="369332"/>
          </a:xfrm>
          <a:prstGeom prst="rect">
            <a:avLst/>
          </a:prstGeom>
          <a:noFill/>
        </p:spPr>
        <p:txBody>
          <a:bodyPr wrap="none" rtlCol="0">
            <a:spAutoFit/>
          </a:bodyPr>
          <a:lstStyle/>
          <a:p>
            <a:r>
              <a:rPr lang="en-US" dirty="0" err="1"/>
              <a:t>Inmediato</a:t>
            </a:r>
            <a:endParaRPr lang="en-US" dirty="0"/>
          </a:p>
        </p:txBody>
      </p:sp>
      <p:sp>
        <p:nvSpPr>
          <p:cNvPr id="7" name="CuadroTexto 6">
            <a:extLst>
              <a:ext uri="{FF2B5EF4-FFF2-40B4-BE49-F238E27FC236}">
                <a16:creationId xmlns:a16="http://schemas.microsoft.com/office/drawing/2014/main" id="{AEFA7C86-A4E1-433F-97C2-B29F94AD6A5D}"/>
              </a:ext>
            </a:extLst>
          </p:cNvPr>
          <p:cNvSpPr txBox="1"/>
          <p:nvPr/>
        </p:nvSpPr>
        <p:spPr>
          <a:xfrm>
            <a:off x="1864311" y="4474836"/>
            <a:ext cx="889987" cy="369332"/>
          </a:xfrm>
          <a:prstGeom prst="rect">
            <a:avLst/>
          </a:prstGeom>
          <a:noFill/>
        </p:spPr>
        <p:txBody>
          <a:bodyPr wrap="none" rtlCol="0">
            <a:spAutoFit/>
          </a:bodyPr>
          <a:lstStyle/>
          <a:p>
            <a:r>
              <a:rPr lang="en-US" dirty="0" err="1"/>
              <a:t>Directo</a:t>
            </a:r>
            <a:endParaRPr lang="en-US" dirty="0"/>
          </a:p>
        </p:txBody>
      </p:sp>
      <p:sp>
        <p:nvSpPr>
          <p:cNvPr id="8" name="CuadroTexto 7">
            <a:extLst>
              <a:ext uri="{FF2B5EF4-FFF2-40B4-BE49-F238E27FC236}">
                <a16:creationId xmlns:a16="http://schemas.microsoft.com/office/drawing/2014/main" id="{663CB7E0-FF2F-48BF-89E9-AFF2DC514B8E}"/>
              </a:ext>
            </a:extLst>
          </p:cNvPr>
          <p:cNvSpPr txBox="1"/>
          <p:nvPr/>
        </p:nvSpPr>
        <p:spPr>
          <a:xfrm>
            <a:off x="1849112" y="6132097"/>
            <a:ext cx="3674404" cy="369332"/>
          </a:xfrm>
          <a:prstGeom prst="rect">
            <a:avLst/>
          </a:prstGeom>
          <a:noFill/>
        </p:spPr>
        <p:txBody>
          <a:bodyPr wrap="none" rtlCol="0">
            <a:spAutoFit/>
          </a:bodyPr>
          <a:lstStyle/>
          <a:p>
            <a:r>
              <a:rPr lang="en-US" dirty="0" err="1"/>
              <a:t>Indirecto</a:t>
            </a:r>
            <a:r>
              <a:rPr lang="en-US" dirty="0"/>
              <a:t> (</a:t>
            </a:r>
            <a:r>
              <a:rPr lang="en-US" dirty="0" err="1"/>
              <a:t>sobre</a:t>
            </a:r>
            <a:r>
              <a:rPr lang="en-US" dirty="0"/>
              <a:t> </a:t>
            </a:r>
            <a:r>
              <a:rPr lang="en-US" dirty="0" err="1"/>
              <a:t>todos</a:t>
            </a:r>
            <a:r>
              <a:rPr lang="en-US" dirty="0"/>
              <a:t> los </a:t>
            </a:r>
            <a:r>
              <a:rPr lang="en-US" dirty="0" err="1"/>
              <a:t>anteriores</a:t>
            </a:r>
            <a:r>
              <a:rPr lang="en-US" dirty="0"/>
              <a:t>)</a:t>
            </a:r>
          </a:p>
        </p:txBody>
      </p:sp>
      <p:sp>
        <p:nvSpPr>
          <p:cNvPr id="9" name="Abrir llave 8">
            <a:extLst>
              <a:ext uri="{FF2B5EF4-FFF2-40B4-BE49-F238E27FC236}">
                <a16:creationId xmlns:a16="http://schemas.microsoft.com/office/drawing/2014/main" id="{A71E828A-CA41-40D1-A9E3-412D1D78F2A8}"/>
              </a:ext>
            </a:extLst>
          </p:cNvPr>
          <p:cNvSpPr/>
          <p:nvPr/>
        </p:nvSpPr>
        <p:spPr>
          <a:xfrm>
            <a:off x="3089429" y="2423604"/>
            <a:ext cx="355107" cy="710213"/>
          </a:xfrm>
          <a:prstGeom prst="leftBrace">
            <a:avLst>
              <a:gd name="adj1" fmla="val 408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uadroTexto 9">
            <a:extLst>
              <a:ext uri="{FF2B5EF4-FFF2-40B4-BE49-F238E27FC236}">
                <a16:creationId xmlns:a16="http://schemas.microsoft.com/office/drawing/2014/main" id="{86FF8C97-92CB-4F5A-9CA3-8C51E0423F13}"/>
              </a:ext>
            </a:extLst>
          </p:cNvPr>
          <p:cNvSpPr txBox="1"/>
          <p:nvPr/>
        </p:nvSpPr>
        <p:spPr>
          <a:xfrm>
            <a:off x="3355694" y="2430770"/>
            <a:ext cx="980076" cy="646331"/>
          </a:xfrm>
          <a:prstGeom prst="rect">
            <a:avLst/>
          </a:prstGeom>
          <a:noFill/>
        </p:spPr>
        <p:txBody>
          <a:bodyPr wrap="none" rtlCol="0">
            <a:spAutoFit/>
          </a:bodyPr>
          <a:lstStyle/>
          <a:p>
            <a:r>
              <a:rPr lang="en-US" dirty="0" err="1"/>
              <a:t>Registro</a:t>
            </a:r>
            <a:endParaRPr lang="en-US" dirty="0"/>
          </a:p>
          <a:p>
            <a:r>
              <a:rPr lang="en-US" dirty="0"/>
              <a:t>Pila</a:t>
            </a:r>
          </a:p>
        </p:txBody>
      </p:sp>
      <p:sp>
        <p:nvSpPr>
          <p:cNvPr id="11" name="Abrir llave 10">
            <a:extLst>
              <a:ext uri="{FF2B5EF4-FFF2-40B4-BE49-F238E27FC236}">
                <a16:creationId xmlns:a16="http://schemas.microsoft.com/office/drawing/2014/main" id="{A8B35D51-D3FD-420D-93FD-11FC4D2F9E94}"/>
              </a:ext>
            </a:extLst>
          </p:cNvPr>
          <p:cNvSpPr/>
          <p:nvPr/>
        </p:nvSpPr>
        <p:spPr>
          <a:xfrm>
            <a:off x="3000587" y="3417443"/>
            <a:ext cx="355107" cy="2548171"/>
          </a:xfrm>
          <a:prstGeom prst="leftBrace">
            <a:avLst>
              <a:gd name="adj1" fmla="val 10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uadroTexto 11">
            <a:extLst>
              <a:ext uri="{FF2B5EF4-FFF2-40B4-BE49-F238E27FC236}">
                <a16:creationId xmlns:a16="http://schemas.microsoft.com/office/drawing/2014/main" id="{086F446B-130D-4C2B-B918-60C120027071}"/>
              </a:ext>
            </a:extLst>
          </p:cNvPr>
          <p:cNvSpPr txBox="1"/>
          <p:nvPr/>
        </p:nvSpPr>
        <p:spPr>
          <a:xfrm>
            <a:off x="3319145" y="3366477"/>
            <a:ext cx="1047082" cy="369332"/>
          </a:xfrm>
          <a:prstGeom prst="rect">
            <a:avLst/>
          </a:prstGeom>
          <a:noFill/>
        </p:spPr>
        <p:txBody>
          <a:bodyPr wrap="none" rtlCol="0">
            <a:spAutoFit/>
          </a:bodyPr>
          <a:lstStyle/>
          <a:p>
            <a:r>
              <a:rPr lang="en-US" dirty="0" err="1"/>
              <a:t>Absoluto</a:t>
            </a:r>
            <a:endParaRPr lang="en-US" dirty="0"/>
          </a:p>
        </p:txBody>
      </p:sp>
      <p:sp>
        <p:nvSpPr>
          <p:cNvPr id="13" name="Abrir llave 12">
            <a:extLst>
              <a:ext uri="{FF2B5EF4-FFF2-40B4-BE49-F238E27FC236}">
                <a16:creationId xmlns:a16="http://schemas.microsoft.com/office/drawing/2014/main" id="{C8A2F0DE-FC47-4730-BB1B-A5AB45371191}"/>
              </a:ext>
            </a:extLst>
          </p:cNvPr>
          <p:cNvSpPr/>
          <p:nvPr/>
        </p:nvSpPr>
        <p:spPr>
          <a:xfrm>
            <a:off x="4374628" y="3281091"/>
            <a:ext cx="355107" cy="710213"/>
          </a:xfrm>
          <a:prstGeom prst="leftBrace">
            <a:avLst>
              <a:gd name="adj1" fmla="val 408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uadroTexto 13">
            <a:extLst>
              <a:ext uri="{FF2B5EF4-FFF2-40B4-BE49-F238E27FC236}">
                <a16:creationId xmlns:a16="http://schemas.microsoft.com/office/drawing/2014/main" id="{ADBCB4BF-B6F1-4B1D-86EE-840E29C5CFFE}"/>
              </a:ext>
            </a:extLst>
          </p:cNvPr>
          <p:cNvSpPr txBox="1"/>
          <p:nvPr/>
        </p:nvSpPr>
        <p:spPr>
          <a:xfrm>
            <a:off x="4640893" y="3288257"/>
            <a:ext cx="1047082" cy="646331"/>
          </a:xfrm>
          <a:prstGeom prst="rect">
            <a:avLst/>
          </a:prstGeom>
          <a:noFill/>
        </p:spPr>
        <p:txBody>
          <a:bodyPr wrap="none" rtlCol="0">
            <a:spAutoFit/>
          </a:bodyPr>
          <a:lstStyle/>
          <a:p>
            <a:r>
              <a:rPr lang="en-US" dirty="0" err="1"/>
              <a:t>Registro</a:t>
            </a:r>
            <a:endParaRPr lang="en-US" dirty="0"/>
          </a:p>
          <a:p>
            <a:r>
              <a:rPr lang="en-US" dirty="0"/>
              <a:t>Memoria</a:t>
            </a:r>
          </a:p>
        </p:txBody>
      </p:sp>
      <p:sp>
        <p:nvSpPr>
          <p:cNvPr id="15" name="CuadroTexto 14">
            <a:extLst>
              <a:ext uri="{FF2B5EF4-FFF2-40B4-BE49-F238E27FC236}">
                <a16:creationId xmlns:a16="http://schemas.microsoft.com/office/drawing/2014/main" id="{EF5D3EC1-7511-4F61-AA20-57892C7F80D5}"/>
              </a:ext>
            </a:extLst>
          </p:cNvPr>
          <p:cNvSpPr txBox="1"/>
          <p:nvPr/>
        </p:nvSpPr>
        <p:spPr>
          <a:xfrm>
            <a:off x="3327546" y="4539580"/>
            <a:ext cx="962443" cy="369332"/>
          </a:xfrm>
          <a:prstGeom prst="rect">
            <a:avLst/>
          </a:prstGeom>
          <a:noFill/>
        </p:spPr>
        <p:txBody>
          <a:bodyPr wrap="none" rtlCol="0">
            <a:spAutoFit/>
          </a:bodyPr>
          <a:lstStyle/>
          <a:p>
            <a:r>
              <a:rPr lang="en-US" dirty="0" err="1"/>
              <a:t>Relativo</a:t>
            </a:r>
            <a:endParaRPr lang="en-US" dirty="0"/>
          </a:p>
        </p:txBody>
      </p:sp>
      <p:sp>
        <p:nvSpPr>
          <p:cNvPr id="16" name="Abrir llave 15">
            <a:extLst>
              <a:ext uri="{FF2B5EF4-FFF2-40B4-BE49-F238E27FC236}">
                <a16:creationId xmlns:a16="http://schemas.microsoft.com/office/drawing/2014/main" id="{A2CBB6AD-4A94-48CA-A349-90C89405DFFB}"/>
              </a:ext>
            </a:extLst>
          </p:cNvPr>
          <p:cNvSpPr/>
          <p:nvPr/>
        </p:nvSpPr>
        <p:spPr>
          <a:xfrm>
            <a:off x="4383029" y="4065974"/>
            <a:ext cx="355107" cy="1899640"/>
          </a:xfrm>
          <a:prstGeom prst="leftBrace">
            <a:avLst>
              <a:gd name="adj1" fmla="val 408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uadroTexto 16">
            <a:extLst>
              <a:ext uri="{FF2B5EF4-FFF2-40B4-BE49-F238E27FC236}">
                <a16:creationId xmlns:a16="http://schemas.microsoft.com/office/drawing/2014/main" id="{81668CF6-0358-4C90-95DD-44C2CAF2BBF9}"/>
              </a:ext>
            </a:extLst>
          </p:cNvPr>
          <p:cNvSpPr txBox="1"/>
          <p:nvPr/>
        </p:nvSpPr>
        <p:spPr>
          <a:xfrm>
            <a:off x="4738136" y="4048226"/>
            <a:ext cx="3006272" cy="2031325"/>
          </a:xfrm>
          <a:prstGeom prst="rect">
            <a:avLst/>
          </a:prstGeom>
          <a:noFill/>
        </p:spPr>
        <p:txBody>
          <a:bodyPr wrap="none" rtlCol="0">
            <a:spAutoFit/>
          </a:bodyPr>
          <a:lstStyle/>
          <a:p>
            <a:r>
              <a:rPr lang="es-ES" dirty="0"/>
              <a:t>Contador de programa</a:t>
            </a:r>
          </a:p>
          <a:p>
            <a:r>
              <a:rPr lang="es-ES" dirty="0"/>
              <a:t>Apuntador de pila</a:t>
            </a:r>
          </a:p>
          <a:p>
            <a:r>
              <a:rPr lang="es-ES" dirty="0"/>
              <a:t>Base (Base y desplazamiento)</a:t>
            </a:r>
          </a:p>
          <a:p>
            <a:r>
              <a:rPr lang="es-ES" dirty="0"/>
              <a:t>Registro general</a:t>
            </a:r>
          </a:p>
          <a:p>
            <a:r>
              <a:rPr lang="es-ES" dirty="0" err="1"/>
              <a:t>Indice</a:t>
            </a:r>
            <a:endParaRPr lang="es-ES" dirty="0"/>
          </a:p>
          <a:p>
            <a:endParaRPr lang="es-ES" dirty="0"/>
          </a:p>
          <a:p>
            <a:r>
              <a:rPr lang="es-ES" dirty="0" err="1"/>
              <a:t>Autoindexados</a:t>
            </a:r>
            <a:endParaRPr lang="en-US" dirty="0"/>
          </a:p>
        </p:txBody>
      </p:sp>
      <p:sp>
        <p:nvSpPr>
          <p:cNvPr id="18" name="Abrir llave 17">
            <a:extLst>
              <a:ext uri="{FF2B5EF4-FFF2-40B4-BE49-F238E27FC236}">
                <a16:creationId xmlns:a16="http://schemas.microsoft.com/office/drawing/2014/main" id="{C721CD56-228B-49D0-B61F-CAF6BE18041F}"/>
              </a:ext>
            </a:extLst>
          </p:cNvPr>
          <p:cNvSpPr/>
          <p:nvPr/>
        </p:nvSpPr>
        <p:spPr>
          <a:xfrm>
            <a:off x="6375682" y="5563668"/>
            <a:ext cx="355107" cy="710213"/>
          </a:xfrm>
          <a:prstGeom prst="leftBrace">
            <a:avLst>
              <a:gd name="adj1" fmla="val 408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uadroTexto 18">
            <a:extLst>
              <a:ext uri="{FF2B5EF4-FFF2-40B4-BE49-F238E27FC236}">
                <a16:creationId xmlns:a16="http://schemas.microsoft.com/office/drawing/2014/main" id="{E6B8C3A4-7CB1-4DC8-B9F7-F1243EA7A2E1}"/>
              </a:ext>
            </a:extLst>
          </p:cNvPr>
          <p:cNvSpPr txBox="1"/>
          <p:nvPr/>
        </p:nvSpPr>
        <p:spPr>
          <a:xfrm>
            <a:off x="6641947" y="5570834"/>
            <a:ext cx="1861407" cy="646331"/>
          </a:xfrm>
          <a:prstGeom prst="rect">
            <a:avLst/>
          </a:prstGeom>
          <a:noFill/>
        </p:spPr>
        <p:txBody>
          <a:bodyPr wrap="none" rtlCol="0">
            <a:spAutoFit/>
          </a:bodyPr>
          <a:lstStyle/>
          <a:p>
            <a:r>
              <a:rPr lang="en-US" dirty="0" err="1"/>
              <a:t>Autoincremental</a:t>
            </a:r>
            <a:endParaRPr lang="en-US" dirty="0"/>
          </a:p>
          <a:p>
            <a:r>
              <a:rPr lang="en-US" dirty="0" err="1"/>
              <a:t>Autodecremental</a:t>
            </a:r>
            <a:endParaRPr lang="en-US" dirty="0"/>
          </a:p>
        </p:txBody>
      </p:sp>
    </p:spTree>
    <p:extLst>
      <p:ext uri="{BB962C8B-B14F-4D97-AF65-F5344CB8AC3E}">
        <p14:creationId xmlns:p14="http://schemas.microsoft.com/office/powerpoint/2010/main" val="2554415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03F4B-2A9F-454E-82CE-2C57D3B91306}"/>
              </a:ext>
            </a:extLst>
          </p:cNvPr>
          <p:cNvSpPr>
            <a:spLocks noGrp="1"/>
          </p:cNvSpPr>
          <p:nvPr>
            <p:ph type="title"/>
          </p:nvPr>
        </p:nvSpPr>
        <p:spPr/>
        <p:txBody>
          <a:bodyPr/>
          <a:lstStyle/>
          <a:p>
            <a:r>
              <a:rPr lang="en-US" dirty="0"/>
              <a:t>2.10 </a:t>
            </a:r>
            <a:r>
              <a:rPr lang="es-ES" dirty="0"/>
              <a:t>Instrucciones de transferencia de datos</a:t>
            </a:r>
            <a:endParaRPr lang="en-US" dirty="0"/>
          </a:p>
        </p:txBody>
      </p:sp>
      <p:sp>
        <p:nvSpPr>
          <p:cNvPr id="3" name="Marcador de contenido 2">
            <a:extLst>
              <a:ext uri="{FF2B5EF4-FFF2-40B4-BE49-F238E27FC236}">
                <a16:creationId xmlns:a16="http://schemas.microsoft.com/office/drawing/2014/main" id="{994E61DF-7D39-45DA-A1A3-24B648FA3963}"/>
              </a:ext>
            </a:extLst>
          </p:cNvPr>
          <p:cNvSpPr>
            <a:spLocks noGrp="1"/>
          </p:cNvSpPr>
          <p:nvPr>
            <p:ph idx="1"/>
          </p:nvPr>
        </p:nvSpPr>
        <p:spPr/>
        <p:txBody>
          <a:bodyPr/>
          <a:lstStyle/>
          <a:p>
            <a:r>
              <a:rPr lang="es-ES" dirty="0"/>
              <a:t>Las instrucciones de transferencia de datos mueven un dato de un lugar del procesador a otro </a:t>
            </a:r>
            <a:r>
              <a:rPr lang="en-US" dirty="0"/>
              <a:t>sin </a:t>
            </a:r>
            <a:r>
              <a:rPr lang="en-US" dirty="0" err="1"/>
              <a:t>cambiar</a:t>
            </a:r>
            <a:r>
              <a:rPr lang="en-US" dirty="0"/>
              <a:t> el </a:t>
            </a:r>
            <a:r>
              <a:rPr lang="en-US" dirty="0" err="1"/>
              <a:t>dato</a:t>
            </a:r>
            <a:r>
              <a:rPr lang="en-US" dirty="0"/>
              <a:t>.</a:t>
            </a:r>
          </a:p>
          <a:p>
            <a:r>
              <a:rPr lang="es-ES" dirty="0"/>
              <a:t>Las típicas transferencias son entre memoria y los registros del procesador, entre los registros de procesador y los registros de E/S, y entre los propios registros de procesador.</a:t>
            </a:r>
          </a:p>
          <a:p>
            <a:r>
              <a:rPr lang="en-US" dirty="0"/>
              <a:t>La </a:t>
            </a:r>
            <a:r>
              <a:rPr lang="en-US" dirty="0" err="1"/>
              <a:t>abreviatura</a:t>
            </a:r>
            <a:r>
              <a:rPr lang="en-US" dirty="0"/>
              <a:t> de </a:t>
            </a:r>
            <a:r>
              <a:rPr lang="en-US" dirty="0" err="1"/>
              <a:t>lenguaje</a:t>
            </a:r>
            <a:r>
              <a:rPr lang="en-US" dirty="0"/>
              <a:t> </a:t>
            </a:r>
            <a:r>
              <a:rPr lang="es-ES" dirty="0"/>
              <a:t>ensamblador que recomienda el estándar IEEE.</a:t>
            </a:r>
          </a:p>
          <a:p>
            <a:endParaRPr lang="en-US" dirty="0"/>
          </a:p>
        </p:txBody>
      </p:sp>
    </p:spTree>
    <p:extLst>
      <p:ext uri="{BB962C8B-B14F-4D97-AF65-F5344CB8AC3E}">
        <p14:creationId xmlns:p14="http://schemas.microsoft.com/office/powerpoint/2010/main" val="143206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450C-E532-4228-88CE-5787308858E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5BE5762-9619-4977-B0B1-F1F02844C1D8}"/>
              </a:ext>
            </a:extLst>
          </p:cNvPr>
          <p:cNvSpPr>
            <a:spLocks noGrp="1"/>
          </p:cNvSpPr>
          <p:nvPr>
            <p:ph idx="1"/>
          </p:nvPr>
        </p:nvSpPr>
        <p:spPr>
          <a:xfrm>
            <a:off x="1202919" y="2011680"/>
            <a:ext cx="9784080" cy="4206240"/>
          </a:xfrm>
        </p:spPr>
        <p:txBody>
          <a:bodyPr>
            <a:normAutofit fontScale="92500" lnSpcReduction="10000"/>
          </a:bodyPr>
          <a:lstStyle/>
          <a:p>
            <a:pPr marL="0" indent="0">
              <a:buNone/>
            </a:pPr>
            <a:r>
              <a:rPr lang="en-US" dirty="0" err="1"/>
              <a:t>Capítulo</a:t>
            </a:r>
            <a:r>
              <a:rPr lang="en-US" dirty="0"/>
              <a:t> 2: </a:t>
            </a:r>
            <a:r>
              <a:rPr lang="en-US" dirty="0" err="1"/>
              <a:t>Fundamentos</a:t>
            </a:r>
            <a:r>
              <a:rPr lang="en-US" dirty="0"/>
              <a:t> de los </a:t>
            </a:r>
            <a:r>
              <a:rPr lang="en-US" dirty="0" err="1"/>
              <a:t>Sistemas</a:t>
            </a:r>
            <a:r>
              <a:rPr lang="en-US" dirty="0"/>
              <a:t> </a:t>
            </a:r>
            <a:r>
              <a:rPr lang="en-US" dirty="0" err="1"/>
              <a:t>Microprocesados</a:t>
            </a:r>
            <a:endParaRPr lang="en-US" dirty="0"/>
          </a:p>
          <a:p>
            <a:pPr marL="0" indent="0">
              <a:buNone/>
            </a:pPr>
            <a:r>
              <a:rPr lang="es-ES" dirty="0"/>
              <a:t>2.9. Modos de direccionamiento</a:t>
            </a:r>
          </a:p>
          <a:p>
            <a:pPr marL="0" indent="0">
              <a:buNone/>
            </a:pPr>
            <a:r>
              <a:rPr lang="es-ES" dirty="0"/>
              <a:t>2.10. Instrucciones de transferencia de datos</a:t>
            </a:r>
          </a:p>
          <a:p>
            <a:pPr marL="0" indent="0">
              <a:buNone/>
            </a:pPr>
            <a:r>
              <a:rPr lang="es-ES" dirty="0"/>
              <a:t>2.11. Instrucciones de manejo de pila</a:t>
            </a:r>
          </a:p>
          <a:p>
            <a:pPr marL="0" indent="0">
              <a:buNone/>
            </a:pPr>
            <a:r>
              <a:rPr lang="es-ES" dirty="0"/>
              <a:t>2.12. </a:t>
            </a:r>
            <a:r>
              <a:rPr lang="pt-BR" dirty="0"/>
              <a:t>E/S </a:t>
            </a:r>
            <a:r>
              <a:rPr lang="pt-BR" dirty="0" err="1"/>
              <a:t>independiente</a:t>
            </a:r>
            <a:r>
              <a:rPr lang="pt-BR" dirty="0"/>
              <a:t> versus E/S </a:t>
            </a:r>
            <a:r>
              <a:rPr lang="pt-BR" dirty="0" err="1"/>
              <a:t>ubicada</a:t>
            </a:r>
            <a:r>
              <a:rPr lang="pt-BR" dirty="0"/>
              <a:t> </a:t>
            </a:r>
            <a:r>
              <a:rPr lang="pt-BR" dirty="0" err="1"/>
              <a:t>en</a:t>
            </a:r>
            <a:r>
              <a:rPr lang="pt-BR" dirty="0"/>
              <a:t> memoria</a:t>
            </a:r>
          </a:p>
          <a:p>
            <a:pPr marL="0" indent="0">
              <a:buNone/>
            </a:pPr>
            <a:r>
              <a:rPr lang="pt-BR" dirty="0"/>
              <a:t>2.13. Cálculos </a:t>
            </a:r>
            <a:r>
              <a:rPr lang="pt-BR" dirty="0" err="1"/>
              <a:t>en</a:t>
            </a:r>
            <a:r>
              <a:rPr lang="pt-BR" dirty="0"/>
              <a:t> </a:t>
            </a:r>
            <a:r>
              <a:rPr lang="pt-BR" dirty="0" err="1"/>
              <a:t>punto</a:t>
            </a:r>
            <a:r>
              <a:rPr lang="pt-BR" dirty="0"/>
              <a:t> </a:t>
            </a:r>
            <a:r>
              <a:rPr lang="pt-BR" dirty="0" err="1"/>
              <a:t>flotante</a:t>
            </a:r>
            <a:endParaRPr lang="pt-BR" dirty="0"/>
          </a:p>
          <a:p>
            <a:pPr marL="0" indent="0">
              <a:buNone/>
            </a:pPr>
            <a:r>
              <a:rPr lang="pt-BR" dirty="0"/>
              <a:t>2.14. </a:t>
            </a:r>
            <a:r>
              <a:rPr lang="es-ES" dirty="0"/>
              <a:t>Instrucciones de control de programa</a:t>
            </a:r>
          </a:p>
          <a:p>
            <a:pPr marL="0" indent="0">
              <a:buNone/>
            </a:pPr>
            <a:r>
              <a:rPr lang="es-ES" dirty="0"/>
              <a:t>2.15. Interrupciones</a:t>
            </a:r>
          </a:p>
          <a:p>
            <a:pPr marL="0" indent="0">
              <a:buNone/>
            </a:pPr>
            <a:r>
              <a:rPr lang="es-ES" dirty="0"/>
              <a:t>2.16. Set de Instrucciones (Arquitecturas RISC y CISC)</a:t>
            </a:r>
          </a:p>
          <a:p>
            <a:pPr marL="0" indent="0">
              <a:buNone/>
            </a:pPr>
            <a:r>
              <a:rPr lang="es-ES" dirty="0"/>
              <a:t>2.17. Sistemas de Memoria del microprocesador</a:t>
            </a:r>
          </a:p>
          <a:p>
            <a:pPr marL="457200" indent="-457200">
              <a:buAutoNum type="arabicPeriod"/>
            </a:pPr>
            <a:endParaRPr lang="en-US" dirty="0"/>
          </a:p>
        </p:txBody>
      </p:sp>
    </p:spTree>
    <p:extLst>
      <p:ext uri="{BB962C8B-B14F-4D97-AF65-F5344CB8AC3E}">
        <p14:creationId xmlns:p14="http://schemas.microsoft.com/office/powerpoint/2010/main" val="291701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03F4B-2A9F-454E-82CE-2C57D3B91306}"/>
              </a:ext>
            </a:extLst>
          </p:cNvPr>
          <p:cNvSpPr>
            <a:spLocks noGrp="1"/>
          </p:cNvSpPr>
          <p:nvPr>
            <p:ph type="title"/>
          </p:nvPr>
        </p:nvSpPr>
        <p:spPr/>
        <p:txBody>
          <a:bodyPr/>
          <a:lstStyle/>
          <a:p>
            <a:r>
              <a:rPr lang="en-US" dirty="0"/>
              <a:t>2.10 </a:t>
            </a:r>
            <a:r>
              <a:rPr lang="es-ES" dirty="0"/>
              <a:t>Instrucciones de transferencia de datos</a:t>
            </a:r>
            <a:endParaRPr lang="en-US" dirty="0"/>
          </a:p>
        </p:txBody>
      </p:sp>
      <p:graphicFrame>
        <p:nvGraphicFramePr>
          <p:cNvPr id="4" name="Marcador de contenido 3">
            <a:extLst>
              <a:ext uri="{FF2B5EF4-FFF2-40B4-BE49-F238E27FC236}">
                <a16:creationId xmlns:a16="http://schemas.microsoft.com/office/drawing/2014/main" id="{DA9F5565-02E3-4BBE-9EED-52BAB658BF30}"/>
              </a:ext>
            </a:extLst>
          </p:cNvPr>
          <p:cNvGraphicFramePr>
            <a:graphicFrameLocks noGrp="1"/>
          </p:cNvGraphicFramePr>
          <p:nvPr>
            <p:ph idx="1"/>
            <p:extLst>
              <p:ext uri="{D42A27DB-BD31-4B8C-83A1-F6EECF244321}">
                <p14:modId xmlns:p14="http://schemas.microsoft.com/office/powerpoint/2010/main" val="3879071525"/>
              </p:ext>
            </p:extLst>
          </p:nvPr>
        </p:nvGraphicFramePr>
        <p:xfrm>
          <a:off x="1203325" y="2011363"/>
          <a:ext cx="9783762" cy="4775200"/>
        </p:xfrm>
        <a:graphic>
          <a:graphicData uri="http://schemas.openxmlformats.org/drawingml/2006/table">
            <a:tbl>
              <a:tblPr firstRow="1" bandRow="1">
                <a:tableStyleId>{5C22544A-7EE6-4342-B048-85BDC9FD1C3A}</a:tableStyleId>
              </a:tblPr>
              <a:tblGrid>
                <a:gridCol w="1797327">
                  <a:extLst>
                    <a:ext uri="{9D8B030D-6E8A-4147-A177-3AD203B41FA5}">
                      <a16:colId xmlns:a16="http://schemas.microsoft.com/office/drawing/2014/main" val="4158401821"/>
                    </a:ext>
                  </a:extLst>
                </a:gridCol>
                <a:gridCol w="2246051">
                  <a:extLst>
                    <a:ext uri="{9D8B030D-6E8A-4147-A177-3AD203B41FA5}">
                      <a16:colId xmlns:a16="http://schemas.microsoft.com/office/drawing/2014/main" val="1118774723"/>
                    </a:ext>
                  </a:extLst>
                </a:gridCol>
                <a:gridCol w="5740384">
                  <a:extLst>
                    <a:ext uri="{9D8B030D-6E8A-4147-A177-3AD203B41FA5}">
                      <a16:colId xmlns:a16="http://schemas.microsoft.com/office/drawing/2014/main" val="3841500266"/>
                    </a:ext>
                  </a:extLst>
                </a:gridCol>
              </a:tblGrid>
              <a:tr h="370840">
                <a:tc>
                  <a:txBody>
                    <a:bodyPr/>
                    <a:lstStyle/>
                    <a:p>
                      <a:r>
                        <a:rPr lang="en-US" sz="2400" b="1" dirty="0" err="1"/>
                        <a:t>Nombre</a:t>
                      </a:r>
                      <a:endParaRPr lang="en-US" sz="2400" b="1" dirty="0"/>
                    </a:p>
                  </a:txBody>
                  <a:tcPr/>
                </a:tc>
                <a:tc>
                  <a:txBody>
                    <a:bodyPr/>
                    <a:lstStyle/>
                    <a:p>
                      <a:r>
                        <a:rPr lang="en-US" sz="2400" b="1" dirty="0" err="1"/>
                        <a:t>Símbolo</a:t>
                      </a:r>
                      <a:endParaRPr lang="en-US" sz="2400" b="1" dirty="0"/>
                    </a:p>
                  </a:txBody>
                  <a:tcPr/>
                </a:tc>
                <a:tc>
                  <a:txBody>
                    <a:bodyPr/>
                    <a:lstStyle/>
                    <a:p>
                      <a:r>
                        <a:rPr lang="en-US" sz="2400" b="1" dirty="0" err="1"/>
                        <a:t>Uso</a:t>
                      </a:r>
                      <a:endParaRPr lang="en-US" sz="2400" b="1" dirty="0"/>
                    </a:p>
                  </a:txBody>
                  <a:tcPr/>
                </a:tc>
                <a:extLst>
                  <a:ext uri="{0D108BD9-81ED-4DB2-BD59-A6C34878D82A}">
                    <a16:rowId xmlns:a16="http://schemas.microsoft.com/office/drawing/2014/main" val="1132244364"/>
                  </a:ext>
                </a:extLst>
              </a:tr>
              <a:tr h="370840">
                <a:tc>
                  <a:txBody>
                    <a:bodyPr/>
                    <a:lstStyle/>
                    <a:p>
                      <a:r>
                        <a:rPr lang="en-US" sz="1800" b="0" i="0" u="none" strike="noStrike" kern="1200" baseline="0" dirty="0">
                          <a:solidFill>
                            <a:schemeClr val="dk1"/>
                          </a:solidFill>
                          <a:latin typeface="+mn-lt"/>
                          <a:ea typeface="+mn-ea"/>
                          <a:cs typeface="+mn-cs"/>
                        </a:rPr>
                        <a:t>Load</a:t>
                      </a:r>
                      <a:endParaRPr lang="en-US" dirty="0"/>
                    </a:p>
                  </a:txBody>
                  <a:tcPr/>
                </a:tc>
                <a:tc>
                  <a:txBody>
                    <a:bodyPr/>
                    <a:lstStyle/>
                    <a:p>
                      <a:r>
                        <a:rPr lang="en-US" dirty="0"/>
                        <a:t>LD</a:t>
                      </a:r>
                    </a:p>
                  </a:txBody>
                  <a:tcPr/>
                </a:tc>
                <a:tc>
                  <a:txBody>
                    <a:bodyPr/>
                    <a:lstStyle/>
                    <a:p>
                      <a:r>
                        <a:rPr lang="en-US" sz="1800" b="0" i="0" u="none" strike="noStrike" kern="1200" baseline="0" dirty="0">
                          <a:solidFill>
                            <a:schemeClr val="dk1"/>
                          </a:solidFill>
                          <a:latin typeface="+mn-lt"/>
                          <a:ea typeface="+mn-ea"/>
                          <a:cs typeface="+mn-cs"/>
                        </a:rPr>
                        <a:t>Se </a:t>
                      </a:r>
                      <a:r>
                        <a:rPr lang="es-ES" sz="1800" b="0" i="0" u="none" strike="noStrike" kern="1200" baseline="0" dirty="0">
                          <a:solidFill>
                            <a:schemeClr val="dk1"/>
                          </a:solidFill>
                          <a:latin typeface="+mn-lt"/>
                          <a:ea typeface="+mn-ea"/>
                          <a:cs typeface="+mn-cs"/>
                        </a:rPr>
                        <a:t>usa para indicar una transferencia desde la memoria a un registro del procesador</a:t>
                      </a:r>
                      <a:endParaRPr lang="en-US" dirty="0"/>
                    </a:p>
                  </a:txBody>
                  <a:tcPr/>
                </a:tc>
                <a:extLst>
                  <a:ext uri="{0D108BD9-81ED-4DB2-BD59-A6C34878D82A}">
                    <a16:rowId xmlns:a16="http://schemas.microsoft.com/office/drawing/2014/main" val="3180724334"/>
                  </a:ext>
                </a:extLst>
              </a:tr>
              <a:tr h="370840">
                <a:tc>
                  <a:txBody>
                    <a:bodyPr/>
                    <a:lstStyle/>
                    <a:p>
                      <a:r>
                        <a:rPr lang="en-US" dirty="0"/>
                        <a:t>Store</a:t>
                      </a:r>
                    </a:p>
                  </a:txBody>
                  <a:tcPr/>
                </a:tc>
                <a:tc>
                  <a:txBody>
                    <a:bodyPr/>
                    <a:lstStyle/>
                    <a:p>
                      <a:r>
                        <a:rPr lang="en-US" dirty="0"/>
                        <a:t>ST</a:t>
                      </a:r>
                    </a:p>
                  </a:txBody>
                  <a:tcPr/>
                </a:tc>
                <a:tc>
                  <a:txBody>
                    <a:bodyPr/>
                    <a:lstStyle/>
                    <a:p>
                      <a:r>
                        <a:rPr lang="es-ES" sz="1800" b="0" i="0" u="none" strike="noStrike" kern="1200" baseline="0" dirty="0">
                          <a:solidFill>
                            <a:schemeClr val="dk1"/>
                          </a:solidFill>
                          <a:latin typeface="+mn-lt"/>
                          <a:ea typeface="+mn-ea"/>
                          <a:cs typeface="+mn-cs"/>
                        </a:rPr>
                        <a:t>indica una transferencia desde un registro del procesador a una posición de memoria</a:t>
                      </a:r>
                      <a:endParaRPr lang="en-US" dirty="0"/>
                    </a:p>
                  </a:txBody>
                  <a:tcPr/>
                </a:tc>
                <a:extLst>
                  <a:ext uri="{0D108BD9-81ED-4DB2-BD59-A6C34878D82A}">
                    <a16:rowId xmlns:a16="http://schemas.microsoft.com/office/drawing/2014/main" val="1102162709"/>
                  </a:ext>
                </a:extLst>
              </a:tr>
              <a:tr h="370840">
                <a:tc>
                  <a:txBody>
                    <a:bodyPr/>
                    <a:lstStyle/>
                    <a:p>
                      <a:r>
                        <a:rPr lang="en-US" dirty="0"/>
                        <a:t>Move</a:t>
                      </a:r>
                    </a:p>
                  </a:txBody>
                  <a:tcPr/>
                </a:tc>
                <a:tc>
                  <a:txBody>
                    <a:bodyPr/>
                    <a:lstStyle/>
                    <a:p>
                      <a:r>
                        <a:rPr lang="en-US" dirty="0"/>
                        <a:t>MOVE</a:t>
                      </a:r>
                    </a:p>
                  </a:txBody>
                  <a:tcPr/>
                </a:tc>
                <a:tc>
                  <a:txBody>
                    <a:bodyPr/>
                    <a:lstStyle/>
                    <a:p>
                      <a:r>
                        <a:rPr lang="es-ES" sz="1800" b="0" i="0" u="none" strike="noStrike" kern="1200" baseline="0" dirty="0">
                          <a:solidFill>
                            <a:schemeClr val="dk1"/>
                          </a:solidFill>
                          <a:latin typeface="+mn-lt"/>
                          <a:ea typeface="+mn-ea"/>
                          <a:cs typeface="+mn-cs"/>
                        </a:rPr>
                        <a:t>se utiliza en procesadores con varios registros para indicar una transferencia desde un registro del procesador a otro</a:t>
                      </a:r>
                      <a:endParaRPr lang="en-US" dirty="0"/>
                    </a:p>
                  </a:txBody>
                  <a:tcPr/>
                </a:tc>
                <a:extLst>
                  <a:ext uri="{0D108BD9-81ED-4DB2-BD59-A6C34878D82A}">
                    <a16:rowId xmlns:a16="http://schemas.microsoft.com/office/drawing/2014/main" val="2119214016"/>
                  </a:ext>
                </a:extLst>
              </a:tr>
              <a:tr h="370840">
                <a:tc>
                  <a:txBody>
                    <a:bodyPr/>
                    <a:lstStyle/>
                    <a:p>
                      <a:r>
                        <a:rPr lang="en-US" dirty="0"/>
                        <a:t>Exchange</a:t>
                      </a:r>
                    </a:p>
                  </a:txBody>
                  <a:tcPr/>
                </a:tc>
                <a:tc>
                  <a:txBody>
                    <a:bodyPr/>
                    <a:lstStyle/>
                    <a:p>
                      <a:r>
                        <a:rPr lang="en-US" dirty="0"/>
                        <a:t>XCH</a:t>
                      </a:r>
                    </a:p>
                  </a:txBody>
                  <a:tcPr/>
                </a:tc>
                <a:tc>
                  <a:txBody>
                    <a:bodyPr/>
                    <a:lstStyle/>
                    <a:p>
                      <a:r>
                        <a:rPr lang="en-US" sz="1800" b="0" i="0" u="none" strike="noStrike" kern="1200" baseline="0" dirty="0" err="1">
                          <a:solidFill>
                            <a:schemeClr val="dk1"/>
                          </a:solidFill>
                          <a:latin typeface="+mn-lt"/>
                          <a:ea typeface="+mn-ea"/>
                          <a:cs typeface="+mn-cs"/>
                        </a:rPr>
                        <a:t>realiza</a:t>
                      </a:r>
                      <a:r>
                        <a:rPr lang="en-US" sz="1800" b="0" i="0" u="none" strike="noStrike" kern="1200" baseline="0" dirty="0">
                          <a:solidFill>
                            <a:schemeClr val="dk1"/>
                          </a:solidFill>
                          <a:latin typeface="+mn-lt"/>
                          <a:ea typeface="+mn-ea"/>
                          <a:cs typeface="+mn-cs"/>
                        </a:rPr>
                        <a:t> el </a:t>
                      </a:r>
                      <a:r>
                        <a:rPr lang="es-ES" sz="1800" b="0" i="0" u="none" strike="noStrike" kern="1200" baseline="0" dirty="0">
                          <a:solidFill>
                            <a:schemeClr val="dk1"/>
                          </a:solidFill>
                          <a:latin typeface="+mn-lt"/>
                          <a:ea typeface="+mn-ea"/>
                          <a:cs typeface="+mn-cs"/>
                        </a:rPr>
                        <a:t>intercambio de datos entre dos registros, entre un registro y una posición de memoria, o entre </a:t>
                      </a:r>
                      <a:r>
                        <a:rPr lang="en-US" sz="1800" b="0" i="0" u="none" strike="noStrike" kern="1200" baseline="0" dirty="0">
                          <a:solidFill>
                            <a:schemeClr val="dk1"/>
                          </a:solidFill>
                          <a:latin typeface="+mn-lt"/>
                          <a:ea typeface="+mn-ea"/>
                          <a:cs typeface="+mn-cs"/>
                        </a:rPr>
                        <a:t>dos </a:t>
                      </a:r>
                      <a:r>
                        <a:rPr lang="en-US" sz="1800" b="0" i="0" u="none" strike="noStrike" kern="1200" baseline="0" dirty="0" err="1">
                          <a:solidFill>
                            <a:schemeClr val="dk1"/>
                          </a:solidFill>
                          <a:latin typeface="+mn-lt"/>
                          <a:ea typeface="+mn-ea"/>
                          <a:cs typeface="+mn-cs"/>
                        </a:rPr>
                        <a:t>posiciones</a:t>
                      </a:r>
                      <a:r>
                        <a:rPr lang="en-US" sz="1800" b="0" i="0" u="none" strike="noStrike" kern="1200" baseline="0" dirty="0">
                          <a:solidFill>
                            <a:schemeClr val="dk1"/>
                          </a:solidFill>
                          <a:latin typeface="+mn-lt"/>
                          <a:ea typeface="+mn-ea"/>
                          <a:cs typeface="+mn-cs"/>
                        </a:rPr>
                        <a:t> de </a:t>
                      </a:r>
                      <a:r>
                        <a:rPr lang="en-US" sz="1800" b="0" i="0" u="none" strike="noStrike" kern="1200" baseline="0" dirty="0" err="1">
                          <a:solidFill>
                            <a:schemeClr val="dk1"/>
                          </a:solidFill>
                          <a:latin typeface="+mn-lt"/>
                          <a:ea typeface="+mn-ea"/>
                          <a:cs typeface="+mn-cs"/>
                        </a:rPr>
                        <a:t>memoria</a:t>
                      </a:r>
                      <a:endParaRPr lang="en-US" dirty="0"/>
                    </a:p>
                  </a:txBody>
                  <a:tcPr/>
                </a:tc>
                <a:extLst>
                  <a:ext uri="{0D108BD9-81ED-4DB2-BD59-A6C34878D82A}">
                    <a16:rowId xmlns:a16="http://schemas.microsoft.com/office/drawing/2014/main" val="1233172314"/>
                  </a:ext>
                </a:extLst>
              </a:tr>
              <a:tr h="370840">
                <a:tc>
                  <a:txBody>
                    <a:bodyPr/>
                    <a:lstStyle/>
                    <a:p>
                      <a:r>
                        <a:rPr lang="en-US" dirty="0"/>
                        <a:t>Push</a:t>
                      </a:r>
                    </a:p>
                  </a:txBody>
                  <a:tcPr/>
                </a:tc>
                <a:tc>
                  <a:txBody>
                    <a:bodyPr/>
                    <a:lstStyle/>
                    <a:p>
                      <a:r>
                        <a:rPr lang="en-US" dirty="0"/>
                        <a:t>PUSH</a:t>
                      </a:r>
                    </a:p>
                  </a:txBody>
                  <a:tcPr/>
                </a:tc>
                <a:tc>
                  <a:txBody>
                    <a:bodyPr/>
                    <a:lstStyle/>
                    <a:p>
                      <a:r>
                        <a:rPr lang="es-ES" sz="1800" b="0" i="0" u="none" strike="noStrike" kern="1200" baseline="0" dirty="0">
                          <a:solidFill>
                            <a:schemeClr val="dk1"/>
                          </a:solidFill>
                          <a:latin typeface="+mn-lt"/>
                          <a:ea typeface="+mn-ea"/>
                          <a:cs typeface="+mn-cs"/>
                        </a:rPr>
                        <a:t>Son para realizar operaciones en la </a:t>
                      </a:r>
                      <a:r>
                        <a:rPr lang="en-US" sz="1800" b="0" i="0" u="none" strike="noStrike" kern="1200" baseline="0" dirty="0">
                          <a:solidFill>
                            <a:schemeClr val="dk1"/>
                          </a:solidFill>
                          <a:latin typeface="+mn-lt"/>
                          <a:ea typeface="+mn-ea"/>
                          <a:cs typeface="+mn-cs"/>
                        </a:rPr>
                        <a:t>Pila</a:t>
                      </a:r>
                      <a:endParaRPr lang="en-US" dirty="0"/>
                    </a:p>
                  </a:txBody>
                  <a:tcPr/>
                </a:tc>
                <a:extLst>
                  <a:ext uri="{0D108BD9-81ED-4DB2-BD59-A6C34878D82A}">
                    <a16:rowId xmlns:a16="http://schemas.microsoft.com/office/drawing/2014/main" val="3490122910"/>
                  </a:ext>
                </a:extLst>
              </a:tr>
              <a:tr h="370840">
                <a:tc>
                  <a:txBody>
                    <a:bodyPr/>
                    <a:lstStyle/>
                    <a:p>
                      <a:r>
                        <a:rPr lang="en-US" dirty="0"/>
                        <a:t>Pop</a:t>
                      </a:r>
                    </a:p>
                  </a:txBody>
                  <a:tcPr/>
                </a:tc>
                <a:tc>
                  <a:txBody>
                    <a:bodyPr/>
                    <a:lstStyle/>
                    <a:p>
                      <a:r>
                        <a:rPr lang="en-US" dirty="0"/>
                        <a:t>POP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a:solidFill>
                            <a:schemeClr val="dk1"/>
                          </a:solidFill>
                          <a:latin typeface="+mn-lt"/>
                          <a:ea typeface="+mn-ea"/>
                          <a:cs typeface="+mn-cs"/>
                        </a:rPr>
                        <a:t>Son para realizar operaciones en la </a:t>
                      </a:r>
                      <a:r>
                        <a:rPr lang="en-US" sz="1800" b="0" i="0" u="none" strike="noStrike" kern="1200" baseline="0" dirty="0">
                          <a:solidFill>
                            <a:schemeClr val="dk1"/>
                          </a:solidFill>
                          <a:latin typeface="+mn-lt"/>
                          <a:ea typeface="+mn-ea"/>
                          <a:cs typeface="+mn-cs"/>
                        </a:rPr>
                        <a:t>Pila</a:t>
                      </a:r>
                      <a:endParaRPr lang="en-US" dirty="0"/>
                    </a:p>
                  </a:txBody>
                  <a:tcPr/>
                </a:tc>
                <a:extLst>
                  <a:ext uri="{0D108BD9-81ED-4DB2-BD59-A6C34878D82A}">
                    <a16:rowId xmlns:a16="http://schemas.microsoft.com/office/drawing/2014/main" val="1285843441"/>
                  </a:ext>
                </a:extLst>
              </a:tr>
              <a:tr h="370840">
                <a:tc>
                  <a:txBody>
                    <a:bodyPr/>
                    <a:lstStyle/>
                    <a:p>
                      <a:r>
                        <a:rPr lang="en-US" dirty="0"/>
                        <a:t>Input</a:t>
                      </a:r>
                    </a:p>
                  </a:txBody>
                  <a:tcPr/>
                </a:tc>
                <a:tc>
                  <a:txBody>
                    <a:bodyPr/>
                    <a:lstStyle/>
                    <a:p>
                      <a:r>
                        <a:rPr lang="en-US" dirty="0"/>
                        <a: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a:solidFill>
                            <a:schemeClr val="dk1"/>
                          </a:solidFill>
                          <a:latin typeface="+mn-lt"/>
                          <a:ea typeface="+mn-ea"/>
                          <a:cs typeface="+mn-cs"/>
                        </a:rPr>
                        <a:t>Son para realizar operaciones de E/S</a:t>
                      </a:r>
                      <a:endParaRPr lang="en-US" dirty="0"/>
                    </a:p>
                  </a:txBody>
                  <a:tcPr/>
                </a:tc>
                <a:extLst>
                  <a:ext uri="{0D108BD9-81ED-4DB2-BD59-A6C34878D82A}">
                    <a16:rowId xmlns:a16="http://schemas.microsoft.com/office/drawing/2014/main" val="120928561"/>
                  </a:ext>
                </a:extLst>
              </a:tr>
              <a:tr h="370840">
                <a:tc>
                  <a:txBody>
                    <a:bodyPr/>
                    <a:lstStyle/>
                    <a:p>
                      <a:r>
                        <a:rPr lang="en-US" dirty="0"/>
                        <a:t>Output</a:t>
                      </a:r>
                    </a:p>
                  </a:txBody>
                  <a:tcPr/>
                </a:tc>
                <a:tc>
                  <a:txBody>
                    <a:bodyPr/>
                    <a:lstStyle/>
                    <a:p>
                      <a:r>
                        <a:rPr lang="en-US" dirty="0"/>
                        <a:t>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a:solidFill>
                            <a:schemeClr val="dk1"/>
                          </a:solidFill>
                          <a:latin typeface="+mn-lt"/>
                          <a:ea typeface="+mn-ea"/>
                          <a:cs typeface="+mn-cs"/>
                        </a:rPr>
                        <a:t>Son para realizar operaciones de E/S</a:t>
                      </a:r>
                      <a:endParaRPr lang="en-US" dirty="0"/>
                    </a:p>
                  </a:txBody>
                  <a:tcPr/>
                </a:tc>
                <a:extLst>
                  <a:ext uri="{0D108BD9-81ED-4DB2-BD59-A6C34878D82A}">
                    <a16:rowId xmlns:a16="http://schemas.microsoft.com/office/drawing/2014/main" val="3696130157"/>
                  </a:ext>
                </a:extLst>
              </a:tr>
            </a:tbl>
          </a:graphicData>
        </a:graphic>
      </p:graphicFrame>
    </p:spTree>
    <p:extLst>
      <p:ext uri="{BB962C8B-B14F-4D97-AF65-F5344CB8AC3E}">
        <p14:creationId xmlns:p14="http://schemas.microsoft.com/office/powerpoint/2010/main" val="202978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FA844-2555-4B9A-930F-9B9D31CA8244}"/>
              </a:ext>
            </a:extLst>
          </p:cNvPr>
          <p:cNvSpPr>
            <a:spLocks noGrp="1"/>
          </p:cNvSpPr>
          <p:nvPr>
            <p:ph type="title"/>
          </p:nvPr>
        </p:nvSpPr>
        <p:spPr/>
        <p:txBody>
          <a:bodyPr/>
          <a:lstStyle/>
          <a:p>
            <a:r>
              <a:rPr lang="es-ES" dirty="0"/>
              <a:t>2.11. Instrucciones de manejo de pila</a:t>
            </a:r>
            <a:endParaRPr lang="en-US" dirty="0"/>
          </a:p>
        </p:txBody>
      </p:sp>
      <p:sp>
        <p:nvSpPr>
          <p:cNvPr id="3" name="Marcador de contenido 2">
            <a:extLst>
              <a:ext uri="{FF2B5EF4-FFF2-40B4-BE49-F238E27FC236}">
                <a16:creationId xmlns:a16="http://schemas.microsoft.com/office/drawing/2014/main" id="{FECF5434-21AB-476A-AAD1-EA23EAF6DA75}"/>
              </a:ext>
            </a:extLst>
          </p:cNvPr>
          <p:cNvSpPr>
            <a:spLocks noGrp="1"/>
          </p:cNvSpPr>
          <p:nvPr>
            <p:ph idx="1"/>
          </p:nvPr>
        </p:nvSpPr>
        <p:spPr/>
        <p:txBody>
          <a:bodyPr>
            <a:normAutofit fontScale="92500" lnSpcReduction="10000"/>
          </a:bodyPr>
          <a:lstStyle/>
          <a:p>
            <a:r>
              <a:rPr lang="es-ES" dirty="0"/>
              <a:t>La pila es un grupo de localidades de memoria que se reservan con la finalidad de proporcionar un espacio para el almacenamiento temporal de información. </a:t>
            </a:r>
          </a:p>
          <a:p>
            <a:r>
              <a:rPr lang="es-ES" dirty="0"/>
              <a:t>La pila de los programas es del tipo LIFO (</a:t>
            </a:r>
            <a:r>
              <a:rPr lang="es-ES" dirty="0" err="1"/>
              <a:t>Last</a:t>
            </a:r>
            <a:r>
              <a:rPr lang="es-ES" dirty="0"/>
              <a:t> In </a:t>
            </a:r>
            <a:r>
              <a:rPr lang="es-ES" dirty="0" err="1"/>
              <a:t>First</a:t>
            </a:r>
            <a:r>
              <a:rPr lang="es-ES" dirty="0"/>
              <a:t> </a:t>
            </a:r>
            <a:r>
              <a:rPr lang="es-ES" dirty="0" err="1"/>
              <a:t>Out</a:t>
            </a:r>
            <a:r>
              <a:rPr lang="es-ES" dirty="0"/>
              <a:t>, Ultimo en entrar, Primero en salir). </a:t>
            </a:r>
          </a:p>
          <a:p>
            <a:r>
              <a:rPr lang="es-ES" dirty="0"/>
              <a:t>Para controlar la pila el microprocesador cuenta con dos instrucciones básicas: </a:t>
            </a:r>
            <a:br>
              <a:rPr lang="es-ES" dirty="0"/>
            </a:br>
            <a:r>
              <a:rPr lang="es-ES" dirty="0" err="1"/>
              <a:t>Push</a:t>
            </a:r>
            <a:r>
              <a:rPr lang="es-ES" dirty="0"/>
              <a:t> (Meter) y Pop (sacar). </a:t>
            </a:r>
          </a:p>
          <a:p>
            <a:r>
              <a:rPr lang="es-ES" dirty="0"/>
              <a:t>El formato de estas instrucciones es el siguiente: </a:t>
            </a:r>
            <a:br>
              <a:rPr lang="es-ES" dirty="0"/>
            </a:br>
            <a:r>
              <a:rPr lang="es-ES" dirty="0" err="1"/>
              <a:t>Push</a:t>
            </a:r>
            <a:r>
              <a:rPr lang="es-ES" dirty="0"/>
              <a:t> operando </a:t>
            </a:r>
            <a:br>
              <a:rPr lang="es-ES" dirty="0"/>
            </a:br>
            <a:r>
              <a:rPr lang="es-ES" dirty="0"/>
              <a:t>Pop operando </a:t>
            </a:r>
          </a:p>
          <a:p>
            <a:r>
              <a:rPr lang="es-ES" dirty="0"/>
              <a:t>Cuando se ejecuta la instrucción </a:t>
            </a:r>
            <a:r>
              <a:rPr lang="es-ES" dirty="0" err="1"/>
              <a:t>Push</a:t>
            </a:r>
            <a:r>
              <a:rPr lang="es-ES" dirty="0"/>
              <a:t>, el contenido del operando se almacena en la ultima posición de la pila. </a:t>
            </a:r>
          </a:p>
          <a:p>
            <a:r>
              <a:rPr lang="es-ES" dirty="0"/>
              <a:t>Por otro lado la instrucción Pop saca el último dato almacenado en la pila y lo coloca en el operando.</a:t>
            </a:r>
          </a:p>
          <a:p>
            <a:endParaRPr lang="en-US" dirty="0"/>
          </a:p>
        </p:txBody>
      </p:sp>
    </p:spTree>
    <p:extLst>
      <p:ext uri="{BB962C8B-B14F-4D97-AF65-F5344CB8AC3E}">
        <p14:creationId xmlns:p14="http://schemas.microsoft.com/office/powerpoint/2010/main" val="9991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FA844-2555-4B9A-930F-9B9D31CA8244}"/>
              </a:ext>
            </a:extLst>
          </p:cNvPr>
          <p:cNvSpPr>
            <a:spLocks noGrp="1"/>
          </p:cNvSpPr>
          <p:nvPr>
            <p:ph type="title"/>
          </p:nvPr>
        </p:nvSpPr>
        <p:spPr/>
        <p:txBody>
          <a:bodyPr/>
          <a:lstStyle/>
          <a:p>
            <a:r>
              <a:rPr lang="es-ES" dirty="0"/>
              <a:t>2.12. </a:t>
            </a:r>
            <a:r>
              <a:rPr lang="pt-BR" dirty="0"/>
              <a:t>E/S </a:t>
            </a:r>
            <a:r>
              <a:rPr lang="pt-BR" dirty="0" err="1"/>
              <a:t>independiente</a:t>
            </a:r>
            <a:r>
              <a:rPr lang="pt-BR" dirty="0"/>
              <a:t> vs. E/S </a:t>
            </a:r>
            <a:r>
              <a:rPr lang="pt-BR" dirty="0" err="1"/>
              <a:t>ubicada</a:t>
            </a:r>
            <a:r>
              <a:rPr lang="pt-BR" dirty="0"/>
              <a:t> </a:t>
            </a:r>
            <a:r>
              <a:rPr lang="pt-BR" dirty="0" err="1"/>
              <a:t>en</a:t>
            </a:r>
            <a:r>
              <a:rPr lang="pt-BR" dirty="0"/>
              <a:t> memoria</a:t>
            </a:r>
            <a:endParaRPr lang="en-US" dirty="0"/>
          </a:p>
        </p:txBody>
      </p:sp>
      <p:sp>
        <p:nvSpPr>
          <p:cNvPr id="3" name="Marcador de contenido 2">
            <a:extLst>
              <a:ext uri="{FF2B5EF4-FFF2-40B4-BE49-F238E27FC236}">
                <a16:creationId xmlns:a16="http://schemas.microsoft.com/office/drawing/2014/main" id="{FECF5434-21AB-476A-AAD1-EA23EAF6DA75}"/>
              </a:ext>
            </a:extLst>
          </p:cNvPr>
          <p:cNvSpPr>
            <a:spLocks noGrp="1"/>
          </p:cNvSpPr>
          <p:nvPr>
            <p:ph idx="1"/>
          </p:nvPr>
        </p:nvSpPr>
        <p:spPr>
          <a:xfrm>
            <a:off x="1202918" y="2011680"/>
            <a:ext cx="10728669" cy="4753104"/>
          </a:xfrm>
        </p:spPr>
        <p:txBody>
          <a:bodyPr>
            <a:normAutofit fontScale="92500" lnSpcReduction="20000"/>
          </a:bodyPr>
          <a:lstStyle/>
          <a:p>
            <a:r>
              <a:rPr lang="es-ES" dirty="0"/>
              <a:t>Las instrucciones de E/S transfieren datos entre los registros de procesador y los dispositivos de </a:t>
            </a:r>
            <a:r>
              <a:rPr lang="en-US" dirty="0"/>
              <a:t>E/S.</a:t>
            </a:r>
          </a:p>
          <a:p>
            <a:r>
              <a:rPr lang="es-ES" dirty="0"/>
              <a:t>Estas instrucciones son similares a las instrucciones de carga y almacenamiento, excepto que las transferencias se realizan con registros externos en lugar de posiciones de memoria.</a:t>
            </a:r>
          </a:p>
          <a:p>
            <a:r>
              <a:rPr lang="es-ES" dirty="0"/>
              <a:t>Las direcciones de los puertos se asignan de dos formas:</a:t>
            </a:r>
          </a:p>
          <a:p>
            <a:pPr lvl="1"/>
            <a:r>
              <a:rPr lang="es-ES" dirty="0"/>
              <a:t>En los sistemas con E/S independiente, el rango de direcciones asignadas a las memoria y a los puertos de E/S son independientes </a:t>
            </a:r>
            <a:r>
              <a:rPr lang="en-US" dirty="0" err="1"/>
              <a:t>unas</a:t>
            </a:r>
            <a:r>
              <a:rPr lang="en-US" dirty="0"/>
              <a:t> de </a:t>
            </a:r>
            <a:r>
              <a:rPr lang="en-US" dirty="0" err="1"/>
              <a:t>otras</a:t>
            </a:r>
            <a:r>
              <a:rPr lang="en-US" dirty="0"/>
              <a:t>.</a:t>
            </a:r>
          </a:p>
          <a:p>
            <a:pPr lvl="2"/>
            <a:r>
              <a:rPr lang="es-ES" dirty="0"/>
              <a:t>El procesador tiene instrucciones de entrada y salida diferentes, conteniendo un campo de dirección separado que se interpreta por el control y se utiliza para seleccionar un puerto concreto. El direccionamiento de E/S separa la selección de memoria de la E/S, de forma que el rango de direcciones de memoria no se ve afectado por la asignación de las direcciones de los puertos</a:t>
            </a:r>
            <a:endParaRPr lang="en-US" dirty="0"/>
          </a:p>
          <a:p>
            <a:pPr lvl="1"/>
            <a:r>
              <a:rPr lang="en-US" dirty="0" err="1"/>
              <a:t>En</a:t>
            </a:r>
            <a:r>
              <a:rPr lang="en-US" dirty="0"/>
              <a:t> los </a:t>
            </a:r>
            <a:r>
              <a:rPr lang="en-US" dirty="0" err="1"/>
              <a:t>sistemas</a:t>
            </a:r>
            <a:r>
              <a:rPr lang="en-US" dirty="0"/>
              <a:t> de E/S </a:t>
            </a:r>
            <a:r>
              <a:rPr lang="en-US" dirty="0" err="1"/>
              <a:t>ubicada</a:t>
            </a:r>
            <a:r>
              <a:rPr lang="en-US" dirty="0"/>
              <a:t> </a:t>
            </a:r>
            <a:r>
              <a:rPr lang="en-US" dirty="0" err="1"/>
              <a:t>en</a:t>
            </a:r>
            <a:r>
              <a:rPr lang="en-US" dirty="0"/>
              <a:t> </a:t>
            </a:r>
            <a:r>
              <a:rPr lang="en-US" dirty="0" err="1"/>
              <a:t>memoria</a:t>
            </a:r>
            <a:r>
              <a:rPr lang="en-US" dirty="0"/>
              <a:t>, </a:t>
            </a:r>
            <a:r>
              <a:rPr lang="en-US" dirty="0" err="1"/>
              <a:t>asigna</a:t>
            </a:r>
            <a:r>
              <a:rPr lang="en-US" dirty="0"/>
              <a:t> un </a:t>
            </a:r>
            <a:r>
              <a:rPr lang="en-US" dirty="0" err="1"/>
              <a:t>subrango</a:t>
            </a:r>
            <a:r>
              <a:rPr lang="en-US" dirty="0"/>
              <a:t> de </a:t>
            </a:r>
            <a:r>
              <a:rPr lang="en-US" dirty="0" err="1"/>
              <a:t>direcciones</a:t>
            </a:r>
            <a:r>
              <a:rPr lang="en-US" dirty="0"/>
              <a:t> de </a:t>
            </a:r>
            <a:r>
              <a:rPr lang="en-US" dirty="0" err="1"/>
              <a:t>memoria</a:t>
            </a:r>
            <a:r>
              <a:rPr lang="en-US" dirty="0"/>
              <a:t> </a:t>
            </a:r>
            <a:r>
              <a:rPr lang="en-US" sz="2000" dirty="0"/>
              <a:t>para </a:t>
            </a:r>
            <a:r>
              <a:rPr lang="en-US" sz="2000" dirty="0" err="1"/>
              <a:t>direccionar</a:t>
            </a:r>
            <a:r>
              <a:rPr lang="en-US" sz="2000" dirty="0"/>
              <a:t> los </a:t>
            </a:r>
            <a:r>
              <a:rPr lang="en-US" sz="2000" dirty="0" err="1"/>
              <a:t>puertos</a:t>
            </a:r>
            <a:r>
              <a:rPr lang="en-US" sz="2000" dirty="0"/>
              <a:t> de E/S.</a:t>
            </a:r>
          </a:p>
          <a:p>
            <a:pPr lvl="2"/>
            <a:r>
              <a:rPr lang="es-ES" dirty="0"/>
              <a:t>En este caso no existen direcciones separadas para manejar las transferencias de entrada y de salida ya que lo puertos de E/S se tratan como posiciones de memoria en un rango de direcciones común. Cada puerto de E/S se ve como una posición de memoria, similar a una palabra de memoria. Los procesadores que adoptan este método no tienen instrucciones específicas para entrada y salida debido a que se usa una misma instrucción para manipular tanto los datos de memoria como los de E/S. </a:t>
            </a:r>
          </a:p>
          <a:p>
            <a:pPr lvl="2"/>
            <a:r>
              <a:rPr lang="es-ES" dirty="0"/>
              <a:t>La ventaja de este método es la simplicidad que surge de tener el mismo conjunto de instrucciones que dan acceso tanto a la memoria como a la E/S.</a:t>
            </a:r>
          </a:p>
          <a:p>
            <a:endParaRPr lang="en-US" dirty="0"/>
          </a:p>
        </p:txBody>
      </p:sp>
    </p:spTree>
    <p:extLst>
      <p:ext uri="{BB962C8B-B14F-4D97-AF65-F5344CB8AC3E}">
        <p14:creationId xmlns:p14="http://schemas.microsoft.com/office/powerpoint/2010/main" val="161628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A2459-6385-483F-B1FB-0516D7C2B558}"/>
              </a:ext>
            </a:extLst>
          </p:cNvPr>
          <p:cNvSpPr>
            <a:spLocks noGrp="1"/>
          </p:cNvSpPr>
          <p:nvPr>
            <p:ph type="title"/>
          </p:nvPr>
        </p:nvSpPr>
        <p:spPr/>
        <p:txBody>
          <a:bodyPr/>
          <a:lstStyle/>
          <a:p>
            <a:r>
              <a:rPr lang="pt-BR" dirty="0"/>
              <a:t>2.13. Cálculos </a:t>
            </a:r>
            <a:r>
              <a:rPr lang="pt-BR" dirty="0" err="1"/>
              <a:t>en</a:t>
            </a:r>
            <a:r>
              <a:rPr lang="pt-BR" dirty="0"/>
              <a:t> </a:t>
            </a:r>
            <a:r>
              <a:rPr lang="pt-BR" dirty="0" err="1"/>
              <a:t>punto</a:t>
            </a:r>
            <a:r>
              <a:rPr lang="pt-BR" dirty="0"/>
              <a:t> </a:t>
            </a:r>
            <a:r>
              <a:rPr lang="pt-BR" dirty="0" err="1"/>
              <a:t>flotante</a:t>
            </a:r>
            <a:endParaRPr lang="en-US" dirty="0"/>
          </a:p>
        </p:txBody>
      </p:sp>
      <p:sp>
        <p:nvSpPr>
          <p:cNvPr id="3" name="Marcador de contenido 2">
            <a:extLst>
              <a:ext uri="{FF2B5EF4-FFF2-40B4-BE49-F238E27FC236}">
                <a16:creationId xmlns:a16="http://schemas.microsoft.com/office/drawing/2014/main" id="{ADA3B7D4-6423-4B3A-91E2-D72631812D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34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892F1C-0884-4B1F-9EC0-8659CEB75185}"/>
              </a:ext>
            </a:extLst>
          </p:cNvPr>
          <p:cNvSpPr>
            <a:spLocks noGrp="1"/>
          </p:cNvSpPr>
          <p:nvPr>
            <p:ph type="title"/>
          </p:nvPr>
        </p:nvSpPr>
        <p:spPr/>
        <p:txBody>
          <a:bodyPr/>
          <a:lstStyle/>
          <a:p>
            <a:r>
              <a:rPr lang="pt-BR" dirty="0"/>
              <a:t>2.14. </a:t>
            </a:r>
            <a:r>
              <a:rPr lang="es-ES" dirty="0"/>
              <a:t>Instrucciones de control de programa</a:t>
            </a:r>
            <a:endParaRPr lang="en-US" dirty="0"/>
          </a:p>
        </p:txBody>
      </p:sp>
      <p:sp>
        <p:nvSpPr>
          <p:cNvPr id="3" name="Marcador de contenido 2">
            <a:extLst>
              <a:ext uri="{FF2B5EF4-FFF2-40B4-BE49-F238E27FC236}">
                <a16:creationId xmlns:a16="http://schemas.microsoft.com/office/drawing/2014/main" id="{873BDD27-EBE1-483F-AFC8-A0D71EE0F9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135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2.1. </a:t>
            </a:r>
            <a:r>
              <a:rPr lang="es-ES" dirty="0"/>
              <a:t>Unidad aritmético-lógica de un microprocesador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258152" cy="4206240"/>
          </a:xfrm>
        </p:spPr>
        <p:txBody>
          <a:bodyPr>
            <a:normAutofit/>
          </a:bodyPr>
          <a:lstStyle/>
          <a:p>
            <a:r>
              <a:rPr lang="es-ES" dirty="0"/>
              <a:t>Unidad aritmético-lógica (ALU) es el conjunto de operadores disponibles en un computador.</a:t>
            </a:r>
          </a:p>
          <a:p>
            <a:r>
              <a:rPr lang="es-ES" dirty="0"/>
              <a:t>Permite, como su nombre lo indica, realizar operaciones lógicas y aritméticas</a:t>
            </a:r>
          </a:p>
          <a:p>
            <a:r>
              <a:rPr lang="en-US" dirty="0" err="1"/>
              <a:t>Formada</a:t>
            </a:r>
            <a:r>
              <a:rPr lang="en-US" dirty="0"/>
              <a:t> por: </a:t>
            </a:r>
          </a:p>
          <a:p>
            <a:pPr lvl="1"/>
            <a:r>
              <a:rPr lang="en-US" dirty="0" err="1"/>
              <a:t>Operadores</a:t>
            </a:r>
            <a:r>
              <a:rPr lang="en-US" dirty="0"/>
              <a:t>: </a:t>
            </a:r>
            <a:r>
              <a:rPr lang="en-US" dirty="0" err="1"/>
              <a:t>aritméticos</a:t>
            </a:r>
            <a:r>
              <a:rPr lang="en-US" dirty="0"/>
              <a:t>, </a:t>
            </a:r>
            <a:r>
              <a:rPr lang="en-US" dirty="0" err="1"/>
              <a:t>lógicos</a:t>
            </a:r>
            <a:r>
              <a:rPr lang="en-US" dirty="0"/>
              <a:t> y de </a:t>
            </a:r>
            <a:r>
              <a:rPr lang="en-US" dirty="0" err="1"/>
              <a:t>desplazamiento</a:t>
            </a:r>
            <a:endParaRPr lang="en-US" dirty="0"/>
          </a:p>
          <a:p>
            <a:pPr lvl="1"/>
            <a:r>
              <a:rPr lang="en-US" dirty="0" err="1"/>
              <a:t>Registros</a:t>
            </a:r>
            <a:r>
              <a:rPr lang="en-US" dirty="0"/>
              <a:t> para </a:t>
            </a:r>
            <a:r>
              <a:rPr lang="en-US" dirty="0" err="1"/>
              <a:t>almacenar</a:t>
            </a:r>
            <a:r>
              <a:rPr lang="en-US" dirty="0"/>
              <a:t> </a:t>
            </a:r>
            <a:r>
              <a:rPr lang="en-US" dirty="0" err="1"/>
              <a:t>datos</a:t>
            </a:r>
            <a:r>
              <a:rPr lang="en-US" dirty="0"/>
              <a:t> </a:t>
            </a:r>
            <a:r>
              <a:rPr lang="en-US" dirty="0" err="1"/>
              <a:t>temporales</a:t>
            </a:r>
            <a:r>
              <a:rPr lang="en-US" dirty="0"/>
              <a:t> </a:t>
            </a:r>
          </a:p>
          <a:p>
            <a:pPr lvl="1"/>
            <a:r>
              <a:rPr lang="en-US" dirty="0" err="1"/>
              <a:t>Registro</a:t>
            </a:r>
            <a:r>
              <a:rPr lang="en-US" dirty="0"/>
              <a:t> de </a:t>
            </a:r>
            <a:r>
              <a:rPr lang="en-US" dirty="0" err="1"/>
              <a:t>estado</a:t>
            </a:r>
            <a:r>
              <a:rPr lang="en-US" dirty="0"/>
              <a:t>: conjunto de flags que </a:t>
            </a:r>
            <a:r>
              <a:rPr lang="en-US" dirty="0" err="1"/>
              <a:t>indican</a:t>
            </a:r>
            <a:r>
              <a:rPr lang="en-US" dirty="0"/>
              <a:t> </a:t>
            </a:r>
            <a:r>
              <a:rPr lang="en-US" dirty="0" err="1"/>
              <a:t>situaciones</a:t>
            </a:r>
            <a:r>
              <a:rPr lang="en-US" dirty="0"/>
              <a:t> </a:t>
            </a:r>
            <a:r>
              <a:rPr lang="en-US" dirty="0" err="1"/>
              <a:t>ocurridas</a:t>
            </a:r>
            <a:r>
              <a:rPr lang="en-US" dirty="0"/>
              <a:t> al </a:t>
            </a:r>
            <a:r>
              <a:rPr lang="en-US" dirty="0" err="1"/>
              <a:t>operar</a:t>
            </a:r>
            <a:endParaRPr lang="en-US" dirty="0"/>
          </a:p>
          <a:p>
            <a:pPr lvl="1"/>
            <a:r>
              <a:rPr lang="en-US" dirty="0" err="1"/>
              <a:t>Registro</a:t>
            </a:r>
            <a:r>
              <a:rPr lang="en-US" dirty="0"/>
              <a:t> </a:t>
            </a:r>
            <a:r>
              <a:rPr lang="en-US" dirty="0" err="1"/>
              <a:t>contador</a:t>
            </a:r>
            <a:r>
              <a:rPr lang="en-US" dirty="0"/>
              <a:t> de </a:t>
            </a:r>
            <a:r>
              <a:rPr lang="en-US" dirty="0" err="1"/>
              <a:t>programa</a:t>
            </a:r>
            <a:r>
              <a:rPr lang="en-US" dirty="0"/>
              <a:t> </a:t>
            </a:r>
          </a:p>
          <a:p>
            <a:pPr lvl="1"/>
            <a:r>
              <a:rPr lang="en-US" dirty="0" err="1"/>
              <a:t>Registro</a:t>
            </a:r>
            <a:r>
              <a:rPr lang="en-US" dirty="0"/>
              <a:t> de </a:t>
            </a:r>
            <a:r>
              <a:rPr lang="en-US" dirty="0" err="1"/>
              <a:t>direcciones</a:t>
            </a:r>
            <a:r>
              <a:rPr lang="en-US" dirty="0"/>
              <a:t> de </a:t>
            </a:r>
            <a:r>
              <a:rPr lang="en-US" dirty="0" err="1"/>
              <a:t>interrupción</a:t>
            </a:r>
            <a:endParaRPr lang="es-ES" dirty="0"/>
          </a:p>
        </p:txBody>
      </p:sp>
    </p:spTree>
    <p:extLst>
      <p:ext uri="{BB962C8B-B14F-4D97-AF65-F5344CB8AC3E}">
        <p14:creationId xmlns:p14="http://schemas.microsoft.com/office/powerpoint/2010/main" val="329215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2.1. </a:t>
            </a:r>
            <a:r>
              <a:rPr lang="es-ES" dirty="0"/>
              <a:t>Unidad aritmético-lógica de un microprocesador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258152" cy="4206240"/>
          </a:xfrm>
        </p:spPr>
        <p:txBody>
          <a:bodyPr>
            <a:normAutofit/>
          </a:bodyPr>
          <a:lstStyle/>
          <a:p>
            <a:r>
              <a:rPr lang="es-ES" dirty="0"/>
              <a:t>Características:</a:t>
            </a:r>
            <a:r>
              <a:rPr lang="en-US" dirty="0"/>
              <a:t> </a:t>
            </a:r>
          </a:p>
          <a:p>
            <a:pPr lvl="1"/>
            <a:r>
              <a:rPr lang="es-ES" dirty="0"/>
              <a:t>El circuito ALU es simplemente un operador, es decir, sólo realiza operaciones.</a:t>
            </a:r>
          </a:p>
          <a:p>
            <a:pPr lvl="1"/>
            <a:r>
              <a:rPr lang="es-ES" dirty="0"/>
              <a:t>La ALU no toma decisiones.</a:t>
            </a:r>
          </a:p>
          <a:p>
            <a:pPr lvl="1"/>
            <a:r>
              <a:rPr lang="es-ES" dirty="0"/>
              <a:t>Las entradas deben contener tanto la magnitud como el signo que corresponda a la </a:t>
            </a:r>
            <a:r>
              <a:rPr lang="es-ES"/>
              <a:t>operación.</a:t>
            </a:r>
          </a:p>
          <a:p>
            <a:pPr lvl="1"/>
            <a:r>
              <a:rPr lang="es-ES"/>
              <a:t>La </a:t>
            </a:r>
            <a:r>
              <a:rPr lang="es-ES" dirty="0"/>
              <a:t>ALU requiere de un mecanismo de control que le permita saber el tipo de operación a realizar.</a:t>
            </a:r>
          </a:p>
        </p:txBody>
      </p:sp>
      <p:pic>
        <p:nvPicPr>
          <p:cNvPr id="4" name="Imagen 3">
            <a:extLst>
              <a:ext uri="{FF2B5EF4-FFF2-40B4-BE49-F238E27FC236}">
                <a16:creationId xmlns:a16="http://schemas.microsoft.com/office/drawing/2014/main" id="{22DF8F58-164A-4881-AD21-072A3426E84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050434" y="4052656"/>
            <a:ext cx="3824059" cy="2699420"/>
          </a:xfrm>
          <a:prstGeom prst="rect">
            <a:avLst/>
          </a:prstGeom>
        </p:spPr>
      </p:pic>
    </p:spTree>
    <p:extLst>
      <p:ext uri="{BB962C8B-B14F-4D97-AF65-F5344CB8AC3E}">
        <p14:creationId xmlns:p14="http://schemas.microsoft.com/office/powerpoint/2010/main" val="220952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2.1. </a:t>
            </a:r>
            <a:r>
              <a:rPr lang="es-ES" dirty="0"/>
              <a:t>Unidad aritmético-lógica de un microprocesador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258152" cy="4206240"/>
          </a:xfrm>
        </p:spPr>
        <p:txBody>
          <a:bodyPr>
            <a:normAutofit/>
          </a:bodyPr>
          <a:lstStyle/>
          <a:p>
            <a:r>
              <a:rPr lang="es-ES" u="sng" dirty="0"/>
              <a:t>Circuitos lógicos</a:t>
            </a:r>
            <a:r>
              <a:rPr lang="es-ES" dirty="0"/>
              <a:t> </a:t>
            </a:r>
          </a:p>
          <a:p>
            <a:r>
              <a:rPr lang="es-ES" dirty="0"/>
              <a:t>Las </a:t>
            </a:r>
            <a:r>
              <a:rPr lang="es-ES" dirty="0" err="1"/>
              <a:t>microperaciones</a:t>
            </a:r>
            <a:r>
              <a:rPr lang="es-ES" dirty="0"/>
              <a:t> lógicas manipulan los bits de los operando tratando cada bit de un registro como una variable binaria, dando lugar a operaciones de tipo </a:t>
            </a:r>
            <a:r>
              <a:rPr lang="es-ES" i="1" dirty="0" err="1"/>
              <a:t>bitwise</a:t>
            </a:r>
            <a:r>
              <a:rPr lang="es-ES" dirty="0"/>
              <a:t>. </a:t>
            </a:r>
          </a:p>
          <a:p>
            <a:r>
              <a:rPr lang="es-ES" dirty="0"/>
              <a:t>Hay cuatro operaciones comúnmente utilizadas, AND, OR, XOR y NOT, a partir de las cuales se pueden obtener </a:t>
            </a:r>
            <a:r>
              <a:rPr lang="en-US" dirty="0" err="1"/>
              <a:t>otras</a:t>
            </a:r>
            <a:r>
              <a:rPr lang="en-US" dirty="0"/>
              <a:t> </a:t>
            </a:r>
            <a:r>
              <a:rPr lang="en-US" dirty="0" err="1"/>
              <a:t>funciones</a:t>
            </a:r>
            <a:r>
              <a:rPr lang="en-US" dirty="0"/>
              <a:t>.</a:t>
            </a:r>
          </a:p>
          <a:p>
            <a:endParaRPr lang="es-ES" dirty="0"/>
          </a:p>
        </p:txBody>
      </p:sp>
      <p:pic>
        <p:nvPicPr>
          <p:cNvPr id="4" name="Imagen 3">
            <a:extLst>
              <a:ext uri="{FF2B5EF4-FFF2-40B4-BE49-F238E27FC236}">
                <a16:creationId xmlns:a16="http://schemas.microsoft.com/office/drawing/2014/main" id="{3876F9F5-5E96-4204-8DD0-101E8F2246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23930" y="4114800"/>
            <a:ext cx="4554840" cy="2561208"/>
          </a:xfrm>
          <a:prstGeom prst="rect">
            <a:avLst/>
          </a:prstGeom>
        </p:spPr>
      </p:pic>
    </p:spTree>
    <p:extLst>
      <p:ext uri="{BB962C8B-B14F-4D97-AF65-F5344CB8AC3E}">
        <p14:creationId xmlns:p14="http://schemas.microsoft.com/office/powerpoint/2010/main" val="327537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2.1. </a:t>
            </a:r>
            <a:r>
              <a:rPr lang="es-ES" dirty="0"/>
              <a:t>Unidad aritmético-lógica de un microprocesador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10258152" cy="4206240"/>
          </a:xfrm>
        </p:spPr>
        <p:txBody>
          <a:bodyPr>
            <a:normAutofit/>
          </a:bodyPr>
          <a:lstStyle/>
          <a:p>
            <a:r>
              <a:rPr lang="es-ES" u="sng" dirty="0"/>
              <a:t>Circuitos </a:t>
            </a:r>
            <a:r>
              <a:rPr lang="es-ES" u="sng" dirty="0" err="1"/>
              <a:t>ariméticos</a:t>
            </a:r>
            <a:r>
              <a:rPr lang="es-ES" dirty="0"/>
              <a:t> </a:t>
            </a:r>
          </a:p>
          <a:p>
            <a:r>
              <a:rPr lang="es-ES" dirty="0"/>
              <a:t>El componente básico de un circuito aritmético es un sumador en paralelo construido con un </a:t>
            </a:r>
            <a:r>
              <a:rPr lang="en-US" dirty="0" err="1"/>
              <a:t>cierto</a:t>
            </a:r>
            <a:r>
              <a:rPr lang="en-US" dirty="0"/>
              <a:t> </a:t>
            </a:r>
            <a:r>
              <a:rPr lang="en-US" dirty="0" err="1"/>
              <a:t>número</a:t>
            </a:r>
            <a:r>
              <a:rPr lang="en-US" dirty="0"/>
              <a:t> de </a:t>
            </a:r>
            <a:r>
              <a:rPr lang="en-US" dirty="0" err="1"/>
              <a:t>sumadores</a:t>
            </a:r>
            <a:r>
              <a:rPr lang="en-US" dirty="0"/>
              <a:t> </a:t>
            </a:r>
            <a:r>
              <a:rPr lang="en-US" dirty="0" err="1"/>
              <a:t>completos</a:t>
            </a:r>
            <a:r>
              <a:rPr lang="en-US" dirty="0"/>
              <a:t> </a:t>
            </a:r>
            <a:r>
              <a:rPr lang="en-US" dirty="0" err="1"/>
              <a:t>conectados</a:t>
            </a:r>
            <a:r>
              <a:rPr lang="en-US" dirty="0"/>
              <a:t> </a:t>
            </a:r>
            <a:r>
              <a:rPr lang="en-US" dirty="0" err="1"/>
              <a:t>en</a:t>
            </a:r>
            <a:r>
              <a:rPr lang="en-US" dirty="0"/>
              <a:t> </a:t>
            </a:r>
            <a:r>
              <a:rPr lang="en-US" dirty="0" err="1"/>
              <a:t>cascada</a:t>
            </a:r>
            <a:r>
              <a:rPr lang="es-ES" dirty="0"/>
              <a:t>. </a:t>
            </a:r>
          </a:p>
          <a:p>
            <a:r>
              <a:rPr lang="es-ES" dirty="0"/>
              <a:t>Controlando los datos de entrada al sumador en paralelo, es posible obtener diferentes tipos de </a:t>
            </a:r>
            <a:r>
              <a:rPr lang="en-US" dirty="0" err="1"/>
              <a:t>operaciones</a:t>
            </a:r>
            <a:r>
              <a:rPr lang="en-US" dirty="0"/>
              <a:t> </a:t>
            </a:r>
            <a:r>
              <a:rPr lang="en-US" dirty="0" err="1"/>
              <a:t>aritméticas</a:t>
            </a:r>
            <a:r>
              <a:rPr lang="en-US" dirty="0"/>
              <a:t>.</a:t>
            </a:r>
          </a:p>
          <a:p>
            <a:endParaRPr lang="es-ES" dirty="0"/>
          </a:p>
        </p:txBody>
      </p:sp>
      <p:pic>
        <p:nvPicPr>
          <p:cNvPr id="5" name="Imagen 4">
            <a:extLst>
              <a:ext uri="{FF2B5EF4-FFF2-40B4-BE49-F238E27FC236}">
                <a16:creationId xmlns:a16="http://schemas.microsoft.com/office/drawing/2014/main" id="{5184CEFF-5B98-4526-AD42-E87EBA0A74C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35514" y="4097045"/>
            <a:ext cx="6120971" cy="2538923"/>
          </a:xfrm>
          <a:prstGeom prst="rect">
            <a:avLst/>
          </a:prstGeom>
        </p:spPr>
      </p:pic>
    </p:spTree>
    <p:extLst>
      <p:ext uri="{BB962C8B-B14F-4D97-AF65-F5344CB8AC3E}">
        <p14:creationId xmlns:p14="http://schemas.microsoft.com/office/powerpoint/2010/main" val="337289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2.2. El </a:t>
            </a:r>
            <a:r>
              <a:rPr lang="en-US" dirty="0" err="1"/>
              <a:t>desplazador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19" y="2011679"/>
            <a:ext cx="6014627" cy="4673205"/>
          </a:xfrm>
        </p:spPr>
        <p:txBody>
          <a:bodyPr>
            <a:normAutofit/>
          </a:bodyPr>
          <a:lstStyle/>
          <a:p>
            <a:pPr marL="0" indent="0">
              <a:buNone/>
            </a:pPr>
            <a:r>
              <a:rPr lang="es-ES" sz="2000" dirty="0"/>
              <a:t>El desplazador u operador de desplazamiento se encarga de realizar una manipulación de los bits.</a:t>
            </a:r>
          </a:p>
          <a:p>
            <a:pPr marL="0" indent="0">
              <a:buNone/>
            </a:pPr>
            <a:r>
              <a:rPr lang="es-ES" sz="2000" dirty="0"/>
              <a:t>El operador de desplazamiento a izquierda (&lt;&lt;) produce el desplazamiento del operando que aparece a la izquierda del operador tantos bits a la izquierda como indique el número a la derecha del operador. </a:t>
            </a:r>
          </a:p>
          <a:p>
            <a:pPr marL="0" indent="0">
              <a:buNone/>
            </a:pPr>
            <a:endParaRPr lang="es-ES" sz="2000" dirty="0"/>
          </a:p>
          <a:p>
            <a:pPr marL="0" indent="0">
              <a:buNone/>
            </a:pPr>
            <a:r>
              <a:rPr lang="es-ES" sz="2000" dirty="0"/>
              <a:t>El operador de desplazamiento a derecha (&gt;&gt;) produce el desplazamiento del operando de la izquierda hacia la derecha tantos bits como indique el número a la derecha del operador. </a:t>
            </a:r>
          </a:p>
        </p:txBody>
      </p:sp>
      <p:pic>
        <p:nvPicPr>
          <p:cNvPr id="9" name="Imagen 8">
            <a:extLst>
              <a:ext uri="{FF2B5EF4-FFF2-40B4-BE49-F238E27FC236}">
                <a16:creationId xmlns:a16="http://schemas.microsoft.com/office/drawing/2014/main" id="{70FCEACA-541B-46F5-ACEE-CC09FEDE49CD}"/>
              </a:ext>
            </a:extLst>
          </p:cNvPr>
          <p:cNvPicPr>
            <a:picLocks noChangeAspect="1"/>
          </p:cNvPicPr>
          <p:nvPr/>
        </p:nvPicPr>
        <p:blipFill>
          <a:blip r:embed="rId2"/>
          <a:stretch>
            <a:fillRect/>
          </a:stretch>
        </p:blipFill>
        <p:spPr>
          <a:xfrm>
            <a:off x="8181327" y="2011679"/>
            <a:ext cx="3143250" cy="2095500"/>
          </a:xfrm>
          <a:prstGeom prst="rect">
            <a:avLst/>
          </a:prstGeom>
        </p:spPr>
      </p:pic>
      <p:pic>
        <p:nvPicPr>
          <p:cNvPr id="11" name="Imagen 10">
            <a:extLst>
              <a:ext uri="{FF2B5EF4-FFF2-40B4-BE49-F238E27FC236}">
                <a16:creationId xmlns:a16="http://schemas.microsoft.com/office/drawing/2014/main" id="{0396A18D-1911-4E8A-86FC-EC6FB48A9C75}"/>
              </a:ext>
            </a:extLst>
          </p:cNvPr>
          <p:cNvPicPr>
            <a:picLocks noChangeAspect="1"/>
          </p:cNvPicPr>
          <p:nvPr/>
        </p:nvPicPr>
        <p:blipFill>
          <a:blip r:embed="rId3"/>
          <a:stretch>
            <a:fillRect/>
          </a:stretch>
        </p:blipFill>
        <p:spPr>
          <a:xfrm>
            <a:off x="7613805" y="4348281"/>
            <a:ext cx="3143250" cy="2095500"/>
          </a:xfrm>
          <a:prstGeom prst="rect">
            <a:avLst/>
          </a:prstGeom>
        </p:spPr>
      </p:pic>
    </p:spTree>
    <p:extLst>
      <p:ext uri="{BB962C8B-B14F-4D97-AF65-F5344CB8AC3E}">
        <p14:creationId xmlns:p14="http://schemas.microsoft.com/office/powerpoint/2010/main" val="275154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90D3-D4D2-4138-9599-D09708CAC47A}"/>
              </a:ext>
            </a:extLst>
          </p:cNvPr>
          <p:cNvSpPr>
            <a:spLocks noGrp="1"/>
          </p:cNvSpPr>
          <p:nvPr>
            <p:ph type="title"/>
          </p:nvPr>
        </p:nvSpPr>
        <p:spPr>
          <a:xfrm>
            <a:off x="1202919" y="284176"/>
            <a:ext cx="9784080" cy="1508760"/>
          </a:xfrm>
        </p:spPr>
        <p:txBody>
          <a:bodyPr>
            <a:normAutofit/>
          </a:bodyPr>
          <a:lstStyle/>
          <a:p>
            <a:r>
              <a:rPr lang="en-US" dirty="0"/>
              <a:t>2.2. El </a:t>
            </a:r>
            <a:r>
              <a:rPr lang="en-US" dirty="0" err="1"/>
              <a:t>desplazador</a:t>
            </a:r>
            <a:endParaRPr lang="en-US" dirty="0"/>
          </a:p>
        </p:txBody>
      </p:sp>
      <p:sp>
        <p:nvSpPr>
          <p:cNvPr id="3" name="Content Placeholder 2">
            <a:extLst>
              <a:ext uri="{FF2B5EF4-FFF2-40B4-BE49-F238E27FC236}">
                <a16:creationId xmlns:a16="http://schemas.microsoft.com/office/drawing/2014/main" id="{4DBEFAB6-FFC7-4A54-80FE-AD4F077BB33F}"/>
              </a:ext>
            </a:extLst>
          </p:cNvPr>
          <p:cNvSpPr>
            <a:spLocks noGrp="1"/>
          </p:cNvSpPr>
          <p:nvPr>
            <p:ph idx="1"/>
          </p:nvPr>
        </p:nvSpPr>
        <p:spPr>
          <a:xfrm>
            <a:off x="1202920" y="2011680"/>
            <a:ext cx="6005748" cy="4206240"/>
          </a:xfrm>
        </p:spPr>
        <p:txBody>
          <a:bodyPr>
            <a:noAutofit/>
          </a:bodyPr>
          <a:lstStyle/>
          <a:p>
            <a:pPr marL="0" indent="0">
              <a:buNone/>
            </a:pPr>
            <a:r>
              <a:rPr lang="es-ES" sz="1800" dirty="0"/>
              <a:t>Si el operando de la izquierda no tiene signo, el desplazamiento a derecha es un desplazamiento lógico de modo que los bits del principio se rellenan con </a:t>
            </a:r>
            <a:r>
              <a:rPr lang="es-ES" sz="1800" u="sng" dirty="0"/>
              <a:t>ceros</a:t>
            </a:r>
            <a:r>
              <a:rPr lang="es-ES" sz="1800" dirty="0"/>
              <a:t>. </a:t>
            </a:r>
          </a:p>
          <a:p>
            <a:pPr marL="0" indent="0">
              <a:buNone/>
            </a:pPr>
            <a:endParaRPr lang="es-ES" sz="1800" dirty="0"/>
          </a:p>
          <a:p>
            <a:pPr marL="0" indent="0">
              <a:buNone/>
            </a:pPr>
            <a:endParaRPr lang="es-ES" sz="1800" dirty="0"/>
          </a:p>
          <a:p>
            <a:pPr marL="0" indent="0">
              <a:buNone/>
            </a:pPr>
            <a:r>
              <a:rPr lang="es-ES" sz="1800" dirty="0"/>
              <a:t>Si el operando de la izquierda tiene signo, el desplazamiento derecho puede ser un desplazamiento lógico (es decir, significa que el comportamiento es indeterminado). </a:t>
            </a:r>
          </a:p>
          <a:p>
            <a:pPr marL="0" indent="0">
              <a:buNone/>
            </a:pPr>
            <a:endParaRPr lang="es-ES" sz="1800" dirty="0"/>
          </a:p>
          <a:p>
            <a:pPr marL="0" indent="0">
              <a:buNone/>
            </a:pPr>
            <a:r>
              <a:rPr lang="es-ES" sz="1800" dirty="0"/>
              <a:t>Si el entero con signo es positivo, (con el bit del signo igual a 0), se insertará el bit 0 del signo en el extremo izquierdo al desplazar un bit hacia la derecha (igual que el desplazamiento lógico hacia la derecha), pero si es un entero negativo, (con el bit del signo igual a 1), se insertará el bit 1 del bit del signo en el extremo izquierdo</a:t>
            </a:r>
            <a:endParaRPr lang="es-ES" sz="1800" b="1" dirty="0"/>
          </a:p>
        </p:txBody>
      </p:sp>
      <p:pic>
        <p:nvPicPr>
          <p:cNvPr id="5" name="Imagen 4">
            <a:extLst>
              <a:ext uri="{FF2B5EF4-FFF2-40B4-BE49-F238E27FC236}">
                <a16:creationId xmlns:a16="http://schemas.microsoft.com/office/drawing/2014/main" id="{1A1A8B33-8F72-4E54-85F0-5AF4C396CDAD}"/>
              </a:ext>
            </a:extLst>
          </p:cNvPr>
          <p:cNvPicPr>
            <a:picLocks noChangeAspect="1"/>
          </p:cNvPicPr>
          <p:nvPr/>
        </p:nvPicPr>
        <p:blipFill>
          <a:blip r:embed="rId2"/>
          <a:stretch>
            <a:fillRect/>
          </a:stretch>
        </p:blipFill>
        <p:spPr>
          <a:xfrm>
            <a:off x="7772399" y="1767842"/>
            <a:ext cx="3214599" cy="2143065"/>
          </a:xfrm>
          <a:prstGeom prst="rect">
            <a:avLst/>
          </a:prstGeom>
        </p:spPr>
      </p:pic>
      <p:pic>
        <p:nvPicPr>
          <p:cNvPr id="7" name="Imagen 6">
            <a:extLst>
              <a:ext uri="{FF2B5EF4-FFF2-40B4-BE49-F238E27FC236}">
                <a16:creationId xmlns:a16="http://schemas.microsoft.com/office/drawing/2014/main" id="{B325A0A8-3374-423B-8D11-CFE11E1745CB}"/>
              </a:ext>
            </a:extLst>
          </p:cNvPr>
          <p:cNvPicPr>
            <a:picLocks noChangeAspect="1"/>
          </p:cNvPicPr>
          <p:nvPr/>
        </p:nvPicPr>
        <p:blipFill>
          <a:blip r:embed="rId3"/>
          <a:stretch>
            <a:fillRect/>
          </a:stretch>
        </p:blipFill>
        <p:spPr>
          <a:xfrm>
            <a:off x="7600950" y="4191000"/>
            <a:ext cx="3143250" cy="2514600"/>
          </a:xfrm>
          <a:prstGeom prst="rect">
            <a:avLst/>
          </a:prstGeom>
        </p:spPr>
      </p:pic>
    </p:spTree>
    <p:extLst>
      <p:ext uri="{BB962C8B-B14F-4D97-AF65-F5344CB8AC3E}">
        <p14:creationId xmlns:p14="http://schemas.microsoft.com/office/powerpoint/2010/main" val="1501807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1480</TotalTime>
  <Words>3330</Words>
  <Application>Microsoft Office PowerPoint</Application>
  <PresentationFormat>Panorámica</PresentationFormat>
  <Paragraphs>281</Paragraphs>
  <Slides>34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Corbel</vt:lpstr>
      <vt:lpstr>Wingdings</vt:lpstr>
      <vt:lpstr>Banded</vt:lpstr>
      <vt:lpstr>Multiprocesamiento y arquitecturas alternativas</vt:lpstr>
      <vt:lpstr>Agenda</vt:lpstr>
      <vt:lpstr>Agenda</vt:lpstr>
      <vt:lpstr>2.1. Unidad aritmético-lógica de un microprocesador</vt:lpstr>
      <vt:lpstr>2.1. Unidad aritmético-lógica de un microprocesador</vt:lpstr>
      <vt:lpstr>2.1. Unidad aritmético-lógica de un microprocesador</vt:lpstr>
      <vt:lpstr>2.1. Unidad aritmético-lógica de un microprocesador</vt:lpstr>
      <vt:lpstr>2.2. El desplazador</vt:lpstr>
      <vt:lpstr>2.2. El desplazador</vt:lpstr>
      <vt:lpstr>2.3. Arquitectura de un sencillo procesador y 2.4. Arquitectura de un conjunto de instrucciones</vt:lpstr>
      <vt:lpstr>2.5. CONCEPTOS DE LA ARQUITECTURA DE PROCESADORES</vt:lpstr>
      <vt:lpstr>2.5. CONCEPTOS DE LA ARQUITECTURA DE PROCESADORES</vt:lpstr>
      <vt:lpstr>2.6. Ciclo de operación básico de un procesador</vt:lpstr>
      <vt:lpstr>2.7. CONJUNTO DE REGISTROS</vt:lpstr>
      <vt:lpstr>2.8. Direccionamiento de los operandos. Instrucciones de una, dos y tres direcciones</vt:lpstr>
      <vt:lpstr>2.8. Direccionamiento de los operandos. Instrucciones de una, dos y tres direcciones</vt:lpstr>
      <vt:lpstr>2.8. Direccionamiento de los operandos. Instrucciones de una, dos y tres direcciones</vt:lpstr>
      <vt:lpstr>2.8. Direccionamiento de los operandos. Instrucciones de una, dos y tres direcciones</vt:lpstr>
      <vt:lpstr>2.8. Direccionamiento de los operandos. Instrucciones de una, dos y tres direcciones</vt:lpstr>
      <vt:lpstr>2.8. Direccionamiento de los operandos. Instrucciones de una, dos y tres direcciones</vt:lpstr>
      <vt:lpstr>2.9. modos de Direccionamiento</vt:lpstr>
      <vt:lpstr>2.9. modos de Direccionamiento</vt:lpstr>
      <vt:lpstr>2.9. modos de Direccionamiento</vt:lpstr>
      <vt:lpstr>2.9. modos de Direccionamiento</vt:lpstr>
      <vt:lpstr>2.9. modos de Direccionamiento</vt:lpstr>
      <vt:lpstr>2.9. modos de Direccionamiento</vt:lpstr>
      <vt:lpstr>2.9. modos de Direccionamiento</vt:lpstr>
      <vt:lpstr>2.9. modos de Direccionamiento</vt:lpstr>
      <vt:lpstr>2.10 Instrucciones de transferencia de datos</vt:lpstr>
      <vt:lpstr>2.10 Instrucciones de transferencia de datos</vt:lpstr>
      <vt:lpstr>2.11. Instrucciones de manejo de pila</vt:lpstr>
      <vt:lpstr>2.12. E/S independiente vs. E/S ubicada en memoria</vt:lpstr>
      <vt:lpstr>2.13. Cálculos en punto flotante</vt:lpstr>
      <vt:lpstr>2.14. Instrucciones de control de programa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Multiprocesamiento y arquitecturas alternativas</dc:title>
  <dc:creator>BORIS ALFONSO ASTUDILLO ESPINOZA</dc:creator>
  <cp:lastModifiedBy>BORIS ALFONSO ASTUDILLO ESPINOZA</cp:lastModifiedBy>
  <cp:revision>34</cp:revision>
  <dcterms:created xsi:type="dcterms:W3CDTF">2019-05-02T15:15:27Z</dcterms:created>
  <dcterms:modified xsi:type="dcterms:W3CDTF">2019-05-22T21:04:00Z</dcterms:modified>
</cp:coreProperties>
</file>