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6" r:id="rId10"/>
    <p:sldId id="268" r:id="rId11"/>
    <p:sldId id="267" r:id="rId12"/>
    <p:sldId id="269" r:id="rId13"/>
    <p:sldId id="273" r:id="rId14"/>
    <p:sldId id="274" r:id="rId15"/>
    <p:sldId id="270" r:id="rId16"/>
    <p:sldId id="275" r:id="rId17"/>
    <p:sldId id="271" r:id="rId18"/>
    <p:sldId id="276" r:id="rId19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6"/>
    <p:restoredTop sz="93112"/>
  </p:normalViewPr>
  <p:slideViewPr>
    <p:cSldViewPr snapToGrid="0" snapToObjects="1">
      <p:cViewPr varScale="1">
        <p:scale>
          <a:sx n="91" d="100"/>
          <a:sy n="9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467C-109E-CE48-8D1B-F894F8AD8C39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1438-96D7-0840-BBE8-7192FC7663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1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467C-109E-CE48-8D1B-F894F8AD8C39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1438-96D7-0840-BBE8-7192FC7663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467C-109E-CE48-8D1B-F894F8AD8C39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1438-96D7-0840-BBE8-7192FC7663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4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467C-109E-CE48-8D1B-F894F8AD8C39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1438-96D7-0840-BBE8-7192FC7663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2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467C-109E-CE48-8D1B-F894F8AD8C39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1438-96D7-0840-BBE8-7192FC7663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9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467C-109E-CE48-8D1B-F894F8AD8C39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1438-96D7-0840-BBE8-7192FC7663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467C-109E-CE48-8D1B-F894F8AD8C39}" type="datetimeFigureOut">
              <a:rPr lang="en-US" smtClean="0"/>
              <a:t>4/17/19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1438-96D7-0840-BBE8-7192FC7663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467C-109E-CE48-8D1B-F894F8AD8C39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1438-96D7-0840-BBE8-7192FC7663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0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467C-109E-CE48-8D1B-F894F8AD8C39}" type="datetimeFigureOut">
              <a:rPr lang="en-US" smtClean="0"/>
              <a:t>4/17/19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1438-96D7-0840-BBE8-7192FC7663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467C-109E-CE48-8D1B-F894F8AD8C39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1438-96D7-0840-BBE8-7192FC7663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4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467C-109E-CE48-8D1B-F894F8AD8C39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1438-96D7-0840-BBE8-7192FC7663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2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1467C-109E-CE48-8D1B-F894F8AD8C39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01438-96D7-0840-BBE8-7192FC7663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8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s-ES" dirty="0" smtClean="0"/>
              <a:t>éricos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955774"/>
            <a:ext cx="9144000" cy="1302026"/>
          </a:xfrm>
        </p:spPr>
        <p:txBody>
          <a:bodyPr/>
          <a:lstStyle/>
          <a:p>
            <a:r>
              <a:rPr lang="en-US" dirty="0" err="1" smtClean="0"/>
              <a:t>Dra</a:t>
            </a:r>
            <a:r>
              <a:rPr lang="en-US" dirty="0" smtClean="0"/>
              <a:t> Lorena Recalde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46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363"/>
          </a:xfrm>
        </p:spPr>
        <p:txBody>
          <a:bodyPr/>
          <a:lstStyle/>
          <a:p>
            <a:r>
              <a:rPr lang="en-US" dirty="0" smtClean="0"/>
              <a:t>Sistema </a:t>
            </a:r>
            <a:r>
              <a:rPr lang="en-US" dirty="0" err="1" smtClean="0"/>
              <a:t>binario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8711" y="1941342"/>
            <a:ext cx="6154224" cy="2154446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Convertir</a:t>
            </a:r>
            <a:r>
              <a:rPr lang="en-US" dirty="0" smtClean="0"/>
              <a:t> el decimal 75 a </a:t>
            </a:r>
            <a:r>
              <a:rPr lang="en-US" dirty="0" err="1" smtClean="0"/>
              <a:t>binario</a:t>
            </a:r>
            <a:endParaRPr lang="en-US" dirty="0" smtClean="0"/>
          </a:p>
          <a:p>
            <a:r>
              <a:rPr lang="en-US" dirty="0" err="1" smtClean="0"/>
              <a:t>Convertir</a:t>
            </a:r>
            <a:r>
              <a:rPr lang="en-US" dirty="0" smtClean="0"/>
              <a:t> el decimal 142 a </a:t>
            </a:r>
            <a:r>
              <a:rPr lang="en-US" dirty="0" err="1" smtClean="0"/>
              <a:t>binario</a:t>
            </a:r>
            <a:endParaRPr lang="en-US" dirty="0" smtClean="0"/>
          </a:p>
          <a:p>
            <a:r>
              <a:rPr lang="en-US" dirty="0" err="1" smtClean="0"/>
              <a:t>Convertir</a:t>
            </a:r>
            <a:r>
              <a:rPr lang="en-US" dirty="0" smtClean="0"/>
              <a:t> el decimal 339 a </a:t>
            </a:r>
            <a:r>
              <a:rPr lang="en-US" dirty="0" err="1" smtClean="0"/>
              <a:t>binario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8934"/>
          <a:stretch/>
        </p:blipFill>
        <p:spPr>
          <a:xfrm>
            <a:off x="6070599" y="858129"/>
            <a:ext cx="5675923" cy="350387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38200" y="3854548"/>
            <a:ext cx="16001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Soluciones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1001011</a:t>
            </a:r>
          </a:p>
          <a:p>
            <a:r>
              <a:rPr lang="en-US" sz="2400" dirty="0" smtClean="0"/>
              <a:t>10001110</a:t>
            </a:r>
          </a:p>
          <a:p>
            <a:r>
              <a:rPr lang="en-US" sz="2400" dirty="0" smtClean="0"/>
              <a:t>101010011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3816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93260"/>
            <a:ext cx="10515600" cy="1325563"/>
          </a:xfrm>
        </p:spPr>
        <p:txBody>
          <a:bodyPr/>
          <a:lstStyle/>
          <a:p>
            <a:r>
              <a:rPr lang="en-US" dirty="0" smtClean="0"/>
              <a:t>Sistema </a:t>
            </a:r>
            <a:r>
              <a:rPr lang="en-US" dirty="0" err="1" smtClean="0"/>
              <a:t>binario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6037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Consulta</a:t>
            </a:r>
            <a:r>
              <a:rPr lang="en-US" dirty="0" smtClean="0"/>
              <a:t>: ¿C</a:t>
            </a:r>
            <a:r>
              <a:rPr lang="es-ES" dirty="0" err="1" smtClean="0"/>
              <a:t>ómo</a:t>
            </a:r>
            <a:r>
              <a:rPr lang="es-ES" dirty="0" smtClean="0"/>
              <a:t> funciona el método de </a:t>
            </a:r>
            <a:r>
              <a:rPr lang="es-ES" u="sng" dirty="0" smtClean="0"/>
              <a:t>divisiones sucesivas </a:t>
            </a:r>
            <a:r>
              <a:rPr lang="es-ES" dirty="0" smtClean="0"/>
              <a:t>para convertir un decimal en binario?</a:t>
            </a:r>
          </a:p>
          <a:p>
            <a:r>
              <a:rPr lang="es-ES" dirty="0" smtClean="0"/>
              <a:t>Aplicar este método en los 4 ejercicios vistos anteriormente</a:t>
            </a:r>
          </a:p>
          <a:p>
            <a:r>
              <a:rPr lang="es-ES" dirty="0" smtClean="0"/>
              <a:t>625, 75, 142, 339</a:t>
            </a:r>
          </a:p>
        </p:txBody>
      </p:sp>
    </p:spTree>
    <p:extLst>
      <p:ext uri="{BB962C8B-B14F-4D97-AF65-F5344CB8AC3E}">
        <p14:creationId xmlns:p14="http://schemas.microsoft.com/office/powerpoint/2010/main" val="1782729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Sistema octal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6037"/>
          </a:xfrm>
        </p:spPr>
        <p:txBody>
          <a:bodyPr>
            <a:normAutofit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octales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sistema</a:t>
            </a:r>
            <a:r>
              <a:rPr lang="en-US" dirty="0" smtClean="0"/>
              <a:t> base 8 con los </a:t>
            </a:r>
            <a:r>
              <a:rPr lang="en-US" dirty="0" err="1" smtClean="0"/>
              <a:t>dígitos</a:t>
            </a:r>
            <a:r>
              <a:rPr lang="en-US" dirty="0" smtClean="0"/>
              <a:t> 0, 1, 2, 3, 4, 5, 6 y 7. </a:t>
            </a:r>
          </a:p>
          <a:p>
            <a:r>
              <a:rPr lang="en-US" dirty="0" smtClean="0"/>
              <a:t>Un </a:t>
            </a:r>
            <a:r>
              <a:rPr lang="en-US" dirty="0" err="1" smtClean="0"/>
              <a:t>ejemplo</a:t>
            </a:r>
            <a:r>
              <a:rPr lang="en-US" dirty="0" smtClean="0"/>
              <a:t> de un </a:t>
            </a:r>
            <a:r>
              <a:rPr lang="en-US" dirty="0" err="1" smtClean="0"/>
              <a:t>número</a:t>
            </a:r>
            <a:r>
              <a:rPr lang="en-US" dirty="0" smtClean="0"/>
              <a:t> octal </a:t>
            </a:r>
            <a:r>
              <a:rPr lang="en-US" dirty="0" err="1" smtClean="0"/>
              <a:t>es</a:t>
            </a:r>
            <a:r>
              <a:rPr lang="en-US" dirty="0" smtClean="0"/>
              <a:t> 127.4. 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determinar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valor decimal </a:t>
            </a:r>
            <a:r>
              <a:rPr lang="en-US" dirty="0" err="1" smtClean="0"/>
              <a:t>equivalente</a:t>
            </a:r>
            <a:r>
              <a:rPr lang="en-US" dirty="0" smtClean="0"/>
              <a:t>, </a:t>
            </a:r>
            <a:r>
              <a:rPr lang="en-US" dirty="0" err="1" smtClean="0"/>
              <a:t>expandimos</a:t>
            </a:r>
            <a:r>
              <a:rPr lang="en-US" dirty="0" smtClean="0"/>
              <a:t> el </a:t>
            </a:r>
            <a:r>
              <a:rPr lang="en-US" dirty="0" err="1" smtClean="0"/>
              <a:t>número</a:t>
            </a:r>
            <a:r>
              <a:rPr lang="en-US" dirty="0" smtClean="0"/>
              <a:t> 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de </a:t>
            </a:r>
            <a:r>
              <a:rPr lang="en-US" dirty="0" err="1" smtClean="0"/>
              <a:t>potencias</a:t>
            </a:r>
            <a:r>
              <a:rPr lang="en-US" dirty="0" smtClean="0"/>
              <a:t> con </a:t>
            </a:r>
            <a:r>
              <a:rPr lang="en-US" dirty="0" err="1" smtClean="0"/>
              <a:t>una</a:t>
            </a:r>
            <a:r>
              <a:rPr lang="en-US" dirty="0" smtClean="0"/>
              <a:t> base de 8:</a:t>
            </a:r>
            <a:endParaRPr lang="es-ES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1702191" y="4636599"/>
            <a:ext cx="8800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 (127.4)</a:t>
            </a:r>
            <a:r>
              <a:rPr lang="mr-IN" sz="2800" baseline="-25000" dirty="0"/>
              <a:t>8</a:t>
            </a:r>
            <a:r>
              <a:rPr lang="mr-IN" sz="2800" dirty="0"/>
              <a:t> =  1 *  8</a:t>
            </a:r>
            <a:r>
              <a:rPr lang="mr-IN" sz="2800" baseline="30000" dirty="0"/>
              <a:t>2</a:t>
            </a:r>
            <a:r>
              <a:rPr lang="mr-IN" sz="2800" dirty="0"/>
              <a:t> +  2 *  8</a:t>
            </a:r>
            <a:r>
              <a:rPr lang="mr-IN" sz="2800" baseline="30000" dirty="0"/>
              <a:t>1</a:t>
            </a:r>
            <a:r>
              <a:rPr lang="mr-IN" sz="2800" dirty="0"/>
              <a:t> +  7 *  8</a:t>
            </a:r>
            <a:r>
              <a:rPr lang="mr-IN" sz="2800" baseline="30000" dirty="0"/>
              <a:t>0</a:t>
            </a:r>
            <a:r>
              <a:rPr lang="mr-IN" sz="2800" dirty="0"/>
              <a:t> +  4 *  8</a:t>
            </a:r>
            <a:r>
              <a:rPr lang="mr-IN" sz="2800" baseline="30000" dirty="0"/>
              <a:t>-1</a:t>
            </a:r>
            <a:r>
              <a:rPr lang="mr-IN" sz="2800" dirty="0"/>
              <a:t> =  (87.5)</a:t>
            </a:r>
            <a:r>
              <a:rPr lang="mr-IN" sz="2800" baseline="-25000" dirty="0"/>
              <a:t>10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663936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Sistema octal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829886" cy="267603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conversión</a:t>
            </a:r>
            <a:r>
              <a:rPr lang="en-US" dirty="0" smtClean="0"/>
              <a:t> </a:t>
            </a:r>
            <a:r>
              <a:rPr lang="en-US" b="1" dirty="0" smtClean="0"/>
              <a:t>de </a:t>
            </a:r>
            <a:r>
              <a:rPr lang="en-US" b="1" dirty="0" err="1" smtClean="0"/>
              <a:t>binario</a:t>
            </a:r>
            <a:r>
              <a:rPr lang="en-US" b="1" dirty="0" smtClean="0"/>
              <a:t> a octal </a:t>
            </a:r>
            <a:r>
              <a:rPr lang="en-US" dirty="0" smtClean="0"/>
              <a:t>se </a:t>
            </a:r>
            <a:r>
              <a:rPr lang="en-US" dirty="0" err="1" smtClean="0"/>
              <a:t>realiza</a:t>
            </a:r>
            <a:r>
              <a:rPr lang="en-US" dirty="0" smtClean="0"/>
              <a:t> </a:t>
            </a:r>
            <a:r>
              <a:rPr lang="en-US" dirty="0" err="1" smtClean="0"/>
              <a:t>fácilmente</a:t>
            </a:r>
            <a:r>
              <a:rPr lang="en-US" dirty="0" smtClean="0"/>
              <a:t> al </a:t>
            </a:r>
            <a:r>
              <a:rPr lang="en-US" dirty="0" err="1" smtClean="0"/>
              <a:t>dividir</a:t>
            </a:r>
            <a:r>
              <a:rPr lang="en-US" dirty="0" smtClean="0"/>
              <a:t> el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binario</a:t>
            </a:r>
            <a:r>
              <a:rPr lang="en-US" dirty="0" smtClean="0"/>
              <a:t> en </a:t>
            </a:r>
            <a:r>
              <a:rPr lang="en-US" dirty="0" err="1" smtClean="0"/>
              <a:t>grupos</a:t>
            </a:r>
            <a:r>
              <a:rPr lang="en-US" dirty="0" smtClean="0"/>
              <a:t> de </a:t>
            </a:r>
            <a:r>
              <a:rPr lang="en-US" dirty="0" err="1" smtClean="0"/>
              <a:t>tres</a:t>
            </a:r>
            <a:r>
              <a:rPr lang="en-US" dirty="0" smtClean="0"/>
              <a:t> bits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, </a:t>
            </a:r>
            <a:r>
              <a:rPr lang="en-US" dirty="0" err="1" smtClean="0"/>
              <a:t>comenzando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el </a:t>
            </a:r>
            <a:r>
              <a:rPr lang="en-US" dirty="0" err="1" smtClean="0"/>
              <a:t>punto</a:t>
            </a:r>
            <a:r>
              <a:rPr lang="en-US" dirty="0" smtClean="0"/>
              <a:t> </a:t>
            </a:r>
            <a:r>
              <a:rPr lang="en-US" dirty="0" err="1" smtClean="0"/>
              <a:t>binario</a:t>
            </a:r>
            <a:r>
              <a:rPr lang="en-US" dirty="0" smtClean="0"/>
              <a:t> y </a:t>
            </a:r>
            <a:r>
              <a:rPr lang="en-US" dirty="0" err="1" smtClean="0"/>
              <a:t>avanzando</a:t>
            </a:r>
            <a:r>
              <a:rPr lang="en-US" dirty="0" smtClean="0"/>
              <a:t> </a:t>
            </a:r>
            <a:r>
              <a:rPr lang="en-US" dirty="0" err="1" smtClean="0"/>
              <a:t>hacia</a:t>
            </a:r>
            <a:r>
              <a:rPr lang="en-US" dirty="0" smtClean="0"/>
              <a:t> la </a:t>
            </a:r>
            <a:r>
              <a:rPr lang="en-US" dirty="0" err="1" smtClean="0"/>
              <a:t>izquierda</a:t>
            </a:r>
            <a:r>
              <a:rPr lang="en-US" dirty="0" smtClean="0"/>
              <a:t> y </a:t>
            </a:r>
            <a:r>
              <a:rPr lang="en-US" dirty="0" err="1" smtClean="0"/>
              <a:t>hacia</a:t>
            </a:r>
            <a:r>
              <a:rPr lang="en-US" dirty="0" smtClean="0"/>
              <a:t> la </a:t>
            </a:r>
            <a:r>
              <a:rPr lang="en-US" dirty="0" err="1" smtClean="0"/>
              <a:t>derecha</a:t>
            </a:r>
            <a:r>
              <a:rPr lang="en-US" dirty="0" smtClean="0"/>
              <a:t>. El </a:t>
            </a:r>
            <a:r>
              <a:rPr lang="en-US" dirty="0" err="1" smtClean="0"/>
              <a:t>dígito</a:t>
            </a:r>
            <a:r>
              <a:rPr lang="en-US" dirty="0" smtClean="0"/>
              <a:t> octal </a:t>
            </a:r>
            <a:r>
              <a:rPr lang="en-US" dirty="0" err="1" smtClean="0"/>
              <a:t>correspondiente</a:t>
            </a:r>
            <a:r>
              <a:rPr lang="en-US" dirty="0" smtClean="0"/>
              <a:t> se </a:t>
            </a:r>
            <a:r>
              <a:rPr lang="en-US" dirty="0" err="1" smtClean="0"/>
              <a:t>asigna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grupo</a:t>
            </a:r>
            <a:r>
              <a:rPr lang="en-US" dirty="0" smtClean="0"/>
              <a:t>. El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ilustra</a:t>
            </a:r>
            <a:r>
              <a:rPr lang="en-US" dirty="0" smtClean="0"/>
              <a:t> el </a:t>
            </a:r>
            <a:r>
              <a:rPr lang="en-US" dirty="0" err="1" smtClean="0"/>
              <a:t>procedimiento</a:t>
            </a:r>
            <a:r>
              <a:rPr lang="en-US" dirty="0" smtClean="0"/>
              <a:t>:</a:t>
            </a:r>
            <a:endParaRPr lang="es-ES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710747" y="5275385"/>
            <a:ext cx="8997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 </a:t>
            </a:r>
            <a:r>
              <a:rPr lang="is-IS" sz="2800" dirty="0"/>
              <a:t> (010 110 001 101 011. 111 100 000 110)</a:t>
            </a:r>
            <a:r>
              <a:rPr lang="is-IS" sz="2800" baseline="-25000" dirty="0"/>
              <a:t>2</a:t>
            </a:r>
            <a:r>
              <a:rPr lang="is-IS" sz="2800" dirty="0"/>
              <a:t> =  (26153.7406)</a:t>
            </a:r>
            <a:r>
              <a:rPr lang="is-IS" sz="2800" baseline="-25000" dirty="0"/>
              <a:t>8</a:t>
            </a:r>
            <a:endParaRPr lang="en-US" sz="2800" baseline="-25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793" y="211973"/>
            <a:ext cx="4008316" cy="493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00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Sistema octal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829886" cy="2676037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Para hacer que la cuenta total de bits sea un múltiplo de tres, se pueden agregar 0 a la izquierda de la cadena de bits a la izquierda del punto binario. </a:t>
            </a:r>
          </a:p>
          <a:p>
            <a:r>
              <a:rPr lang="es-ES" dirty="0" smtClean="0"/>
              <a:t>Más importante aún, se deben agregar 0 a la derecha de la cadena de bits a la derecha del punto binario para hacer que la cantidad de bits sea un múltiplo de tres y obtener el resultado octal correcto.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256370" y="4994031"/>
            <a:ext cx="4993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Ejemplo</a:t>
            </a:r>
            <a:r>
              <a:rPr lang="en-US" sz="2800" dirty="0" smtClean="0"/>
              <a:t>: (10.1)</a:t>
            </a:r>
            <a:r>
              <a:rPr lang="en-US" sz="2800" baseline="-25000" dirty="0" smtClean="0"/>
              <a:t>2  </a:t>
            </a:r>
            <a:r>
              <a:rPr lang="en-US" sz="2800" dirty="0" err="1" smtClean="0"/>
              <a:t>convertir</a:t>
            </a:r>
            <a:r>
              <a:rPr lang="en-US" sz="2800" dirty="0" smtClean="0"/>
              <a:t> a octal</a:t>
            </a:r>
            <a:endParaRPr lang="en-US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793" y="211973"/>
            <a:ext cx="4008316" cy="493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4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Sistema hexadecimal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6037"/>
          </a:xfrm>
        </p:spPr>
        <p:txBody>
          <a:bodyPr>
            <a:normAutofit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numérico</a:t>
            </a:r>
            <a:r>
              <a:rPr lang="en-US" dirty="0" smtClean="0"/>
              <a:t> hexadecimal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sistema</a:t>
            </a:r>
            <a:r>
              <a:rPr lang="en-US" dirty="0" smtClean="0"/>
              <a:t> base 16 con los </a:t>
            </a:r>
            <a:r>
              <a:rPr lang="en-US" dirty="0" err="1" smtClean="0"/>
              <a:t>primeros</a:t>
            </a:r>
            <a:r>
              <a:rPr lang="en-US" dirty="0" smtClean="0"/>
              <a:t> 10 </a:t>
            </a:r>
            <a:r>
              <a:rPr lang="en-US" dirty="0" err="1" smtClean="0"/>
              <a:t>dígitos</a:t>
            </a:r>
            <a:r>
              <a:rPr lang="en-US" dirty="0" smtClean="0"/>
              <a:t> </a:t>
            </a:r>
            <a:r>
              <a:rPr lang="en-US" dirty="0" err="1" smtClean="0"/>
              <a:t>tomados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 decimal y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letras</a:t>
            </a:r>
            <a:r>
              <a:rPr lang="en-US" dirty="0" smtClean="0"/>
              <a:t> A, B, C, D, E y F </a:t>
            </a:r>
            <a:r>
              <a:rPr lang="en-US" dirty="0" err="1" smtClean="0"/>
              <a:t>utilizadas</a:t>
            </a:r>
            <a:r>
              <a:rPr lang="en-US" dirty="0" smtClean="0"/>
              <a:t> para los </a:t>
            </a:r>
            <a:r>
              <a:rPr lang="en-US" dirty="0" err="1" smtClean="0"/>
              <a:t>valores</a:t>
            </a:r>
            <a:r>
              <a:rPr lang="en-US" dirty="0" smtClean="0"/>
              <a:t> 10, 11, 12, 13, 14 y 15, </a:t>
            </a:r>
            <a:r>
              <a:rPr lang="en-US" dirty="0" err="1" smtClean="0"/>
              <a:t>respectivamente</a:t>
            </a:r>
            <a:r>
              <a:rPr lang="en-US" dirty="0" smtClean="0"/>
              <a:t>. Un </a:t>
            </a:r>
            <a:r>
              <a:rPr lang="en-US" dirty="0" err="1" smtClean="0"/>
              <a:t>ejemplo</a:t>
            </a:r>
            <a:r>
              <a:rPr lang="en-US" dirty="0" smtClean="0"/>
              <a:t> de un </a:t>
            </a:r>
            <a:r>
              <a:rPr lang="en-US" dirty="0" err="1" smtClean="0"/>
              <a:t>número</a:t>
            </a:r>
            <a:r>
              <a:rPr lang="en-US" dirty="0" smtClean="0"/>
              <a:t> hexadecimal </a:t>
            </a:r>
            <a:r>
              <a:rPr lang="en-US" dirty="0" err="1" smtClean="0"/>
              <a:t>es</a:t>
            </a:r>
            <a:endParaRPr lang="es-ES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1591903" y="3978442"/>
            <a:ext cx="9368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(B65F)</a:t>
            </a:r>
            <a:r>
              <a:rPr lang="mr-IN" sz="2800" baseline="-25000" dirty="0"/>
              <a:t>16</a:t>
            </a:r>
            <a:r>
              <a:rPr lang="mr-IN" sz="2800" dirty="0"/>
              <a:t> = 11 * 16</a:t>
            </a:r>
            <a:r>
              <a:rPr lang="mr-IN" sz="2800" baseline="30000" dirty="0"/>
              <a:t>3</a:t>
            </a:r>
            <a:r>
              <a:rPr lang="mr-IN" sz="2800" dirty="0"/>
              <a:t> + 6 * 16</a:t>
            </a:r>
            <a:r>
              <a:rPr lang="mr-IN" sz="2800" baseline="30000" dirty="0"/>
              <a:t>2</a:t>
            </a:r>
            <a:r>
              <a:rPr lang="mr-IN" sz="2800" dirty="0"/>
              <a:t> + 5 * 16</a:t>
            </a:r>
            <a:r>
              <a:rPr lang="mr-IN" sz="2800" baseline="30000" dirty="0"/>
              <a:t>1</a:t>
            </a:r>
            <a:r>
              <a:rPr lang="mr-IN" sz="2800" dirty="0"/>
              <a:t> + 15 * 16</a:t>
            </a:r>
            <a:r>
              <a:rPr lang="mr-IN" sz="2800" baseline="30000" dirty="0"/>
              <a:t>0</a:t>
            </a:r>
            <a:r>
              <a:rPr lang="mr-IN" sz="2800" dirty="0"/>
              <a:t> = (46687)</a:t>
            </a:r>
            <a:r>
              <a:rPr lang="mr-IN" sz="2800" baseline="-25000" dirty="0"/>
              <a:t>10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2053491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Sistema hexadecimal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98698" cy="26760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conversión</a:t>
            </a:r>
            <a:r>
              <a:rPr lang="en-US" dirty="0" smtClean="0"/>
              <a:t> de </a:t>
            </a:r>
            <a:r>
              <a:rPr lang="en-US" dirty="0" err="1" smtClean="0"/>
              <a:t>binario</a:t>
            </a:r>
            <a:r>
              <a:rPr lang="en-US" dirty="0" smtClean="0"/>
              <a:t> a hexadecimal </a:t>
            </a:r>
            <a:r>
              <a:rPr lang="en-US" dirty="0" err="1" smtClean="0"/>
              <a:t>es</a:t>
            </a:r>
            <a:r>
              <a:rPr lang="en-US" dirty="0" smtClean="0"/>
              <a:t> similar, </a:t>
            </a:r>
            <a:r>
              <a:rPr lang="en-US" dirty="0" err="1" smtClean="0"/>
              <a:t>excepto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binario</a:t>
            </a:r>
            <a:r>
              <a:rPr lang="en-US" dirty="0" smtClean="0"/>
              <a:t> se divide en </a:t>
            </a:r>
            <a:r>
              <a:rPr lang="en-US" dirty="0" err="1" smtClean="0"/>
              <a:t>grupos</a:t>
            </a:r>
            <a:r>
              <a:rPr lang="en-US" dirty="0" smtClean="0"/>
              <a:t> de </a:t>
            </a:r>
            <a:r>
              <a:rPr lang="en-US" b="1" dirty="0" err="1" smtClean="0"/>
              <a:t>cuatro</a:t>
            </a:r>
            <a:r>
              <a:rPr lang="en-US" b="1" dirty="0" smtClean="0"/>
              <a:t> </a:t>
            </a:r>
            <a:r>
              <a:rPr lang="en-US" b="1" dirty="0" err="1" smtClean="0"/>
              <a:t>dígitos</a:t>
            </a:r>
            <a:r>
              <a:rPr lang="en-US" dirty="0" smtClean="0"/>
              <a:t>, </a:t>
            </a:r>
            <a:r>
              <a:rPr lang="en-US" dirty="0" err="1" smtClean="0"/>
              <a:t>comenzando</a:t>
            </a:r>
            <a:r>
              <a:rPr lang="en-US" dirty="0" smtClean="0"/>
              <a:t> en el </a:t>
            </a:r>
            <a:r>
              <a:rPr lang="en-US" dirty="0" err="1" smtClean="0"/>
              <a:t>punto</a:t>
            </a:r>
            <a:r>
              <a:rPr lang="en-US" dirty="0" smtClean="0"/>
              <a:t> </a:t>
            </a:r>
            <a:r>
              <a:rPr lang="en-US" dirty="0" err="1" smtClean="0"/>
              <a:t>binario</a:t>
            </a:r>
            <a:r>
              <a:rPr lang="en-US" dirty="0" smtClean="0"/>
              <a:t>. El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binario</a:t>
            </a:r>
            <a:r>
              <a:rPr lang="en-US" dirty="0" smtClean="0"/>
              <a:t> anterior se </a:t>
            </a:r>
            <a:r>
              <a:rPr lang="en-US" dirty="0" err="1" smtClean="0"/>
              <a:t>convierte</a:t>
            </a:r>
            <a:r>
              <a:rPr lang="en-US" dirty="0" smtClean="0"/>
              <a:t> a hexadecimal de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:</a:t>
            </a:r>
            <a:endParaRPr lang="es-ES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838200" y="5262134"/>
            <a:ext cx="874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/>
              <a:t> (0010 1100 0110 1011. 1111 0000 0110)</a:t>
            </a:r>
            <a:r>
              <a:rPr lang="cs-CZ" sz="2800" baseline="-25000" dirty="0"/>
              <a:t>2</a:t>
            </a:r>
            <a:r>
              <a:rPr lang="cs-CZ" sz="2800" dirty="0"/>
              <a:t> =  (2C6B.F06)</a:t>
            </a:r>
            <a:r>
              <a:rPr lang="cs-CZ" sz="2800" baseline="-25000" dirty="0"/>
              <a:t>16</a:t>
            </a:r>
            <a:endParaRPr lang="en-US" sz="2800" baseline="-25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793" y="211973"/>
            <a:ext cx="4008316" cy="493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92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138181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 octal </a:t>
            </a:r>
            <a:r>
              <a:rPr lang="en-US" sz="4000" dirty="0"/>
              <a:t>o</a:t>
            </a:r>
            <a:r>
              <a:rPr lang="en-US" sz="4000" dirty="0" smtClean="0"/>
              <a:t> hexadecimal a </a:t>
            </a:r>
            <a:r>
              <a:rPr lang="en-US" sz="4000" dirty="0" err="1" smtClean="0"/>
              <a:t>binario</a:t>
            </a:r>
            <a:endParaRPr lang="en-U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62247"/>
            <a:ext cx="6505135" cy="316266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conversión</a:t>
            </a:r>
            <a:r>
              <a:rPr lang="en-US" dirty="0" smtClean="0"/>
              <a:t> de octal o hexadecimal a </a:t>
            </a:r>
            <a:r>
              <a:rPr lang="en-US" dirty="0" err="1" smtClean="0"/>
              <a:t>binario</a:t>
            </a:r>
            <a:r>
              <a:rPr lang="en-US" dirty="0" smtClean="0"/>
              <a:t> se </a:t>
            </a:r>
            <a:r>
              <a:rPr lang="en-US" dirty="0" err="1" smtClean="0"/>
              <a:t>realiza</a:t>
            </a:r>
            <a:r>
              <a:rPr lang="en-US" dirty="0" smtClean="0"/>
              <a:t> </a:t>
            </a:r>
            <a:r>
              <a:rPr lang="en-US" dirty="0" err="1" smtClean="0"/>
              <a:t>invirtiendo</a:t>
            </a:r>
            <a:r>
              <a:rPr lang="en-US" dirty="0" smtClean="0"/>
              <a:t> el </a:t>
            </a:r>
            <a:r>
              <a:rPr lang="en-US" dirty="0" err="1" smtClean="0"/>
              <a:t>procedimiento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acaba</a:t>
            </a:r>
            <a:r>
              <a:rPr lang="en-US" dirty="0" smtClean="0"/>
              <a:t> de </a:t>
            </a:r>
            <a:r>
              <a:rPr lang="en-US" dirty="0" err="1" smtClean="0"/>
              <a:t>realizar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dígito</a:t>
            </a:r>
            <a:r>
              <a:rPr lang="en-US" dirty="0" smtClean="0"/>
              <a:t> octal se </a:t>
            </a:r>
            <a:r>
              <a:rPr lang="en-US" dirty="0" err="1" smtClean="0"/>
              <a:t>convierte</a:t>
            </a:r>
            <a:r>
              <a:rPr lang="en-US" dirty="0" smtClean="0"/>
              <a:t> a un </a:t>
            </a:r>
            <a:r>
              <a:rPr lang="en-US" dirty="0" err="1" smtClean="0"/>
              <a:t>equivalente</a:t>
            </a:r>
            <a:r>
              <a:rPr lang="en-US" dirty="0" smtClean="0"/>
              <a:t> </a:t>
            </a:r>
            <a:r>
              <a:rPr lang="en-US" dirty="0" err="1" smtClean="0"/>
              <a:t>binario</a:t>
            </a:r>
            <a:r>
              <a:rPr lang="en-US" dirty="0" smtClean="0"/>
              <a:t> de 3 bits, y se </a:t>
            </a:r>
            <a:r>
              <a:rPr lang="en-US" dirty="0" err="1" smtClean="0"/>
              <a:t>eliminan</a:t>
            </a:r>
            <a:r>
              <a:rPr lang="en-US" dirty="0" smtClean="0"/>
              <a:t> los 0s </a:t>
            </a:r>
            <a:r>
              <a:rPr lang="en-US" dirty="0" err="1" smtClean="0"/>
              <a:t>adicionales</a:t>
            </a:r>
            <a:r>
              <a:rPr lang="en-US" dirty="0" smtClean="0"/>
              <a:t>. (a la </a:t>
            </a:r>
            <a:r>
              <a:rPr lang="en-US" dirty="0" err="1" smtClean="0"/>
              <a:t>izquierda</a:t>
            </a:r>
            <a:r>
              <a:rPr lang="en-US" dirty="0" smtClean="0"/>
              <a:t> del </a:t>
            </a:r>
            <a:r>
              <a:rPr lang="en-US" dirty="0" err="1" smtClean="0"/>
              <a:t>punto</a:t>
            </a:r>
            <a:r>
              <a:rPr lang="en-US" dirty="0" smtClean="0"/>
              <a:t>, </a:t>
            </a:r>
            <a:r>
              <a:rPr lang="en-US" dirty="0" err="1" smtClean="0"/>
              <a:t>eliminar</a:t>
            </a:r>
            <a:r>
              <a:rPr lang="en-US" dirty="0" smtClean="0"/>
              <a:t> 0s a la </a:t>
            </a:r>
            <a:r>
              <a:rPr lang="en-US" dirty="0" err="1" smtClean="0"/>
              <a:t>izquierda</a:t>
            </a:r>
            <a:r>
              <a:rPr lang="en-US" dirty="0" smtClean="0"/>
              <a:t>, a la </a:t>
            </a:r>
            <a:r>
              <a:rPr lang="en-US" dirty="0" err="1" smtClean="0"/>
              <a:t>derecha</a:t>
            </a:r>
            <a:r>
              <a:rPr lang="en-US" dirty="0" smtClean="0"/>
              <a:t> del </a:t>
            </a:r>
            <a:r>
              <a:rPr lang="en-US" dirty="0" err="1" smtClean="0"/>
              <a:t>punto</a:t>
            </a:r>
            <a:r>
              <a:rPr lang="en-US" dirty="0" smtClean="0"/>
              <a:t>, </a:t>
            </a:r>
            <a:r>
              <a:rPr lang="en-US" dirty="0" err="1" smtClean="0"/>
              <a:t>eliminar</a:t>
            </a:r>
            <a:r>
              <a:rPr lang="en-US" dirty="0" smtClean="0"/>
              <a:t> 0s a la </a:t>
            </a:r>
            <a:r>
              <a:rPr lang="en-US" dirty="0" err="1" smtClean="0"/>
              <a:t>derecha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manera</a:t>
            </a:r>
            <a:r>
              <a:rPr lang="en-US" dirty="0" smtClean="0"/>
              <a:t> similar,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dígito</a:t>
            </a:r>
            <a:r>
              <a:rPr lang="en-US" dirty="0" smtClean="0"/>
              <a:t> hexadecimal se </a:t>
            </a:r>
            <a:r>
              <a:rPr lang="en-US" dirty="0" err="1" smtClean="0"/>
              <a:t>convierte</a:t>
            </a:r>
            <a:r>
              <a:rPr lang="en-US" dirty="0" smtClean="0"/>
              <a:t> a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equivalente</a:t>
            </a:r>
            <a:r>
              <a:rPr lang="en-US" dirty="0" smtClean="0"/>
              <a:t> </a:t>
            </a:r>
            <a:r>
              <a:rPr lang="en-US" dirty="0" err="1" smtClean="0"/>
              <a:t>binario</a:t>
            </a:r>
            <a:r>
              <a:rPr lang="en-US" dirty="0" smtClean="0"/>
              <a:t> de 4 bits. </a:t>
            </a:r>
            <a:r>
              <a:rPr lang="en-US" dirty="0" err="1" smtClean="0"/>
              <a:t>Esto</a:t>
            </a:r>
            <a:r>
              <a:rPr lang="en-US" dirty="0" smtClean="0"/>
              <a:t> se </a:t>
            </a:r>
            <a:r>
              <a:rPr lang="en-US" dirty="0" err="1" smtClean="0"/>
              <a:t>ilustra</a:t>
            </a:r>
            <a:r>
              <a:rPr lang="en-US" dirty="0" smtClean="0"/>
              <a:t> en los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ejemplos</a:t>
            </a:r>
            <a:r>
              <a:rPr lang="en-US" dirty="0" smtClean="0"/>
              <a:t>:</a:t>
            </a:r>
            <a:endParaRPr lang="es-ES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305244" y="4988291"/>
            <a:ext cx="84866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/>
              <a:t>(673.12)</a:t>
            </a:r>
            <a:r>
              <a:rPr lang="cs-CZ" sz="2800" baseline="-25000" dirty="0"/>
              <a:t>8</a:t>
            </a:r>
            <a:r>
              <a:rPr lang="cs-CZ" sz="2800" dirty="0"/>
              <a:t> = 110 111 011. 001 010 = (110111011.00101)</a:t>
            </a:r>
            <a:r>
              <a:rPr lang="cs-CZ" sz="2800" baseline="-25000" dirty="0"/>
              <a:t>2</a:t>
            </a:r>
          </a:p>
          <a:p>
            <a:r>
              <a:rPr lang="is-IS" sz="2800" dirty="0"/>
              <a:t>(3A6.C)</a:t>
            </a:r>
            <a:r>
              <a:rPr lang="is-IS" sz="2800" baseline="-25000" dirty="0"/>
              <a:t>16</a:t>
            </a:r>
            <a:r>
              <a:rPr lang="is-IS" sz="2800" dirty="0"/>
              <a:t> = 0011 1010 0110. 1100 = (1110100110.11)</a:t>
            </a:r>
            <a:r>
              <a:rPr lang="is-IS" sz="2800" baseline="-25000" dirty="0"/>
              <a:t>2</a:t>
            </a:r>
            <a:endParaRPr lang="en-US" sz="2800" baseline="-25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381" y="104146"/>
            <a:ext cx="4008316" cy="493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17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93261"/>
            <a:ext cx="10515600" cy="704020"/>
          </a:xfrm>
        </p:spPr>
        <p:txBody>
          <a:bodyPr/>
          <a:lstStyle/>
          <a:p>
            <a:r>
              <a:rPr lang="en-US" dirty="0" err="1" smtClean="0"/>
              <a:t>Ejercicios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52025"/>
            <a:ext cx="10515600" cy="5120640"/>
          </a:xfrm>
        </p:spPr>
        <p:txBody>
          <a:bodyPr>
            <a:noAutofit/>
          </a:bodyPr>
          <a:lstStyle/>
          <a:p>
            <a:r>
              <a:rPr lang="es-ES" sz="2200" dirty="0" smtClean="0"/>
              <a:t>Cómo convertir decimales a octales?</a:t>
            </a:r>
          </a:p>
          <a:p>
            <a:r>
              <a:rPr lang="es-ES" sz="2200" dirty="0"/>
              <a:t>Cómo convertir decimales a </a:t>
            </a:r>
            <a:r>
              <a:rPr lang="es-ES" sz="2200" dirty="0" smtClean="0"/>
              <a:t>hexadecimales?</a:t>
            </a:r>
            <a:endParaRPr lang="es-ES" sz="2200" dirty="0" smtClean="0"/>
          </a:p>
          <a:p>
            <a:r>
              <a:rPr lang="es-ES" sz="2200" dirty="0" smtClean="0"/>
              <a:t>Convertir los números del (16)</a:t>
            </a:r>
            <a:r>
              <a:rPr lang="es-ES" sz="2200" baseline="-25000" dirty="0" smtClean="0"/>
              <a:t>10</a:t>
            </a:r>
            <a:r>
              <a:rPr lang="es-ES" sz="2200" dirty="0" smtClean="0"/>
              <a:t> al (31)</a:t>
            </a:r>
            <a:r>
              <a:rPr lang="es-ES" sz="2200" baseline="-25000" dirty="0" smtClean="0"/>
              <a:t>10</a:t>
            </a:r>
            <a:r>
              <a:rPr lang="es-ES" sz="2200" dirty="0" smtClean="0"/>
              <a:t> a Binarios, Octales y Hexadecimales</a:t>
            </a:r>
          </a:p>
          <a:p>
            <a:r>
              <a:rPr lang="es-ES" sz="2200" dirty="0" smtClean="0"/>
              <a:t>Convertir estos binarios a decimales:</a:t>
            </a:r>
            <a:endParaRPr lang="es-ES" sz="2200" dirty="0" smtClean="0"/>
          </a:p>
          <a:p>
            <a:pPr lvl="1"/>
            <a:r>
              <a:rPr lang="is-IS" sz="2200" dirty="0"/>
              <a:t>(1101001)</a:t>
            </a:r>
            <a:r>
              <a:rPr lang="is-IS" sz="2200" baseline="-25000" dirty="0"/>
              <a:t>2</a:t>
            </a:r>
            <a:r>
              <a:rPr lang="is-IS" sz="2200" dirty="0"/>
              <a:t> </a:t>
            </a:r>
            <a:endParaRPr lang="is-IS" sz="2200" dirty="0" smtClean="0"/>
          </a:p>
          <a:p>
            <a:pPr lvl="1"/>
            <a:r>
              <a:rPr lang="is-IS" sz="2200" dirty="0" smtClean="0"/>
              <a:t>(</a:t>
            </a:r>
            <a:r>
              <a:rPr lang="is-IS" sz="2200" dirty="0"/>
              <a:t>10001011.011)</a:t>
            </a:r>
            <a:r>
              <a:rPr lang="is-IS" sz="2200" baseline="-25000" dirty="0"/>
              <a:t>2</a:t>
            </a:r>
            <a:r>
              <a:rPr lang="is-IS" sz="2200" dirty="0"/>
              <a:t> </a:t>
            </a:r>
            <a:endParaRPr lang="is-IS" sz="2200" dirty="0"/>
          </a:p>
          <a:p>
            <a:pPr lvl="1"/>
            <a:r>
              <a:rPr lang="is-IS" sz="2200" dirty="0" smtClean="0"/>
              <a:t>(</a:t>
            </a:r>
            <a:r>
              <a:rPr lang="is-IS" sz="2200" dirty="0"/>
              <a:t>10011010)</a:t>
            </a:r>
            <a:r>
              <a:rPr lang="is-IS" sz="2200" baseline="-25000" dirty="0"/>
              <a:t>2</a:t>
            </a:r>
            <a:r>
              <a:rPr lang="is-IS" sz="2200" dirty="0"/>
              <a:t> </a:t>
            </a:r>
            <a:endParaRPr lang="is-IS" sz="2200" dirty="0" smtClean="0"/>
          </a:p>
          <a:p>
            <a:r>
              <a:rPr lang="is-IS" sz="2200" dirty="0" smtClean="0"/>
              <a:t>Convertir estos n</a:t>
            </a:r>
            <a:r>
              <a:rPr lang="es-ES" sz="2200" dirty="0" err="1" smtClean="0"/>
              <a:t>úmeros</a:t>
            </a:r>
            <a:r>
              <a:rPr lang="es-ES" sz="2200" dirty="0" smtClean="0"/>
              <a:t> a los sistemas numéricos faltantes</a:t>
            </a:r>
          </a:p>
          <a:p>
            <a:endParaRPr lang="is-IS" sz="22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426" y="4578837"/>
            <a:ext cx="59309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4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93260"/>
            <a:ext cx="10515600" cy="1325563"/>
          </a:xfrm>
        </p:spPr>
        <p:txBody>
          <a:bodyPr/>
          <a:lstStyle/>
          <a:p>
            <a:r>
              <a:rPr lang="en-US" dirty="0" err="1" smtClean="0"/>
              <a:t>Revisi</a:t>
            </a:r>
            <a:r>
              <a:rPr lang="es-ES" dirty="0" err="1" smtClean="0"/>
              <a:t>ón</a:t>
            </a:r>
            <a:r>
              <a:rPr lang="es-ES" dirty="0" smtClean="0"/>
              <a:t> de los siguientes temas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325757"/>
            <a:ext cx="10515600" cy="3851206"/>
          </a:xfrm>
        </p:spPr>
        <p:txBody>
          <a:bodyPr/>
          <a:lstStyle/>
          <a:p>
            <a:r>
              <a:rPr lang="en-US" dirty="0" smtClean="0"/>
              <a:t>Sistema decimal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Sistema </a:t>
            </a:r>
            <a:r>
              <a:rPr lang="en-US" dirty="0" err="1" smtClean="0"/>
              <a:t>binario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/>
              <a:t>Sistema </a:t>
            </a:r>
            <a:r>
              <a:rPr lang="en-US" dirty="0" smtClean="0"/>
              <a:t>octal</a:t>
            </a:r>
          </a:p>
          <a:p>
            <a:r>
              <a:rPr lang="en-US" dirty="0"/>
              <a:t>Sistema </a:t>
            </a:r>
            <a:r>
              <a:rPr lang="en-US" dirty="0" smtClean="0"/>
              <a:t>hexadecimal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8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Sistema decimal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El sistema numérico decimal se emplea en la aritmética diaria para representar números mediante cadenas de dígitos. </a:t>
            </a:r>
          </a:p>
          <a:p>
            <a:r>
              <a:rPr lang="es-ES_tradnl" dirty="0" smtClean="0"/>
              <a:t>Dependiendo de su posición en la cadena, cada dígito tiene un valor asociado de un número entero elevado a la potencia de 10.</a:t>
            </a:r>
          </a:p>
          <a:p>
            <a:r>
              <a:rPr lang="es-ES_tradnl" dirty="0" smtClean="0"/>
              <a:t>El número 724.5 se interpreta para representar 7 cientos más 2 decenas más 4 unidades más 5 décimas. Las centenas, decenas, unidades y décimas son potencias de 10 establecidas por la posición de los dígitos. El valor del número se calcula de la siguiente manera:</a:t>
            </a:r>
            <a:endParaRPr lang="es-ES_tradnl" dirty="0"/>
          </a:p>
        </p:txBody>
      </p:sp>
      <p:sp>
        <p:nvSpPr>
          <p:cNvPr id="4" name="CuadroTexto 3"/>
          <p:cNvSpPr txBox="1"/>
          <p:nvPr/>
        </p:nvSpPr>
        <p:spPr>
          <a:xfrm>
            <a:off x="2356835" y="5528603"/>
            <a:ext cx="7478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 724.5 =  7 *  10</a:t>
            </a:r>
            <a:r>
              <a:rPr lang="mr-IN" sz="2800" baseline="30000" dirty="0"/>
              <a:t>2</a:t>
            </a:r>
            <a:r>
              <a:rPr lang="mr-IN" sz="2800" dirty="0"/>
              <a:t> +  2 *  10</a:t>
            </a:r>
            <a:r>
              <a:rPr lang="mr-IN" sz="2800" baseline="30000" dirty="0"/>
              <a:t>1</a:t>
            </a:r>
            <a:r>
              <a:rPr lang="mr-IN" sz="2800" dirty="0"/>
              <a:t> +  4 *  10</a:t>
            </a:r>
            <a:r>
              <a:rPr lang="mr-IN" sz="2800" baseline="30000" dirty="0"/>
              <a:t>0</a:t>
            </a:r>
            <a:r>
              <a:rPr lang="mr-IN" sz="2800" dirty="0"/>
              <a:t> +  5 *  10</a:t>
            </a:r>
            <a:r>
              <a:rPr lang="mr-IN" sz="2800" baseline="30000" dirty="0"/>
              <a:t>-1</a:t>
            </a:r>
            <a:endParaRPr lang="en-US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26590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Sistema decimal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Se dice que el sistema numérico decimal es de </a:t>
            </a:r>
            <a:r>
              <a:rPr lang="es-ES_tradnl" b="1" dirty="0" smtClean="0"/>
              <a:t>base</a:t>
            </a:r>
            <a:r>
              <a:rPr lang="es-ES_tradnl" dirty="0" smtClean="0"/>
              <a:t> o </a:t>
            </a:r>
            <a:r>
              <a:rPr lang="es-ES_tradnl" b="1" dirty="0" err="1" smtClean="0"/>
              <a:t>radix</a:t>
            </a:r>
            <a:r>
              <a:rPr lang="es-ES_tradnl" dirty="0" smtClean="0"/>
              <a:t> 10, porque los coeficientes se multiplican por potencias de 10 y el sistema usa 10 dígitos distintos. </a:t>
            </a:r>
          </a:p>
          <a:p>
            <a:r>
              <a:rPr lang="es-ES_tradnl" dirty="0" smtClean="0"/>
              <a:t>En general, un número en la base r contiene r dígitos, 0, 1, 2,. . ., r-1, y se expresa como una serie de potencias en r con la forma general</a:t>
            </a:r>
          </a:p>
          <a:p>
            <a:endParaRPr lang="es-ES_tradnl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477108" y="4127903"/>
            <a:ext cx="95519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3200" dirty="0"/>
              <a:t> A</a:t>
            </a:r>
            <a:r>
              <a:rPr lang="mr-IN" sz="3200" baseline="-25000" dirty="0"/>
              <a:t>n-1</a:t>
            </a:r>
            <a:r>
              <a:rPr lang="mr-IN" sz="3200" dirty="0"/>
              <a:t>  r</a:t>
            </a:r>
            <a:r>
              <a:rPr lang="mr-IN" sz="3200" baseline="30000" dirty="0"/>
              <a:t>n-1</a:t>
            </a:r>
            <a:r>
              <a:rPr lang="mr-IN" sz="3200" dirty="0"/>
              <a:t> +  A</a:t>
            </a:r>
            <a:r>
              <a:rPr lang="mr-IN" sz="3200" baseline="-25000" dirty="0"/>
              <a:t>n-2</a:t>
            </a:r>
            <a:r>
              <a:rPr lang="mr-IN" sz="3200" dirty="0"/>
              <a:t>  r</a:t>
            </a:r>
            <a:r>
              <a:rPr lang="mr-IN" sz="3200" baseline="30000" dirty="0"/>
              <a:t>n-2</a:t>
            </a:r>
            <a:r>
              <a:rPr lang="mr-IN" sz="3200" dirty="0"/>
              <a:t> + . . . +  A</a:t>
            </a:r>
            <a:r>
              <a:rPr lang="mr-IN" sz="3200" baseline="-25000" dirty="0"/>
              <a:t>1</a:t>
            </a:r>
            <a:r>
              <a:rPr lang="mr-IN" sz="3200" dirty="0"/>
              <a:t> r</a:t>
            </a:r>
            <a:r>
              <a:rPr lang="mr-IN" sz="3200" baseline="30000" dirty="0"/>
              <a:t>1</a:t>
            </a:r>
            <a:r>
              <a:rPr lang="mr-IN" sz="3200" dirty="0"/>
              <a:t> +  A</a:t>
            </a:r>
            <a:r>
              <a:rPr lang="mr-IN" sz="3200" baseline="-25000" dirty="0"/>
              <a:t>0</a:t>
            </a:r>
            <a:r>
              <a:rPr lang="mr-IN" sz="3200" dirty="0"/>
              <a:t> r</a:t>
            </a:r>
            <a:r>
              <a:rPr lang="mr-IN" sz="3200" baseline="30000" dirty="0"/>
              <a:t>0</a:t>
            </a:r>
          </a:p>
          <a:p>
            <a:r>
              <a:rPr lang="es-ES" sz="3200" dirty="0" smtClean="0"/>
              <a:t>	</a:t>
            </a:r>
            <a:r>
              <a:rPr lang="mr-IN" sz="3200" dirty="0" smtClean="0"/>
              <a:t>+  </a:t>
            </a:r>
            <a:r>
              <a:rPr lang="mr-IN" sz="3200" dirty="0"/>
              <a:t>A</a:t>
            </a:r>
            <a:r>
              <a:rPr lang="mr-IN" sz="3200" baseline="-25000" dirty="0"/>
              <a:t>-1</a:t>
            </a:r>
            <a:r>
              <a:rPr lang="mr-IN" sz="3200" dirty="0"/>
              <a:t>  r</a:t>
            </a:r>
            <a:r>
              <a:rPr lang="mr-IN" sz="3200" baseline="30000" dirty="0"/>
              <a:t>-1</a:t>
            </a:r>
            <a:r>
              <a:rPr lang="mr-IN" sz="3200" dirty="0"/>
              <a:t> +  A</a:t>
            </a:r>
            <a:r>
              <a:rPr lang="mr-IN" sz="3200" baseline="-25000" dirty="0"/>
              <a:t>-2</a:t>
            </a:r>
            <a:r>
              <a:rPr lang="mr-IN" sz="3200" dirty="0"/>
              <a:t>  r</a:t>
            </a:r>
            <a:r>
              <a:rPr lang="mr-IN" sz="3200" baseline="30000" dirty="0"/>
              <a:t>-2</a:t>
            </a:r>
            <a:r>
              <a:rPr lang="mr-IN" sz="3200" dirty="0"/>
              <a:t> + . . . +  A</a:t>
            </a:r>
            <a:r>
              <a:rPr lang="mr-IN" sz="3200" baseline="-25000" dirty="0"/>
              <a:t>-m+1</a:t>
            </a:r>
            <a:r>
              <a:rPr lang="mr-IN" sz="3200" dirty="0"/>
              <a:t>  r</a:t>
            </a:r>
            <a:r>
              <a:rPr lang="mr-IN" sz="3200" baseline="30000" dirty="0"/>
              <a:t>-m+1</a:t>
            </a:r>
            <a:r>
              <a:rPr lang="mr-IN" sz="3200" dirty="0"/>
              <a:t> +  </a:t>
            </a:r>
            <a:r>
              <a:rPr lang="mr-IN" sz="3200" dirty="0" err="1"/>
              <a:t>A</a:t>
            </a:r>
            <a:r>
              <a:rPr lang="mr-IN" sz="3200" baseline="-25000" dirty="0" err="1"/>
              <a:t>-m</a:t>
            </a:r>
            <a:r>
              <a:rPr lang="mr-IN" sz="3200" dirty="0"/>
              <a:t>  </a:t>
            </a:r>
            <a:r>
              <a:rPr lang="mr-IN" sz="3200" dirty="0" err="1"/>
              <a:t>r</a:t>
            </a:r>
            <a:r>
              <a:rPr lang="mr-IN" sz="3200" baseline="30000" dirty="0" err="1"/>
              <a:t>-m</a:t>
            </a:r>
            <a:endParaRPr lang="en-US" sz="3200" baseline="30000" dirty="0"/>
          </a:p>
        </p:txBody>
      </p:sp>
    </p:spTree>
    <p:extLst>
      <p:ext uri="{BB962C8B-B14F-4D97-AF65-F5344CB8AC3E}">
        <p14:creationId xmlns:p14="http://schemas.microsoft.com/office/powerpoint/2010/main" val="84028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Conversi</a:t>
            </a:r>
            <a:r>
              <a:rPr lang="es-ES" dirty="0" err="1" smtClean="0"/>
              <a:t>ón</a:t>
            </a:r>
            <a:r>
              <a:rPr lang="es-ES" dirty="0" smtClean="0"/>
              <a:t> al </a:t>
            </a:r>
            <a:r>
              <a:rPr lang="en-US" dirty="0" err="1"/>
              <a:t>s</a:t>
            </a:r>
            <a:r>
              <a:rPr lang="en-US" dirty="0" err="1" smtClean="0"/>
              <a:t>istema</a:t>
            </a:r>
            <a:r>
              <a:rPr lang="en-US" dirty="0" smtClean="0"/>
              <a:t> decimal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8586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 smtClean="0"/>
              <a:t>Para distinguir entre números de diferentes </a:t>
            </a:r>
            <a:r>
              <a:rPr lang="es-ES_tradnl" i="1" dirty="0" smtClean="0"/>
              <a:t>bases</a:t>
            </a:r>
            <a:r>
              <a:rPr lang="es-ES_tradnl" dirty="0" smtClean="0"/>
              <a:t>, se acostumbra a encerrar los coeficientes entre paréntesis y colocar un subíndice después del paréntesis derecho para indicar la base del número. </a:t>
            </a:r>
          </a:p>
          <a:p>
            <a:r>
              <a:rPr lang="es-ES_tradnl" dirty="0" smtClean="0"/>
              <a:t>Sin embargo, cuando el contexto hace que la base sea obvia, no es necesario usar paréntesis. </a:t>
            </a:r>
          </a:p>
          <a:p>
            <a:r>
              <a:rPr lang="es-ES_tradnl" dirty="0" smtClean="0"/>
              <a:t>Lo siguiente ilustra un número base 5 con n = 3 y m = 1 y su conversión a decimal:</a:t>
            </a:r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Tenga en cuenta que para todos los números sin la base designada, la aritmética se realiza con números decimales. El sistema base 5 utiliza solo cinco dígitos y, por lo tanto, los valores de los coeficientes en un número pueden ser solo 0, 1, 2, 3 y 4 cuando se expresan en ese sistema.</a:t>
            </a:r>
            <a:endParaRPr lang="es-ES_tradnl" dirty="0"/>
          </a:p>
        </p:txBody>
      </p:sp>
      <p:sp>
        <p:nvSpPr>
          <p:cNvPr id="4" name="CuadroTexto 3"/>
          <p:cNvSpPr txBox="1"/>
          <p:nvPr/>
        </p:nvSpPr>
        <p:spPr>
          <a:xfrm>
            <a:off x="2638188" y="3854549"/>
            <a:ext cx="64027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 (312.4)</a:t>
            </a:r>
            <a:r>
              <a:rPr lang="mr-IN" sz="2800" baseline="-25000" dirty="0"/>
              <a:t>5</a:t>
            </a:r>
            <a:r>
              <a:rPr lang="mr-IN" sz="2800" dirty="0"/>
              <a:t> = 3 * 5</a:t>
            </a:r>
            <a:r>
              <a:rPr lang="mr-IN" sz="2800" baseline="30000" dirty="0"/>
              <a:t>2</a:t>
            </a:r>
            <a:r>
              <a:rPr lang="mr-IN" sz="2800" dirty="0"/>
              <a:t> + 1 * 5</a:t>
            </a:r>
            <a:r>
              <a:rPr lang="mr-IN" sz="2800" baseline="30000" dirty="0"/>
              <a:t>1</a:t>
            </a:r>
            <a:r>
              <a:rPr lang="mr-IN" sz="2800" dirty="0"/>
              <a:t> + 2 * 5</a:t>
            </a:r>
            <a:r>
              <a:rPr lang="mr-IN" sz="2800" baseline="30000" dirty="0"/>
              <a:t>0</a:t>
            </a:r>
            <a:r>
              <a:rPr lang="mr-IN" sz="2800" dirty="0"/>
              <a:t> + 4 * 5</a:t>
            </a:r>
            <a:r>
              <a:rPr lang="mr-IN" sz="2800" baseline="30000" dirty="0"/>
              <a:t>-1</a:t>
            </a:r>
          </a:p>
          <a:p>
            <a:r>
              <a:rPr lang="es-ES" sz="2800" dirty="0" smtClean="0"/>
              <a:t>                 </a:t>
            </a:r>
            <a:r>
              <a:rPr lang="mr-IN" sz="2800" dirty="0" smtClean="0"/>
              <a:t>= </a:t>
            </a:r>
            <a:r>
              <a:rPr lang="mr-IN" sz="2800" dirty="0"/>
              <a:t>75 + 5 + 2 + 0.8 = (82.8)</a:t>
            </a:r>
            <a:r>
              <a:rPr lang="mr-IN" sz="2800" baseline="-25000" dirty="0"/>
              <a:t>10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20235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Sistema </a:t>
            </a:r>
            <a:r>
              <a:rPr lang="en-US" dirty="0" err="1" smtClean="0"/>
              <a:t>binario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Además</a:t>
            </a:r>
            <a:r>
              <a:rPr lang="en-US" dirty="0" smtClean="0"/>
              <a:t> del decimal, se </a:t>
            </a:r>
            <a:r>
              <a:rPr lang="en-US" dirty="0" err="1" smtClean="0"/>
              <a:t>utilizan</a:t>
            </a:r>
            <a:r>
              <a:rPr lang="en-US" dirty="0" smtClean="0"/>
              <a:t> </a:t>
            </a:r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numéricos</a:t>
            </a:r>
            <a:r>
              <a:rPr lang="en-US" dirty="0" smtClean="0"/>
              <a:t> en el </a:t>
            </a:r>
            <a:r>
              <a:rPr lang="en-US" dirty="0" err="1" smtClean="0"/>
              <a:t>trabajo</a:t>
            </a:r>
            <a:r>
              <a:rPr lang="en-US" dirty="0" smtClean="0"/>
              <a:t> de </a:t>
            </a:r>
            <a:r>
              <a:rPr lang="en-US" dirty="0" err="1" smtClean="0"/>
              <a:t>computadora</a:t>
            </a:r>
            <a:r>
              <a:rPr lang="en-US" dirty="0" smtClean="0"/>
              <a:t>: </a:t>
            </a:r>
          </a:p>
          <a:p>
            <a:pPr lvl="1"/>
            <a:r>
              <a:rPr lang="en-US" sz="2800" dirty="0" err="1" smtClean="0"/>
              <a:t>binario</a:t>
            </a:r>
            <a:r>
              <a:rPr lang="en-US" sz="2800" dirty="0" smtClean="0"/>
              <a:t>, </a:t>
            </a:r>
          </a:p>
          <a:p>
            <a:pPr lvl="1"/>
            <a:r>
              <a:rPr lang="en-US" sz="2800" dirty="0" smtClean="0"/>
              <a:t>octal y </a:t>
            </a:r>
          </a:p>
          <a:p>
            <a:pPr lvl="1"/>
            <a:r>
              <a:rPr lang="en-US" sz="2800" dirty="0" smtClean="0"/>
              <a:t>hexadecimal. </a:t>
            </a:r>
          </a:p>
          <a:p>
            <a:r>
              <a:rPr lang="en-US" dirty="0" err="1" smtClean="0"/>
              <a:t>Estos</a:t>
            </a:r>
            <a:r>
              <a:rPr lang="en-US" dirty="0" smtClean="0"/>
              <a:t> son los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numéricos</a:t>
            </a:r>
            <a:r>
              <a:rPr lang="en-US" dirty="0" smtClean="0"/>
              <a:t> base 2, base 8 y base 16, </a:t>
            </a:r>
            <a:r>
              <a:rPr lang="en-US" dirty="0" err="1" smtClean="0"/>
              <a:t>respectivamente</a:t>
            </a:r>
            <a:r>
              <a:rPr lang="en-US" dirty="0" smtClean="0"/>
              <a:t>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35830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Sistema </a:t>
            </a:r>
            <a:r>
              <a:rPr lang="en-US" dirty="0" err="1" smtClean="0"/>
              <a:t>binario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6037"/>
          </a:xfrm>
        </p:spPr>
        <p:txBody>
          <a:bodyPr>
            <a:normAutofit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binarios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sistema</a:t>
            </a:r>
            <a:r>
              <a:rPr lang="en-US" dirty="0" smtClean="0"/>
              <a:t> de base 2 con dos </a:t>
            </a:r>
            <a:r>
              <a:rPr lang="en-US" dirty="0" err="1" smtClean="0"/>
              <a:t>dígitos</a:t>
            </a:r>
            <a:r>
              <a:rPr lang="en-US" dirty="0" smtClean="0"/>
              <a:t>: 0 y 1. Un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binario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11010.11 se </a:t>
            </a:r>
            <a:r>
              <a:rPr lang="en-US" dirty="0" err="1" smtClean="0"/>
              <a:t>expresa</a:t>
            </a:r>
            <a:r>
              <a:rPr lang="en-US" dirty="0" smtClean="0"/>
              <a:t> con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cadena</a:t>
            </a:r>
            <a:r>
              <a:rPr lang="en-US" dirty="0" smtClean="0"/>
              <a:t> de 1s y 0s y, </a:t>
            </a:r>
            <a:r>
              <a:rPr lang="en-US" dirty="0" err="1" smtClean="0"/>
              <a:t>posiblemente</a:t>
            </a:r>
            <a:r>
              <a:rPr lang="en-US" dirty="0" smtClean="0"/>
              <a:t>, un </a:t>
            </a:r>
            <a:r>
              <a:rPr lang="en-US" i="1" dirty="0" err="1" smtClean="0"/>
              <a:t>punto</a:t>
            </a:r>
            <a:r>
              <a:rPr lang="en-US" i="1" dirty="0" smtClean="0"/>
              <a:t> </a:t>
            </a:r>
            <a:r>
              <a:rPr lang="en-US" i="1" dirty="0" err="1" smtClean="0"/>
              <a:t>binario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equivalente</a:t>
            </a:r>
            <a:r>
              <a:rPr lang="en-US" dirty="0" smtClean="0"/>
              <a:t> decimal de un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binario</a:t>
            </a:r>
            <a:r>
              <a:rPr lang="en-US" dirty="0" smtClean="0"/>
              <a:t>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encontrar</a:t>
            </a:r>
            <a:r>
              <a:rPr lang="en-US" dirty="0" smtClean="0"/>
              <a:t> </a:t>
            </a:r>
            <a:r>
              <a:rPr lang="en-US" dirty="0" err="1" smtClean="0"/>
              <a:t>expandiendo</a:t>
            </a:r>
            <a:r>
              <a:rPr lang="en-US" dirty="0" smtClean="0"/>
              <a:t> el </a:t>
            </a:r>
            <a:r>
              <a:rPr lang="en-US" dirty="0" err="1" smtClean="0"/>
              <a:t>número</a:t>
            </a:r>
            <a:r>
              <a:rPr lang="en-US" dirty="0" smtClean="0"/>
              <a:t> 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de </a:t>
            </a:r>
            <a:r>
              <a:rPr lang="en-US" dirty="0" err="1" smtClean="0"/>
              <a:t>potencias</a:t>
            </a:r>
            <a:r>
              <a:rPr lang="en-US" dirty="0" smtClean="0"/>
              <a:t> con </a:t>
            </a:r>
            <a:r>
              <a:rPr lang="en-US" dirty="0" err="1" smtClean="0"/>
              <a:t>una</a:t>
            </a:r>
            <a:r>
              <a:rPr lang="en-US" dirty="0" smtClean="0"/>
              <a:t> base de 2.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,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27295" y="4740812"/>
            <a:ext cx="9797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(11010)</a:t>
            </a:r>
            <a:r>
              <a:rPr lang="mr-IN" sz="2800" baseline="-25000" dirty="0"/>
              <a:t>2</a:t>
            </a:r>
            <a:r>
              <a:rPr lang="mr-IN" sz="2800" dirty="0"/>
              <a:t> =  1 *  2</a:t>
            </a:r>
            <a:r>
              <a:rPr lang="mr-IN" sz="2800" baseline="30000" dirty="0"/>
              <a:t>4</a:t>
            </a:r>
            <a:r>
              <a:rPr lang="mr-IN" sz="2800" dirty="0"/>
              <a:t> +  1 *  2</a:t>
            </a:r>
            <a:r>
              <a:rPr lang="mr-IN" sz="2800" baseline="30000" dirty="0"/>
              <a:t>3</a:t>
            </a:r>
            <a:r>
              <a:rPr lang="mr-IN" sz="2800" dirty="0"/>
              <a:t> +  0 *  2</a:t>
            </a:r>
            <a:r>
              <a:rPr lang="mr-IN" sz="2800" baseline="30000" dirty="0"/>
              <a:t>2</a:t>
            </a:r>
            <a:r>
              <a:rPr lang="mr-IN" sz="2800" dirty="0"/>
              <a:t> +  1 *  2</a:t>
            </a:r>
            <a:r>
              <a:rPr lang="mr-IN" sz="2800" baseline="30000" dirty="0"/>
              <a:t>1</a:t>
            </a:r>
            <a:r>
              <a:rPr lang="mr-IN" sz="2800" dirty="0"/>
              <a:t> +  0 *  2</a:t>
            </a:r>
            <a:r>
              <a:rPr lang="mr-IN" sz="2800" baseline="30000" dirty="0"/>
              <a:t>0</a:t>
            </a:r>
            <a:r>
              <a:rPr lang="mr-IN" sz="2800" dirty="0"/>
              <a:t> =  (26)</a:t>
            </a:r>
            <a:r>
              <a:rPr lang="mr-IN" sz="2800" baseline="-25000" dirty="0"/>
              <a:t>10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11649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Sistema </a:t>
            </a:r>
            <a:r>
              <a:rPr lang="en-US" dirty="0" err="1" smtClean="0"/>
              <a:t>binario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6037"/>
          </a:xfrm>
        </p:spPr>
        <p:txBody>
          <a:bodyPr>
            <a:normAutofit/>
          </a:bodyPr>
          <a:lstStyle/>
          <a:p>
            <a:r>
              <a:rPr lang="en-US" dirty="0"/>
              <a:t>L</a:t>
            </a:r>
            <a:r>
              <a:rPr lang="en-US" dirty="0" smtClean="0"/>
              <a:t>os </a:t>
            </a:r>
            <a:r>
              <a:rPr lang="en-US" dirty="0" err="1" smtClean="0"/>
              <a:t>dígitos</a:t>
            </a:r>
            <a:r>
              <a:rPr lang="en-US" dirty="0" smtClean="0"/>
              <a:t> en un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binario</a:t>
            </a:r>
            <a:r>
              <a:rPr lang="en-US" dirty="0" smtClean="0"/>
              <a:t> se </a:t>
            </a:r>
            <a:r>
              <a:rPr lang="en-US" dirty="0" err="1" smtClean="0"/>
              <a:t>denominan</a:t>
            </a:r>
            <a:r>
              <a:rPr lang="en-US" dirty="0" smtClean="0"/>
              <a:t> bits. </a:t>
            </a:r>
            <a:r>
              <a:rPr lang="en-US" dirty="0" err="1" smtClean="0"/>
              <a:t>Cuando</a:t>
            </a:r>
            <a:r>
              <a:rPr lang="en-US" dirty="0" smtClean="0"/>
              <a:t> un bit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 smtClean="0"/>
              <a:t> a 0, no </a:t>
            </a:r>
            <a:r>
              <a:rPr lang="en-US" dirty="0" err="1" smtClean="0"/>
              <a:t>contribuye</a:t>
            </a:r>
            <a:r>
              <a:rPr lang="en-US" dirty="0" smtClean="0"/>
              <a:t> a la </a:t>
            </a:r>
            <a:r>
              <a:rPr lang="en-US" dirty="0" err="1" smtClean="0"/>
              <a:t>suma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la </a:t>
            </a:r>
            <a:r>
              <a:rPr lang="en-US" dirty="0" err="1" smtClean="0"/>
              <a:t>conversión</a:t>
            </a:r>
            <a:r>
              <a:rPr lang="en-US" dirty="0" smtClean="0"/>
              <a:t>. </a:t>
            </a:r>
            <a:r>
              <a:rPr lang="en-US" dirty="0" err="1" smtClean="0"/>
              <a:t>Por</a:t>
            </a:r>
            <a:r>
              <a:rPr lang="en-US" dirty="0" smtClean="0"/>
              <a:t> lo </a:t>
            </a:r>
            <a:r>
              <a:rPr lang="en-US" dirty="0" err="1" smtClean="0"/>
              <a:t>tanto</a:t>
            </a:r>
            <a:r>
              <a:rPr lang="en-US" dirty="0" smtClean="0"/>
              <a:t>, la </a:t>
            </a:r>
            <a:r>
              <a:rPr lang="en-US" dirty="0" err="1" smtClean="0"/>
              <a:t>conversión</a:t>
            </a:r>
            <a:r>
              <a:rPr lang="en-US" dirty="0" smtClean="0"/>
              <a:t> a decimal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obtener</a:t>
            </a:r>
            <a:r>
              <a:rPr lang="en-US" dirty="0" smtClean="0"/>
              <a:t> </a:t>
            </a:r>
            <a:r>
              <a:rPr lang="en-US" dirty="0" err="1" smtClean="0"/>
              <a:t>sumando</a:t>
            </a:r>
            <a:r>
              <a:rPr lang="en-US" dirty="0" smtClean="0"/>
              <a:t> los </a:t>
            </a:r>
            <a:r>
              <a:rPr lang="en-US" dirty="0" err="1" smtClean="0"/>
              <a:t>números</a:t>
            </a:r>
            <a:r>
              <a:rPr lang="en-US" dirty="0" smtClean="0"/>
              <a:t> con </a:t>
            </a:r>
            <a:r>
              <a:rPr lang="en-US" dirty="0" err="1" smtClean="0"/>
              <a:t>potencias</a:t>
            </a:r>
            <a:r>
              <a:rPr lang="en-US" dirty="0" smtClean="0"/>
              <a:t> de dos </a:t>
            </a:r>
            <a:r>
              <a:rPr lang="en-US" dirty="0" err="1" smtClean="0"/>
              <a:t>correspondientes</a:t>
            </a:r>
            <a:r>
              <a:rPr lang="en-US" dirty="0" smtClean="0"/>
              <a:t> a los bits </a:t>
            </a:r>
            <a:r>
              <a:rPr lang="en-US" dirty="0" err="1" smtClean="0"/>
              <a:t>que</a:t>
            </a:r>
            <a:r>
              <a:rPr lang="en-US" dirty="0" smtClean="0"/>
              <a:t> son </a:t>
            </a:r>
            <a:r>
              <a:rPr lang="en-US" dirty="0" err="1" smtClean="0"/>
              <a:t>iguales</a:t>
            </a:r>
            <a:r>
              <a:rPr lang="en-US" dirty="0" smtClean="0"/>
              <a:t> a 1.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,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613042" y="4240052"/>
            <a:ext cx="8965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 smtClean="0"/>
              <a:t>(110101.11)</a:t>
            </a:r>
            <a:r>
              <a:rPr lang="mr-IN" sz="2800" baseline="-25000" dirty="0" smtClean="0"/>
              <a:t>2</a:t>
            </a:r>
            <a:r>
              <a:rPr lang="mr-IN" sz="2800" dirty="0" smtClean="0"/>
              <a:t> </a:t>
            </a:r>
            <a:r>
              <a:rPr lang="mr-IN" sz="2800" dirty="0"/>
              <a:t>=  32 +  16 +  4 +  1 +  0.5 +  0.25 =  (53.75)</a:t>
            </a:r>
            <a:r>
              <a:rPr lang="mr-IN" sz="2800" baseline="-25000" dirty="0"/>
              <a:t>10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2059082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363"/>
          </a:xfrm>
        </p:spPr>
        <p:txBody>
          <a:bodyPr/>
          <a:lstStyle/>
          <a:p>
            <a:r>
              <a:rPr lang="en-US" dirty="0" smtClean="0"/>
              <a:t>Sistema </a:t>
            </a:r>
            <a:r>
              <a:rPr lang="en-US" dirty="0" err="1" smtClean="0"/>
              <a:t>binario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8711" y="1419751"/>
            <a:ext cx="6154224" cy="2676037"/>
          </a:xfrm>
        </p:spPr>
        <p:txBody>
          <a:bodyPr>
            <a:normAutofit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conversión</a:t>
            </a:r>
            <a:r>
              <a:rPr lang="en-US" dirty="0" smtClean="0"/>
              <a:t> de un </a:t>
            </a:r>
            <a:r>
              <a:rPr lang="en-US" dirty="0" err="1" smtClean="0"/>
              <a:t>número</a:t>
            </a:r>
            <a:r>
              <a:rPr lang="en-US" dirty="0" smtClean="0"/>
              <a:t> decimal a </a:t>
            </a:r>
            <a:r>
              <a:rPr lang="en-US" dirty="0" err="1" smtClean="0"/>
              <a:t>binario</a:t>
            </a:r>
            <a:r>
              <a:rPr lang="en-US" dirty="0" smtClean="0"/>
              <a:t>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lograr</a:t>
            </a:r>
            <a:r>
              <a:rPr lang="en-US" dirty="0" smtClean="0"/>
              <a:t> </a:t>
            </a:r>
            <a:r>
              <a:rPr lang="en-US" dirty="0" err="1" smtClean="0"/>
              <a:t>fácilmente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un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u="sng" dirty="0" err="1" smtClean="0"/>
              <a:t>resta</a:t>
            </a:r>
            <a:r>
              <a:rPr lang="en-US" u="sng" dirty="0" smtClean="0"/>
              <a:t> </a:t>
            </a:r>
            <a:r>
              <a:rPr lang="en-US" u="sng" dirty="0" err="1" smtClean="0"/>
              <a:t>sucesivamente</a:t>
            </a:r>
            <a:r>
              <a:rPr lang="en-US" u="sng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b="1" dirty="0" err="1" smtClean="0"/>
              <a:t>potencias</a:t>
            </a:r>
            <a:r>
              <a:rPr lang="en-US" b="1" dirty="0" smtClean="0"/>
              <a:t> de dos</a:t>
            </a:r>
            <a:r>
              <a:rPr lang="en-US" dirty="0" smtClean="0"/>
              <a:t> del </a:t>
            </a:r>
            <a:r>
              <a:rPr lang="en-US" b="1" dirty="0" err="1" smtClean="0"/>
              <a:t>número</a:t>
            </a:r>
            <a:r>
              <a:rPr lang="en-US" b="1" dirty="0" smtClean="0"/>
              <a:t> decimal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Convertir</a:t>
            </a:r>
            <a:r>
              <a:rPr lang="en-US" dirty="0" smtClean="0"/>
              <a:t> el decimal 625 a </a:t>
            </a:r>
            <a:r>
              <a:rPr lang="en-US" dirty="0" err="1" smtClean="0"/>
              <a:t>binario</a:t>
            </a:r>
            <a:r>
              <a:rPr lang="en-US" dirty="0" smtClean="0"/>
              <a:t>:</a:t>
            </a:r>
          </a:p>
          <a:p>
            <a:endParaRPr lang="en-US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86" y="4095788"/>
            <a:ext cx="5928449" cy="260408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935" y="365125"/>
            <a:ext cx="5283200" cy="3581400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3066757" y="5809957"/>
            <a:ext cx="478301" cy="3798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/>
          <p:cNvSpPr/>
          <p:nvPr/>
        </p:nvSpPr>
        <p:spPr>
          <a:xfrm>
            <a:off x="4400841" y="4055137"/>
            <a:ext cx="762002" cy="21346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87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1235</Words>
  <Application>Microsoft Macintosh PowerPoint</Application>
  <PresentationFormat>Panorámica</PresentationFormat>
  <Paragraphs>89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Mangal</vt:lpstr>
      <vt:lpstr>Arial</vt:lpstr>
      <vt:lpstr>Tema de Office</vt:lpstr>
      <vt:lpstr>Sistemas Numéricos</vt:lpstr>
      <vt:lpstr>Revisión de los siguientes temas</vt:lpstr>
      <vt:lpstr>Sistema decimal</vt:lpstr>
      <vt:lpstr>Sistema decimal</vt:lpstr>
      <vt:lpstr>Conversión al sistema decimal</vt:lpstr>
      <vt:lpstr>Sistema binario</vt:lpstr>
      <vt:lpstr>Sistema binario</vt:lpstr>
      <vt:lpstr>Sistema binario</vt:lpstr>
      <vt:lpstr>Sistema binario</vt:lpstr>
      <vt:lpstr>Sistema binario</vt:lpstr>
      <vt:lpstr>Sistema binario</vt:lpstr>
      <vt:lpstr>Sistema octal</vt:lpstr>
      <vt:lpstr>Sistema octal</vt:lpstr>
      <vt:lpstr>Sistema octal</vt:lpstr>
      <vt:lpstr>Sistema hexadecimal</vt:lpstr>
      <vt:lpstr>Sistema hexadecimal</vt:lpstr>
      <vt:lpstr>De octal o hexadecimal a binario</vt:lpstr>
      <vt:lpstr>Ejercicios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Lorena Recalde</dc:creator>
  <cp:lastModifiedBy>Lorena Recalde</cp:lastModifiedBy>
  <cp:revision>21</cp:revision>
  <dcterms:created xsi:type="dcterms:W3CDTF">2019-04-17T14:19:58Z</dcterms:created>
  <dcterms:modified xsi:type="dcterms:W3CDTF">2019-04-17T18:16:09Z</dcterms:modified>
</cp:coreProperties>
</file>