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9"/>
  </p:notesMasterIdLst>
  <p:sldIdLst>
    <p:sldId id="358" r:id="rId2"/>
    <p:sldId id="472" r:id="rId3"/>
    <p:sldId id="481" r:id="rId4"/>
    <p:sldId id="641" r:id="rId5"/>
    <p:sldId id="637" r:id="rId6"/>
    <p:sldId id="621" r:id="rId7"/>
    <p:sldId id="620" r:id="rId8"/>
    <p:sldId id="784" r:id="rId9"/>
    <p:sldId id="785" r:id="rId10"/>
    <p:sldId id="786" r:id="rId11"/>
    <p:sldId id="787" r:id="rId12"/>
    <p:sldId id="788" r:id="rId13"/>
    <p:sldId id="789" r:id="rId14"/>
    <p:sldId id="790" r:id="rId15"/>
    <p:sldId id="791" r:id="rId16"/>
    <p:sldId id="792" r:id="rId17"/>
    <p:sldId id="795" r:id="rId18"/>
    <p:sldId id="796" r:id="rId19"/>
    <p:sldId id="797" r:id="rId20"/>
    <p:sldId id="843" r:id="rId21"/>
    <p:sldId id="801" r:id="rId22"/>
    <p:sldId id="844" r:id="rId23"/>
    <p:sldId id="802" r:id="rId24"/>
    <p:sldId id="803" r:id="rId25"/>
    <p:sldId id="805" r:id="rId26"/>
    <p:sldId id="806" r:id="rId27"/>
    <p:sldId id="807" r:id="rId28"/>
    <p:sldId id="810" r:id="rId29"/>
    <p:sldId id="808" r:id="rId30"/>
    <p:sldId id="809" r:id="rId31"/>
    <p:sldId id="819" r:id="rId32"/>
    <p:sldId id="820" r:id="rId33"/>
    <p:sldId id="821" r:id="rId34"/>
    <p:sldId id="824" r:id="rId35"/>
    <p:sldId id="822" r:id="rId36"/>
    <p:sldId id="823" r:id="rId37"/>
    <p:sldId id="780" r:id="rId38"/>
    <p:sldId id="781" r:id="rId39"/>
    <p:sldId id="783" r:id="rId40"/>
    <p:sldId id="825" r:id="rId41"/>
    <p:sldId id="826" r:id="rId42"/>
    <p:sldId id="827" r:id="rId43"/>
    <p:sldId id="828" r:id="rId44"/>
    <p:sldId id="830" r:id="rId45"/>
    <p:sldId id="831" r:id="rId46"/>
    <p:sldId id="832" r:id="rId47"/>
    <p:sldId id="833" r:id="rId48"/>
    <p:sldId id="834" r:id="rId49"/>
    <p:sldId id="835" r:id="rId50"/>
    <p:sldId id="829" r:id="rId51"/>
    <p:sldId id="841" r:id="rId52"/>
    <p:sldId id="842" r:id="rId53"/>
    <p:sldId id="836" r:id="rId54"/>
    <p:sldId id="837" r:id="rId55"/>
    <p:sldId id="838" r:id="rId56"/>
    <p:sldId id="839" r:id="rId57"/>
    <p:sldId id="840" r:id="rId58"/>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2"/>
    <p:restoredTop sz="85189"/>
  </p:normalViewPr>
  <p:slideViewPr>
    <p:cSldViewPr snapToGrid="0" snapToObjects="1">
      <p:cViewPr>
        <p:scale>
          <a:sx n="78" d="100"/>
          <a:sy n="78" d="100"/>
        </p:scale>
        <p:origin x="5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6/10/19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3443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20176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114534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54034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94518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100708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94802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1431377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42090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184064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52314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79395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0431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633043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2714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64543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10/6/19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10/6/19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10/6/19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10/6/19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10/6/19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10/6/19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10/6/19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100051" y="2021305"/>
            <a:ext cx="1005840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Tópicos Especiales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2019-A</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smtClean="0"/>
              <a:t>La </a:t>
            </a:r>
            <a:r>
              <a:rPr lang="es-ES_tradnl" sz="2400" dirty="0"/>
              <a:t>escala de calificación osciló entre 1 y 5, siendo 5 la calificación de </a:t>
            </a:r>
            <a:r>
              <a:rPr lang="es-ES_tradnl" sz="2400" dirty="0" smtClean="0"/>
              <a:t>madurez más </a:t>
            </a:r>
            <a:r>
              <a:rPr lang="es-ES_tradnl" sz="2400" dirty="0"/>
              <a:t>alta.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tabla 11-1 muestra los resultados de la encuesta. </a:t>
            </a:r>
            <a:endParaRPr lang="es-ES_tradnl" sz="2400" dirty="0" smtClean="0"/>
          </a:p>
          <a:p>
            <a:pPr>
              <a:spcBef>
                <a:spcPts val="500"/>
              </a:spcBef>
              <a:spcAft>
                <a:spcPts val="300"/>
              </a:spcAft>
              <a:buClr>
                <a:schemeClr val="accent2"/>
              </a:buClr>
              <a:buFont typeface="Wingdings" charset="2"/>
              <a:buChar char="v"/>
            </a:pPr>
            <a:r>
              <a:rPr lang="es-ES_tradnl" sz="2400" dirty="0" smtClean="0"/>
              <a:t>Tenga </a:t>
            </a:r>
            <a:r>
              <a:rPr lang="es-ES_tradnl" sz="2400" dirty="0"/>
              <a:t>en cuenta que la administración de riesgos fue la única área de conocimiento para la cual todas las calificaciones fueron menores a 3. </a:t>
            </a:r>
            <a:endParaRPr lang="es-ES_tradnl" sz="2400" dirty="0" smtClean="0"/>
          </a:p>
          <a:p>
            <a:pPr>
              <a:spcBef>
                <a:spcPts val="500"/>
              </a:spcBef>
              <a:spcAft>
                <a:spcPts val="300"/>
              </a:spcAft>
              <a:buClr>
                <a:schemeClr val="accent2"/>
              </a:buClr>
              <a:buFont typeface="Wingdings" charset="2"/>
              <a:buChar char="v"/>
            </a:pPr>
            <a:r>
              <a:rPr lang="es-ES_tradnl" sz="2400" dirty="0" smtClean="0"/>
              <a:t>Este </a:t>
            </a:r>
            <a:r>
              <a:rPr lang="es-ES_tradnl" sz="2400" dirty="0"/>
              <a:t>estudio demostró que todas las organizaciones deberían esforzarse más en la administración de riesgos de proyectos, especialmente las compañías en la industria de desarrollo de software y sistemas de información, que tenían la calificación más baja. 2.75 (resaltado en negrita en la Tabla 11-1</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7719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6" name="Título 1"/>
          <p:cNvSpPr txBox="1">
            <a:spLocks/>
          </p:cNvSpPr>
          <p:nvPr/>
        </p:nvSpPr>
        <p:spPr>
          <a:xfrm>
            <a:off x="770401" y="649704"/>
            <a:ext cx="10717788"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3" name="Imagen 2"/>
          <p:cNvPicPr>
            <a:picLocks noChangeAspect="1"/>
          </p:cNvPicPr>
          <p:nvPr/>
        </p:nvPicPr>
        <p:blipFill>
          <a:blip r:embed="rId3"/>
          <a:stretch>
            <a:fillRect/>
          </a:stretch>
        </p:blipFill>
        <p:spPr>
          <a:xfrm>
            <a:off x="1545856" y="1450015"/>
            <a:ext cx="9030143" cy="4780664"/>
          </a:xfrm>
          <a:prstGeom prst="rect">
            <a:avLst/>
          </a:prstGeom>
        </p:spPr>
      </p:pic>
    </p:spTree>
    <p:extLst>
      <p:ext uri="{BB962C8B-B14F-4D97-AF65-F5344CB8AC3E}">
        <p14:creationId xmlns:p14="http://schemas.microsoft.com/office/powerpoint/2010/main" val="2090986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66481"/>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Una encuesta similar se completó con compañías de desarrollo de software en Mauricio, Sudáfrica, en </a:t>
            </a:r>
            <a:r>
              <a:rPr lang="es-ES_tradnl" sz="2400" dirty="0" smtClean="0"/>
              <a:t>2003.</a:t>
            </a:r>
          </a:p>
          <a:p>
            <a:pPr>
              <a:spcBef>
                <a:spcPts val="500"/>
              </a:spcBef>
              <a:spcAft>
                <a:spcPts val="300"/>
              </a:spcAft>
              <a:buClr>
                <a:schemeClr val="accent2"/>
              </a:buClr>
              <a:buFont typeface="Wingdings" charset="2"/>
              <a:buChar char="v"/>
            </a:pPr>
            <a:r>
              <a:rPr lang="es-ES_tradnl" sz="2400" dirty="0" smtClean="0"/>
              <a:t>La </a:t>
            </a:r>
            <a:r>
              <a:rPr lang="es-ES_tradnl" sz="2400" dirty="0"/>
              <a:t>calificación de </a:t>
            </a:r>
            <a:r>
              <a:rPr lang="es-ES_tradnl" sz="2400" dirty="0" smtClean="0"/>
              <a:t>madurez promedio </a:t>
            </a:r>
            <a:r>
              <a:rPr lang="es-ES_tradnl" sz="2400" dirty="0"/>
              <a:t>fue de solo 2.29 para todas las áreas de conocimiento en una escala del 1 al 5, siendo 5 la calificación </a:t>
            </a:r>
            <a:r>
              <a:rPr lang="es-ES_tradnl" sz="2400" dirty="0" smtClean="0"/>
              <a:t>más </a:t>
            </a:r>
            <a:r>
              <a:rPr lang="es-ES_tradnl" sz="2400" dirty="0"/>
              <a:t>alta. </a:t>
            </a:r>
            <a:endParaRPr lang="es-ES_tradnl" sz="2400" dirty="0" smtClean="0"/>
          </a:p>
          <a:p>
            <a:pPr>
              <a:spcBef>
                <a:spcPts val="500"/>
              </a:spcBef>
              <a:spcAft>
                <a:spcPts val="300"/>
              </a:spcAft>
              <a:buClr>
                <a:schemeClr val="accent2"/>
              </a:buClr>
              <a:buFont typeface="Wingdings" charset="2"/>
              <a:buChar char="v"/>
            </a:pPr>
            <a:r>
              <a:rPr lang="es-ES_tradnl" sz="2400" dirty="0" smtClean="0"/>
              <a:t>El </a:t>
            </a:r>
            <a:r>
              <a:rPr lang="es-ES_tradnl" sz="2400" dirty="0"/>
              <a:t>índice de </a:t>
            </a:r>
            <a:r>
              <a:rPr lang="es-ES_tradnl" sz="2400" dirty="0" smtClean="0"/>
              <a:t>madurez promedio </a:t>
            </a:r>
            <a:r>
              <a:rPr lang="es-ES_tradnl" sz="2400" dirty="0"/>
              <a:t>más bajo, 1.84, también se ubicó en el área de gestión de riesgos del proyecto, como el estudio de </a:t>
            </a:r>
            <a:r>
              <a:rPr lang="es-ES_tradnl" sz="2400" dirty="0" err="1"/>
              <a:t>Ibbs</a:t>
            </a:r>
            <a:r>
              <a:rPr lang="es-ES_tradnl" sz="2400" dirty="0"/>
              <a:t> y </a:t>
            </a:r>
            <a:r>
              <a:rPr lang="es-ES_tradnl" sz="2400" dirty="0" err="1"/>
              <a:t>Kwak</a:t>
            </a:r>
            <a:r>
              <a:rPr lang="es-ES_tradnl" sz="2400" dirty="0"/>
              <a:t>.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err="1" smtClean="0"/>
              <a:t>gesti</a:t>
            </a:r>
            <a:r>
              <a:rPr lang="es-ES" sz="2400" dirty="0" err="1" smtClean="0"/>
              <a:t>ón</a:t>
            </a:r>
            <a:r>
              <a:rPr lang="es-ES" sz="2400" dirty="0" smtClean="0"/>
              <a:t> </a:t>
            </a:r>
            <a:r>
              <a:rPr lang="es-ES_tradnl" sz="2400" dirty="0" smtClean="0"/>
              <a:t>de </a:t>
            </a:r>
            <a:r>
              <a:rPr lang="es-ES_tradnl" sz="2400" dirty="0"/>
              <a:t>costos tuvo la calificación de </a:t>
            </a:r>
            <a:r>
              <a:rPr lang="es-ES_tradnl" sz="2400" dirty="0" smtClean="0"/>
              <a:t>madurez más </a:t>
            </a:r>
            <a:r>
              <a:rPr lang="es-ES_tradnl" sz="2400" dirty="0"/>
              <a:t>alta de 2.5, y los autores de la encuesta señalaron que las organizaciones en el estudio a menudo se preocupaban por el exceso de costos y tenían indicadores para ayudar a controlar los costos.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autores también encontraron que la calificación de madurez estaba estrechamente relacionada con la tasa de éxito de los proyectos, y que la calificación deficiente para la gestión de riesgos era una causa probable de los problemas y fallos de los proyectos.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53741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473526" y="1818249"/>
            <a:ext cx="11457633" cy="4560646"/>
          </a:xfrm>
        </p:spPr>
        <p:txBody>
          <a:bodyPr>
            <a:noAutofit/>
          </a:bodyPr>
          <a:lstStyle/>
          <a:p>
            <a:pPr>
              <a:spcBef>
                <a:spcPts val="500"/>
              </a:spcBef>
              <a:spcAft>
                <a:spcPts val="300"/>
              </a:spcAft>
              <a:buClr>
                <a:schemeClr val="accent2"/>
              </a:buClr>
              <a:buFont typeface="Wingdings" charset="2"/>
              <a:buChar char="v"/>
            </a:pPr>
            <a:r>
              <a:rPr lang="es-ES_tradnl" sz="2250" dirty="0" smtClean="0"/>
              <a:t>Los </a:t>
            </a:r>
            <a:r>
              <a:rPr lang="es-ES_tradnl" sz="2250" dirty="0"/>
              <a:t>siguientes puntos resumen algunos de sus hallazgos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noventa y siete por ciento de los participantes dijeron que tenían procedimientos establecidos para identificar y evaluar el riesgo</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ochenta por ciento identificó anticipar y evitar problemas como el principal beneficio de la gestión de riesgos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setenta por ciento de las organizaciones tenían procesos de desarrollo de software definidos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64% tenía una Oficina de Gestión de Proyectos</a:t>
            </a:r>
            <a:r>
              <a:rPr lang="es-ES_tradnl" sz="2250" dirty="0" smtClean="0"/>
              <a:t>.</a:t>
            </a:r>
          </a:p>
          <a:p>
            <a:pPr>
              <a:spcBef>
                <a:spcPts val="500"/>
              </a:spcBef>
              <a:spcAft>
                <a:spcPts val="300"/>
              </a:spcAft>
              <a:buClr>
                <a:schemeClr val="accent2"/>
              </a:buClr>
              <a:buFont typeface="Wingdings" charset="2"/>
              <a:buChar char="v"/>
            </a:pPr>
            <a:r>
              <a:rPr lang="es-ES_tradnl" sz="2250" dirty="0" smtClean="0"/>
              <a:t>La </a:t>
            </a:r>
            <a:r>
              <a:rPr lang="es-ES_tradnl" sz="2250" dirty="0"/>
              <a:t>Figura 11-1 muestra los principales beneficios de las prácticas de administración de riesgos de software citadas por los encuestados. Además de anticipar y evitar problemas, las prácticas de administración de riesgos ayudaron a los gerentes de proyectos de software a evitar sorpresas, mejorar las negociaciones, cumplir con los compromisos de los clientes y reducir los retrasos en los cronogramas y los costos </a:t>
            </a:r>
            <a:r>
              <a:rPr lang="es-ES_tradnl" sz="2250" dirty="0" smtClean="0"/>
              <a:t>excesivos.</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274809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6" name="Título 1"/>
          <p:cNvSpPr txBox="1">
            <a:spLocks/>
          </p:cNvSpPr>
          <p:nvPr/>
        </p:nvSpPr>
        <p:spPr>
          <a:xfrm>
            <a:off x="408214" y="649704"/>
            <a:ext cx="3653423" cy="979591"/>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5" name="Imagen 4"/>
          <p:cNvPicPr>
            <a:picLocks noChangeAspect="1"/>
          </p:cNvPicPr>
          <p:nvPr/>
        </p:nvPicPr>
        <p:blipFill>
          <a:blip r:embed="rId3"/>
          <a:stretch>
            <a:fillRect/>
          </a:stretch>
        </p:blipFill>
        <p:spPr>
          <a:xfrm>
            <a:off x="4833257" y="-1"/>
            <a:ext cx="7058288" cy="6268181"/>
          </a:xfrm>
          <a:prstGeom prst="rect">
            <a:avLst/>
          </a:prstGeom>
        </p:spPr>
      </p:pic>
    </p:spTree>
    <p:extLst>
      <p:ext uri="{BB962C8B-B14F-4D97-AF65-F5344CB8AC3E}">
        <p14:creationId xmlns:p14="http://schemas.microsoft.com/office/powerpoint/2010/main" val="57741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992085"/>
            <a:ext cx="10993902" cy="4467699"/>
          </a:xfrm>
        </p:spPr>
        <p:txBody>
          <a:bodyPr>
            <a:noAutofit/>
          </a:bodyPr>
          <a:lstStyle/>
          <a:p>
            <a:pPr>
              <a:spcBef>
                <a:spcPts val="500"/>
              </a:spcBef>
              <a:spcAft>
                <a:spcPts val="300"/>
              </a:spcAft>
              <a:buClr>
                <a:schemeClr val="accent2"/>
              </a:buClr>
              <a:buFont typeface="Wingdings" charset="2"/>
              <a:buChar char="v"/>
            </a:pPr>
            <a:r>
              <a:rPr lang="es-ES_tradnl" sz="2400" dirty="0"/>
              <a:t>Aunque muchas organizaciones saben que no hacen un buen trabajo en la gestión del riesgo del proyecto, parece que se ha avanzado poco en la mejora de la gestión del riesgo a nivel de proyecto o de empresa. </a:t>
            </a:r>
            <a:endParaRPr lang="es-ES_tradnl" sz="2400" dirty="0" smtClean="0"/>
          </a:p>
          <a:p>
            <a:pPr>
              <a:spcBef>
                <a:spcPts val="500"/>
              </a:spcBef>
              <a:spcAft>
                <a:spcPts val="300"/>
              </a:spcAft>
              <a:buClr>
                <a:schemeClr val="accent2"/>
              </a:buClr>
              <a:buFont typeface="Wingdings" charset="2"/>
              <a:buChar char="v"/>
            </a:pPr>
            <a:r>
              <a:rPr lang="es-ES_tradnl" sz="2400" dirty="0" smtClean="0"/>
              <a:t>Varios </a:t>
            </a:r>
            <a:r>
              <a:rPr lang="es-ES_tradnl" sz="2400" dirty="0"/>
              <a:t>libros y artículos han sido escritos sobre el tema en los últimos años. </a:t>
            </a:r>
            <a:endParaRPr lang="es-ES_tradnl" sz="2400" dirty="0" smtClean="0"/>
          </a:p>
          <a:p>
            <a:pPr>
              <a:spcBef>
                <a:spcPts val="500"/>
              </a:spcBef>
              <a:spcAft>
                <a:spcPts val="300"/>
              </a:spcAft>
              <a:buClr>
                <a:schemeClr val="accent2"/>
              </a:buClr>
              <a:buFont typeface="Wingdings" charset="2"/>
              <a:buChar char="v"/>
            </a:pPr>
            <a:r>
              <a:rPr lang="es-ES_tradnl" sz="2400" dirty="0" smtClean="0"/>
              <a:t>Por </a:t>
            </a:r>
            <a:r>
              <a:rPr lang="es-ES_tradnl" sz="2400" dirty="0"/>
              <a:t>ejemplo, el Dr. David </a:t>
            </a:r>
            <a:r>
              <a:rPr lang="es-ES_tradnl" sz="2400" dirty="0" err="1"/>
              <a:t>Hillson</a:t>
            </a:r>
            <a:r>
              <a:rPr lang="es-ES_tradnl" sz="2400" dirty="0"/>
              <a:t>, PMP, escribió un artículo sobre la importancia de la gestión de riesgos del proyecto poco después de que el mercado de valores disminuya en el otoño de </a:t>
            </a:r>
            <a:r>
              <a:rPr lang="es-ES_tradnl" sz="2400" dirty="0" smtClean="0"/>
              <a:t>2008. </a:t>
            </a:r>
            <a:r>
              <a:rPr lang="es-ES_tradnl" sz="2400" dirty="0" err="1" smtClean="0"/>
              <a:t>Hillson</a:t>
            </a:r>
            <a:r>
              <a:rPr lang="es-ES_tradnl" sz="2400" dirty="0" smtClean="0"/>
              <a:t> dijo</a:t>
            </a:r>
            <a:r>
              <a:rPr lang="es-ES_tradnl" sz="2400" dirty="0"/>
              <a:t>: No hay duda de que todos los sectores de la industria y la sociedad se enfrentan a desafíos reales para hacer frente a las consecuencias actuales de la crisis crediticia.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20567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Pero la gestión de riesgos no debe considerarse como un costo no esencial que debe reducirse en estos tiempos difíciles.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su lugar, las organizaciones deberían utilizar los conocimientos que ofrece el proceso de riesgo para garantizar que puedan manejar las incertidumbres inevitables y emerger en la mejor posición posible en el futuro. </a:t>
            </a:r>
            <a:endParaRPr lang="es-ES_tradnl" sz="2400" dirty="0" smtClean="0"/>
          </a:p>
          <a:p>
            <a:pPr>
              <a:spcBef>
                <a:spcPts val="500"/>
              </a:spcBef>
              <a:spcAft>
                <a:spcPts val="300"/>
              </a:spcAft>
              <a:buClr>
                <a:schemeClr val="accent2"/>
              </a:buClr>
              <a:buFont typeface="Wingdings" charset="2"/>
              <a:buChar char="v"/>
            </a:pPr>
            <a:r>
              <a:rPr lang="es-ES_tradnl" sz="2400" dirty="0" smtClean="0"/>
              <a:t>Con </a:t>
            </a:r>
            <a:r>
              <a:rPr lang="es-ES_tradnl" sz="2400" dirty="0"/>
              <a:t>altos niveles de volatilidad que nos rodean por todos lados, la gestión de riesgos es </a:t>
            </a:r>
            <a:r>
              <a:rPr lang="es-ES_tradnl" sz="2400" dirty="0" smtClean="0"/>
              <a:t>necesaria. </a:t>
            </a:r>
          </a:p>
          <a:p>
            <a:pPr>
              <a:spcBef>
                <a:spcPts val="500"/>
              </a:spcBef>
              <a:spcAft>
                <a:spcPts val="300"/>
              </a:spcAft>
              <a:buClr>
                <a:schemeClr val="accent2"/>
              </a:buClr>
              <a:buFont typeface="Wingdings" charset="2"/>
              <a:buChar char="v"/>
            </a:pPr>
            <a:r>
              <a:rPr lang="es-ES_tradnl" sz="2400" dirty="0" smtClean="0"/>
              <a:t>En </a:t>
            </a:r>
            <a:r>
              <a:rPr lang="es-ES_tradnl" sz="2400" dirty="0"/>
              <a:t>lugar de tratar la gestión de riesgos como parte del problema, deberíamos verlo como una parte importante de la solución</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err="1" smtClean="0"/>
              <a:t>Hillson</a:t>
            </a:r>
            <a:r>
              <a:rPr lang="es-ES_tradnl" sz="2400" dirty="0" smtClean="0"/>
              <a:t> </a:t>
            </a:r>
            <a:r>
              <a:rPr lang="es-ES_tradnl" sz="2400" dirty="0"/>
              <a:t>continúa escribiendo artículos y libros, haciendo presentaciones y proporcionando videos en su sitio web en </a:t>
            </a:r>
            <a:r>
              <a:rPr lang="es-ES_tradnl" sz="2400" dirty="0" err="1" smtClean="0"/>
              <a:t>www.risk-doctor.com</a:t>
            </a:r>
            <a:r>
              <a:rPr lang="es-ES_tradnl" sz="2400" dirty="0" smtClean="0"/>
              <a:t>).</a:t>
            </a:r>
            <a:endParaRPr lang="es-ES_tradnl" sz="2400" dirty="0"/>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985786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702133" y="1850152"/>
            <a:ext cx="11054442" cy="4560646"/>
          </a:xfrm>
        </p:spPr>
        <p:txBody>
          <a:bodyPr>
            <a:noAutofit/>
          </a:bodyPr>
          <a:lstStyle/>
          <a:p>
            <a:pPr>
              <a:spcBef>
                <a:spcPts val="200"/>
              </a:spcBef>
              <a:spcAft>
                <a:spcPts val="300"/>
              </a:spcAft>
              <a:buClr>
                <a:schemeClr val="accent2"/>
              </a:buClr>
              <a:buFont typeface="Wingdings" charset="2"/>
              <a:buChar char="v"/>
            </a:pPr>
            <a:r>
              <a:rPr lang="es-ES_tradnl" sz="2350" dirty="0"/>
              <a:t>Antes de que pueda mejorar la gestión de riesgos del proyecto, debe comprender qué es el riesgo. </a:t>
            </a:r>
            <a:endParaRPr lang="es-ES_tradnl" sz="2350" dirty="0" smtClean="0"/>
          </a:p>
          <a:p>
            <a:pPr>
              <a:spcBef>
                <a:spcPts val="200"/>
              </a:spcBef>
              <a:spcAft>
                <a:spcPts val="300"/>
              </a:spcAft>
              <a:buClr>
                <a:schemeClr val="accent2"/>
              </a:buClr>
              <a:buFont typeface="Wingdings" charset="2"/>
              <a:buChar char="v"/>
            </a:pPr>
            <a:r>
              <a:rPr lang="es-ES_tradnl" sz="2350" dirty="0" smtClean="0"/>
              <a:t>Una </a:t>
            </a:r>
            <a:r>
              <a:rPr lang="es-ES_tradnl" sz="2350" dirty="0"/>
              <a:t>definición básica del diccionario establece que el riesgo es "la posibilidad de pérdida o lesión". </a:t>
            </a:r>
            <a:endParaRPr lang="es-ES_tradnl" sz="2350" dirty="0" smtClean="0"/>
          </a:p>
          <a:p>
            <a:pPr>
              <a:spcBef>
                <a:spcPts val="200"/>
              </a:spcBef>
              <a:spcAft>
                <a:spcPts val="300"/>
              </a:spcAft>
              <a:buClr>
                <a:schemeClr val="accent2"/>
              </a:buClr>
              <a:buFont typeface="Wingdings" charset="2"/>
              <a:buChar char="v"/>
            </a:pPr>
            <a:r>
              <a:rPr lang="es-ES_tradnl" sz="2350" dirty="0" smtClean="0"/>
              <a:t>Esta </a:t>
            </a:r>
            <a:r>
              <a:rPr lang="es-ES_tradnl" sz="2350" dirty="0"/>
              <a:t>definición resalta la negatividad asociada con el riesgo y señala que existe incertidumbre. La gestión de riesgos del proyecto implica comprender los problemas potenciales que pueden surgir en el proyecto y cómo pueden impedir el éxito del proyecto. </a:t>
            </a:r>
            <a:endParaRPr lang="es-ES_tradnl" sz="2350" dirty="0" smtClean="0"/>
          </a:p>
          <a:p>
            <a:pPr>
              <a:spcBef>
                <a:spcPts val="200"/>
              </a:spcBef>
              <a:spcAft>
                <a:spcPts val="300"/>
              </a:spcAft>
              <a:buClr>
                <a:schemeClr val="accent2"/>
              </a:buClr>
              <a:buFont typeface="Wingdings" charset="2"/>
              <a:buChar char="v"/>
            </a:pPr>
            <a:r>
              <a:rPr lang="es-ES_tradnl" sz="2350" dirty="0" smtClean="0"/>
              <a:t>La </a:t>
            </a:r>
            <a:r>
              <a:rPr lang="es-ES_tradnl" sz="2350" dirty="0"/>
              <a:t>Guía de </a:t>
            </a:r>
            <a:r>
              <a:rPr lang="es-ES_tradnl" sz="2350" dirty="0" smtClean="0"/>
              <a:t>PMBOK </a:t>
            </a:r>
            <a:r>
              <a:rPr lang="es-ES_tradnl" sz="2350" dirty="0"/>
              <a:t>se refiere a este tipo de riesgo como una amenaza o riesgo negativo. Sin embargo, también hay riesgos u oportunidades positivas, que pueden </a:t>
            </a:r>
            <a:r>
              <a:rPr lang="es-ES_tradnl" sz="2350" dirty="0" smtClean="0"/>
              <a:t>terminar en </a:t>
            </a:r>
            <a:r>
              <a:rPr lang="es-ES_tradnl" sz="2350" dirty="0"/>
              <a:t>buenos resultados para un proyecto. Por lo tanto, una definición general del riesgo de un proyecto </a:t>
            </a:r>
            <a:r>
              <a:rPr lang="es-ES_tradnl" sz="2350" i="1" dirty="0"/>
              <a:t>es una incertidumbre que puede tener un efecto negativo o positivo en el cumplimiento de los objetivos del proyecto.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022131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639697"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negativos implica una serie de acciones posibles que los gerentes de proyectos pueden tomar para evitar, disminuir, cambiar o aceptar los efectos potenciales de los riesgos en sus proyectos</a:t>
            </a:r>
            <a:r>
              <a:rPr lang="es-ES_tradnl" sz="2400" dirty="0" smtClean="0"/>
              <a:t>.</a:t>
            </a:r>
          </a:p>
          <a:p>
            <a:pPr>
              <a:spcBef>
                <a:spcPts val="500"/>
              </a:spcBef>
              <a:spcAft>
                <a:spcPts val="300"/>
              </a:spcAft>
              <a:buClr>
                <a:schemeClr val="accent2"/>
              </a:buClr>
              <a:buFont typeface="Wingdings" charset="2"/>
              <a:buChar char="v"/>
            </a:pPr>
            <a:r>
              <a:rPr lang="es-ES_tradnl" sz="2400" dirty="0" smtClean="0"/>
              <a:t>La </a:t>
            </a:r>
            <a:r>
              <a:rPr lang="es-ES_tradnl" sz="2400" dirty="0"/>
              <a:t>gestión positiva del riesgo es como invertir en oportunidades. Es importante tener en cuenta que la gestión de riesgos es una inversión; los costos están asociados con ella. La inversión que una organización está dispuesta a hacer en las actividades de gestión de riesgos depende de la naturaleza del proyecto, la experiencia del equipo del proyecto y las limitaciones impuestas a ambos.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cualquier caso, el costo de la gestión de riesgos no debe exceder los beneficios potenciales.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1010842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656026" cy="4560646"/>
          </a:xfrm>
        </p:spPr>
        <p:txBody>
          <a:bodyPr>
            <a:noAutofit/>
          </a:bodyPr>
          <a:lstStyle/>
          <a:p>
            <a:pPr>
              <a:spcBef>
                <a:spcPts val="500"/>
              </a:spcBef>
              <a:spcAft>
                <a:spcPts val="300"/>
              </a:spcAft>
              <a:buClr>
                <a:schemeClr val="accent2"/>
              </a:buClr>
              <a:buFont typeface="Wingdings" charset="2"/>
              <a:buChar char="v"/>
            </a:pPr>
            <a:r>
              <a:rPr lang="es-ES_tradnl" sz="2400" dirty="0"/>
              <a:t>Si hay tanto riesgo en los proyectos de TI, ¿por qué las organizaciones los persiguen? Muchas compañías están hoy en el negocio porque asumieron riesgos que crearon grandes oportunidades. </a:t>
            </a:r>
          </a:p>
          <a:p>
            <a:pPr>
              <a:spcBef>
                <a:spcPts val="500"/>
              </a:spcBef>
              <a:spcAft>
                <a:spcPts val="300"/>
              </a:spcAft>
              <a:buClr>
                <a:schemeClr val="accent2"/>
              </a:buClr>
              <a:buFont typeface="Wingdings" charset="2"/>
              <a:buChar char="v"/>
            </a:pPr>
            <a:r>
              <a:rPr lang="es-ES_tradnl" sz="2400" dirty="0" smtClean="0"/>
              <a:t>Las </a:t>
            </a:r>
            <a:r>
              <a:rPr lang="es-ES_tradnl" sz="2400" dirty="0"/>
              <a:t>organizaciones sobreviven a largo plazo cuando buscan oportunidades. La TI es a menudo una parte clave de la estrategia de un negocio; sin ella, muchas empresas podrían no sobrevivir. </a:t>
            </a:r>
            <a:endParaRPr lang="es-ES_tradnl" sz="2400" dirty="0" smtClean="0"/>
          </a:p>
          <a:p>
            <a:pPr>
              <a:spcBef>
                <a:spcPts val="500"/>
              </a:spcBef>
              <a:spcAft>
                <a:spcPts val="300"/>
              </a:spcAft>
              <a:buClr>
                <a:schemeClr val="accent2"/>
              </a:buClr>
              <a:buFont typeface="Wingdings" charset="2"/>
              <a:buChar char="v"/>
            </a:pPr>
            <a:r>
              <a:rPr lang="es-ES_tradnl" sz="2400" dirty="0" smtClean="0"/>
              <a:t>Dado </a:t>
            </a:r>
            <a:r>
              <a:rPr lang="es-ES_tradnl" sz="2400" dirty="0"/>
              <a:t>que todos los proyectos implican incertidumbres que pueden tener resultados negativos o positivos, la pregunta es cómo decidir qué proyectos seguir y cómo identificar y gestionar el riesgo del proyecto a lo largo </a:t>
            </a:r>
            <a:r>
              <a:rPr lang="es-ES_tradnl" sz="2400" dirty="0" smtClean="0"/>
              <a:t>de su </a:t>
            </a:r>
            <a:r>
              <a:rPr lang="es-ES_tradnl" sz="2400" dirty="0"/>
              <a:t>ciclo de </a:t>
            </a:r>
            <a:r>
              <a:rPr lang="es-ES_tradnl" sz="2400" dirty="0" smtClean="0"/>
              <a:t>vida.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52708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70400" y="50677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850946393"/>
              </p:ext>
            </p:extLst>
          </p:nvPr>
        </p:nvGraphicFramePr>
        <p:xfrm>
          <a:off x="323653" y="1476354"/>
          <a:ext cx="11553093" cy="4511040"/>
        </p:xfrm>
        <a:graphic>
          <a:graphicData uri="http://schemas.openxmlformats.org/drawingml/2006/table">
            <a:tbl>
              <a:tblPr/>
              <a:tblGrid>
                <a:gridCol w="1191895"/>
                <a:gridCol w="1242413"/>
                <a:gridCol w="730923"/>
                <a:gridCol w="4343400"/>
                <a:gridCol w="4044462"/>
              </a:tblGrid>
              <a:tr h="203200">
                <a:tc rowSpan="4">
                  <a:txBody>
                    <a:bodyPr/>
                    <a:lstStyle/>
                    <a:p>
                      <a:pPr algn="ctr" fontAlgn="ctr"/>
                      <a:r>
                        <a:rPr lang="es-ES_tradnl" sz="2200" b="0" i="0" u="none" strike="noStrike">
                          <a:solidFill>
                            <a:srgbClr val="000000"/>
                          </a:solidFill>
                          <a:effectLst/>
                          <a:latin typeface="Calibri" charset="0"/>
                        </a:rPr>
                        <a:t>MAYO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Lunes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a:solidFill>
                            <a:srgbClr val="000000"/>
                          </a:solidFill>
                          <a:effectLst/>
                          <a:latin typeface="Calibri" charset="0"/>
                        </a:rPr>
                        <a:t>Project Management Framework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a:solidFill>
                            <a:srgbClr val="000000"/>
                          </a:solidFill>
                          <a:effectLst/>
                          <a:latin typeface="Calibri" charset="0"/>
                        </a:rPr>
                        <a:t>Project Environment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Miércoles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Integration</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30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Scope</a:t>
                      </a:r>
                      <a:r>
                        <a:rPr lang="es-ES_tradnl" sz="2000" b="0" i="0" u="none" strike="noStrike" dirty="0">
                          <a:solidFill>
                            <a:srgbClr val="000000"/>
                          </a:solidFill>
                          <a:effectLst/>
                          <a:latin typeface="Calibri" charset="0"/>
                        </a:rPr>
                        <a:t>, Schedule, and </a:t>
                      </a:r>
                      <a:r>
                        <a:rPr lang="es-ES_tradnl" sz="2000" b="0" i="0" u="none" strike="noStrike" dirty="0" err="1">
                          <a:solidFill>
                            <a:srgbClr val="000000"/>
                          </a:solidFill>
                          <a:effectLst/>
                          <a:latin typeface="Calibri" charset="0"/>
                        </a:rPr>
                        <a:t>Resources</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Scope</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rowSpan="8">
                  <a:txBody>
                    <a:bodyPr/>
                    <a:lstStyle/>
                    <a:p>
                      <a:pPr algn="ctr" fontAlgn="ctr"/>
                      <a:r>
                        <a:rPr lang="es-ES_tradnl" sz="2200" b="0" i="0" u="none" strike="noStrike">
                          <a:solidFill>
                            <a:srgbClr val="000000"/>
                          </a:solidFill>
                          <a:effectLst/>
                          <a:latin typeface="Calibri" charset="0"/>
                        </a:rPr>
                        <a:t>JUNIO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Lunes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a:solidFill>
                            <a:srgbClr val="FF0000"/>
                          </a:solidFill>
                          <a:effectLst/>
                          <a:latin typeface="Calibri (Cuerpo)" charset="0"/>
                        </a:rPr>
                        <a:t>Prueba</a:t>
                      </a:r>
                      <a:r>
                        <a:rPr lang="es-ES_tradnl" sz="2000" b="0" i="0" u="none" strike="noStrike">
                          <a:solidFill>
                            <a:srgbClr val="000000"/>
                          </a:solidFill>
                          <a:effectLst/>
                          <a:latin typeface="Calibri" charset="0"/>
                        </a:rPr>
                        <a:t> - Scope, Schedule, and Resources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Resource</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Cost</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Stakeholders</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Communication</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Cost</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Miércoles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Cost</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Stakeholders</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Communication</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err="1">
                          <a:solidFill>
                            <a:srgbClr val="000000"/>
                          </a:solidFill>
                          <a:effectLst/>
                          <a:latin typeface="Calibri" charset="0"/>
                        </a:rPr>
                        <a:t>Managing</a:t>
                      </a:r>
                      <a:r>
                        <a:rPr lang="es-ES_tradnl" sz="2200" b="0" i="0" u="none" strike="noStrike" dirty="0">
                          <a:solidFill>
                            <a:srgbClr val="000000"/>
                          </a:solidFill>
                          <a:effectLst/>
                          <a:latin typeface="Calibri" charset="0"/>
                        </a:rPr>
                        <a:t> </a:t>
                      </a:r>
                      <a:r>
                        <a:rPr lang="es-ES_tradnl" sz="2200" b="0" i="0" u="none" strike="noStrike" dirty="0" err="1">
                          <a:solidFill>
                            <a:srgbClr val="000000"/>
                          </a:solidFill>
                          <a:effectLst/>
                          <a:latin typeface="Calibri" charset="0"/>
                        </a:rPr>
                        <a:t>the</a:t>
                      </a:r>
                      <a:r>
                        <a:rPr lang="es-ES_tradnl" sz="2200" b="0" i="0" u="none" strike="noStrike" dirty="0">
                          <a:solidFill>
                            <a:srgbClr val="000000"/>
                          </a:solidFill>
                          <a:effectLst/>
                          <a:latin typeface="Calibri" charset="0"/>
                        </a:rPr>
                        <a:t> </a:t>
                      </a:r>
                      <a:r>
                        <a:rPr lang="es-ES_tradnl" sz="2200" b="0" i="0" u="none" strike="noStrike" dirty="0" err="1">
                          <a:solidFill>
                            <a:srgbClr val="000000"/>
                          </a:solidFill>
                          <a:effectLst/>
                          <a:latin typeface="Calibri" charset="0"/>
                        </a:rPr>
                        <a:t>Stakeholders</a:t>
                      </a:r>
                      <a:r>
                        <a:rPr lang="es-ES_tradnl" sz="22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a:solidFill>
                            <a:srgbClr val="000000"/>
                          </a:solidFill>
                          <a:effectLst/>
                          <a:latin typeface="Calibri" charset="0"/>
                        </a:rPr>
                        <a:t>Cost, Stakeholders, and Communication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Communication</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Lunes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Quality</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Risk</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Procurement</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Risk</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2200" b="0" i="0" u="none" strike="noStrike">
                          <a:solidFill>
                            <a:srgbClr val="00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a:solidFill>
                            <a:srgbClr val="000000"/>
                          </a:solidFill>
                          <a:effectLst/>
                          <a:latin typeface="Calibri" charset="0"/>
                        </a:rPr>
                        <a:t>Quality, Risk, and Procurement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Procurement</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Miercoles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dirty="0">
                          <a:solidFill>
                            <a:srgbClr val="FF0000"/>
                          </a:solidFill>
                          <a:effectLst/>
                          <a:latin typeface="Calibri" charset="0"/>
                        </a:rPr>
                        <a:t>Presentación Proyectos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dirty="0">
                          <a:solidFill>
                            <a:srgbClr val="FF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Varios expertos en riesgos sugieren que las organizaciones y los individuos deberían esforzarse por encontrar un equilibrio entre los riesgos y las oportunidades en todos los aspectos de los proyectos y sus vidas personales</a:t>
            </a:r>
            <a:r>
              <a:rPr lang="es-ES_tradnl" sz="2400" dirty="0" smtClean="0"/>
              <a:t>.</a:t>
            </a:r>
          </a:p>
          <a:p>
            <a:pPr>
              <a:spcBef>
                <a:spcPts val="500"/>
              </a:spcBef>
              <a:spcAft>
                <a:spcPts val="300"/>
              </a:spcAft>
              <a:buClr>
                <a:schemeClr val="accent2"/>
              </a:buClr>
              <a:buFont typeface="Wingdings" charset="2"/>
              <a:buChar char="v"/>
            </a:pPr>
            <a:r>
              <a:rPr lang="es-ES_tradnl" sz="2400" dirty="0" smtClean="0"/>
              <a:t>La </a:t>
            </a:r>
            <a:r>
              <a:rPr lang="es-ES_tradnl" sz="2400" dirty="0"/>
              <a:t>idea de esforzarse por mantener el equilibrio sugiere que diferentes organizaciones y personas tienen diferentes actitudes hacia el riesgo. </a:t>
            </a:r>
            <a:endParaRPr lang="es-ES_tradnl" sz="2400" dirty="0" smtClean="0"/>
          </a:p>
          <a:p>
            <a:pPr>
              <a:spcBef>
                <a:spcPts val="500"/>
              </a:spcBef>
              <a:spcAft>
                <a:spcPts val="300"/>
              </a:spcAft>
              <a:buClr>
                <a:schemeClr val="accent2"/>
              </a:buClr>
              <a:buFont typeface="Wingdings" charset="2"/>
              <a:buChar char="v"/>
            </a:pPr>
            <a:r>
              <a:rPr lang="es-ES_tradnl" sz="2400" dirty="0"/>
              <a:t>La Guía de </a:t>
            </a:r>
            <a:r>
              <a:rPr lang="es-ES_tradnl" sz="2400" dirty="0" smtClean="0"/>
              <a:t>PMBOK </a:t>
            </a:r>
            <a:r>
              <a:rPr lang="es-ES_tradnl" sz="2400" dirty="0"/>
              <a:t>establece que estas actitudes se basan en dos temas: “Uno es el </a:t>
            </a:r>
            <a:r>
              <a:rPr lang="es-ES_tradnl" sz="2400" b="1" dirty="0"/>
              <a:t>apetito por el riesgo</a:t>
            </a:r>
            <a:r>
              <a:rPr lang="es-ES_tradnl" sz="2400" dirty="0"/>
              <a:t>, que es el grado de incertidumbre que una entidad está dispuesta a asumir, en previsión de una recompensa. La otra es la </a:t>
            </a:r>
            <a:r>
              <a:rPr lang="es-ES_tradnl" sz="2400" b="1" dirty="0"/>
              <a:t>tolerancia al riesgo</a:t>
            </a:r>
            <a:r>
              <a:rPr lang="es-ES_tradnl" sz="2400" dirty="0"/>
              <a:t>, que es la desviación máxima aceptable que una entidad está dispuesta a aceptar en el proyecto o los objetivos de negocio como el impacto potencial. … El proyecto puede ser aceptado si los riesgos están dentro de las tolerancias y están en equilibrio con las recompensas que se pueden obtener al tomar los riesgos. </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32520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2073729"/>
            <a:ext cx="10993902" cy="4386056"/>
          </a:xfrm>
        </p:spPr>
        <p:txBody>
          <a:bodyPr>
            <a:noAutofit/>
          </a:bodyPr>
          <a:lstStyle/>
          <a:p>
            <a:pPr>
              <a:spcBef>
                <a:spcPts val="500"/>
              </a:spcBef>
              <a:spcAft>
                <a:spcPts val="300"/>
              </a:spcAft>
              <a:buClr>
                <a:schemeClr val="accent2"/>
              </a:buClr>
              <a:buFont typeface="Wingdings" charset="2"/>
              <a:buChar char="v"/>
            </a:pPr>
            <a:r>
              <a:rPr lang="es-ES_tradnl" sz="2400" dirty="0"/>
              <a:t>El objetivo de la gestión de riesgos del proyecto puede verse como minimizar los riesgos negativos potenciales y maximizar los riesgos positivos potenciales. </a:t>
            </a:r>
            <a:endParaRPr lang="es-ES_tradnl" sz="2400" dirty="0" smtClean="0"/>
          </a:p>
          <a:p>
            <a:pPr>
              <a:spcBef>
                <a:spcPts val="500"/>
              </a:spcBef>
              <a:spcAft>
                <a:spcPts val="300"/>
              </a:spcAft>
              <a:buClr>
                <a:schemeClr val="accent2"/>
              </a:buClr>
              <a:buFont typeface="Wingdings" charset="2"/>
              <a:buChar char="v"/>
            </a:pPr>
            <a:r>
              <a:rPr lang="es-ES_tradnl" sz="2400" dirty="0" smtClean="0"/>
              <a:t>El </a:t>
            </a:r>
            <a:r>
              <a:rPr lang="es-ES_tradnl" sz="2400" dirty="0"/>
              <a:t>término </a:t>
            </a:r>
            <a:r>
              <a:rPr lang="es-ES_tradnl" sz="2400" b="1" dirty="0"/>
              <a:t>riesgos conocidos </a:t>
            </a:r>
            <a:r>
              <a:rPr lang="es-ES_tradnl" sz="2400" dirty="0"/>
              <a:t>se usa a veces para describir los riesgos que el equipo del proyecto ha identificado y analizado. Los riesgos conocidos se pueden gestionar de forma proactiva. Sin embargo, los </a:t>
            </a:r>
            <a:r>
              <a:rPr lang="es-ES_tradnl" sz="2400" b="1" dirty="0"/>
              <a:t>riesgos desconocidos</a:t>
            </a:r>
            <a:r>
              <a:rPr lang="es-ES_tradnl" sz="2400" dirty="0"/>
              <a:t>, o riesgos que no se han identificado y analizado, no se pueden gestionar. </a:t>
            </a:r>
            <a:endParaRPr lang="es-ES_tradnl" sz="2400" dirty="0" smtClean="0"/>
          </a:p>
          <a:p>
            <a:pPr>
              <a:spcBef>
                <a:spcPts val="500"/>
              </a:spcBef>
              <a:spcAft>
                <a:spcPts val="300"/>
              </a:spcAft>
              <a:buClr>
                <a:schemeClr val="accent2"/>
              </a:buClr>
              <a:buFont typeface="Wingdings" charset="2"/>
              <a:buChar char="v"/>
            </a:pPr>
            <a:r>
              <a:rPr lang="es-ES_tradnl" sz="2400" dirty="0" smtClean="0"/>
              <a:t>Como </a:t>
            </a:r>
            <a:r>
              <a:rPr lang="es-ES_tradnl" sz="2400" dirty="0"/>
              <a:t>puede imaginar, los buenos gerentes de proyectos saben que es una buena práctica tomarse el tiempo para identificar y administrar los riesgos de los proyectos. Seis procesos principales están involucrados en la gestión de riesgos</a:t>
            </a:r>
            <a:r>
              <a:rPr lang="es-ES_tradnl" sz="2400" dirty="0" smtClean="0"/>
              <a:t>:</a:t>
            </a:r>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1381220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2073729"/>
            <a:ext cx="10332720" cy="4386056"/>
          </a:xfrm>
        </p:spPr>
        <p:txBody>
          <a:bodyPr>
            <a:noAutofit/>
          </a:bodyPr>
          <a:lstStyle/>
          <a:p>
            <a:pPr>
              <a:spcBef>
                <a:spcPts val="500"/>
              </a:spcBef>
              <a:spcAft>
                <a:spcPts val="300"/>
              </a:spcAft>
              <a:buClr>
                <a:schemeClr val="accent2"/>
              </a:buClr>
              <a:buFont typeface="Wingdings" charset="2"/>
              <a:buChar char="v"/>
            </a:pPr>
            <a:r>
              <a:rPr lang="es-ES_tradnl" sz="2400" dirty="0"/>
              <a:t>1. La </a:t>
            </a:r>
            <a:r>
              <a:rPr lang="es-ES_tradnl" sz="2400" b="1" dirty="0"/>
              <a:t>planificación de la gestión de </a:t>
            </a:r>
            <a:r>
              <a:rPr lang="es-ES_tradnl" sz="2400" b="1" dirty="0" smtClean="0"/>
              <a:t>riesgos (</a:t>
            </a:r>
            <a:r>
              <a:rPr lang="en-US" sz="2400" dirty="0"/>
              <a:t>Planning risk management</a:t>
            </a:r>
            <a:r>
              <a:rPr lang="es-ES_tradnl" sz="2400" b="1" dirty="0" smtClean="0"/>
              <a:t>) </a:t>
            </a:r>
            <a:r>
              <a:rPr lang="es-ES_tradnl" sz="2400" dirty="0"/>
              <a:t>implica decidir cómo abordar y planificar las actividades de gestión de riesgos para el proyecto. Al revisar el plan de gestión del proyecto, el estatuto del proyecto, el registro de partes interesadas, los factores ambientales de la empresa y los activos del proceso organizativo, los equipos de proyecto pueden discutir y analizar las actividades de gestión de riesgos para sus proyectos particulares. El principal resultado de este proceso es un plan de gestión de riesgos</a:t>
            </a:r>
            <a:r>
              <a:rPr lang="es-ES_tradnl" sz="2400" dirty="0" smtClean="0"/>
              <a:t>.</a:t>
            </a:r>
          </a:p>
          <a:p>
            <a:pPr>
              <a:spcBef>
                <a:spcPts val="500"/>
              </a:spcBef>
              <a:spcAft>
                <a:spcPts val="300"/>
              </a:spcAft>
              <a:buClr>
                <a:schemeClr val="accent2"/>
              </a:buClr>
              <a:buFont typeface="Wingdings" charset="2"/>
              <a:buChar char="v"/>
            </a:pPr>
            <a:r>
              <a:rPr lang="es-ES_tradnl" sz="2400" dirty="0"/>
              <a:t>2. </a:t>
            </a:r>
            <a:r>
              <a:rPr lang="es-ES_tradnl" sz="2400" b="1" dirty="0"/>
              <a:t>La identificación de </a:t>
            </a:r>
            <a:r>
              <a:rPr lang="es-ES_tradnl" sz="2400" b="1" dirty="0" smtClean="0"/>
              <a:t>riesgos (</a:t>
            </a:r>
            <a:r>
              <a:rPr lang="en-US" sz="2400" dirty="0"/>
              <a:t>Identifying risks</a:t>
            </a:r>
            <a:r>
              <a:rPr lang="es-ES_tradnl" sz="2400" b="1" dirty="0" smtClean="0"/>
              <a:t>) </a:t>
            </a:r>
            <a:r>
              <a:rPr lang="es-ES_tradnl" sz="2400" dirty="0"/>
              <a:t>implica determinar qué riesgos pueden afectar un proyecto y documentar las características de cada uno. El resultado principal de este proceso es el inicio de un registro de </a:t>
            </a:r>
            <a:r>
              <a:rPr lang="es-ES_tradnl" sz="2400" dirty="0" smtClean="0"/>
              <a:t>riesgos</a:t>
            </a:r>
            <a:r>
              <a:rPr lang="es-ES_tradnl" sz="2400" dirty="0"/>
              <a:t>.</a:t>
            </a:r>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425710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1097280" y="1899139"/>
            <a:ext cx="10115203" cy="4560646"/>
          </a:xfrm>
        </p:spPr>
        <p:txBody>
          <a:bodyPr>
            <a:noAutofit/>
          </a:bodyPr>
          <a:lstStyle/>
          <a:p>
            <a:pPr>
              <a:spcBef>
                <a:spcPts val="500"/>
              </a:spcBef>
              <a:spcAft>
                <a:spcPts val="300"/>
              </a:spcAft>
              <a:buClr>
                <a:schemeClr val="accent2"/>
              </a:buClr>
              <a:buFont typeface="Wingdings" charset="2"/>
              <a:buChar char="v"/>
            </a:pPr>
            <a:r>
              <a:rPr lang="es-ES_tradnl" sz="2400" dirty="0" smtClean="0"/>
              <a:t>3</a:t>
            </a:r>
            <a:r>
              <a:rPr lang="es-ES_tradnl" sz="2400" dirty="0"/>
              <a:t>. </a:t>
            </a:r>
            <a:r>
              <a:rPr lang="es-ES_tradnl" sz="2400" b="1" dirty="0"/>
              <a:t>Realizar un análisis de riesgo </a:t>
            </a:r>
            <a:r>
              <a:rPr lang="es-ES_tradnl" sz="2400" b="1" dirty="0" smtClean="0"/>
              <a:t>cualitativo (</a:t>
            </a:r>
            <a:r>
              <a:rPr lang="en-US" sz="2400" dirty="0"/>
              <a:t>Performing qualitative risk analysis</a:t>
            </a:r>
            <a:r>
              <a:rPr lang="es-ES_tradnl" sz="2400" b="1" dirty="0" smtClean="0"/>
              <a:t>)</a:t>
            </a:r>
            <a:r>
              <a:rPr lang="es-ES_tradnl" sz="2400" dirty="0" smtClean="0"/>
              <a:t> </a:t>
            </a:r>
            <a:r>
              <a:rPr lang="es-ES_tradnl" sz="2400" dirty="0"/>
              <a:t>implica priorizar los riesgos en función de su probabilidad e impacto de ocurrencia. Después de identificar los riesgos, los equipos de proyecto pueden usar varias herramientas y técnicas para clasificar los riesgos y actualizar la información en el registro de riesgos. Los principales resultados son las actualizaciones de los documentos del proyecto</a:t>
            </a:r>
            <a:r>
              <a:rPr lang="es-ES_tradnl" sz="2400" dirty="0" smtClean="0"/>
              <a:t>.</a:t>
            </a:r>
          </a:p>
          <a:p>
            <a:pPr>
              <a:spcBef>
                <a:spcPts val="500"/>
              </a:spcBef>
              <a:spcAft>
                <a:spcPts val="300"/>
              </a:spcAft>
              <a:buClr>
                <a:schemeClr val="accent2"/>
              </a:buClr>
              <a:buFont typeface="Wingdings" charset="2"/>
              <a:buChar char="v"/>
            </a:pPr>
            <a:r>
              <a:rPr lang="es-ES_tradnl" sz="2400" dirty="0" smtClean="0"/>
              <a:t>4</a:t>
            </a:r>
            <a:r>
              <a:rPr lang="es-ES_tradnl" sz="2400" dirty="0"/>
              <a:t>. </a:t>
            </a:r>
            <a:r>
              <a:rPr lang="es-ES_tradnl" sz="2400" b="1" dirty="0"/>
              <a:t>Realizar un análisis cuantitativo de </a:t>
            </a:r>
            <a:r>
              <a:rPr lang="es-ES_tradnl" sz="2400" b="1" dirty="0" smtClean="0"/>
              <a:t>riesgos (</a:t>
            </a:r>
            <a:r>
              <a:rPr lang="en-US" sz="2400" dirty="0"/>
              <a:t>Performing quantitative risk analysis</a:t>
            </a:r>
            <a:r>
              <a:rPr lang="es-ES_tradnl" sz="2400" b="1" dirty="0" smtClean="0"/>
              <a:t>) </a:t>
            </a:r>
            <a:r>
              <a:rPr lang="es-ES_tradnl" sz="2400" dirty="0"/>
              <a:t>implica estimar numéricamente los efectos de los riesgos en los objetivos del proyecto. Los principales resultados de este proceso son las actualizaciones de los documentos del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47759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963386" y="1899139"/>
            <a:ext cx="10249098" cy="4560646"/>
          </a:xfrm>
        </p:spPr>
        <p:txBody>
          <a:bodyPr>
            <a:noAutofit/>
          </a:bodyPr>
          <a:lstStyle/>
          <a:p>
            <a:pPr>
              <a:spcBef>
                <a:spcPts val="500"/>
              </a:spcBef>
              <a:spcAft>
                <a:spcPts val="300"/>
              </a:spcAft>
              <a:buClr>
                <a:schemeClr val="accent2"/>
              </a:buClr>
              <a:buFont typeface="Wingdings" charset="2"/>
              <a:buChar char="v"/>
            </a:pPr>
            <a:r>
              <a:rPr lang="es-ES_tradnl" sz="2400" dirty="0"/>
              <a:t>5. </a:t>
            </a:r>
            <a:r>
              <a:rPr lang="es-ES_tradnl" sz="2400" b="1" dirty="0"/>
              <a:t>La planificación de las respuestas a los </a:t>
            </a:r>
            <a:r>
              <a:rPr lang="es-ES_tradnl" sz="2400" b="1" dirty="0" smtClean="0"/>
              <a:t>riesgos (</a:t>
            </a:r>
            <a:r>
              <a:rPr lang="en-US" sz="2400" dirty="0"/>
              <a:t>Planning risk responses</a:t>
            </a:r>
            <a:r>
              <a:rPr lang="es-ES_tradnl" sz="2400" b="1" dirty="0" smtClean="0"/>
              <a:t>) </a:t>
            </a:r>
            <a:r>
              <a:rPr lang="es-ES_tradnl" sz="2400" dirty="0"/>
              <a:t>implica tomar medidas para mejorar las oportunidades y reducir las amenazas para cumplir los objetivos del proyecto. Al utilizar los resultados de los procesos de gestión de riesgos anteriores, los equipos de proyecto pueden desarrollar estrategias de respuesta de riesgos que a menudo resultan en actualizaciones del plan de gestión de proyectos y otros documentos del proyecto</a:t>
            </a:r>
            <a:r>
              <a:rPr lang="es-ES_tradnl" sz="2400" dirty="0" smtClean="0"/>
              <a:t>.</a:t>
            </a:r>
          </a:p>
          <a:p>
            <a:pPr>
              <a:spcBef>
                <a:spcPts val="500"/>
              </a:spcBef>
              <a:spcAft>
                <a:spcPts val="300"/>
              </a:spcAft>
              <a:buClr>
                <a:schemeClr val="accent2"/>
              </a:buClr>
              <a:buFont typeface="Wingdings" charset="2"/>
              <a:buChar char="v"/>
            </a:pPr>
            <a:r>
              <a:rPr lang="es-ES_tradnl" sz="2400" dirty="0" smtClean="0"/>
              <a:t>6. </a:t>
            </a:r>
            <a:r>
              <a:rPr lang="es-ES_tradnl" sz="2400" b="1" dirty="0" smtClean="0"/>
              <a:t>Implementar </a:t>
            </a:r>
            <a:r>
              <a:rPr lang="es-ES_tradnl" sz="2400" b="1" dirty="0"/>
              <a:t>respuestas</a:t>
            </a:r>
            <a:r>
              <a:rPr lang="es-ES_tradnl" sz="2400" dirty="0"/>
              <a:t>. El proceso garantiza que todas las respuestas de riesgo planificadas se ejecuten según lo </a:t>
            </a:r>
            <a:r>
              <a:rPr lang="es-ES_tradnl" sz="2400" dirty="0" smtClean="0"/>
              <a:t>planeado.</a:t>
            </a:r>
            <a:endParaRPr lang="es-ES_tradnl" sz="2400" dirty="0" smtClean="0"/>
          </a:p>
          <a:p>
            <a:pPr>
              <a:spcBef>
                <a:spcPts val="500"/>
              </a:spcBef>
              <a:spcAft>
                <a:spcPts val="300"/>
              </a:spcAft>
              <a:buClr>
                <a:schemeClr val="accent2"/>
              </a:buClr>
              <a:buFont typeface="Wingdings" charset="2"/>
              <a:buChar char="v"/>
            </a:pPr>
            <a:r>
              <a:rPr lang="es-ES_tradnl" sz="2400" dirty="0"/>
              <a:t>7</a:t>
            </a:r>
            <a:r>
              <a:rPr lang="es-ES_tradnl" sz="2400" dirty="0" smtClean="0"/>
              <a:t>. </a:t>
            </a:r>
            <a:r>
              <a:rPr lang="es-ES_tradnl" sz="2400" b="1" dirty="0"/>
              <a:t>Controlar el riesgo</a:t>
            </a:r>
            <a:r>
              <a:rPr lang="es-ES_tradnl" sz="2400" dirty="0"/>
              <a:t> </a:t>
            </a:r>
            <a:r>
              <a:rPr lang="es-ES_tradnl" sz="2400" dirty="0" smtClean="0"/>
              <a:t>(</a:t>
            </a:r>
            <a:r>
              <a:rPr lang="en-US" sz="2400" dirty="0"/>
              <a:t>Controlling risk</a:t>
            </a:r>
            <a:r>
              <a:rPr lang="es-ES_tradnl" sz="2400" dirty="0" smtClean="0"/>
              <a:t>) implica </a:t>
            </a:r>
            <a:r>
              <a:rPr lang="es-ES_tradnl" sz="2400" dirty="0"/>
              <a:t>monitorear los riesgos identificados y residuales, identificar nuevos riesgos, llevar a cabo planes de respuesta al riesgo y evaluar la efectividad de las estrategias de riesgo a lo largo de la vida del proyecto</a:t>
            </a:r>
            <a:r>
              <a:rPr lang="es-ES_tradnl" sz="2400" dirty="0" smtClean="0"/>
              <a:t>.</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22637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6" name="Título 1"/>
          <p:cNvSpPr txBox="1">
            <a:spLocks/>
          </p:cNvSpPr>
          <p:nvPr/>
        </p:nvSpPr>
        <p:spPr>
          <a:xfrm>
            <a:off x="235547" y="989946"/>
            <a:ext cx="3291236" cy="979591"/>
          </a:xfrm>
          <a:prstGeom prst="rect">
            <a:avLst/>
          </a:prstGeom>
        </p:spPr>
        <p:txBody>
          <a:bodyPr>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3" name="Imagen 2"/>
          <p:cNvPicPr>
            <a:picLocks noChangeAspect="1"/>
          </p:cNvPicPr>
          <p:nvPr/>
        </p:nvPicPr>
        <p:blipFill>
          <a:blip r:embed="rId3"/>
          <a:stretch>
            <a:fillRect/>
          </a:stretch>
        </p:blipFill>
        <p:spPr>
          <a:xfrm>
            <a:off x="3526783" y="21264"/>
            <a:ext cx="8622687" cy="6230679"/>
          </a:xfrm>
          <a:prstGeom prst="rect">
            <a:avLst/>
          </a:prstGeom>
        </p:spPr>
      </p:pic>
    </p:spTree>
    <p:extLst>
      <p:ext uri="{BB962C8B-B14F-4D97-AF65-F5344CB8AC3E}">
        <p14:creationId xmlns:p14="http://schemas.microsoft.com/office/powerpoint/2010/main" val="202453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66481"/>
            <a:ext cx="10993902" cy="4560646"/>
          </a:xfrm>
        </p:spPr>
        <p:txBody>
          <a:bodyPr>
            <a:noAutofit/>
          </a:bodyPr>
          <a:lstStyle/>
          <a:p>
            <a:pPr>
              <a:spcBef>
                <a:spcPts val="500"/>
              </a:spcBef>
              <a:spcAft>
                <a:spcPts val="300"/>
              </a:spcAft>
              <a:buClr>
                <a:schemeClr val="accent2"/>
              </a:buClr>
              <a:buFont typeface="Wingdings" charset="2"/>
              <a:buChar char="v"/>
            </a:pPr>
            <a:r>
              <a:rPr lang="es-ES_tradnl" sz="2350" dirty="0"/>
              <a:t>La planificación de la gestión de riesgos es el proceso de decidir cómo abordar las actividades de gestión de riesgos y planificarlas en un </a:t>
            </a:r>
            <a:r>
              <a:rPr lang="es-ES_tradnl" sz="2350" dirty="0" smtClean="0"/>
              <a:t>proyecto.</a:t>
            </a:r>
          </a:p>
          <a:p>
            <a:pPr>
              <a:spcBef>
                <a:spcPts val="500"/>
              </a:spcBef>
              <a:spcAft>
                <a:spcPts val="300"/>
              </a:spcAft>
              <a:buClr>
                <a:schemeClr val="accent2"/>
              </a:buClr>
              <a:buFont typeface="Wingdings" charset="2"/>
              <a:buChar char="v"/>
            </a:pPr>
            <a:r>
              <a:rPr lang="es-ES_tradnl" sz="2350" dirty="0" smtClean="0"/>
              <a:t>El </a:t>
            </a:r>
            <a:r>
              <a:rPr lang="es-ES_tradnl" sz="2350" dirty="0"/>
              <a:t>principal resultado de este proceso es un plan de gestión de riesgos. </a:t>
            </a:r>
            <a:endParaRPr lang="es-ES_tradnl" sz="2350" dirty="0" smtClean="0"/>
          </a:p>
          <a:p>
            <a:pPr>
              <a:spcBef>
                <a:spcPts val="500"/>
              </a:spcBef>
              <a:spcAft>
                <a:spcPts val="300"/>
              </a:spcAft>
              <a:buClr>
                <a:schemeClr val="accent2"/>
              </a:buClr>
              <a:buFont typeface="Wingdings" charset="2"/>
              <a:buChar char="v"/>
            </a:pPr>
            <a:r>
              <a:rPr lang="es-ES_tradnl" sz="2350" dirty="0" smtClean="0"/>
              <a:t>Un </a:t>
            </a:r>
            <a:r>
              <a:rPr lang="es-ES_tradnl" sz="2350" dirty="0"/>
              <a:t>plan de gestión de riesgos documenta los procedimientos para la gestión de riesgos a lo largo del proyecto. </a:t>
            </a:r>
            <a:endParaRPr lang="es-ES_tradnl" sz="2350" dirty="0" smtClean="0"/>
          </a:p>
          <a:p>
            <a:pPr>
              <a:spcBef>
                <a:spcPts val="500"/>
              </a:spcBef>
              <a:spcAft>
                <a:spcPts val="300"/>
              </a:spcAft>
              <a:buClr>
                <a:schemeClr val="accent2"/>
              </a:buClr>
              <a:buFont typeface="Wingdings" charset="2"/>
              <a:buChar char="v"/>
            </a:pPr>
            <a:r>
              <a:rPr lang="es-ES_tradnl" sz="2350" dirty="0" smtClean="0"/>
              <a:t>Los </a:t>
            </a:r>
            <a:r>
              <a:rPr lang="es-ES_tradnl" sz="2350" dirty="0"/>
              <a:t>equipos de proyecto deben celebrar varias reuniones de planificación al inicio del ciclo de vida del proyecto para ayudar a desarrollar el plan de gestión de riesgos. </a:t>
            </a:r>
            <a:endParaRPr lang="es-ES_tradnl" sz="2350" dirty="0" smtClean="0"/>
          </a:p>
          <a:p>
            <a:pPr>
              <a:spcBef>
                <a:spcPts val="500"/>
              </a:spcBef>
              <a:spcAft>
                <a:spcPts val="300"/>
              </a:spcAft>
              <a:buClr>
                <a:schemeClr val="accent2"/>
              </a:buClr>
              <a:buFont typeface="Wingdings" charset="2"/>
              <a:buChar char="v"/>
            </a:pPr>
            <a:r>
              <a:rPr lang="es-ES_tradnl" sz="2350" dirty="0" smtClean="0"/>
              <a:t>El </a:t>
            </a:r>
            <a:r>
              <a:rPr lang="es-ES_tradnl" sz="2350" dirty="0"/>
              <a:t>equipo del proyecto debe revisar los documentos del proyecto, así como las políticas corporativas de gestión de riesgos, las categorías de riesgos, los informes de lecciones aprendidas de proyectos anteriores y las plantillas para crear un plan de gestión de </a:t>
            </a:r>
            <a:r>
              <a:rPr lang="es-ES_tradnl" sz="2350" dirty="0" smtClean="0"/>
              <a:t>riesgos.</a:t>
            </a:r>
          </a:p>
          <a:p>
            <a:pPr>
              <a:spcBef>
                <a:spcPts val="500"/>
              </a:spcBef>
              <a:spcAft>
                <a:spcPts val="300"/>
              </a:spcAft>
              <a:buClr>
                <a:schemeClr val="accent2"/>
              </a:buClr>
              <a:buFont typeface="Wingdings" charset="2"/>
              <a:buChar char="v"/>
            </a:pPr>
            <a:r>
              <a:rPr lang="es-ES_tradnl" sz="2350" dirty="0" smtClean="0"/>
              <a:t>También </a:t>
            </a:r>
            <a:r>
              <a:rPr lang="es-ES_tradnl" sz="2350" dirty="0"/>
              <a:t>es importante revisar las tolerancias de riesgo de varias partes interesadas.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1958365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Por ejemplo, si el patrocinador del proyecto es reacio a los riesgos, el proyecto podría requerir un enfoque diferente de la gestión de riesgos que si el patrocinador del proyecto fuera un buscador de riesgos</a:t>
            </a:r>
            <a:r>
              <a:rPr lang="es-ES_tradnl" sz="2400" dirty="0" smtClean="0"/>
              <a:t>.</a:t>
            </a:r>
          </a:p>
          <a:p>
            <a:pPr>
              <a:spcBef>
                <a:spcPts val="500"/>
              </a:spcBef>
              <a:spcAft>
                <a:spcPts val="300"/>
              </a:spcAft>
              <a:buClr>
                <a:schemeClr val="accent2"/>
              </a:buClr>
              <a:buFont typeface="Wingdings" charset="2"/>
              <a:buChar char="v"/>
            </a:pPr>
            <a:r>
              <a:rPr lang="es-ES_tradnl" sz="2400" dirty="0" smtClean="0"/>
              <a:t>Un </a:t>
            </a:r>
            <a:r>
              <a:rPr lang="es-ES_tradnl" sz="2400" dirty="0"/>
              <a:t>plan de gestión de riesgos resume cómo se realizará la gestión de riesgos en un proyecto en </a:t>
            </a:r>
            <a:r>
              <a:rPr lang="es-ES_tradnl" sz="2400" dirty="0" smtClean="0"/>
              <a:t>particular.</a:t>
            </a:r>
          </a:p>
          <a:p>
            <a:pPr>
              <a:spcBef>
                <a:spcPts val="500"/>
              </a:spcBef>
              <a:spcAft>
                <a:spcPts val="300"/>
              </a:spcAft>
              <a:buClr>
                <a:schemeClr val="accent2"/>
              </a:buClr>
              <a:buFont typeface="Wingdings" charset="2"/>
              <a:buChar char="v"/>
            </a:pPr>
            <a:r>
              <a:rPr lang="es-ES_tradnl" sz="2400" dirty="0" smtClean="0"/>
              <a:t>La </a:t>
            </a:r>
            <a:r>
              <a:rPr lang="es-ES_tradnl" sz="2400" dirty="0"/>
              <a:t>Tabla 11-2 enumera los temas generales que un plan de administración de riesgos debe abordar. Es importante aclarar las funciones y responsabilidades, preparar presupuestos y programar estimaciones para el trabajo relacionado con el riesgo e identificar categorías de riesgo para su </a:t>
            </a:r>
            <a:r>
              <a:rPr lang="es-ES_tradnl" sz="2400" dirty="0" smtClean="0"/>
              <a:t>consideración.</a:t>
            </a:r>
          </a:p>
          <a:p>
            <a:pPr>
              <a:spcBef>
                <a:spcPts val="500"/>
              </a:spcBef>
              <a:spcAft>
                <a:spcPts val="300"/>
              </a:spcAft>
              <a:buClr>
                <a:schemeClr val="accent2"/>
              </a:buClr>
              <a:buFont typeface="Wingdings" charset="2"/>
              <a:buChar char="v"/>
            </a:pPr>
            <a:r>
              <a:rPr lang="es-ES_tradnl" sz="2400" dirty="0" smtClean="0"/>
              <a:t>También </a:t>
            </a:r>
            <a:r>
              <a:rPr lang="es-ES_tradnl" sz="2400" dirty="0"/>
              <a:t>es importante describir cómo se realizará la gestión de riesgos, incluida la evaluación de las probabilidades e impactos de los riesgos, así como la creación de documentación relacionada con los riesgos.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291172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PLANNING RISK MANAGEMENT</a:t>
            </a:r>
            <a:endParaRPr lang="en-US" sz="4300" dirty="0"/>
          </a:p>
        </p:txBody>
      </p:sp>
      <p:pic>
        <p:nvPicPr>
          <p:cNvPr id="4" name="Imagen 3"/>
          <p:cNvPicPr>
            <a:picLocks noChangeAspect="1"/>
          </p:cNvPicPr>
          <p:nvPr/>
        </p:nvPicPr>
        <p:blipFill>
          <a:blip r:embed="rId3"/>
          <a:stretch>
            <a:fillRect/>
          </a:stretch>
        </p:blipFill>
        <p:spPr>
          <a:xfrm>
            <a:off x="4310321" y="386759"/>
            <a:ext cx="7569200" cy="5829300"/>
          </a:xfrm>
          <a:prstGeom prst="rect">
            <a:avLst/>
          </a:prstGeom>
        </p:spPr>
      </p:pic>
    </p:spTree>
    <p:extLst>
      <p:ext uri="{BB962C8B-B14F-4D97-AF65-F5344CB8AC3E}">
        <p14:creationId xmlns:p14="http://schemas.microsoft.com/office/powerpoint/2010/main" val="780567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2073729"/>
            <a:ext cx="10993902" cy="4386056"/>
          </a:xfrm>
        </p:spPr>
        <p:txBody>
          <a:bodyPr>
            <a:noAutofit/>
          </a:bodyPr>
          <a:lstStyle/>
          <a:p>
            <a:pPr>
              <a:spcBef>
                <a:spcPts val="500"/>
              </a:spcBef>
              <a:spcAft>
                <a:spcPts val="300"/>
              </a:spcAft>
              <a:buClr>
                <a:schemeClr val="accent2"/>
              </a:buClr>
              <a:buFont typeface="Wingdings" charset="2"/>
              <a:buChar char="v"/>
            </a:pPr>
            <a:r>
              <a:rPr lang="es-ES_tradnl" sz="2400" dirty="0"/>
              <a:t>El nivel de detalle incluido en el plan de gestión de riesgos puede variar según las necesidades del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Además </a:t>
            </a:r>
            <a:r>
              <a:rPr lang="es-ES_tradnl" sz="2400" dirty="0"/>
              <a:t>de un plan de gestión de riesgos, muchos proyectos también </a:t>
            </a:r>
            <a:r>
              <a:rPr lang="es-ES_tradnl" sz="2400" dirty="0" smtClean="0"/>
              <a:t>incluyen:</a:t>
            </a:r>
          </a:p>
          <a:p>
            <a:pPr marL="292608" lvl="1" indent="0">
              <a:spcBef>
                <a:spcPts val="500"/>
              </a:spcBef>
              <a:spcAft>
                <a:spcPts val="300"/>
              </a:spcAft>
              <a:buClr>
                <a:schemeClr val="accent2"/>
              </a:buClr>
              <a:buNone/>
            </a:pPr>
            <a:r>
              <a:rPr lang="es-ES_tradnl" sz="2400" dirty="0" smtClean="0"/>
              <a:t>• </a:t>
            </a:r>
            <a:r>
              <a:rPr lang="es-ES_tradnl" sz="2400" dirty="0"/>
              <a:t>Los </a:t>
            </a:r>
            <a:r>
              <a:rPr lang="es-ES_tradnl" sz="2400" b="1" dirty="0"/>
              <a:t>planes de contingencia </a:t>
            </a:r>
            <a:r>
              <a:rPr lang="es-ES_tradnl" sz="2400" dirty="0"/>
              <a:t>son acciones predefinidas que el equipo del proyecto tomará si ocurre un evento de riesgo identificado. Por ejemplo, si el equipo del proyecto sabe que es posible que una nueva versión de un paquete de software no esté disponible a tiempo para su uso en el proyecto, es posible que el equipo tenga un plan de contingencia para usar la versión más antigua del </a:t>
            </a:r>
            <a:r>
              <a:rPr lang="es-ES_tradnl" sz="2400" dirty="0" smtClean="0"/>
              <a:t>software.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121920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a:xfrm>
            <a:off x="1097280" y="2011680"/>
            <a:ext cx="10058400" cy="3857414"/>
          </a:xfrm>
        </p:spPr>
        <p:txBody>
          <a:bodyPr>
            <a:normAutofit/>
          </a:bodyPr>
          <a:lstStyle/>
          <a:p>
            <a:pPr>
              <a:buClr>
                <a:schemeClr val="accent2"/>
              </a:buClr>
              <a:buFont typeface="Wingdings" charset="2"/>
              <a:buChar char="v"/>
            </a:pPr>
            <a:r>
              <a:rPr lang="en-US" sz="2400" dirty="0" smtClean="0"/>
              <a:t>CAPM</a:t>
            </a:r>
            <a:r>
              <a:rPr lang="en-US" sz="2400" dirty="0"/>
              <a:t>® in </a:t>
            </a:r>
            <a:r>
              <a:rPr lang="en-US" sz="2400" dirty="0" smtClean="0"/>
              <a:t>Depth, </a:t>
            </a:r>
            <a:r>
              <a:rPr lang="en-US" sz="2400" dirty="0"/>
              <a:t>Paul </a:t>
            </a:r>
            <a:r>
              <a:rPr lang="en-US" sz="2400" dirty="0" err="1" smtClean="0"/>
              <a:t>Sanghera</a:t>
            </a:r>
            <a:r>
              <a:rPr lang="en-US" sz="2400" dirty="0" smtClean="0"/>
              <a:t> </a:t>
            </a:r>
            <a:r>
              <a:rPr lang="en-US" sz="2400" dirty="0"/>
              <a:t>(2019, </a:t>
            </a:r>
            <a:r>
              <a:rPr lang="en-US" sz="2400" dirty="0" err="1"/>
              <a:t>Apress</a:t>
            </a:r>
            <a:r>
              <a:rPr lang="en-US" sz="2400" dirty="0"/>
              <a:t>)</a:t>
            </a:r>
            <a:endParaRPr lang="en-US" sz="2400" dirty="0" smtClean="0"/>
          </a:p>
          <a:p>
            <a:pPr>
              <a:buClr>
                <a:schemeClr val="accent2"/>
              </a:buClr>
              <a:buFont typeface="Wingdings" charset="2"/>
              <a:buChar char="v"/>
            </a:pPr>
            <a:r>
              <a:rPr lang="en-US" sz="2400" dirty="0" smtClean="0"/>
              <a:t>Financial </a:t>
            </a:r>
            <a:r>
              <a:rPr lang="en-US" sz="2400" dirty="0"/>
              <a:t>Modeling of the Equity </a:t>
            </a:r>
            <a:r>
              <a:rPr lang="en-US" sz="2400" dirty="0" smtClean="0"/>
              <a:t>Market, </a:t>
            </a:r>
            <a:r>
              <a:rPr lang="en-US" sz="2400" dirty="0"/>
              <a:t>From CAPM to </a:t>
            </a:r>
            <a:r>
              <a:rPr lang="en-US" sz="2400" dirty="0" err="1" smtClean="0"/>
              <a:t>Cointegration</a:t>
            </a:r>
            <a:r>
              <a:rPr lang="en-US" sz="2400" dirty="0" smtClean="0"/>
              <a:t>, </a:t>
            </a:r>
            <a:r>
              <a:rPr lang="en-US" sz="2400" dirty="0"/>
              <a:t>Frank J. </a:t>
            </a:r>
            <a:r>
              <a:rPr lang="en-US" sz="2400" dirty="0" err="1"/>
              <a:t>Fabozzi</a:t>
            </a:r>
            <a:r>
              <a:rPr lang="en-US" sz="2400" dirty="0"/>
              <a:t> CFA, Sergio M. </a:t>
            </a:r>
            <a:r>
              <a:rPr lang="en-US" sz="2400" dirty="0" err="1"/>
              <a:t>Focardi</a:t>
            </a:r>
            <a:r>
              <a:rPr lang="en-US" sz="2400" dirty="0"/>
              <a:t>, </a:t>
            </a:r>
            <a:r>
              <a:rPr lang="en-US" sz="2400" dirty="0" err="1"/>
              <a:t>Petter</a:t>
            </a:r>
            <a:r>
              <a:rPr lang="en-US" sz="2400" dirty="0"/>
              <a:t> N. </a:t>
            </a:r>
            <a:r>
              <a:rPr lang="en-US" sz="2400" dirty="0" err="1"/>
              <a:t>Kolm</a:t>
            </a:r>
            <a:r>
              <a:rPr lang="en-US" sz="2400" dirty="0"/>
              <a:t> - </a:t>
            </a:r>
            <a:r>
              <a:rPr lang="en-US" sz="2400" dirty="0" smtClean="0"/>
              <a:t>(2006</a:t>
            </a:r>
            <a:r>
              <a:rPr lang="en-US" sz="2400" dirty="0"/>
              <a:t>, Wiley</a:t>
            </a:r>
            <a:r>
              <a:rPr lang="en-US" sz="2400" dirty="0" smtClean="0"/>
              <a:t>), </a:t>
            </a:r>
            <a:r>
              <a:rPr lang="en-US" sz="2400" dirty="0"/>
              <a:t>[Frank J. </a:t>
            </a:r>
            <a:r>
              <a:rPr lang="en-US" sz="2400" dirty="0" err="1"/>
              <a:t>Fabozzi</a:t>
            </a:r>
            <a:r>
              <a:rPr lang="en-US" sz="2400" dirty="0"/>
              <a:t> Series] </a:t>
            </a:r>
            <a:endParaRPr lang="en-US" sz="2400" dirty="0" smtClean="0"/>
          </a:p>
          <a:p>
            <a:pPr>
              <a:buClr>
                <a:schemeClr val="accent2"/>
              </a:buClr>
              <a:buFont typeface="Wingdings" charset="2"/>
              <a:buChar char="v"/>
            </a:pPr>
            <a:r>
              <a:rPr lang="en-US" sz="2400" dirty="0" smtClean="0"/>
              <a:t>Hot </a:t>
            </a:r>
            <a:r>
              <a:rPr lang="en-US" sz="2400" dirty="0"/>
              <a:t>Topics Flashcards for Passing the PMP and CAPM </a:t>
            </a:r>
            <a:r>
              <a:rPr lang="en-US" sz="2400" dirty="0" smtClean="0"/>
              <a:t>Exam, Hot </a:t>
            </a:r>
            <a:r>
              <a:rPr lang="en-US" sz="2400" dirty="0"/>
              <a:t>Topics </a:t>
            </a:r>
            <a:r>
              <a:rPr lang="en-US" sz="2400" dirty="0" smtClean="0"/>
              <a:t>Flashcards, </a:t>
            </a:r>
            <a:r>
              <a:rPr lang="en-US" sz="2400" dirty="0"/>
              <a:t>PMP Rita </a:t>
            </a:r>
            <a:r>
              <a:rPr lang="en-US" sz="2400" dirty="0" err="1" smtClean="0"/>
              <a:t>Mulcahy</a:t>
            </a:r>
            <a:r>
              <a:rPr lang="en-US" sz="2400" dirty="0" smtClean="0"/>
              <a:t>, </a:t>
            </a:r>
            <a:r>
              <a:rPr lang="en-US" sz="2400" dirty="0"/>
              <a:t>5th </a:t>
            </a:r>
            <a:r>
              <a:rPr lang="en-US" sz="2400" dirty="0" err="1"/>
              <a:t>Edtion</a:t>
            </a:r>
            <a:r>
              <a:rPr lang="en-US" sz="2400" dirty="0"/>
              <a:t> (Hot Topics) (2005</a:t>
            </a:r>
            <a:r>
              <a:rPr lang="en-US" sz="2400" dirty="0" smtClean="0"/>
              <a:t>)</a:t>
            </a:r>
          </a:p>
          <a:p>
            <a:pPr>
              <a:buClr>
                <a:schemeClr val="accent2"/>
              </a:buClr>
              <a:buFont typeface="Wingdings" charset="2"/>
              <a:buChar char="v"/>
            </a:pPr>
            <a:r>
              <a:rPr lang="en-US" sz="2400" dirty="0"/>
              <a:t>Information Technology Project Management </a:t>
            </a:r>
            <a:r>
              <a:rPr lang="en-US" sz="2400" dirty="0" smtClean="0"/>
              <a:t>, Kathy Schwalbe, 7</a:t>
            </a:r>
            <a:r>
              <a:rPr lang="en-US" sz="2400" baseline="30000" dirty="0" smtClean="0"/>
              <a:t>th</a:t>
            </a:r>
            <a:r>
              <a:rPr lang="en-US" sz="2400" dirty="0" smtClean="0"/>
              <a:t> edition </a:t>
            </a:r>
            <a:r>
              <a:rPr lang="en-US" sz="2400" dirty="0"/>
              <a:t>(</a:t>
            </a:r>
            <a:r>
              <a:rPr lang="en-US" sz="2400" dirty="0" smtClean="0"/>
              <a:t>2013, </a:t>
            </a:r>
            <a:r>
              <a:rPr lang="en-US" sz="2400" dirty="0"/>
              <a:t>Cengage Learning)</a:t>
            </a:r>
            <a:endParaRPr lang="en-US"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dirty="0"/>
          </a:p>
        </p:txBody>
      </p:sp>
    </p:spTree>
    <p:extLst>
      <p:ext uri="{BB962C8B-B14F-4D97-AF65-F5344CB8AC3E}">
        <p14:creationId xmlns:p14="http://schemas.microsoft.com/office/powerpoint/2010/main" val="1246600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99139"/>
            <a:ext cx="10993902" cy="4560646"/>
          </a:xfrm>
        </p:spPr>
        <p:txBody>
          <a:bodyPr>
            <a:noAutofit/>
          </a:bodyPr>
          <a:lstStyle/>
          <a:p>
            <a:pPr marL="0" indent="0">
              <a:spcBef>
                <a:spcPts val="500"/>
              </a:spcBef>
              <a:spcAft>
                <a:spcPts val="300"/>
              </a:spcAft>
              <a:buClr>
                <a:schemeClr val="accent2"/>
              </a:buClr>
              <a:buNone/>
            </a:pPr>
            <a:r>
              <a:rPr lang="es-ES_tradnl" sz="2400" dirty="0"/>
              <a:t>• Las </a:t>
            </a:r>
            <a:r>
              <a:rPr lang="es-ES_tradnl" sz="2400" b="1" dirty="0"/>
              <a:t>reservas de contingencia </a:t>
            </a:r>
            <a:r>
              <a:rPr lang="es-ES_tradnl" sz="2400" dirty="0"/>
              <a:t>o las asignaciones de contingencia son provisiones mantenidas por el patrocinador del proyecto u organización para reducir el riesgo de sobrecostos o programar un exceso aceptable. </a:t>
            </a:r>
            <a:r>
              <a:rPr lang="es-ES_tradnl" sz="2400" b="1" dirty="0"/>
              <a:t>Las reservas de contingencia </a:t>
            </a:r>
            <a:r>
              <a:rPr lang="es-ES_tradnl" sz="2400" dirty="0"/>
              <a:t>son para riesgos conocidos, mientras que las </a:t>
            </a:r>
            <a:r>
              <a:rPr lang="es-ES_tradnl" sz="2400" b="1" dirty="0"/>
              <a:t>reservas de la administración</a:t>
            </a:r>
            <a:r>
              <a:rPr lang="es-ES_tradnl" sz="2400" dirty="0"/>
              <a:t> son fondos mantenidos para riesgos desconocidos. Por ejemplo, si un proyecto parece estar fuera de curso porque el personal no tiene experiencia con alguna tecnología nueva y el equipo no identificó el problema como un riesgo, el patrocinador del proyecto puede proporcionar fondos adicionales de las reservas de contingencia para contratar a un consultor externo para capacitar y </a:t>
            </a:r>
            <a:r>
              <a:rPr lang="es-ES_tradnl" sz="2400" dirty="0" smtClean="0"/>
              <a:t>asesorar </a:t>
            </a:r>
            <a:r>
              <a:rPr lang="es-ES_tradnl" sz="2400" dirty="0"/>
              <a:t>al personal del proyecto en el uso de la nueva tecnología.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975466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COMMON SOURCES OF RISK ON IT PROJECTS</a:t>
            </a:r>
          </a:p>
        </p:txBody>
      </p:sp>
      <p:sp>
        <p:nvSpPr>
          <p:cNvPr id="3" name="Marcador de contenido 2"/>
          <p:cNvSpPr>
            <a:spLocks noGrp="1"/>
          </p:cNvSpPr>
          <p:nvPr>
            <p:ph idx="1"/>
          </p:nvPr>
        </p:nvSpPr>
        <p:spPr>
          <a:xfrm>
            <a:off x="1583870" y="2612571"/>
            <a:ext cx="9454243" cy="3847214"/>
          </a:xfrm>
        </p:spPr>
        <p:txBody>
          <a:bodyPr>
            <a:noAutofit/>
          </a:bodyPr>
          <a:lstStyle/>
          <a:p>
            <a:pPr>
              <a:spcBef>
                <a:spcPts val="500"/>
              </a:spcBef>
              <a:spcAft>
                <a:spcPts val="300"/>
              </a:spcAft>
              <a:buClr>
                <a:schemeClr val="accent2"/>
              </a:buClr>
              <a:buFont typeface="Wingdings" charset="2"/>
              <a:buChar char="v"/>
            </a:pPr>
            <a:r>
              <a:rPr lang="es-ES_tradnl" sz="2400" dirty="0"/>
              <a:t>E</a:t>
            </a:r>
            <a:r>
              <a:rPr lang="es-ES_tradnl" sz="2400" dirty="0" smtClean="0"/>
              <a:t>s </a:t>
            </a:r>
            <a:r>
              <a:rPr lang="es-ES_tradnl" sz="2400" dirty="0"/>
              <a:t>importante identificar los riesgos potenciales según las áreas de conocimiento de la gestión del proyecto, como el alcance, el tiempo, el costo y la calidad.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Tabla 11-4 enumera las posibles condiciones de riesgo negativo que pueden existir dentro de cada área de conocimiento.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306407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6" name="Título 1"/>
          <p:cNvSpPr txBox="1">
            <a:spLocks/>
          </p:cNvSpPr>
          <p:nvPr/>
        </p:nvSpPr>
        <p:spPr>
          <a:xfrm>
            <a:off x="235547" y="989946"/>
            <a:ext cx="3291236" cy="979591"/>
          </a:xfrm>
          <a:prstGeom prst="rect">
            <a:avLst/>
          </a:prstGeom>
        </p:spPr>
        <p:txBody>
          <a:bodyPr>
            <a:normAutofit fontScale="8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COMMON SOURCES OF RISK ON IT PROJECTS</a:t>
            </a:r>
            <a:endParaRPr lang="en-US" sz="4300" dirty="0"/>
          </a:p>
        </p:txBody>
      </p:sp>
      <p:pic>
        <p:nvPicPr>
          <p:cNvPr id="4" name="Imagen 3"/>
          <p:cNvPicPr>
            <a:picLocks noChangeAspect="1"/>
          </p:cNvPicPr>
          <p:nvPr/>
        </p:nvPicPr>
        <p:blipFill>
          <a:blip r:embed="rId3"/>
          <a:stretch>
            <a:fillRect/>
          </a:stretch>
        </p:blipFill>
        <p:spPr>
          <a:xfrm>
            <a:off x="3359888" y="306276"/>
            <a:ext cx="8591993" cy="5756925"/>
          </a:xfrm>
          <a:prstGeom prst="rect">
            <a:avLst/>
          </a:prstGeom>
        </p:spPr>
      </p:pic>
    </p:spTree>
    <p:extLst>
      <p:ext uri="{BB962C8B-B14F-4D97-AF65-F5344CB8AC3E}">
        <p14:creationId xmlns:p14="http://schemas.microsoft.com/office/powerpoint/2010/main" val="813314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mal?</a:t>
            </a:r>
            <a:endParaRPr lang="en-US" sz="4300" dirty="0"/>
          </a:p>
        </p:txBody>
      </p:sp>
      <p:pic>
        <p:nvPicPr>
          <p:cNvPr id="3" name="Imagen 2"/>
          <p:cNvPicPr>
            <a:picLocks noChangeAspect="1"/>
          </p:cNvPicPr>
          <p:nvPr/>
        </p:nvPicPr>
        <p:blipFill>
          <a:blip r:embed="rId3"/>
          <a:stretch>
            <a:fillRect/>
          </a:stretch>
        </p:blipFill>
        <p:spPr>
          <a:xfrm>
            <a:off x="3040912" y="290770"/>
            <a:ext cx="8918205" cy="5950731"/>
          </a:xfrm>
          <a:prstGeom prst="rect">
            <a:avLst/>
          </a:prstGeom>
        </p:spPr>
      </p:pic>
    </p:spTree>
    <p:extLst>
      <p:ext uri="{BB962C8B-B14F-4D97-AF65-F5344CB8AC3E}">
        <p14:creationId xmlns:p14="http://schemas.microsoft.com/office/powerpoint/2010/main" val="877043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4" name="Imagen 3"/>
          <p:cNvPicPr>
            <a:picLocks noChangeAspect="1"/>
          </p:cNvPicPr>
          <p:nvPr/>
        </p:nvPicPr>
        <p:blipFill>
          <a:blip r:embed="rId3"/>
          <a:stretch>
            <a:fillRect/>
          </a:stretch>
        </p:blipFill>
        <p:spPr>
          <a:xfrm>
            <a:off x="3853544" y="95870"/>
            <a:ext cx="8158442" cy="6195874"/>
          </a:xfrm>
          <a:prstGeom prst="rect">
            <a:avLst/>
          </a:prstGeom>
        </p:spPr>
      </p:pic>
      <p:sp>
        <p:nvSpPr>
          <p:cNvPr id="3" name="CuadroTexto 2"/>
          <p:cNvSpPr txBox="1"/>
          <p:nvPr/>
        </p:nvSpPr>
        <p:spPr>
          <a:xfrm>
            <a:off x="321881" y="1969537"/>
            <a:ext cx="3118568" cy="1015663"/>
          </a:xfrm>
          <a:prstGeom prst="rect">
            <a:avLst/>
          </a:prstGeom>
          <a:noFill/>
        </p:spPr>
        <p:txBody>
          <a:bodyPr wrap="square" rtlCol="0">
            <a:spAutoFit/>
          </a:bodyPr>
          <a:lstStyle/>
          <a:p>
            <a:r>
              <a:rPr lang="en-US" sz="2000" dirty="0" smtClean="0"/>
              <a:t>Excel </a:t>
            </a:r>
            <a:r>
              <a:rPr lang="en-US" sz="2000" dirty="0" err="1" smtClean="0"/>
              <a:t>permite</a:t>
            </a:r>
            <a:r>
              <a:rPr lang="en-US" sz="2000" dirty="0" smtClean="0"/>
              <a:t> </a:t>
            </a:r>
            <a:r>
              <a:rPr lang="en-US" sz="2000" dirty="0" err="1" smtClean="0"/>
              <a:t>usar</a:t>
            </a:r>
            <a:r>
              <a:rPr lang="en-US" sz="2000" dirty="0" smtClean="0"/>
              <a:t> el m</a:t>
            </a:r>
            <a:r>
              <a:rPr lang="es-ES" sz="2000" dirty="0" err="1" smtClean="0"/>
              <a:t>étodo</a:t>
            </a:r>
            <a:r>
              <a:rPr lang="es-ES" sz="2000" dirty="0" smtClean="0"/>
              <a:t> Monte Carlo para análisis de riesgos?</a:t>
            </a:r>
            <a:endParaRPr lang="en-US" sz="2000" dirty="0"/>
          </a:p>
        </p:txBody>
      </p:sp>
    </p:spTree>
    <p:extLst>
      <p:ext uri="{BB962C8B-B14F-4D97-AF65-F5344CB8AC3E}">
        <p14:creationId xmlns:p14="http://schemas.microsoft.com/office/powerpoint/2010/main" val="554479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6" name="Título 1"/>
          <p:cNvSpPr txBox="1">
            <a:spLocks/>
          </p:cNvSpPr>
          <p:nvPr/>
        </p:nvSpPr>
        <p:spPr>
          <a:xfrm>
            <a:off x="235546" y="989946"/>
            <a:ext cx="5593753"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dirty="0" smtClean="0"/>
              <a:t>IDENTIFICACIÓN DE RIESGOS</a:t>
            </a:r>
            <a:endParaRPr lang="en-US" sz="4300" dirty="0"/>
          </a:p>
        </p:txBody>
      </p:sp>
      <p:pic>
        <p:nvPicPr>
          <p:cNvPr id="4" name="Imagen 3"/>
          <p:cNvPicPr>
            <a:picLocks noChangeAspect="1"/>
          </p:cNvPicPr>
          <p:nvPr/>
        </p:nvPicPr>
        <p:blipFill>
          <a:blip r:embed="rId3"/>
          <a:stretch>
            <a:fillRect/>
          </a:stretch>
        </p:blipFill>
        <p:spPr>
          <a:xfrm>
            <a:off x="2698750" y="2387600"/>
            <a:ext cx="6794500" cy="2082800"/>
          </a:xfrm>
          <a:prstGeom prst="rect">
            <a:avLst/>
          </a:prstGeom>
        </p:spPr>
      </p:pic>
    </p:spTree>
    <p:extLst>
      <p:ext uri="{BB962C8B-B14F-4D97-AF65-F5344CB8AC3E}">
        <p14:creationId xmlns:p14="http://schemas.microsoft.com/office/powerpoint/2010/main" val="909685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6" name="Título 1"/>
          <p:cNvSpPr txBox="1">
            <a:spLocks/>
          </p:cNvSpPr>
          <p:nvPr/>
        </p:nvSpPr>
        <p:spPr>
          <a:xfrm>
            <a:off x="235547" y="989946"/>
            <a:ext cx="281789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a:t>IDENTIFICACIÓN DE RIESGOS</a:t>
            </a:r>
            <a:endParaRPr lang="en-US" sz="4300" dirty="0"/>
          </a:p>
        </p:txBody>
      </p:sp>
      <p:pic>
        <p:nvPicPr>
          <p:cNvPr id="3" name="Imagen 2"/>
          <p:cNvPicPr>
            <a:picLocks noChangeAspect="1"/>
          </p:cNvPicPr>
          <p:nvPr/>
        </p:nvPicPr>
        <p:blipFill>
          <a:blip r:embed="rId3"/>
          <a:stretch>
            <a:fillRect/>
          </a:stretch>
        </p:blipFill>
        <p:spPr>
          <a:xfrm>
            <a:off x="4762500" y="405514"/>
            <a:ext cx="6667500" cy="5664200"/>
          </a:xfrm>
          <a:prstGeom prst="rect">
            <a:avLst/>
          </a:prstGeom>
        </p:spPr>
      </p:pic>
    </p:spTree>
    <p:extLst>
      <p:ext uri="{BB962C8B-B14F-4D97-AF65-F5344CB8AC3E}">
        <p14:creationId xmlns:p14="http://schemas.microsoft.com/office/powerpoint/2010/main" val="921532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937325" y="665468"/>
            <a:ext cx="10325749" cy="185487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s-ES" sz="4400" dirty="0"/>
              <a:t>SEMANA </a:t>
            </a:r>
            <a:r>
              <a:rPr lang="es-ES" sz="4400" dirty="0" smtClean="0"/>
              <a:t>3, Ch3 </a:t>
            </a:r>
          </a:p>
          <a:p>
            <a:pPr fontAlgn="b"/>
            <a:r>
              <a:rPr lang="es-ES_tradnl" sz="4400" dirty="0" err="1">
                <a:solidFill>
                  <a:srgbClr val="000000"/>
                </a:solidFill>
                <a:latin typeface="Calibri" charset="0"/>
              </a:rPr>
              <a:t>Qu</a:t>
            </a:r>
            <a:r>
              <a:rPr lang="es-ES_tradnl" sz="4400" dirty="0" err="1" smtClean="0">
                <a:solidFill>
                  <a:srgbClr val="000000"/>
                </a:solidFill>
                <a:latin typeface="Calibri" charset="0"/>
              </a:rPr>
              <a:t>ality</a:t>
            </a:r>
            <a:r>
              <a:rPr lang="es-ES_tradnl" sz="4400" dirty="0">
                <a:solidFill>
                  <a:srgbClr val="000000"/>
                </a:solidFill>
                <a:latin typeface="Calibri" charset="0"/>
              </a:rPr>
              <a:t>, </a:t>
            </a:r>
            <a:r>
              <a:rPr lang="es-ES_tradnl" sz="4400" dirty="0" err="1">
                <a:solidFill>
                  <a:srgbClr val="000000"/>
                </a:solidFill>
                <a:latin typeface="Calibri" charset="0"/>
              </a:rPr>
              <a:t>Risk</a:t>
            </a:r>
            <a:r>
              <a:rPr lang="es-ES_tradnl" sz="4400" dirty="0">
                <a:solidFill>
                  <a:srgbClr val="000000"/>
                </a:solidFill>
                <a:latin typeface="Calibri" charset="0"/>
              </a:rPr>
              <a:t>, and </a:t>
            </a:r>
            <a:r>
              <a:rPr lang="es-ES_tradnl" sz="4400" dirty="0" err="1">
                <a:solidFill>
                  <a:srgbClr val="000000"/>
                </a:solidFill>
                <a:latin typeface="Calibri" charset="0"/>
              </a:rPr>
              <a:t>Procurement</a:t>
            </a:r>
            <a:r>
              <a:rPr lang="es-ES_tradnl" sz="4400" dirty="0">
                <a:solidFill>
                  <a:srgbClr val="000000"/>
                </a:solidFill>
                <a:latin typeface="Calibri" charset="0"/>
              </a:rPr>
              <a:t> </a:t>
            </a:r>
          </a:p>
        </p:txBody>
      </p:sp>
      <p:graphicFrame>
        <p:nvGraphicFramePr>
          <p:cNvPr id="5" name="Tabla 4"/>
          <p:cNvGraphicFramePr>
            <a:graphicFrameLocks noGrp="1"/>
          </p:cNvGraphicFramePr>
          <p:nvPr>
            <p:extLst>
              <p:ext uri="{D42A27DB-BD31-4B8C-83A1-F6EECF244321}">
                <p14:modId xmlns:p14="http://schemas.microsoft.com/office/powerpoint/2010/main" val="490844875"/>
              </p:ext>
            </p:extLst>
          </p:nvPr>
        </p:nvGraphicFramePr>
        <p:xfrm>
          <a:off x="991455" y="3260357"/>
          <a:ext cx="10438545" cy="1234282"/>
        </p:xfrm>
        <a:graphic>
          <a:graphicData uri="http://schemas.openxmlformats.org/drawingml/2006/table">
            <a:tbl>
              <a:tblPr/>
              <a:tblGrid>
                <a:gridCol w="5303838"/>
                <a:gridCol w="5134707"/>
              </a:tblGrid>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0" i="0" u="none" strike="noStrike" dirty="0" smtClean="0">
                          <a:solidFill>
                            <a:srgbClr val="000000"/>
                          </a:solidFill>
                          <a:effectLst/>
                          <a:latin typeface="Calibri" charset="0"/>
                        </a:rPr>
                        <a:t>Project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Management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1" i="0" u="none" strike="noStrike" dirty="0" smtClean="0">
                          <a:solidFill>
                            <a:srgbClr val="FF0000"/>
                          </a:solidFill>
                          <a:effectLst/>
                          <a:latin typeface="Calibri" charset="0"/>
                        </a:rPr>
                        <a:t>Project </a:t>
                      </a:r>
                      <a:r>
                        <a:rPr lang="es-ES_tradnl" sz="2800" b="1" i="0" u="none" strike="noStrike" dirty="0" err="1" smtClean="0">
                          <a:solidFill>
                            <a:srgbClr val="FF0000"/>
                          </a:solidFill>
                          <a:effectLst/>
                          <a:latin typeface="Calibri" charset="0"/>
                        </a:rPr>
                        <a:t>Procurement</a:t>
                      </a:r>
                      <a:r>
                        <a:rPr lang="es-ES_tradnl" sz="2800" b="1" i="0" u="none" strike="noStrike" dirty="0" smtClean="0">
                          <a:solidFill>
                            <a:srgbClr val="FF0000"/>
                          </a:solidFill>
                          <a:effectLst/>
                          <a:latin typeface="Calibri" charset="0"/>
                        </a:rPr>
                        <a:t> Management </a:t>
                      </a:r>
                      <a:endParaRPr lang="es-ES_tradnl" sz="2800" b="1" i="0" u="none" strike="noStrike" dirty="0">
                        <a:solidFill>
                          <a:srgbClr val="FF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1605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rgbClr val="000000"/>
                </a:solidFill>
                <a:latin typeface="Calibri" charset="0"/>
              </a:rPr>
              <a:t>Project </a:t>
            </a:r>
            <a:r>
              <a:rPr lang="es-ES_tradnl" sz="4400" dirty="0" err="1">
                <a:solidFill>
                  <a:srgbClr val="000000"/>
                </a:solidFill>
                <a:latin typeface="Calibri" charset="0"/>
              </a:rPr>
              <a:t>Procurement</a:t>
            </a:r>
            <a:r>
              <a:rPr lang="es-ES_tradnl" sz="4400" dirty="0">
                <a:solidFill>
                  <a:srgbClr val="000000"/>
                </a:solidFill>
                <a:latin typeface="Calibri" charset="0"/>
              </a:rPr>
              <a:t> Management </a:t>
            </a:r>
          </a:p>
        </p:txBody>
      </p:sp>
    </p:spTree>
    <p:extLst>
      <p:ext uri="{BB962C8B-B14F-4D97-AF65-F5344CB8AC3E}">
        <p14:creationId xmlns:p14="http://schemas.microsoft.com/office/powerpoint/2010/main" val="8388346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Adquisición significa adquirir bienes y servicios de una fuente externa. El término adquisición se usa ampliamente en el gobierno; Muchas empresas privadas utilizan los términos de compra y subcontratación. Las organizaciones o individuos que proveen servicios de compras </a:t>
            </a:r>
            <a:r>
              <a:rPr lang="es-ES_tradnl" sz="2400" dirty="0" err="1"/>
              <a:t>sonreferidos</a:t>
            </a:r>
            <a:r>
              <a:rPr lang="es-ES_tradnl" sz="2400" dirty="0"/>
              <a:t> como proveedores, vendedores, contratistas, subcontratistas o vendedores; De estos términos, los proveedores son los más utilizados. Muchos proyectos de TI implican el uso de bienes y servicios externos a la organización. El Project Management </a:t>
            </a:r>
            <a:r>
              <a:rPr lang="es-ES_tradnl" sz="2400" dirty="0" err="1"/>
              <a:t>Institute</a:t>
            </a:r>
            <a:r>
              <a:rPr lang="es-ES_tradnl" sz="2400" dirty="0"/>
              <a:t> define una fuente externa como una fuente fuera del equipo del proyecto, por lo que la misma organización puede ser un proveedor del equipo del proyecto, o el equipo del proyecto puede ser un proveedor de otro grupo de la organización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510807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937325" y="665468"/>
            <a:ext cx="10325749" cy="185487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s-ES" sz="4400" dirty="0"/>
              <a:t>SEMANA </a:t>
            </a:r>
            <a:r>
              <a:rPr lang="es-ES" sz="4400" dirty="0" smtClean="0"/>
              <a:t>3, Ch3 </a:t>
            </a:r>
          </a:p>
          <a:p>
            <a:pPr fontAlgn="b"/>
            <a:r>
              <a:rPr lang="es-ES_tradnl" sz="4400" dirty="0" err="1">
                <a:solidFill>
                  <a:srgbClr val="000000"/>
                </a:solidFill>
                <a:latin typeface="Calibri" charset="0"/>
              </a:rPr>
              <a:t>Qu</a:t>
            </a:r>
            <a:r>
              <a:rPr lang="es-ES_tradnl" sz="4400" dirty="0" err="1" smtClean="0">
                <a:solidFill>
                  <a:srgbClr val="000000"/>
                </a:solidFill>
                <a:latin typeface="Calibri" charset="0"/>
              </a:rPr>
              <a:t>ality</a:t>
            </a:r>
            <a:r>
              <a:rPr lang="es-ES_tradnl" sz="4400" dirty="0">
                <a:solidFill>
                  <a:srgbClr val="000000"/>
                </a:solidFill>
                <a:latin typeface="Calibri" charset="0"/>
              </a:rPr>
              <a:t>, </a:t>
            </a:r>
            <a:r>
              <a:rPr lang="es-ES_tradnl" sz="4400" dirty="0" err="1">
                <a:solidFill>
                  <a:srgbClr val="000000"/>
                </a:solidFill>
                <a:latin typeface="Calibri" charset="0"/>
              </a:rPr>
              <a:t>Risk</a:t>
            </a:r>
            <a:r>
              <a:rPr lang="es-ES_tradnl" sz="4400" dirty="0">
                <a:solidFill>
                  <a:srgbClr val="000000"/>
                </a:solidFill>
                <a:latin typeface="Calibri" charset="0"/>
              </a:rPr>
              <a:t>, and </a:t>
            </a:r>
            <a:r>
              <a:rPr lang="es-ES_tradnl" sz="4400" dirty="0" err="1">
                <a:solidFill>
                  <a:srgbClr val="000000"/>
                </a:solidFill>
                <a:latin typeface="Calibri" charset="0"/>
              </a:rPr>
              <a:t>Procurement</a:t>
            </a:r>
            <a:r>
              <a:rPr lang="es-ES_tradnl" sz="4400" dirty="0">
                <a:solidFill>
                  <a:srgbClr val="000000"/>
                </a:solidFill>
                <a:latin typeface="Calibri" charset="0"/>
              </a:rPr>
              <a:t> </a:t>
            </a:r>
          </a:p>
        </p:txBody>
      </p:sp>
      <p:graphicFrame>
        <p:nvGraphicFramePr>
          <p:cNvPr id="5" name="Tabla 4"/>
          <p:cNvGraphicFramePr>
            <a:graphicFrameLocks noGrp="1"/>
          </p:cNvGraphicFramePr>
          <p:nvPr>
            <p:extLst>
              <p:ext uri="{D42A27DB-BD31-4B8C-83A1-F6EECF244321}">
                <p14:modId xmlns:p14="http://schemas.microsoft.com/office/powerpoint/2010/main" val="605150397"/>
              </p:ext>
            </p:extLst>
          </p:nvPr>
        </p:nvGraphicFramePr>
        <p:xfrm>
          <a:off x="991455" y="3260357"/>
          <a:ext cx="10438545" cy="1234282"/>
        </p:xfrm>
        <a:graphic>
          <a:graphicData uri="http://schemas.openxmlformats.org/drawingml/2006/table">
            <a:tbl>
              <a:tblPr/>
              <a:tblGrid>
                <a:gridCol w="5303838"/>
                <a:gridCol w="5134707"/>
              </a:tblGrid>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1" i="0" u="none" strike="noStrike" dirty="0" smtClean="0">
                          <a:solidFill>
                            <a:srgbClr val="FF0000"/>
                          </a:solidFill>
                          <a:effectLst/>
                          <a:latin typeface="Calibri" charset="0"/>
                        </a:rPr>
                        <a:t>Project </a:t>
                      </a:r>
                      <a:r>
                        <a:rPr lang="es-ES_tradnl" sz="2800" b="1" i="0" u="none" strike="noStrike" dirty="0" err="1" smtClean="0">
                          <a:solidFill>
                            <a:srgbClr val="FF0000"/>
                          </a:solidFill>
                          <a:effectLst/>
                          <a:latin typeface="Calibri" charset="0"/>
                        </a:rPr>
                        <a:t>Risk</a:t>
                      </a:r>
                      <a:r>
                        <a:rPr lang="es-ES_tradnl" sz="2800" b="1" i="0" u="none" strike="noStrike" dirty="0" smtClean="0">
                          <a:solidFill>
                            <a:srgbClr val="FF0000"/>
                          </a:solidFill>
                          <a:effectLst/>
                          <a:latin typeface="Calibri" charset="0"/>
                        </a:rPr>
                        <a:t> Management </a:t>
                      </a:r>
                      <a:endParaRPr lang="es-ES_tradnl" sz="2800" b="1" i="0" u="none" strike="noStrike" dirty="0">
                        <a:solidFill>
                          <a:srgbClr val="FF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0" i="0" u="none" strike="noStrike" dirty="0" smtClean="0">
                          <a:solidFill>
                            <a:srgbClr val="000000"/>
                          </a:solidFill>
                          <a:effectLst/>
                          <a:latin typeface="Calibri" charset="0"/>
                        </a:rPr>
                        <a:t>Project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Management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0190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De hecho, muchos departamentos de TI en las organizaciones compiten directamente con proveedores externos y están sujetos al mismo tipo de definición de requisitos, declaraciones de trabajo y ofertas. Las reglas y los métodos de buenas prácticas de adquisición de proyectos son buenos para seguir, independientemente de quién proporcione los servicios a </a:t>
            </a:r>
            <a:r>
              <a:rPr lang="es-ES_tradnl" sz="2400" dirty="0" err="1"/>
              <a:t>quién.Como</a:t>
            </a:r>
            <a:r>
              <a:rPr lang="es-ES_tradnl" sz="2400" dirty="0"/>
              <a:t> aprendió en el Capítulo 2, la subcontratación se ha convertido en un tema candente para la investigación y el debate, especialmente las implicaciones de la subcontratación a otros países, lo que se denomina deslocalización. </a:t>
            </a:r>
            <a:r>
              <a:rPr lang="es-ES_tradnl" sz="2400" dirty="0" err="1"/>
              <a:t>Gartner</a:t>
            </a:r>
            <a:r>
              <a:rPr lang="es-ES_tradnl" sz="2400" dirty="0"/>
              <a:t> estimó que el valor de la industria de TI global en 2012 fue de $ 3.7 billones, un aumento de aproximadamente 2.5% en comparación con 2011. La categoría de gasto más grande es de servicios de telecomunicaciones en $ 1.72 billones, seguida de servicios de TI en $ 856 </a:t>
            </a:r>
            <a:r>
              <a:rPr lang="es-ES_tradnl" sz="2400" dirty="0" smtClean="0"/>
              <a:t>millones.1</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135084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Según un estudio realizado por El Centro de Educación de Negocios Internacionales (CIBER) y el Proyecto de la Red Internacional de Investigación de </a:t>
            </a:r>
            <a:r>
              <a:rPr lang="es-ES_tradnl" sz="2400" dirty="0" err="1"/>
              <a:t>Offshoring</a:t>
            </a:r>
            <a:r>
              <a:rPr lang="es-ES_tradnl" sz="2400" dirty="0"/>
              <a:t> (ORN) en la Universidad de </a:t>
            </a:r>
            <a:r>
              <a:rPr lang="es-ES_tradnl" sz="2400" dirty="0" err="1"/>
              <a:t>Duke</a:t>
            </a:r>
            <a:r>
              <a:rPr lang="es-ES_tradnl" sz="2400" dirty="0"/>
              <a:t>, el mercado de </a:t>
            </a:r>
            <a:r>
              <a:rPr lang="es-ES_tradnl" sz="2400" dirty="0" err="1"/>
              <a:t>outsourcing</a:t>
            </a:r>
            <a:r>
              <a:rPr lang="es-ES_tradnl" sz="2400" dirty="0"/>
              <a:t> continúa creciendo:• Las empresas estadounidenses están transfiriendo más trabajo al extranjero, especialmente en las áreas de infraestructura de TI, desarrollo y mantenimiento de aplicaciones y procesos de innovación.• India, China y Filipinas son los lugares preferidos para la subcontratación, y América Latina está creciendo en popularidad.• La escasez de personal calificado, no el ahorro de costos, es la razón principal para la externalización global de los servicios de TI.• Según </a:t>
            </a:r>
            <a:r>
              <a:rPr lang="es-ES_tradnl" sz="2400" dirty="0" err="1"/>
              <a:t>Arie</a:t>
            </a:r>
            <a:r>
              <a:rPr lang="es-ES_tradnl" sz="2400" dirty="0"/>
              <a:t> Lewin, director de CIBER, "Para las empresas que participan en la deslocalización, hemos visto un aumento significativo en el número de encuestados que dicen que las actividades de deslocalización han mejorado la flexibilidad organizativa, del 48 por ciento en 2009 al 66 por ciento. en 2011. ”</a:t>
            </a:r>
            <a:r>
              <a:rPr lang="es-ES_tradnl" sz="2400" dirty="0" smtClean="0"/>
              <a:t>2</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774499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Los políticos debaten si la subcontratación externa ayuda a su propio país o no. Andy </a:t>
            </a:r>
            <a:r>
              <a:rPr lang="es-ES_tradnl" sz="2400" dirty="0" err="1"/>
              <a:t>Bork</a:t>
            </a:r>
            <a:r>
              <a:rPr lang="es-ES_tradnl" sz="2400" dirty="0"/>
              <a:t>, director de operaciones de un proveedor de servicios de red informática, describió la subcontratación como una parte esencial de una dieta empresarial saludable. Describió la idea de buena o mala subcontratación como algo así como colesterol bueno contra malo. Dijo que la mayoría de la gente considera que la subcontratación en el extranjero es mala porque le quita empleos a los trabajadores domésticos. Sin embargo, muchas empresas se están dando cuenta de que pueden utilizar la subcontratación externa y crear más empleos en casa. Por ejemplo, Delta Air </a:t>
            </a:r>
            <a:r>
              <a:rPr lang="es-ES_tradnl" sz="2400" dirty="0" err="1"/>
              <a:t>Lines</a:t>
            </a:r>
            <a:r>
              <a:rPr lang="es-ES_tradnl" sz="2400" dirty="0"/>
              <a:t>, con sede en Atlanta, creó 1.000 puestos de trabajo en centros de llamadas en India en 2003, ahorrando $ 25 millones, lo que le permitió agregar 1.200 puestos de trabajo para agentes de ventas y reservas en los Estados </a:t>
            </a:r>
            <a:r>
              <a:rPr lang="es-ES_tradnl" sz="2400" dirty="0" smtClean="0"/>
              <a:t>Unidos.3</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941380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Otras empresas, como </a:t>
            </a:r>
            <a:r>
              <a:rPr lang="es-ES_tradnl" sz="2400" dirty="0" err="1"/>
              <a:t>Walmart</a:t>
            </a:r>
            <a:r>
              <a:rPr lang="es-ES_tradnl" sz="2400" dirty="0"/>
              <a:t>, administran con éxito la mayoría de sus proyectos de TI en la empresa con muy poco software comercial y sin ningún tipo de subcontratación. Otras organizaciones están trasladando los servicios de TI a sus instalaciones, como General Motors (GM). Randy </a:t>
            </a:r>
            <a:r>
              <a:rPr lang="es-ES_tradnl" sz="2400" dirty="0" err="1"/>
              <a:t>Mott</a:t>
            </a:r>
            <a:r>
              <a:rPr lang="es-ES_tradnl" sz="2400" dirty="0"/>
              <a:t>, el CIO de GM en 2012 y ex CIO de </a:t>
            </a:r>
            <a:r>
              <a:rPr lang="es-ES_tradnl" sz="2400" dirty="0" err="1"/>
              <a:t>Walmart</a:t>
            </a:r>
            <a:r>
              <a:rPr lang="es-ES_tradnl" sz="2400" dirty="0"/>
              <a:t>, Dell y Hewlett-Packard, planea revisar las operaciones de TI de GM y cambiar la subcontratación del 90% de sus servicios de TI a solo el 10% en tres años. (Consulte las Lecturas recomendadas llamadas "</a:t>
            </a:r>
            <a:r>
              <a:rPr lang="es-ES_tradnl" sz="2400" dirty="0" err="1"/>
              <a:t>Walmart's</a:t>
            </a:r>
            <a:r>
              <a:rPr lang="es-ES_tradnl" sz="2400" dirty="0"/>
              <a:t> </a:t>
            </a:r>
            <a:r>
              <a:rPr lang="es-ES_tradnl" sz="2400" dirty="0" err="1"/>
              <a:t>Way</a:t>
            </a:r>
            <a:r>
              <a:rPr lang="es-ES_tradnl" sz="2400" dirty="0"/>
              <a:t>" y "</a:t>
            </a:r>
            <a:r>
              <a:rPr lang="es-ES_tradnl" sz="2400" dirty="0" err="1"/>
              <a:t>GM's</a:t>
            </a:r>
            <a:r>
              <a:rPr lang="es-ES_tradnl" sz="2400" dirty="0"/>
              <a:t> U-</a:t>
            </a:r>
            <a:r>
              <a:rPr lang="es-ES_tradnl" sz="2400" dirty="0" err="1"/>
              <a:t>Turn</a:t>
            </a:r>
            <a:r>
              <a:rPr lang="es-ES_tradnl" sz="2400" dirty="0"/>
              <a:t>" en el sitio web complementario).Decidir si subcontratar, qué subcontratar y cómo subcontratar son temas importantes para muchas organizaciones en todo el mundo. Debido a que la subcontratación es un área en crecimiento, es importante que los gerentes de proyecto entiendan la administración de adquisiciones del proyecto. Muchas organizaciones están recurriendo a la subcontratación para lograr lo siguiente: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421160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 Acceso a habilidades y tecnologías. Las organizaciones pueden obtener acceso a habilidades y tecnologías específicas cuando se requieren mediante el uso de recursos externos. Como se mencionó anteriormente, la escasez de personal calificado es la razón principal por la que las empresas subcontratan los servicios de TI. Un proyecto puede requerir expertos en un campo particular durante varios meses, o puede requerir tecnologías específicas de una fuente externa. La planificación de esta adquisición asegura que las habilidades y tecnologías necesarias estarán disponibles para 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94834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 Reducir los costos fijos y recurrentes. Los proveedores de </a:t>
            </a:r>
            <a:r>
              <a:rPr lang="es-ES_tradnl" sz="2400" dirty="0" err="1"/>
              <a:t>outsourcing</a:t>
            </a:r>
            <a:r>
              <a:rPr lang="es-ES_tradnl" sz="2400" dirty="0"/>
              <a:t> a menudo pueden usar economías de escala que pueden no estar disponibles solo para el cliente, especialmente para hardware y software. También puede ser menos costoso subcontratar algunos costos laborales a otras organizaciones en el mismo país o en el extranjero. Las empresas pueden utilizar la subcontratación para reducir los costos de mano de obra en los proyectos al evitar los costos de contratar, despedir y reasignar personas a los proyectos o pagar sus salarios cuando se encuentran entre proyectos</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77600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 Permitir que la organización cliente se centre en su negocio principal. La mayoría de las organizaciones no están en el negocio para proporcionar servicios de TI, sin embargo, muchas han dedicado un tiempo y recursos valiosos a las funciones de TI cuando deberían haberse centrado en competencias básicas como marketing, servicio al cliente y diseño de nuevos productos. Al subcontratar muchas funciones de TI, los empleados pueden concentrarse en los trabajos que son críticos para el éxito de la organización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6703955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 Proporcionar flexibilidad. La subcontratación para proporcionar personal adicional durante los períodos de mayor carga de trabajo puede ser mucho más económica que tratar de dotar a los proyectos completos con recursos internos. Muchas empresas mencionan que una mejor flexibilidad en la dotación de personal es una razón clave para la externalización. Como aprendió en el Capítulo 2, Apple dice que no podría producir varios de sus productos lo suficientemente rápido sin la subcontratación</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Aumentar la rendición de cuentas. Un contrato bien escrito, un acuerdo mutuamente vinculante que obliga al vendedor a proporcionar productos o servicios específicos y obliga al comprador a pagar por ellos, puede aclarar las responsabilidades y enfocar la atención en los entregables clave de un proyecto. Debido a que los contratos son legalmente vinculantes, hay una mayor responsabilidad por la entrega del trabajo como se indica en el contrato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270366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Las organizaciones también deben considerar las razones por las que no desean subcontratar. Cuando una organización subcontrata el trabajo, a menudo no tiene tanto control sobre los aspectos de los proyectos que llevan a cabo los proveedores. Además, una organización podría volverse demasiado dependiente de proveedores particulares. Si esos proveedores cerraron o perdieron personal clave, podría causar un gran daño a un proyecto. Las organizaciones también deben tener cuidado de proteger la información estratégica que podría volverse vulnerable en manos de los proveedores. De acuerdo con Scott </a:t>
            </a:r>
            <a:r>
              <a:rPr lang="es-ES_tradnl" sz="2400" dirty="0" err="1"/>
              <a:t>McNeally</a:t>
            </a:r>
            <a:r>
              <a:rPr lang="es-ES_tradnl" sz="2400" dirty="0"/>
              <a:t>, CEO de </a:t>
            </a:r>
            <a:r>
              <a:rPr lang="es-ES_tradnl" sz="2400" dirty="0" err="1"/>
              <a:t>Sun</a:t>
            </a:r>
            <a:r>
              <a:rPr lang="es-ES_tradnl" sz="2400" dirty="0"/>
              <a:t> Microsystems, Inc., “Lo que quiere manejar en la empresa es lo que le da una ventaja sobre su competencia: sus competencias principales. Lo llamo tu "salsa secreta".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891176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Si estás en Wall Street y tienes tu propio programa para rastrear y analizar el mercado, te aferrarás a eso. En </a:t>
            </a:r>
            <a:r>
              <a:rPr lang="es-ES_tradnl" sz="2400" dirty="0" err="1"/>
              <a:t>Sun</a:t>
            </a:r>
            <a:r>
              <a:rPr lang="es-ES_tradnl" sz="2400" dirty="0"/>
              <a:t>, tenemos un programa complejo para probar los diseños de microprocesadores y lo mantendremos ”. 4 Los equipos de proyecto deben pensar detenidamente sobre los problemas de adquisición y tomar decisiones sabias basadas en las necesidades únicas de sus proyectos y organizaciones. También deben estar conscientes de los problemas políticos, como se describe en el siguiente ejemplo.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395589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rgbClr val="000000"/>
                </a:solidFill>
                <a:latin typeface="Calibri" charset="0"/>
              </a:rPr>
              <a:t>Project </a:t>
            </a:r>
            <a:r>
              <a:rPr lang="es-ES_tradnl" sz="4400" dirty="0" err="1">
                <a:solidFill>
                  <a:srgbClr val="000000"/>
                </a:solidFill>
                <a:latin typeface="Calibri" charset="0"/>
              </a:rPr>
              <a:t>Risk</a:t>
            </a:r>
            <a:r>
              <a:rPr lang="es-ES_tradnl" sz="4400" dirty="0">
                <a:solidFill>
                  <a:srgbClr val="000000"/>
                </a:solidFill>
                <a:latin typeface="Calibri" charset="0"/>
              </a:rPr>
              <a:t> Management </a:t>
            </a:r>
          </a:p>
        </p:txBody>
      </p:sp>
    </p:spTree>
    <p:extLst>
      <p:ext uri="{BB962C8B-B14F-4D97-AF65-F5344CB8AC3E}">
        <p14:creationId xmlns:p14="http://schemas.microsoft.com/office/powerpoint/2010/main" val="835533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6" name="Título 1"/>
          <p:cNvSpPr txBox="1">
            <a:spLocks/>
          </p:cNvSpPr>
          <p:nvPr/>
        </p:nvSpPr>
        <p:spPr>
          <a:xfrm>
            <a:off x="235547" y="564644"/>
            <a:ext cx="1784639" cy="979591"/>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mal?</a:t>
            </a:r>
            <a:endParaRPr lang="en-US" sz="4300" dirty="0"/>
          </a:p>
        </p:txBody>
      </p:sp>
      <p:pic>
        <p:nvPicPr>
          <p:cNvPr id="4" name="Imagen 3"/>
          <p:cNvPicPr>
            <a:picLocks noChangeAspect="1"/>
          </p:cNvPicPr>
          <p:nvPr/>
        </p:nvPicPr>
        <p:blipFill>
          <a:blip r:embed="rId3"/>
          <a:stretch>
            <a:fillRect/>
          </a:stretch>
        </p:blipFill>
        <p:spPr>
          <a:xfrm>
            <a:off x="2543710" y="206036"/>
            <a:ext cx="9393995" cy="5960848"/>
          </a:xfrm>
          <a:prstGeom prst="rect">
            <a:avLst/>
          </a:prstGeom>
        </p:spPr>
      </p:pic>
    </p:spTree>
    <p:extLst>
      <p:ext uri="{BB962C8B-B14F-4D97-AF65-F5344CB8AC3E}">
        <p14:creationId xmlns:p14="http://schemas.microsoft.com/office/powerpoint/2010/main" val="1759240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3" name="Imagen 2"/>
          <p:cNvPicPr>
            <a:picLocks noChangeAspect="1"/>
          </p:cNvPicPr>
          <p:nvPr/>
        </p:nvPicPr>
        <p:blipFill>
          <a:blip r:embed="rId3"/>
          <a:stretch>
            <a:fillRect/>
          </a:stretch>
        </p:blipFill>
        <p:spPr>
          <a:xfrm>
            <a:off x="2120862" y="193601"/>
            <a:ext cx="9772097" cy="4973822"/>
          </a:xfrm>
          <a:prstGeom prst="rect">
            <a:avLst/>
          </a:prstGeom>
        </p:spPr>
      </p:pic>
    </p:spTree>
    <p:extLst>
      <p:ext uri="{BB962C8B-B14F-4D97-AF65-F5344CB8AC3E}">
        <p14:creationId xmlns:p14="http://schemas.microsoft.com/office/powerpoint/2010/main" val="20450659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6" name="Título 1"/>
          <p:cNvSpPr txBox="1">
            <a:spLocks/>
          </p:cNvSpPr>
          <p:nvPr/>
        </p:nvSpPr>
        <p:spPr>
          <a:xfrm>
            <a:off x="405668" y="5489343"/>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4" name="Imagen 3"/>
          <p:cNvPicPr>
            <a:picLocks noChangeAspect="1"/>
          </p:cNvPicPr>
          <p:nvPr/>
        </p:nvPicPr>
        <p:blipFill>
          <a:blip r:embed="rId3"/>
          <a:stretch>
            <a:fillRect/>
          </a:stretch>
        </p:blipFill>
        <p:spPr>
          <a:xfrm>
            <a:off x="1825167" y="346002"/>
            <a:ext cx="10027478" cy="4651300"/>
          </a:xfrm>
          <a:prstGeom prst="rect">
            <a:avLst/>
          </a:prstGeom>
        </p:spPr>
      </p:pic>
    </p:spTree>
    <p:extLst>
      <p:ext uri="{BB962C8B-B14F-4D97-AF65-F5344CB8AC3E}">
        <p14:creationId xmlns:p14="http://schemas.microsoft.com/office/powerpoint/2010/main" val="10847515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subcontratación también puede causar problemas en otras áreas para las empresas y las naciones en general. Por ejemplo, muchas personas en Australia están preocupadas por el desarrollo de software de </a:t>
            </a:r>
            <a:r>
              <a:rPr lang="es-ES_tradnl" sz="2400" dirty="0" err="1"/>
              <a:t>outsourcing</a:t>
            </a:r>
            <a:r>
              <a:rPr lang="es-ES_tradnl" sz="2400" dirty="0"/>
              <a:t>. “La </a:t>
            </a:r>
            <a:r>
              <a:rPr lang="es-ES_tradnl" sz="2400" dirty="0" err="1"/>
              <a:t>Australian</a:t>
            </a:r>
            <a:r>
              <a:rPr lang="es-ES_tradnl" sz="2400" dirty="0"/>
              <a:t> </a:t>
            </a:r>
            <a:r>
              <a:rPr lang="es-ES_tradnl" sz="2400" dirty="0" err="1"/>
              <a:t>Computer</a:t>
            </a:r>
            <a:r>
              <a:rPr lang="es-ES_tradnl" sz="2400" dirty="0"/>
              <a:t> </a:t>
            </a:r>
            <a:r>
              <a:rPr lang="es-ES_tradnl" sz="2400" dirty="0" err="1"/>
              <a:t>Society</a:t>
            </a:r>
            <a:r>
              <a:rPr lang="es-ES_tradnl" sz="2400" dirty="0"/>
              <a:t> dice que enviar trabajo al extranjero puede reducir la cantidad de estudiantes que ingresan a los cursos de TI, agotar la cantidad de profesionales de TI calificados y disminuir la capacidad de tecnología estratégica de la nación. "Otro problema es la seguridad, que abarca la protección de la propiedad intelectual, la integridad de los datos y la confiabilidad de la infraestructura en ubicaciones costa afuera". 6El éxito de muchos proyectos de TI que utilizan recursos externos se debe a menudo a una buena gestión de adquisiciones del proyecto. La gestión de adquisiciones del proyecto incluye los procesos necesarios para adquirir bienes y servicios para un proyecto desde fuera de la organización ejecutante.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12596462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Las organizaciones pueden ser compradores o vendedores de productos o servicios en virtud de un contrato u otro </a:t>
            </a:r>
            <a:r>
              <a:rPr lang="es-ES_tradnl" sz="2400" dirty="0" err="1"/>
              <a:t>acuerdo.Hay</a:t>
            </a:r>
            <a:r>
              <a:rPr lang="es-ES_tradnl" sz="2400" dirty="0"/>
              <a:t> cuatro procesos principales en la gestión de adquisiciones de proyectos:1. La planificación de la gestión de adquisiciones implica determinar qué comprar y cuándo y cómo hacerlo. En la planificación de adquisiciones, uno debe decidir qué externalizar, determinar el tipo de contrato y describir el trabajo para los vendedores potenciales. Los vendedores son proveedores, contratistas o proveedores que proporcionan bienes y servicios a otras organizaciones. Los resultados de este proceso incluyen un plan de gestión de adquisiciones, declaraciones de trabajo de adquisiciones, documentos de adquisiciones, criterios de selección de fuente, decisiones de compra o compra, solicitudes de cambio y actualizaciones de documentos del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1957880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2. La realización de adquisiciones implica obtener respuestas del vendedor, seleccionar vendedores y adjudicar contratos. Los resultados incluyen vendedores seleccionados, acuerdos, calendarios de recursos, solicitudes de cambio y actualizaciones del plan de gestión del proyecto y otros documentos del proyecto.3. El control de las adquisiciones implica administrar las relaciones con los vendedores, monitorear el desempeño del contrato y hacer los cambios necesarios. Los principales resultados de este proceso incluyen información sobre el rendimiento del trabajo, solicitudes de cambio y actualizaciones del plan de gestión del proyecto, documentos del proyecto y activos de procesos organizativos.4. El cierre de las contrataciones implica la finalización y liquidación de cada contrato o acuerdo, incluida la resolución de cualquier partida abierta. Los resultados incluyen las compras cerradas y las actualizaciones de los activos del proceso organizativo. La Figura 12-1 resume estos procesos y productos, mostrando cuándo ocurren en un proyecto típico.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876628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Las organizaciones pueden ser compradores o vendedores de productos o servicios en virtud de un contrato u otro </a:t>
            </a:r>
            <a:r>
              <a:rPr lang="es-ES_tradnl" sz="2400" dirty="0" err="1"/>
              <a:t>acuerdo.Hay</a:t>
            </a:r>
            <a:r>
              <a:rPr lang="es-ES_tradnl" sz="2400" dirty="0"/>
              <a:t> cuatro procesos principales en la gestión de adquisiciones de proyectos:1. La planificación de la gestión de adquisiciones implica determinar qué comprar y cuándo y cómo hacerlo. En la planificación de adquisiciones, uno debe decidir qué externalizar, determinar el tipo de contrato y describir el trabajo para los vendedores potenciales. Los vendedores son proveedores, contratistas o proveedores que proporcionan bienes y servicios a otras organizaciones. Los resultados de este proceso incluyen un plan de gestión de adquisiciones, declaraciones de trabajo de adquisiciones, documentos de adquisiciones, criterios de selección de fuente, decisiones de compra o compra, solicitudes de cambio y actualizaciones de documentos del proyecto.2. La realización de adquisiciones implica obtener respuestas del vendedor, seleccionar vendedores y adjudicar contratos. Los resultados incluyen vendedores seleccionados, acuerdos, calendarios de recursos, solicitudes de cambio y actualizaciones del plan de gestión del proyecto y otros documentos del proyecto.3. El control de las adquisiciones implica administrar las relaciones con los vendedores, monitorear el desempeño del contrato y hacer los cambios necesarios. Los principales resultados de este proceso incluyen información sobre el rendimiento del trabajo, solicitudes de cambio y actualizaciones del plan de gestión del proyecto, documentos del proyecto y activos de procesos organizativos.4. El cierre de las contrataciones implica la finalización y liquidación de cada contrato o acuerdo, incluida la resolución de cualquier partida abierta. Los resultados incluyen las compras cerradas y las actualizaciones de los activos del proceso organizativo. </a:t>
            </a:r>
            <a:r>
              <a:rPr lang="es-ES_tradnl" sz="2400"/>
              <a:t>La Figura 12-1 resume estos procesos y productos, mostrando cuándo ocurren en un proyecto típico.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6157298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6" name="Título 1"/>
          <p:cNvSpPr txBox="1">
            <a:spLocks/>
          </p:cNvSpPr>
          <p:nvPr/>
        </p:nvSpPr>
        <p:spPr>
          <a:xfrm>
            <a:off x="235547" y="564644"/>
            <a:ext cx="1784639" cy="979591"/>
          </a:xfrm>
          <a:prstGeom prst="rect">
            <a:avLst/>
          </a:prstGeom>
        </p:spPr>
        <p:txBody>
          <a:bodyPr>
            <a:normAutofit fontScale="6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2800" dirty="0"/>
              <a:t>LA IMPORTANCIA DE LA GESTIÓN DE LA ADQUISICIÓN DE PROYECTOS</a:t>
            </a:r>
            <a:endParaRPr lang="en-US" sz="4300" dirty="0"/>
          </a:p>
        </p:txBody>
      </p:sp>
      <p:pic>
        <p:nvPicPr>
          <p:cNvPr id="3" name="Imagen 2"/>
          <p:cNvPicPr>
            <a:picLocks noChangeAspect="1"/>
          </p:cNvPicPr>
          <p:nvPr/>
        </p:nvPicPr>
        <p:blipFill>
          <a:blip r:embed="rId3"/>
          <a:stretch>
            <a:fillRect/>
          </a:stretch>
        </p:blipFill>
        <p:spPr>
          <a:xfrm>
            <a:off x="4019107" y="215161"/>
            <a:ext cx="7985052" cy="6003467"/>
          </a:xfrm>
          <a:prstGeom prst="rect">
            <a:avLst/>
          </a:prstGeom>
        </p:spPr>
      </p:pic>
    </p:spTree>
    <p:extLst>
      <p:ext uri="{BB962C8B-B14F-4D97-AF65-F5344CB8AC3E}">
        <p14:creationId xmlns:p14="http://schemas.microsoft.com/office/powerpoint/2010/main" val="432664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6" name="Título 1"/>
          <p:cNvSpPr txBox="1">
            <a:spLocks/>
          </p:cNvSpPr>
          <p:nvPr/>
        </p:nvSpPr>
        <p:spPr>
          <a:xfrm>
            <a:off x="770401" y="649704"/>
            <a:ext cx="10717788"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300" dirty="0" smtClean="0"/>
              <a:t>Objetivos del tema</a:t>
            </a:r>
            <a:endParaRPr lang="en-US" sz="4300" dirty="0"/>
          </a:p>
        </p:txBody>
      </p:sp>
      <p:sp>
        <p:nvSpPr>
          <p:cNvPr id="7" name="Marcador de contenido 2"/>
          <p:cNvSpPr txBox="1">
            <a:spLocks/>
          </p:cNvSpPr>
          <p:nvPr/>
        </p:nvSpPr>
        <p:spPr>
          <a:xfrm>
            <a:off x="714897" y="1900989"/>
            <a:ext cx="11089178" cy="446655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a:t>1. </a:t>
            </a:r>
            <a:r>
              <a:rPr lang="es-ES_tradnl" sz="2600" dirty="0" smtClean="0"/>
              <a:t>Definir los </a:t>
            </a:r>
            <a:r>
              <a:rPr lang="es-ES_tradnl" sz="2600" dirty="0" smtClean="0"/>
              <a:t>siete </a:t>
            </a:r>
            <a:r>
              <a:rPr lang="es-ES_tradnl" sz="2600" dirty="0" smtClean="0"/>
              <a:t>procesos de gestión de riesgos </a:t>
            </a:r>
          </a:p>
          <a:p>
            <a:pPr>
              <a:buClr>
                <a:schemeClr val="accent2"/>
              </a:buClr>
              <a:buFont typeface="Wingdings" charset="2"/>
              <a:buChar char="v"/>
            </a:pPr>
            <a:r>
              <a:rPr lang="es-ES_tradnl" sz="2600" dirty="0"/>
              <a:t>2</a:t>
            </a:r>
            <a:r>
              <a:rPr lang="es-ES_tradnl" sz="2600" dirty="0" smtClean="0"/>
              <a:t>. Conocer lo importante que es la </a:t>
            </a:r>
            <a:r>
              <a:rPr lang="es-ES_tradnl" sz="2600" dirty="0" err="1" smtClean="0"/>
              <a:t>gesti</a:t>
            </a:r>
            <a:r>
              <a:rPr lang="es-ES" sz="2600" dirty="0" err="1" smtClean="0"/>
              <a:t>ón</a:t>
            </a:r>
            <a:r>
              <a:rPr lang="es-ES" sz="2600" dirty="0" smtClean="0"/>
              <a:t> de riesgos para el éxito de un proyecto</a:t>
            </a:r>
            <a:endParaRPr lang="es-ES_tradnl" sz="2600" dirty="0" smtClean="0"/>
          </a:p>
        </p:txBody>
      </p:sp>
    </p:spTree>
    <p:extLst>
      <p:ext uri="{BB962C8B-B14F-4D97-AF65-F5344CB8AC3E}">
        <p14:creationId xmlns:p14="http://schemas.microsoft.com/office/powerpoint/2010/main" val="107743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del proyecto es el arte y la ciencia de identificar, analizar y responder al riesgo a lo largo de la vida de un proyecto y en el mejor interés de cumplir con los objetivos del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Es </a:t>
            </a:r>
            <a:r>
              <a:rPr lang="es-ES_tradnl" sz="2400" dirty="0"/>
              <a:t>u</a:t>
            </a:r>
            <a:r>
              <a:rPr lang="es-ES_tradnl" sz="2400" dirty="0" smtClean="0"/>
              <a:t>n </a:t>
            </a:r>
            <a:r>
              <a:rPr lang="es-ES_tradnl" sz="2400" dirty="0"/>
              <a:t>aspecto que frecuentemente se pasa por alto en la gestión de proyectos, </a:t>
            </a:r>
            <a:r>
              <a:rPr lang="es-ES_tradnl" sz="2400" dirty="0" smtClean="0"/>
              <a:t>pero si se hace bien la </a:t>
            </a:r>
            <a:r>
              <a:rPr lang="es-ES_tradnl" sz="2400" dirty="0"/>
              <a:t>gestión de riesgos a menudo puede resultar en mejoras significativas en el éxito final de los proyectos.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gestión de riesgos puede tener un impacto positivo en la selección de proyectos, la determinación de su alcance y el desarrollo de programas y estimaciones de costos realistas. </a:t>
            </a:r>
            <a:endParaRPr lang="es-ES_tradnl" sz="2400" dirty="0" smtClean="0"/>
          </a:p>
          <a:p>
            <a:pPr>
              <a:spcBef>
                <a:spcPts val="500"/>
              </a:spcBef>
              <a:spcAft>
                <a:spcPts val="300"/>
              </a:spcAft>
              <a:buClr>
                <a:schemeClr val="accent2"/>
              </a:buClr>
              <a:buFont typeface="Wingdings" charset="2"/>
              <a:buChar char="v"/>
            </a:pPr>
            <a:r>
              <a:rPr lang="es-ES_tradnl" sz="2400" dirty="0" smtClean="0"/>
              <a:t>Ayuda </a:t>
            </a:r>
            <a:r>
              <a:rPr lang="es-ES_tradnl" sz="2400" dirty="0"/>
              <a:t>a las partes interesadas del proyecto a comprender la naturaleza del proyecto, involucra a los miembros del equipo en la definición de fortalezas y debilidades y ayuda a integrar las otras áreas de conocimiento de gestión de proyectos</a:t>
            </a:r>
            <a:r>
              <a:rPr lang="es-ES_tradnl" sz="2400" dirty="0" smtClean="0"/>
              <a:t>.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510457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buena gestión </a:t>
            </a:r>
            <a:r>
              <a:rPr lang="es-ES_tradnl" sz="2400" dirty="0" smtClean="0"/>
              <a:t>de riesgos </a:t>
            </a:r>
            <a:r>
              <a:rPr lang="es-ES_tradnl" sz="2400" dirty="0"/>
              <a:t>del proyecto a menudo pasa desapercibida, a diferencia de la gestión de crisis, lo que indica un peligro evidente para el éxito de un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crisis, a su vez, recibe el intenso interés de todo el equipo del proyecto. Resolver una crisis tiene una visibilidad mucho mayor, a menudo acompañada de recompensas de la administración, </a:t>
            </a:r>
            <a:r>
              <a:rPr lang="es-ES_tradnl" sz="2400" dirty="0" smtClean="0"/>
              <a:t>diferente a lo que genera la </a:t>
            </a:r>
            <a:r>
              <a:rPr lang="es-ES_tradnl" sz="2400" dirty="0"/>
              <a:t>gestión exitosa de riesgos.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contraste, cuando la gestión de riesgos es efectiva, se traduce en menos problemas, y para los pocos problemas que existen</a:t>
            </a:r>
            <a:r>
              <a:rPr lang="es-ES_tradnl" sz="2400" dirty="0" smtClean="0"/>
              <a:t>, esto </a:t>
            </a:r>
            <a:r>
              <a:rPr lang="es-ES_tradnl" sz="2400" dirty="0"/>
              <a:t>se traduce en resoluciones más rápidas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Puede ser difícil para los observadores externos saber si la gestión del riesgo o la suerte fue responsable del desarrollo sin problemas de un nuevo sistema, pero los equipos de proyecto siempre saben que sus proyectos funcionaron mejor debido a una buena gestión del riesgo.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640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de proyectos requiere de profesionales dedicados y talentosos. </a:t>
            </a:r>
            <a:endParaRPr lang="es-ES_tradnl" sz="2400" dirty="0" smtClean="0"/>
          </a:p>
          <a:p>
            <a:pPr>
              <a:spcBef>
                <a:spcPts val="500"/>
              </a:spcBef>
              <a:spcAft>
                <a:spcPts val="300"/>
              </a:spcAft>
              <a:buClr>
                <a:schemeClr val="accent2"/>
              </a:buClr>
              <a:buFont typeface="Wingdings" charset="2"/>
              <a:buChar char="v"/>
            </a:pPr>
            <a:r>
              <a:rPr lang="es-ES_tradnl" sz="2400" dirty="0" smtClean="0"/>
              <a:t>Todas </a:t>
            </a:r>
            <a:r>
              <a:rPr lang="es-ES_tradnl" sz="2400" dirty="0"/>
              <a:t>las industrias, especialmente la industria de desarrollo de software, tienden a subestimar la importancia del riesgo del proyecto administración. </a:t>
            </a:r>
            <a:endParaRPr lang="es-ES_tradnl" sz="2400" dirty="0" smtClean="0"/>
          </a:p>
          <a:p>
            <a:pPr>
              <a:spcBef>
                <a:spcPts val="500"/>
              </a:spcBef>
              <a:spcAft>
                <a:spcPts val="300"/>
              </a:spcAft>
              <a:buClr>
                <a:schemeClr val="accent2"/>
              </a:buClr>
              <a:buFont typeface="Wingdings" charset="2"/>
              <a:buChar char="v"/>
            </a:pPr>
            <a:r>
              <a:rPr lang="es-ES_tradnl" sz="2400" dirty="0" smtClean="0"/>
              <a:t>Por </a:t>
            </a:r>
            <a:r>
              <a:rPr lang="es-ES_tradnl" sz="2400" dirty="0"/>
              <a:t>ejemplo, William </a:t>
            </a:r>
            <a:r>
              <a:rPr lang="es-ES_tradnl" sz="2400" dirty="0" err="1"/>
              <a:t>Ibbs</a:t>
            </a:r>
            <a:r>
              <a:rPr lang="es-ES_tradnl" sz="2400" dirty="0"/>
              <a:t> y Young H. </a:t>
            </a:r>
            <a:r>
              <a:rPr lang="es-ES_tradnl" sz="2400" dirty="0" err="1"/>
              <a:t>Kwak</a:t>
            </a:r>
            <a:r>
              <a:rPr lang="es-ES_tradnl" sz="2400" dirty="0"/>
              <a:t> realizaron un estudio para evaluar la madurez de la gestión de proyectos. Las 38 organizaciones </a:t>
            </a:r>
            <a:r>
              <a:rPr lang="es-ES_tradnl" sz="2400" dirty="0" smtClean="0"/>
              <a:t>participantes en </a:t>
            </a:r>
            <a:r>
              <a:rPr lang="es-ES_tradnl" sz="2400" dirty="0"/>
              <a:t>el estudio se dividieron en cuatro grupos industriales: ingeniería y construcción, telecomunicaciones, sistemas de información / desarrollo de software y fabricación de alta tecnología. </a:t>
            </a:r>
            <a:endParaRPr lang="es-ES_tradnl" sz="2400" dirty="0" smtClean="0"/>
          </a:p>
          <a:p>
            <a:pPr>
              <a:spcBef>
                <a:spcPts val="500"/>
              </a:spcBef>
              <a:spcAft>
                <a:spcPts val="300"/>
              </a:spcAft>
              <a:buClr>
                <a:schemeClr val="accent2"/>
              </a:buClr>
              <a:buFont typeface="Wingdings" charset="2"/>
              <a:buChar char="v"/>
            </a:pPr>
            <a:r>
              <a:rPr lang="es-ES_tradnl" sz="2400" dirty="0"/>
              <a:t>Los participantes de la encuesta respondieron 148 preguntas de opción múltiple para evaluar la madurez de su organización en las áreas de conocimiento, gestión, tiempo, costo, calidad, recursos humanos, comunicaciones, riesgos y adquisiciones de la gestión del proyecto.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665042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39033</TotalTime>
  <Words>5703</Words>
  <Application>Microsoft Macintosh PowerPoint</Application>
  <PresentationFormat>Panorámica</PresentationFormat>
  <Paragraphs>288</Paragraphs>
  <Slides>57</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Calibri</vt:lpstr>
      <vt:lpstr>Calibri (Cuerpo)</vt:lpstr>
      <vt:lpstr>Calibri Light</vt:lpstr>
      <vt:lpstr>Wingdings</vt:lpstr>
      <vt:lpstr>Retrospección</vt:lpstr>
      <vt:lpstr>Presentación de PowerPoint</vt:lpstr>
      <vt:lpstr>Presentación de PowerPoint</vt:lpstr>
      <vt:lpstr>Bibliografía</vt:lpstr>
      <vt:lpstr>Presentación de PowerPoint</vt:lpstr>
      <vt:lpstr>Project Risk Management </vt:lpstr>
      <vt:lpstr>Presentación de PowerPoint</vt:lpstr>
      <vt:lpstr>La importancia de la gestión de riesgos</vt:lpstr>
      <vt:lpstr>La importancia de la gestión de riesgos</vt:lpstr>
      <vt:lpstr>La importancia de la gestión de riesgos</vt:lpstr>
      <vt:lpstr>La importancia de la gestión de riesgos</vt:lpstr>
      <vt:lpstr>Presentación de PowerPoint</vt:lpstr>
      <vt:lpstr>La importancia de la gestión de riesgos</vt:lpstr>
      <vt:lpstr>La importancia de la gestión de riesgos</vt:lpstr>
      <vt:lpstr>Presentación de PowerPoint</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Presentación de PowerPoint</vt:lpstr>
      <vt:lpstr>PLANNING RISK MANAGEMENT</vt:lpstr>
      <vt:lpstr>PLANNING RISK MANAGEMENT</vt:lpstr>
      <vt:lpstr>Presentación de PowerPoint</vt:lpstr>
      <vt:lpstr>PLANNING RISK MANAGEMENT</vt:lpstr>
      <vt:lpstr>PLANNING RISK MANAGEMENT</vt:lpstr>
      <vt:lpstr>COMMON SOURCES OF RISK ON IT PROJECTS</vt:lpstr>
      <vt:lpstr>Presentación de PowerPoint</vt:lpstr>
      <vt:lpstr>Presentación de PowerPoint</vt:lpstr>
      <vt:lpstr>Presentación de PowerPoint</vt:lpstr>
      <vt:lpstr>Presentación de PowerPoint</vt:lpstr>
      <vt:lpstr>Presentación de PowerPoint</vt:lpstr>
      <vt:lpstr>Presentación de PowerPoint</vt:lpstr>
      <vt:lpstr>Project Procurement Management </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Presentación de PowerPoint</vt:lpstr>
      <vt:lpstr>Presentación de PowerPoint</vt:lpstr>
      <vt:lpstr>Presentación de PowerPoint</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528</cp:revision>
  <dcterms:created xsi:type="dcterms:W3CDTF">2018-09-05T16:34:01Z</dcterms:created>
  <dcterms:modified xsi:type="dcterms:W3CDTF">2019-06-10T20:45:35Z</dcterms:modified>
</cp:coreProperties>
</file>