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29"/>
  </p:notesMasterIdLst>
  <p:sldIdLst>
    <p:sldId id="358" r:id="rId2"/>
    <p:sldId id="472" r:id="rId3"/>
    <p:sldId id="619" r:id="rId4"/>
    <p:sldId id="620" r:id="rId5"/>
    <p:sldId id="614" r:id="rId6"/>
    <p:sldId id="622" r:id="rId7"/>
    <p:sldId id="621" r:id="rId8"/>
    <p:sldId id="623" r:id="rId9"/>
    <p:sldId id="624" r:id="rId10"/>
    <p:sldId id="625" r:id="rId11"/>
    <p:sldId id="626" r:id="rId12"/>
    <p:sldId id="627" r:id="rId13"/>
    <p:sldId id="628" r:id="rId14"/>
    <p:sldId id="629" r:id="rId15"/>
    <p:sldId id="630" r:id="rId16"/>
    <p:sldId id="631" r:id="rId17"/>
    <p:sldId id="632" r:id="rId18"/>
    <p:sldId id="633" r:id="rId19"/>
    <p:sldId id="634" r:id="rId20"/>
    <p:sldId id="635" r:id="rId21"/>
    <p:sldId id="636" r:id="rId22"/>
    <p:sldId id="637" r:id="rId23"/>
    <p:sldId id="639" r:id="rId24"/>
    <p:sldId id="640" r:id="rId25"/>
    <p:sldId id="641" r:id="rId26"/>
    <p:sldId id="642" r:id="rId27"/>
    <p:sldId id="643" r:id="rId2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5"/>
    <p:restoredTop sz="85242"/>
  </p:normalViewPr>
  <p:slideViewPr>
    <p:cSldViewPr snapToGrid="0" snapToObjects="1">
      <p:cViewPr varScale="1">
        <p:scale>
          <a:sx n="54" d="100"/>
          <a:sy n="54" d="100"/>
        </p:scale>
        <p:origin x="616" y="200"/>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9/30/19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1528644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12</a:t>
            </a:fld>
            <a:endParaRPr lang="en-US"/>
          </a:p>
        </p:txBody>
      </p:sp>
    </p:spTree>
    <p:extLst>
      <p:ext uri="{BB962C8B-B14F-4D97-AF65-F5344CB8AC3E}">
        <p14:creationId xmlns:p14="http://schemas.microsoft.com/office/powerpoint/2010/main" val="160007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1640422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1160707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815406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1088698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1759175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283302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2121609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138903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904440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22</a:t>
            </a:fld>
            <a:endParaRPr lang="en-US"/>
          </a:p>
        </p:txBody>
      </p:sp>
    </p:spTree>
    <p:extLst>
      <p:ext uri="{BB962C8B-B14F-4D97-AF65-F5344CB8AC3E}">
        <p14:creationId xmlns:p14="http://schemas.microsoft.com/office/powerpoint/2010/main" val="832848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351363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1924202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904967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26</a:t>
            </a:fld>
            <a:endParaRPr lang="en-US"/>
          </a:p>
        </p:txBody>
      </p:sp>
    </p:spTree>
    <p:extLst>
      <p:ext uri="{BB962C8B-B14F-4D97-AF65-F5344CB8AC3E}">
        <p14:creationId xmlns:p14="http://schemas.microsoft.com/office/powerpoint/2010/main" val="1118796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2004756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982898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a:t>
            </a:fld>
            <a:endParaRPr lang="en-US"/>
          </a:p>
        </p:txBody>
      </p:sp>
    </p:spTree>
    <p:extLst>
      <p:ext uri="{BB962C8B-B14F-4D97-AF65-F5344CB8AC3E}">
        <p14:creationId xmlns:p14="http://schemas.microsoft.com/office/powerpoint/2010/main" val="73382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698466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a:t>
            </a:fld>
            <a:endParaRPr lang="en-US"/>
          </a:p>
        </p:txBody>
      </p:sp>
    </p:spTree>
    <p:extLst>
      <p:ext uri="{BB962C8B-B14F-4D97-AF65-F5344CB8AC3E}">
        <p14:creationId xmlns:p14="http://schemas.microsoft.com/office/powerpoint/2010/main" val="31206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1864490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490771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208839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30/9/19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30/9/19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30/9/19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30/9/19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30/9/19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30/9/19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30/9/19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30/9/19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30/9/19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30/9/19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30/9/19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30/9/19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a:t>Visualización </a:t>
            </a:r>
            <a:r>
              <a:rPr lang="es-ES" sz="5800" dirty="0" smtClean="0"/>
              <a:t>Científica </a:t>
            </a:r>
            <a:r>
              <a:rPr lang="es-ES" sz="5800" dirty="0"/>
              <a:t>y </a:t>
            </a:r>
            <a:r>
              <a:rPr lang="es-ES" sz="5800" dirty="0" smtClean="0"/>
              <a:t>Analítica </a:t>
            </a:r>
            <a:r>
              <a:rPr lang="es-ES" sz="5800" dirty="0"/>
              <a:t>de </a:t>
            </a:r>
            <a:r>
              <a:rPr lang="es-ES" sz="5800" dirty="0" smtClean="0"/>
              <a:t>Datos</a:t>
            </a:r>
            <a:endParaRPr lang="en-US" sz="7100" dirty="0"/>
          </a:p>
        </p:txBody>
      </p:sp>
      <p:sp>
        <p:nvSpPr>
          <p:cNvPr id="4" name="Subtítulo 2"/>
          <p:cNvSpPr txBox="1">
            <a:spLocks/>
          </p:cNvSpPr>
          <p:nvPr/>
        </p:nvSpPr>
        <p:spPr>
          <a:xfrm>
            <a:off x="956518" y="4691811"/>
            <a:ext cx="10058400" cy="11430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Politécnica Nacional</a:t>
            </a:r>
          </a:p>
          <a:p>
            <a:r>
              <a:rPr lang="es-ES" sz="2400" dirty="0" smtClean="0">
                <a:solidFill>
                  <a:schemeClr val="tx1"/>
                </a:solidFill>
              </a:rPr>
              <a:t>Programa de Maestría</a:t>
            </a:r>
            <a:endParaRPr lang="en-US" sz="2400" dirty="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85932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Desorden</a:t>
            </a:r>
          </a:p>
          <a:p>
            <a:pPr marL="0" indent="0">
              <a:buClr>
                <a:schemeClr val="tx1"/>
              </a:buClr>
              <a:buNone/>
            </a:pPr>
            <a:r>
              <a:rPr lang="es-ES_tradnl" sz="2600" dirty="0"/>
              <a:t>Un culpable que puede contribuir a una carga cognitiva excesiva o extraña es algo a lo que </a:t>
            </a:r>
            <a:r>
              <a:rPr lang="es-ES_tradnl" sz="2600" dirty="0" smtClean="0"/>
              <a:t>nos referimos </a:t>
            </a:r>
            <a:r>
              <a:rPr lang="es-ES_tradnl" sz="2600" dirty="0"/>
              <a:t>simplemente como desorden. </a:t>
            </a:r>
            <a:endParaRPr lang="es-ES_tradnl" sz="2600" dirty="0" smtClean="0"/>
          </a:p>
          <a:p>
            <a:pPr marL="0" indent="0">
              <a:buClr>
                <a:schemeClr val="tx1"/>
              </a:buClr>
              <a:buNone/>
            </a:pPr>
            <a:r>
              <a:rPr lang="es-ES_tradnl" sz="2600" dirty="0" smtClean="0"/>
              <a:t>Estos </a:t>
            </a:r>
            <a:r>
              <a:rPr lang="es-ES_tradnl" sz="2600" dirty="0"/>
              <a:t>son elementos visuales que ocupan espacio pero no aumentan la comprensión. </a:t>
            </a:r>
            <a:endParaRPr lang="es-ES_tradnl" sz="2600" dirty="0" smtClean="0"/>
          </a:p>
          <a:p>
            <a:pPr marL="0" indent="0">
              <a:buClr>
                <a:schemeClr val="tx1"/>
              </a:buClr>
              <a:buNone/>
            </a:pPr>
            <a:r>
              <a:rPr lang="es-ES_tradnl" sz="2600" dirty="0" smtClean="0"/>
              <a:t>Examinaremos </a:t>
            </a:r>
            <a:r>
              <a:rPr lang="es-ES_tradnl" sz="2600" dirty="0"/>
              <a:t>más específicamente exactamente qué elementos pueden considerarse desorden </a:t>
            </a:r>
            <a:r>
              <a:rPr lang="es-ES_tradnl" sz="2600" dirty="0" smtClean="0"/>
              <a:t>m</a:t>
            </a:r>
            <a:r>
              <a:rPr lang="es-ES" sz="2600" dirty="0" err="1" smtClean="0"/>
              <a:t>ás</a:t>
            </a:r>
            <a:r>
              <a:rPr lang="es-ES" sz="2600" dirty="0" smtClean="0"/>
              <a:t> adelante</a:t>
            </a:r>
            <a:r>
              <a:rPr lang="es-ES_tradnl" sz="2600" dirty="0" smtClean="0"/>
              <a:t>, </a:t>
            </a:r>
            <a:r>
              <a:rPr lang="es-ES_tradnl" sz="2600" dirty="0"/>
              <a:t>pero </a:t>
            </a:r>
            <a:r>
              <a:rPr lang="es-ES_tradnl" sz="2600" dirty="0" smtClean="0"/>
              <a:t>primero </a:t>
            </a:r>
            <a:r>
              <a:rPr lang="es-ES_tradnl" sz="2600" dirty="0"/>
              <a:t>por qué el desorden es algo </a:t>
            </a:r>
            <a:r>
              <a:rPr lang="es-ES_tradnl" sz="2600" dirty="0" smtClean="0"/>
              <a:t>malo?</a:t>
            </a:r>
          </a:p>
          <a:p>
            <a:pPr marL="0" indent="0">
              <a:buClr>
                <a:schemeClr val="tx1"/>
              </a:buClr>
              <a:buNone/>
            </a:pPr>
            <a:r>
              <a:rPr lang="es-ES_tradnl" sz="2600" dirty="0" smtClean="0"/>
              <a:t>Hay </a:t>
            </a:r>
            <a:r>
              <a:rPr lang="es-ES_tradnl" sz="2600" dirty="0"/>
              <a:t>una razón simple por la que debemos tratar de reducir el desorden: porque hace que nuestras imágenes </a:t>
            </a:r>
            <a:r>
              <a:rPr lang="es-ES_tradnl" sz="2600" dirty="0" smtClean="0"/>
              <a:t>parezcan </a:t>
            </a:r>
            <a:r>
              <a:rPr lang="es-ES_tradnl" sz="2600" dirty="0"/>
              <a:t>más complicadas de lo necesario. </a:t>
            </a:r>
            <a:endParaRPr lang="es-ES_tradnl" sz="2600" dirty="0" smtClean="0"/>
          </a:p>
          <a:p>
            <a:pPr marL="0" indent="0">
              <a:buClr>
                <a:schemeClr val="tx1"/>
              </a:buClr>
              <a:buNone/>
            </a:pPr>
            <a:endParaRPr lang="es-ES_tradnl" sz="2600" dirty="0"/>
          </a:p>
        </p:txBody>
      </p:sp>
    </p:spTree>
    <p:extLst>
      <p:ext uri="{BB962C8B-B14F-4D97-AF65-F5344CB8AC3E}">
        <p14:creationId xmlns:p14="http://schemas.microsoft.com/office/powerpoint/2010/main" val="1643670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85932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Quizás sin reconocerlo explícitamente, la presencia de desorden en nuestras comunicaciones visuales puede causar una experiencia de usuario menos que ideal —o peor— incómoda para nuestra </a:t>
            </a:r>
            <a:r>
              <a:rPr lang="es-ES_tradnl" sz="2600" dirty="0" smtClean="0"/>
              <a:t>audiencia. </a:t>
            </a:r>
          </a:p>
          <a:p>
            <a:pPr marL="0" indent="0">
              <a:buClr>
                <a:schemeClr val="tx1"/>
              </a:buClr>
              <a:buNone/>
            </a:pPr>
            <a:r>
              <a:rPr lang="es-ES_tradnl" sz="2600" dirty="0" smtClean="0"/>
              <a:t>El </a:t>
            </a:r>
            <a:r>
              <a:rPr lang="es-ES_tradnl" sz="2600" dirty="0"/>
              <a:t>desorden puede hacer que algo se sienta más complicado de lo que realmente es. </a:t>
            </a:r>
            <a:endParaRPr lang="es-ES_tradnl" sz="2600" dirty="0" smtClean="0"/>
          </a:p>
          <a:p>
            <a:pPr marL="0" indent="0">
              <a:buClr>
                <a:schemeClr val="tx1"/>
              </a:buClr>
              <a:buNone/>
            </a:pPr>
            <a:r>
              <a:rPr lang="es-ES_tradnl" sz="2600" dirty="0" smtClean="0"/>
              <a:t>Cuando </a:t>
            </a:r>
            <a:r>
              <a:rPr lang="es-ES_tradnl" sz="2600" dirty="0"/>
              <a:t>nuestras imágenes se ven complicadas, corremos el riesgo de que nuestra audiencia decida que no </a:t>
            </a:r>
            <a:r>
              <a:rPr lang="es-ES_tradnl" sz="2600" dirty="0" smtClean="0"/>
              <a:t>quiere </a:t>
            </a:r>
            <a:r>
              <a:rPr lang="es-ES_tradnl" sz="2600" dirty="0"/>
              <a:t>tomarse el tiempo para comprender lo que estamos mostrando, en ese momento hemos perdido nuestra capacidad de comunicarnos con ellos. </a:t>
            </a:r>
            <a:endParaRPr lang="es-ES_tradnl" sz="2600" dirty="0" smtClean="0"/>
          </a:p>
          <a:p>
            <a:pPr marL="0" indent="0">
              <a:buClr>
                <a:schemeClr val="tx1"/>
              </a:buClr>
              <a:buNone/>
            </a:pPr>
            <a:r>
              <a:rPr lang="es-ES_tradnl" sz="2600" dirty="0" smtClean="0"/>
              <a:t>Esto </a:t>
            </a:r>
            <a:r>
              <a:rPr lang="es-ES_tradnl" sz="2600" dirty="0"/>
              <a:t>no es bueno.</a:t>
            </a:r>
          </a:p>
        </p:txBody>
      </p:sp>
    </p:spTree>
    <p:extLst>
      <p:ext uri="{BB962C8B-B14F-4D97-AF65-F5344CB8AC3E}">
        <p14:creationId xmlns:p14="http://schemas.microsoft.com/office/powerpoint/2010/main" val="1416200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endParaRPr lang="en-US" sz="4400" dirty="0"/>
          </a:p>
        </p:txBody>
      </p:sp>
      <p:sp>
        <p:nvSpPr>
          <p:cNvPr id="5" name="Marcador de contenido 2"/>
          <p:cNvSpPr txBox="1">
            <a:spLocks/>
          </p:cNvSpPr>
          <p:nvPr/>
        </p:nvSpPr>
        <p:spPr>
          <a:xfrm>
            <a:off x="907560" y="1612234"/>
            <a:ext cx="1052244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Cuando se trata de identificar qué elementos en nuestras imágenes son señales (la información que queremos comunicar) y cuáles pueden ser ruido (desorden), considere los Principios de percepción visual de Gestalt. </a:t>
            </a:r>
            <a:endParaRPr lang="es-ES_tradnl" sz="2600" dirty="0" smtClean="0"/>
          </a:p>
          <a:p>
            <a:pPr marL="0" indent="0">
              <a:buClr>
                <a:schemeClr val="tx1"/>
              </a:buClr>
              <a:buNone/>
            </a:pPr>
            <a:r>
              <a:rPr lang="es-ES_tradnl" sz="2600" dirty="0" smtClean="0"/>
              <a:t>La </a:t>
            </a:r>
            <a:r>
              <a:rPr lang="es-ES_tradnl" sz="2600" dirty="0"/>
              <a:t>Escuela de Psicología Gestalt se estableció a principios de 1900 para comprender cómo las personas perciben el orden en el mundo que les rodea. </a:t>
            </a:r>
            <a:endParaRPr lang="es-ES_tradnl" sz="2600" dirty="0" smtClean="0"/>
          </a:p>
          <a:p>
            <a:pPr marL="0" indent="0">
              <a:buClr>
                <a:schemeClr val="tx1"/>
              </a:buClr>
              <a:buNone/>
            </a:pPr>
            <a:r>
              <a:rPr lang="es-ES_tradnl" sz="2600" dirty="0" smtClean="0"/>
              <a:t>Como resultado se tienen </a:t>
            </a:r>
            <a:r>
              <a:rPr lang="es-ES_tradnl" sz="2600" dirty="0"/>
              <a:t>los principios de percepción </a:t>
            </a:r>
            <a:r>
              <a:rPr lang="es-ES_tradnl" sz="2600" dirty="0" smtClean="0"/>
              <a:t>visual, </a:t>
            </a:r>
            <a:r>
              <a:rPr lang="es-ES_tradnl" sz="2600" dirty="0"/>
              <a:t>que todavía se aceptan hoy en día y que definen cómo las personas interactúan y crean orden a partir de estímulos </a:t>
            </a:r>
            <a:r>
              <a:rPr lang="es-ES_tradnl" sz="2600" dirty="0" smtClean="0"/>
              <a:t>visuales: </a:t>
            </a:r>
            <a:r>
              <a:rPr lang="es-ES_tradnl" sz="2600" dirty="0"/>
              <a:t>proximidad, similitud, cerramiento, cierre, continuidad y conexión. </a:t>
            </a:r>
          </a:p>
        </p:txBody>
      </p:sp>
    </p:spTree>
    <p:extLst>
      <p:ext uri="{BB962C8B-B14F-4D97-AF65-F5344CB8AC3E}">
        <p14:creationId xmlns:p14="http://schemas.microsoft.com/office/powerpoint/2010/main" val="905410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770398" y="2887579"/>
            <a:ext cx="7315789" cy="3091449"/>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endParaRPr lang="en-US" sz="4400" dirty="0"/>
          </a:p>
        </p:txBody>
      </p:sp>
      <p:sp>
        <p:nvSpPr>
          <p:cNvPr id="5" name="Marcador de contenido 2"/>
          <p:cNvSpPr txBox="1">
            <a:spLocks/>
          </p:cNvSpPr>
          <p:nvPr/>
        </p:nvSpPr>
        <p:spPr>
          <a:xfrm>
            <a:off x="4018547" y="1824746"/>
            <a:ext cx="761318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Proximidad</a:t>
            </a:r>
          </a:p>
          <a:p>
            <a:pPr marL="0" indent="0">
              <a:buClr>
                <a:schemeClr val="tx1"/>
              </a:buClr>
              <a:buNone/>
            </a:pPr>
            <a:r>
              <a:rPr lang="es-ES_tradnl" sz="2600" dirty="0"/>
              <a:t>Tendemos a pensar en objetos que están físicamente juntos como parte de un grupo. </a:t>
            </a:r>
            <a:endParaRPr lang="es-ES_tradnl" sz="2600" dirty="0" smtClean="0"/>
          </a:p>
          <a:p>
            <a:pPr marL="0" indent="0">
              <a:buClr>
                <a:schemeClr val="tx1"/>
              </a:buClr>
              <a:buNone/>
            </a:pPr>
            <a:r>
              <a:rPr lang="es-ES_tradnl" sz="2600" dirty="0" smtClean="0"/>
              <a:t>El </a:t>
            </a:r>
            <a:r>
              <a:rPr lang="es-ES_tradnl" sz="2600" dirty="0"/>
              <a:t>principio de proximidad se demuestra en la Figura 3.1: los puntos se ven naturalmente como tres grupos distintos debido a su relativa proximidad entre sí.</a:t>
            </a:r>
          </a:p>
        </p:txBody>
      </p:sp>
    </p:spTree>
    <p:extLst>
      <p:ext uri="{BB962C8B-B14F-4D97-AF65-F5344CB8AC3E}">
        <p14:creationId xmlns:p14="http://schemas.microsoft.com/office/powerpoint/2010/main" val="178598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262621" y="3951761"/>
            <a:ext cx="10262258" cy="2679395"/>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endParaRPr lang="en-US" sz="4400" dirty="0"/>
          </a:p>
        </p:txBody>
      </p:sp>
      <p:sp>
        <p:nvSpPr>
          <p:cNvPr id="5" name="Marcador de contenido 2"/>
          <p:cNvSpPr txBox="1">
            <a:spLocks/>
          </p:cNvSpPr>
          <p:nvPr/>
        </p:nvSpPr>
        <p:spPr>
          <a:xfrm>
            <a:off x="6160168" y="1824746"/>
            <a:ext cx="547156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Proximidad</a:t>
            </a:r>
          </a:p>
          <a:p>
            <a:pPr marL="0" indent="0">
              <a:buClr>
                <a:schemeClr val="tx1"/>
              </a:buClr>
              <a:buNone/>
            </a:pPr>
            <a:r>
              <a:rPr lang="es-ES_tradnl" sz="2600" dirty="0"/>
              <a:t>Podemos aprovechar de esta manera que las personas ven en el diseño de tablas. </a:t>
            </a:r>
            <a:endParaRPr lang="es-ES_tradnl" sz="2600" dirty="0" smtClean="0"/>
          </a:p>
          <a:p>
            <a:pPr marL="0" indent="0">
              <a:buClr>
                <a:schemeClr val="tx1"/>
              </a:buClr>
              <a:buNone/>
            </a:pPr>
            <a:r>
              <a:rPr lang="es-ES_tradnl" sz="2600" dirty="0" smtClean="0"/>
              <a:t>En </a:t>
            </a:r>
            <a:r>
              <a:rPr lang="es-ES_tradnl" sz="2600" dirty="0"/>
              <a:t>la Figura 3.2, simplemente en virtud de diferenciar el espacio entre los puntos, sus ojos se dibujan hacia abajo de las columnas en el primer caso o a través de las filas en el segundo caso.</a:t>
            </a:r>
          </a:p>
        </p:txBody>
      </p:sp>
    </p:spTree>
    <p:extLst>
      <p:ext uri="{BB962C8B-B14F-4D97-AF65-F5344CB8AC3E}">
        <p14:creationId xmlns:p14="http://schemas.microsoft.com/office/powerpoint/2010/main" val="494551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40965" y="3253107"/>
            <a:ext cx="6713287" cy="2887633"/>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endParaRPr lang="en-US" sz="4400" dirty="0"/>
          </a:p>
        </p:txBody>
      </p:sp>
      <p:sp>
        <p:nvSpPr>
          <p:cNvPr id="5" name="Marcador de contenido 2"/>
          <p:cNvSpPr txBox="1">
            <a:spLocks/>
          </p:cNvSpPr>
          <p:nvPr/>
        </p:nvSpPr>
        <p:spPr>
          <a:xfrm>
            <a:off x="6424861" y="1824746"/>
            <a:ext cx="547156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err="1" smtClean="0"/>
              <a:t>Similaridad</a:t>
            </a:r>
            <a:endParaRPr lang="es-ES_tradnl" sz="2600" dirty="0" smtClean="0"/>
          </a:p>
          <a:p>
            <a:pPr marL="0" indent="0">
              <a:buClr>
                <a:schemeClr val="tx1"/>
              </a:buClr>
              <a:buNone/>
            </a:pPr>
            <a:r>
              <a:rPr lang="es-ES_tradnl" sz="2600" dirty="0"/>
              <a:t>Los objetos que son de color, forma, tamaño u orientación similares se perciben como relacionados o que pertenecen a parte de un grupo. </a:t>
            </a:r>
            <a:endParaRPr lang="es-ES_tradnl" sz="2600" dirty="0" smtClean="0"/>
          </a:p>
          <a:p>
            <a:pPr marL="0" indent="0">
              <a:buClr>
                <a:schemeClr val="tx1"/>
              </a:buClr>
              <a:buNone/>
            </a:pPr>
            <a:r>
              <a:rPr lang="es-ES_tradnl" sz="2600" dirty="0" smtClean="0"/>
              <a:t>En </a:t>
            </a:r>
            <a:r>
              <a:rPr lang="es-ES_tradnl" sz="2600" dirty="0"/>
              <a:t>la Figura 3.3, asocia naturalmente los círculos azules a la izquierda o los cuadrados grises a la derecha.</a:t>
            </a:r>
          </a:p>
        </p:txBody>
      </p:sp>
    </p:spTree>
    <p:extLst>
      <p:ext uri="{BB962C8B-B14F-4D97-AF65-F5344CB8AC3E}">
        <p14:creationId xmlns:p14="http://schemas.microsoft.com/office/powerpoint/2010/main" val="819457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307172" y="3284619"/>
            <a:ext cx="10161833" cy="3027905"/>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endParaRPr lang="en-US" sz="4400" dirty="0"/>
          </a:p>
        </p:txBody>
      </p:sp>
      <p:sp>
        <p:nvSpPr>
          <p:cNvPr id="5" name="Marcador de contenido 2"/>
          <p:cNvSpPr txBox="1">
            <a:spLocks/>
          </p:cNvSpPr>
          <p:nvPr/>
        </p:nvSpPr>
        <p:spPr>
          <a:xfrm>
            <a:off x="4499811" y="1463801"/>
            <a:ext cx="739661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err="1" smtClean="0"/>
              <a:t>Similaridad</a:t>
            </a:r>
            <a:endParaRPr lang="es-ES_tradnl" sz="2600" dirty="0" smtClean="0"/>
          </a:p>
          <a:p>
            <a:pPr marL="0" indent="0">
              <a:buClr>
                <a:schemeClr val="tx1"/>
              </a:buClr>
              <a:buNone/>
            </a:pPr>
            <a:r>
              <a:rPr lang="es-ES_tradnl" sz="2600" dirty="0"/>
              <a:t>Esto se puede aprovechar en las tablas para ayudar a atraer la atención de nuestra audiencia en la dirección en que queremos que se enfoquen. </a:t>
            </a:r>
            <a:endParaRPr lang="es-ES_tradnl" sz="2600" dirty="0" smtClean="0"/>
          </a:p>
          <a:p>
            <a:pPr marL="0" indent="0">
              <a:buClr>
                <a:schemeClr val="tx1"/>
              </a:buClr>
              <a:buNone/>
            </a:pPr>
            <a:r>
              <a:rPr lang="es-ES_tradnl" sz="2600" dirty="0" smtClean="0"/>
              <a:t>En </a:t>
            </a:r>
            <a:r>
              <a:rPr lang="es-ES_tradnl" sz="2600" dirty="0"/>
              <a:t>la Figura 3.4, la similitud del color es una señal para que nuestros ojos lean a través de las filas (en lugar de bajar las columnas). </a:t>
            </a:r>
            <a:endParaRPr lang="es-ES_tradnl" sz="2600" dirty="0" smtClean="0"/>
          </a:p>
          <a:p>
            <a:pPr marL="0" indent="0">
              <a:buClr>
                <a:schemeClr val="tx1"/>
              </a:buClr>
              <a:buNone/>
            </a:pPr>
            <a:r>
              <a:rPr lang="es-ES_tradnl" sz="2600" dirty="0" smtClean="0"/>
              <a:t>Esto </a:t>
            </a:r>
            <a:r>
              <a:rPr lang="es-ES_tradnl" sz="2600" dirty="0"/>
              <a:t>elimina la necesidad de elementos adicionales como bordes para ayudar a dirigir nuestra atención.</a:t>
            </a:r>
          </a:p>
        </p:txBody>
      </p:sp>
    </p:spTree>
    <p:extLst>
      <p:ext uri="{BB962C8B-B14F-4D97-AF65-F5344CB8AC3E}">
        <p14:creationId xmlns:p14="http://schemas.microsoft.com/office/powerpoint/2010/main" val="1202154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13416" y="3295096"/>
            <a:ext cx="7799616" cy="2993366"/>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endParaRPr lang="en-US" sz="4400" dirty="0"/>
          </a:p>
        </p:txBody>
      </p:sp>
      <p:sp>
        <p:nvSpPr>
          <p:cNvPr id="5" name="Marcador de contenido 2"/>
          <p:cNvSpPr txBox="1">
            <a:spLocks/>
          </p:cNvSpPr>
          <p:nvPr/>
        </p:nvSpPr>
        <p:spPr>
          <a:xfrm>
            <a:off x="6472989" y="2024805"/>
            <a:ext cx="5423432"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Cerramiento</a:t>
            </a:r>
          </a:p>
          <a:p>
            <a:pPr marL="0" indent="0">
              <a:buClr>
                <a:schemeClr val="tx1"/>
              </a:buClr>
              <a:buNone/>
            </a:pPr>
            <a:r>
              <a:rPr lang="es-ES_tradnl" sz="2600" dirty="0"/>
              <a:t>Pensamos en los objetos que están físicamente encerrados juntos como parte de un grupo. </a:t>
            </a:r>
            <a:endParaRPr lang="es-ES_tradnl" sz="2600" dirty="0" smtClean="0"/>
          </a:p>
          <a:p>
            <a:pPr marL="0" indent="0">
              <a:buClr>
                <a:schemeClr val="tx1"/>
              </a:buClr>
              <a:buNone/>
            </a:pPr>
            <a:r>
              <a:rPr lang="es-ES_tradnl" sz="2600" dirty="0" smtClean="0"/>
              <a:t>No </a:t>
            </a:r>
            <a:r>
              <a:rPr lang="es-ES_tradnl" sz="2600" dirty="0"/>
              <a:t>se necesita un cerramiento muy fuerte para hacer esto: el sombreado de fondo claro a menudo es suficiente, como se muestra en la Figura 3.5.</a:t>
            </a:r>
          </a:p>
        </p:txBody>
      </p:sp>
    </p:spTree>
    <p:extLst>
      <p:ext uri="{BB962C8B-B14F-4D97-AF65-F5344CB8AC3E}">
        <p14:creationId xmlns:p14="http://schemas.microsoft.com/office/powerpoint/2010/main" val="573167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283745" y="2024805"/>
            <a:ext cx="10424360" cy="4260542"/>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endParaRPr lang="en-US" sz="4400" dirty="0"/>
          </a:p>
        </p:txBody>
      </p:sp>
      <p:sp>
        <p:nvSpPr>
          <p:cNvPr id="5" name="Marcador de contenido 2"/>
          <p:cNvSpPr txBox="1">
            <a:spLocks/>
          </p:cNvSpPr>
          <p:nvPr/>
        </p:nvSpPr>
        <p:spPr>
          <a:xfrm>
            <a:off x="5672716" y="2385751"/>
            <a:ext cx="5423432"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Cerramiento</a:t>
            </a:r>
          </a:p>
          <a:p>
            <a:pPr marL="0" indent="0">
              <a:buClr>
                <a:schemeClr val="tx1"/>
              </a:buClr>
              <a:buNone/>
            </a:pPr>
            <a:r>
              <a:rPr lang="es-ES_tradnl" sz="2600" dirty="0"/>
              <a:t>Una forma en que podemos aprovechar el principio del </a:t>
            </a:r>
            <a:r>
              <a:rPr lang="es-ES_tradnl" sz="2600" dirty="0" smtClean="0"/>
              <a:t>cerramiento es </a:t>
            </a:r>
            <a:r>
              <a:rPr lang="es-ES_tradnl" sz="2600" dirty="0"/>
              <a:t>hacer una distinción visual dentro de nuestros datos, como se hace en el gráfico de la Figura 3.6.</a:t>
            </a:r>
          </a:p>
        </p:txBody>
      </p:sp>
    </p:spTree>
    <p:extLst>
      <p:ext uri="{BB962C8B-B14F-4D97-AF65-F5344CB8AC3E}">
        <p14:creationId xmlns:p14="http://schemas.microsoft.com/office/powerpoint/2010/main" val="263357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132537" y="2567395"/>
            <a:ext cx="5329801" cy="3701251"/>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endParaRPr lang="en-US" sz="4400" dirty="0"/>
          </a:p>
        </p:txBody>
      </p:sp>
      <p:sp>
        <p:nvSpPr>
          <p:cNvPr id="5" name="Marcador de contenido 2"/>
          <p:cNvSpPr txBox="1">
            <a:spLocks/>
          </p:cNvSpPr>
          <p:nvPr/>
        </p:nvSpPr>
        <p:spPr>
          <a:xfrm>
            <a:off x="4515852" y="1495415"/>
            <a:ext cx="7323222"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Cierre</a:t>
            </a:r>
          </a:p>
          <a:p>
            <a:pPr marL="0" indent="0">
              <a:buClr>
                <a:schemeClr val="tx1"/>
              </a:buClr>
              <a:buNone/>
            </a:pPr>
            <a:r>
              <a:rPr lang="es-ES_tradnl" sz="2600" dirty="0"/>
              <a:t>El concepto de cierre dice que a las personas les gusta que las cosas sean simples y que encajen en las construcciones que ya están en nuestras cabezas. </a:t>
            </a:r>
            <a:endParaRPr lang="es-ES_tradnl" sz="2600" dirty="0" smtClean="0"/>
          </a:p>
          <a:p>
            <a:pPr marL="0" indent="0">
              <a:buClr>
                <a:schemeClr val="tx1"/>
              </a:buClr>
              <a:buNone/>
            </a:pPr>
            <a:r>
              <a:rPr lang="es-ES_tradnl" sz="2600" dirty="0" smtClean="0"/>
              <a:t>Debido </a:t>
            </a:r>
            <a:r>
              <a:rPr lang="es-ES_tradnl" sz="2600" dirty="0"/>
              <a:t>a esto, las personas tienden a percibir un conjunto de elementos individuales como una forma única y reconocible cuando pueden: cuando faltan partes de un todo, nuestros ojos llenan el vacío. Por ejemplo, los elementos en la Figura 3.7 tenderán a ser percibidos como un círculo primero y solo después como elementos individuales.</a:t>
            </a:r>
          </a:p>
        </p:txBody>
      </p:sp>
    </p:spTree>
    <p:extLst>
      <p:ext uri="{BB962C8B-B14F-4D97-AF65-F5344CB8AC3E}">
        <p14:creationId xmlns:p14="http://schemas.microsoft.com/office/powerpoint/2010/main" val="1572375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2</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2085987261"/>
              </p:ext>
            </p:extLst>
          </p:nvPr>
        </p:nvGraphicFramePr>
        <p:xfrm>
          <a:off x="452436" y="1042330"/>
          <a:ext cx="11295528" cy="5163940"/>
        </p:xfrm>
        <a:graphic>
          <a:graphicData uri="http://schemas.openxmlformats.org/drawingml/2006/table">
            <a:tbl>
              <a:tblPr/>
              <a:tblGrid>
                <a:gridCol w="896470"/>
                <a:gridCol w="914400"/>
                <a:gridCol w="5145741"/>
                <a:gridCol w="4338917"/>
              </a:tblGrid>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Warming up sesion: Gephi para crear y visualizar grafos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24</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Qué es la visualización y porqué es importante</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25</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Efectividad de una representación visual</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26</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Ejemplos de varias visualizaciones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30</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La carga cognitiva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Reordenando elementos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Atención y memoria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Tamaño y color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7115">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7</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Datos, tipos y representaciones visuales  </a:t>
                      </a:r>
                      <a:r>
                        <a:rPr lang="es-ES_tradnl" sz="1800" b="1" i="0" u="none" strike="noStrike">
                          <a:solidFill>
                            <a:srgbClr val="FF0000"/>
                          </a:solidFill>
                          <a:effectLst/>
                          <a:latin typeface="Arial" charset="0"/>
                        </a:rPr>
                        <a:t>PRUEBA</a:t>
                      </a:r>
                      <a:endParaRPr lang="es-ES_tradnl" sz="1800" b="0" i="0" u="none" strike="noStrike">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8</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Árboles, Grids, y otros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9</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Abstracción de una tarea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10</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Narración de una historia y repetición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14</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Pensando como un diseñador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15</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Modelos visuales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16</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FF0000"/>
                          </a:solidFill>
                          <a:effectLst/>
                          <a:latin typeface="Arial" charset="0"/>
                        </a:rPr>
                        <a:t>Presentación de Proyectos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17</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1" i="0" u="none" strike="noStrike">
                          <a:solidFill>
                            <a:srgbClr val="FF0000"/>
                          </a:solidFill>
                          <a:effectLst/>
                          <a:latin typeface="Arial" charset="0"/>
                        </a:rPr>
                        <a:t>Examen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dirty="0">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endParaRPr lang="en-US" sz="4400" dirty="0"/>
          </a:p>
        </p:txBody>
      </p:sp>
      <p:sp>
        <p:nvSpPr>
          <p:cNvPr id="5" name="Marcador de contenido 2"/>
          <p:cNvSpPr txBox="1">
            <a:spLocks/>
          </p:cNvSpPr>
          <p:nvPr/>
        </p:nvSpPr>
        <p:spPr>
          <a:xfrm>
            <a:off x="457200" y="1352234"/>
            <a:ext cx="11614484" cy="381037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dirty="0" smtClean="0"/>
              <a:t>Cierre</a:t>
            </a:r>
          </a:p>
          <a:p>
            <a:pPr marL="0" indent="0">
              <a:buClr>
                <a:schemeClr val="tx1"/>
              </a:buClr>
              <a:buNone/>
            </a:pPr>
            <a:r>
              <a:rPr lang="es-ES_tradnl" sz="2400" dirty="0"/>
              <a:t>Es común que las aplicaciones de gráficos (por ejemplo, Excel) tengan configuraciones predeterminadas que incluyen elementos como bordes de gráficos y sombreado de fondo. El principio de cierre nos dice que estos son innecesarios: podemos eliminarlos y nuestro gráfico todavía aparece como una entidad cohesiva</a:t>
            </a:r>
            <a:r>
              <a:rPr lang="es-ES_tradnl" sz="2400" dirty="0" smtClean="0"/>
              <a:t>.</a:t>
            </a:r>
            <a:endParaRPr lang="es-ES_tradnl" sz="2400" dirty="0"/>
          </a:p>
        </p:txBody>
      </p:sp>
      <p:pic>
        <p:nvPicPr>
          <p:cNvPr id="4" name="Imagen 3"/>
          <p:cNvPicPr>
            <a:picLocks noChangeAspect="1"/>
          </p:cNvPicPr>
          <p:nvPr/>
        </p:nvPicPr>
        <p:blipFill>
          <a:blip r:embed="rId3"/>
          <a:stretch>
            <a:fillRect/>
          </a:stretch>
        </p:blipFill>
        <p:spPr>
          <a:xfrm>
            <a:off x="257007" y="3403323"/>
            <a:ext cx="8170033" cy="3457072"/>
          </a:xfrm>
          <a:prstGeom prst="rect">
            <a:avLst/>
          </a:prstGeom>
        </p:spPr>
      </p:pic>
      <p:sp>
        <p:nvSpPr>
          <p:cNvPr id="7" name="Marcador de contenido 2"/>
          <p:cNvSpPr txBox="1">
            <a:spLocks/>
          </p:cNvSpPr>
          <p:nvPr/>
        </p:nvSpPr>
        <p:spPr>
          <a:xfrm>
            <a:off x="8409095" y="3966963"/>
            <a:ext cx="3478105" cy="233353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Cuando </a:t>
            </a:r>
            <a:r>
              <a:rPr lang="es-ES_tradnl" sz="2600" dirty="0"/>
              <a:t>eliminamos esos elementos innecesarios, nuestros datos se destacan más, como se muestra en la Figura 3.8.</a:t>
            </a:r>
          </a:p>
        </p:txBody>
      </p:sp>
    </p:spTree>
    <p:extLst>
      <p:ext uri="{BB962C8B-B14F-4D97-AF65-F5344CB8AC3E}">
        <p14:creationId xmlns:p14="http://schemas.microsoft.com/office/powerpoint/2010/main" val="1016773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endParaRPr lang="en-US" sz="4400" dirty="0"/>
          </a:p>
        </p:txBody>
      </p:sp>
      <p:sp>
        <p:nvSpPr>
          <p:cNvPr id="5" name="Marcador de contenido 2"/>
          <p:cNvSpPr txBox="1">
            <a:spLocks/>
          </p:cNvSpPr>
          <p:nvPr/>
        </p:nvSpPr>
        <p:spPr>
          <a:xfrm>
            <a:off x="626021" y="1495415"/>
            <a:ext cx="11068675"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Continuidad</a:t>
            </a:r>
          </a:p>
          <a:p>
            <a:pPr marL="0" indent="0">
              <a:buClr>
                <a:schemeClr val="tx1"/>
              </a:buClr>
              <a:buNone/>
            </a:pPr>
            <a:r>
              <a:rPr lang="es-ES_tradnl" sz="2600" dirty="0"/>
              <a:t>El principio de continuidad es similar al cierre: cuando miramos objetos, nuestros ojos buscan el camino más suave y, naturalmente, crean continuidad en lo que vemos incluso donde puede no existir explícitamente. </a:t>
            </a:r>
            <a:endParaRPr lang="es-ES_tradnl" sz="2600" dirty="0" smtClean="0"/>
          </a:p>
        </p:txBody>
      </p:sp>
      <p:pic>
        <p:nvPicPr>
          <p:cNvPr id="4" name="Imagen 3"/>
          <p:cNvPicPr>
            <a:picLocks noChangeAspect="1"/>
          </p:cNvPicPr>
          <p:nvPr/>
        </p:nvPicPr>
        <p:blipFill>
          <a:blip r:embed="rId3"/>
          <a:stretch>
            <a:fillRect/>
          </a:stretch>
        </p:blipFill>
        <p:spPr>
          <a:xfrm>
            <a:off x="460541" y="3474893"/>
            <a:ext cx="6686215" cy="3204389"/>
          </a:xfrm>
          <a:prstGeom prst="rect">
            <a:avLst/>
          </a:prstGeom>
        </p:spPr>
      </p:pic>
      <p:sp>
        <p:nvSpPr>
          <p:cNvPr id="7" name="Marcador de contenido 2"/>
          <p:cNvSpPr txBox="1">
            <a:spLocks/>
          </p:cNvSpPr>
          <p:nvPr/>
        </p:nvSpPr>
        <p:spPr>
          <a:xfrm>
            <a:off x="7483642" y="3176337"/>
            <a:ext cx="4355432" cy="33026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smtClean="0"/>
              <a:t>A </a:t>
            </a:r>
            <a:r>
              <a:rPr lang="es-ES_tradnl" sz="2600" dirty="0"/>
              <a:t>modo de ejemplo, en la Figura 3.9, si tomo los objetos (1) y los separo, la mayoría de la gente esperará ver lo que se muestra a continuación (2), mientras que podría ser fácilmente lo que se muestra después de eso (3) .</a:t>
            </a:r>
          </a:p>
        </p:txBody>
      </p:sp>
    </p:spTree>
    <p:extLst>
      <p:ext uri="{BB962C8B-B14F-4D97-AF65-F5344CB8AC3E}">
        <p14:creationId xmlns:p14="http://schemas.microsoft.com/office/powerpoint/2010/main" val="882710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32945" y="2535054"/>
            <a:ext cx="8381666" cy="3792219"/>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endParaRPr lang="en-US" sz="4400" dirty="0"/>
          </a:p>
        </p:txBody>
      </p:sp>
      <p:sp>
        <p:nvSpPr>
          <p:cNvPr id="5" name="Marcador de contenido 2"/>
          <p:cNvSpPr txBox="1">
            <a:spLocks/>
          </p:cNvSpPr>
          <p:nvPr/>
        </p:nvSpPr>
        <p:spPr>
          <a:xfrm>
            <a:off x="3898233" y="1495415"/>
            <a:ext cx="8109284"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Continuidad </a:t>
            </a:r>
            <a:endParaRPr lang="es-ES_tradnl" sz="2600" dirty="0" smtClean="0"/>
          </a:p>
          <a:p>
            <a:pPr marL="0" indent="0">
              <a:buClr>
                <a:schemeClr val="tx1"/>
              </a:buClr>
              <a:buNone/>
            </a:pPr>
            <a:r>
              <a:rPr lang="es-ES_tradnl" sz="2600" dirty="0" smtClean="0"/>
              <a:t>En </a:t>
            </a:r>
            <a:r>
              <a:rPr lang="es-ES_tradnl" sz="2600" dirty="0"/>
              <a:t>la aplicación de este principio, </a:t>
            </a:r>
            <a:r>
              <a:rPr lang="es-ES_tradnl" sz="2600" dirty="0" smtClean="0"/>
              <a:t>se ha </a:t>
            </a:r>
            <a:r>
              <a:rPr lang="es-ES_tradnl" sz="2600" dirty="0"/>
              <a:t>eliminado por completo la línea vertical del eje </a:t>
            </a:r>
            <a:r>
              <a:rPr lang="es-ES_tradnl" sz="2600" b="1" dirty="0"/>
              <a:t>y</a:t>
            </a:r>
            <a:r>
              <a:rPr lang="es-ES_tradnl" sz="2600" dirty="0"/>
              <a:t> del gráfico de la Figura 3.10. Sus ojos aún ven que las barras están alineadas en el mismo punto debido al espacio en blanco consistente (el camino más suave) entre las etiquetas de la izquierda y los datos de la derecha. </a:t>
            </a:r>
            <a:endParaRPr lang="es-ES_tradnl" sz="2600" dirty="0" smtClean="0"/>
          </a:p>
          <a:p>
            <a:pPr marL="0" indent="0">
              <a:buClr>
                <a:schemeClr val="tx1"/>
              </a:buClr>
              <a:buNone/>
            </a:pPr>
            <a:r>
              <a:rPr lang="es-ES_tradnl" sz="2600" dirty="0" smtClean="0"/>
              <a:t>Como </a:t>
            </a:r>
            <a:r>
              <a:rPr lang="es-ES_tradnl" sz="2600" dirty="0"/>
              <a:t>vimos con el principio de cierre en la aplicación, eliminar elementos innecesarios permite que nuestros datos se destaquen más.</a:t>
            </a:r>
            <a:endParaRPr lang="es-ES_tradnl" sz="2600" dirty="0" smtClean="0"/>
          </a:p>
        </p:txBody>
      </p:sp>
    </p:spTree>
    <p:extLst>
      <p:ext uri="{BB962C8B-B14F-4D97-AF65-F5344CB8AC3E}">
        <p14:creationId xmlns:p14="http://schemas.microsoft.com/office/powerpoint/2010/main" val="1510967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89136" y="4572000"/>
            <a:ext cx="6458403" cy="1635248"/>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endParaRPr lang="en-US" sz="4400" dirty="0"/>
          </a:p>
        </p:txBody>
      </p:sp>
      <p:sp>
        <p:nvSpPr>
          <p:cNvPr id="5" name="Marcador de contenido 2"/>
          <p:cNvSpPr txBox="1">
            <a:spLocks/>
          </p:cNvSpPr>
          <p:nvPr/>
        </p:nvSpPr>
        <p:spPr>
          <a:xfrm>
            <a:off x="626021" y="1495415"/>
            <a:ext cx="11068675"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err="1" smtClean="0"/>
              <a:t>Conexi</a:t>
            </a:r>
            <a:r>
              <a:rPr lang="es-ES" sz="2500" dirty="0" err="1" smtClean="0"/>
              <a:t>ón</a:t>
            </a:r>
            <a:endParaRPr lang="es-ES_tradnl" sz="2500" dirty="0" smtClean="0"/>
          </a:p>
          <a:p>
            <a:pPr marL="0" indent="0">
              <a:buClr>
                <a:schemeClr val="tx1"/>
              </a:buClr>
              <a:buNone/>
            </a:pPr>
            <a:r>
              <a:rPr lang="es-ES_tradnl" sz="2500" dirty="0" smtClean="0"/>
              <a:t>Tendemos </a:t>
            </a:r>
            <a:r>
              <a:rPr lang="es-ES_tradnl" sz="2500" dirty="0"/>
              <a:t>a pensar en objetos que están físicamente conectados como parte de un grupo. </a:t>
            </a:r>
            <a:r>
              <a:rPr lang="es-ES_tradnl" sz="2500" dirty="0" smtClean="0"/>
              <a:t>La </a:t>
            </a:r>
            <a:r>
              <a:rPr lang="es-ES_tradnl" sz="2500" dirty="0"/>
              <a:t>propiedad conectiva generalmente tiene un valor asociativo más fuerte que un color, tamaño o forma similar. </a:t>
            </a:r>
            <a:endParaRPr lang="es-ES_tradnl" sz="2500" dirty="0" smtClean="0"/>
          </a:p>
          <a:p>
            <a:pPr marL="0" indent="0">
              <a:buClr>
                <a:schemeClr val="tx1"/>
              </a:buClr>
              <a:buNone/>
            </a:pPr>
            <a:r>
              <a:rPr lang="es-ES_tradnl" sz="2500" dirty="0"/>
              <a:t>Tenga en cuenta que al mirar la Figura 3.11, sus ojos probablemente emparejen las formas conectadas por líneas (en lugar de un color, tamaño o forma similar): ese es el principio de conexión en acción.</a:t>
            </a:r>
            <a:endParaRPr lang="es-ES_tradnl" sz="2500" dirty="0" smtClean="0"/>
          </a:p>
        </p:txBody>
      </p:sp>
      <p:sp>
        <p:nvSpPr>
          <p:cNvPr id="6" name="Marcador de contenido 2"/>
          <p:cNvSpPr txBox="1">
            <a:spLocks/>
          </p:cNvSpPr>
          <p:nvPr/>
        </p:nvSpPr>
        <p:spPr>
          <a:xfrm>
            <a:off x="6894351" y="4251066"/>
            <a:ext cx="5197644" cy="17727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smtClean="0"/>
              <a:t>La </a:t>
            </a:r>
            <a:r>
              <a:rPr lang="es-ES_tradnl" sz="2500" dirty="0"/>
              <a:t>propiedad conectiva no suele ser más fuerte que el cerramiento, pero puede afectar esta relación a través del grosor y la oscuridad de las líneas para crear la jerarquía visual </a:t>
            </a:r>
            <a:r>
              <a:rPr lang="es-ES_tradnl" sz="2500" dirty="0" smtClean="0"/>
              <a:t>deseada.</a:t>
            </a:r>
          </a:p>
        </p:txBody>
      </p:sp>
    </p:spTree>
    <p:extLst>
      <p:ext uri="{BB962C8B-B14F-4D97-AF65-F5344CB8AC3E}">
        <p14:creationId xmlns:p14="http://schemas.microsoft.com/office/powerpoint/2010/main" val="1318512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endParaRPr lang="en-US" sz="4400" dirty="0"/>
          </a:p>
        </p:txBody>
      </p:sp>
      <p:sp>
        <p:nvSpPr>
          <p:cNvPr id="5" name="Marcador de contenido 2"/>
          <p:cNvSpPr txBox="1">
            <a:spLocks/>
          </p:cNvSpPr>
          <p:nvPr/>
        </p:nvSpPr>
        <p:spPr>
          <a:xfrm>
            <a:off x="626021" y="1495415"/>
            <a:ext cx="11068675"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err="1" smtClean="0"/>
              <a:t>Conexi</a:t>
            </a:r>
            <a:r>
              <a:rPr lang="es-ES" sz="2500" dirty="0" err="1" smtClean="0"/>
              <a:t>ón</a:t>
            </a:r>
            <a:endParaRPr lang="es-ES_tradnl" sz="2500" dirty="0" smtClean="0"/>
          </a:p>
          <a:p>
            <a:pPr marL="0" indent="0">
              <a:buClr>
                <a:schemeClr val="tx1"/>
              </a:buClr>
              <a:buNone/>
            </a:pPr>
            <a:r>
              <a:rPr lang="es-ES_tradnl" sz="2500" dirty="0"/>
              <a:t>Una de las formas en que aprovechamos con frecuencia el principio de conexión es en gráficos de líneas, para ayudar a nuestros ojos a ver el orden en los datos, como se muestra </a:t>
            </a:r>
            <a:r>
              <a:rPr lang="es-ES_tradnl" sz="2500" dirty="0" smtClean="0"/>
              <a:t>en la Figura </a:t>
            </a:r>
            <a:r>
              <a:rPr lang="es-ES_tradnl" sz="2500" dirty="0"/>
              <a:t>3.12.</a:t>
            </a:r>
            <a:endParaRPr lang="es-ES_tradnl" sz="2500" dirty="0" smtClean="0"/>
          </a:p>
        </p:txBody>
      </p:sp>
      <p:pic>
        <p:nvPicPr>
          <p:cNvPr id="4" name="Imagen 3"/>
          <p:cNvPicPr>
            <a:picLocks noChangeAspect="1"/>
          </p:cNvPicPr>
          <p:nvPr/>
        </p:nvPicPr>
        <p:blipFill>
          <a:blip r:embed="rId3"/>
          <a:stretch>
            <a:fillRect/>
          </a:stretch>
        </p:blipFill>
        <p:spPr>
          <a:xfrm>
            <a:off x="2942423" y="3200400"/>
            <a:ext cx="6712306" cy="3092506"/>
          </a:xfrm>
          <a:prstGeom prst="rect">
            <a:avLst/>
          </a:prstGeom>
        </p:spPr>
      </p:pic>
    </p:spTree>
    <p:extLst>
      <p:ext uri="{BB962C8B-B14F-4D97-AF65-F5344CB8AC3E}">
        <p14:creationId xmlns:p14="http://schemas.microsoft.com/office/powerpoint/2010/main" val="1070725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En resumen</a:t>
            </a:r>
            <a:r>
              <a:rPr lang="mr-IN" sz="4400" dirty="0" smtClean="0"/>
              <a:t>…</a:t>
            </a:r>
            <a:endParaRPr lang="en-US" sz="4400" dirty="0"/>
          </a:p>
        </p:txBody>
      </p:sp>
      <p:sp>
        <p:nvSpPr>
          <p:cNvPr id="5" name="Marcador de contenido 2"/>
          <p:cNvSpPr txBox="1">
            <a:spLocks/>
          </p:cNvSpPr>
          <p:nvPr/>
        </p:nvSpPr>
        <p:spPr>
          <a:xfrm>
            <a:off x="907560" y="2646946"/>
            <a:ext cx="10859324" cy="360947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a:t>
            </a:r>
            <a:r>
              <a:rPr lang="es-ES_tradnl" sz="2600" dirty="0" smtClean="0"/>
              <a:t>os </a:t>
            </a:r>
            <a:r>
              <a:rPr lang="es-ES_tradnl" sz="2600" dirty="0"/>
              <a:t>principios de Gestalt nos ayudan a comprender cómo ven las personas, lo que podemos usar para identificar elementos innecesarios y facilitar el procesamiento de nuestras comunicaciones visuales</a:t>
            </a:r>
            <a:r>
              <a:rPr lang="es-ES_tradnl" sz="2600"/>
              <a:t>. </a:t>
            </a:r>
            <a:endParaRPr lang="es-ES_tradnl" sz="2600"/>
          </a:p>
        </p:txBody>
      </p:sp>
    </p:spTree>
    <p:extLst>
      <p:ext uri="{BB962C8B-B14F-4D97-AF65-F5344CB8AC3E}">
        <p14:creationId xmlns:p14="http://schemas.microsoft.com/office/powerpoint/2010/main" val="1807021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Taller</a:t>
            </a:r>
            <a:endParaRPr lang="en-US" sz="4400" dirty="0"/>
          </a:p>
        </p:txBody>
      </p:sp>
      <p:sp>
        <p:nvSpPr>
          <p:cNvPr id="5" name="Marcador de contenido 2"/>
          <p:cNvSpPr txBox="1">
            <a:spLocks/>
          </p:cNvSpPr>
          <p:nvPr/>
        </p:nvSpPr>
        <p:spPr>
          <a:xfrm>
            <a:off x="907560" y="4499810"/>
            <a:ext cx="10385280" cy="175661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Y luego del taller analizaremos dos herramientas propuestas </a:t>
            </a:r>
            <a:r>
              <a:rPr lang="es-ES_tradnl" sz="2600" smtClean="0"/>
              <a:t>por Google.</a:t>
            </a:r>
            <a:endParaRPr lang="es-ES_tradnl" sz="2600" dirty="0" smtClean="0"/>
          </a:p>
        </p:txBody>
      </p:sp>
    </p:spTree>
    <p:extLst>
      <p:ext uri="{BB962C8B-B14F-4D97-AF65-F5344CB8AC3E}">
        <p14:creationId xmlns:p14="http://schemas.microsoft.com/office/powerpoint/2010/main" val="1175068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6" name="Título 1"/>
          <p:cNvSpPr txBox="1">
            <a:spLocks/>
          </p:cNvSpPr>
          <p:nvPr/>
        </p:nvSpPr>
        <p:spPr>
          <a:xfrm>
            <a:off x="907560" y="638181"/>
            <a:ext cx="10058400" cy="914573"/>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t>Herramientas</a:t>
            </a:r>
            <a:r>
              <a:rPr lang="en-US" dirty="0" smtClean="0"/>
              <a:t> de Google</a:t>
            </a:r>
            <a:endParaRPr lang="en-US" dirty="0"/>
          </a:p>
        </p:txBody>
      </p:sp>
      <p:pic>
        <p:nvPicPr>
          <p:cNvPr id="7" name="Imagen 6"/>
          <p:cNvPicPr>
            <a:picLocks noChangeAspect="1"/>
          </p:cNvPicPr>
          <p:nvPr/>
        </p:nvPicPr>
        <p:blipFill>
          <a:blip r:embed="rId3"/>
          <a:stretch>
            <a:fillRect/>
          </a:stretch>
        </p:blipFill>
        <p:spPr>
          <a:xfrm>
            <a:off x="770399" y="1552753"/>
            <a:ext cx="5740803" cy="2794959"/>
          </a:xfrm>
          <a:prstGeom prst="rect">
            <a:avLst/>
          </a:prstGeom>
        </p:spPr>
      </p:pic>
      <p:pic>
        <p:nvPicPr>
          <p:cNvPr id="9" name="Imagen 8"/>
          <p:cNvPicPr>
            <a:picLocks noChangeAspect="1"/>
          </p:cNvPicPr>
          <p:nvPr/>
        </p:nvPicPr>
        <p:blipFill>
          <a:blip r:embed="rId4"/>
          <a:stretch>
            <a:fillRect/>
          </a:stretch>
        </p:blipFill>
        <p:spPr>
          <a:xfrm>
            <a:off x="6304547" y="3044691"/>
            <a:ext cx="5472209" cy="3207035"/>
          </a:xfrm>
          <a:prstGeom prst="rect">
            <a:avLst/>
          </a:prstGeom>
        </p:spPr>
      </p:pic>
    </p:spTree>
    <p:extLst>
      <p:ext uri="{BB962C8B-B14F-4D97-AF65-F5344CB8AC3E}">
        <p14:creationId xmlns:p14="http://schemas.microsoft.com/office/powerpoint/2010/main" val="757303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a:t>
            </a:r>
            <a:r>
              <a:rPr lang="es-ES" sz="4400" dirty="0"/>
              <a:t>2</a:t>
            </a:r>
            <a:r>
              <a:rPr lang="es-ES" sz="4400" dirty="0" smtClean="0"/>
              <a:t>, Ch2 </a:t>
            </a:r>
            <a:endParaRPr lang="es-ES" sz="4400" dirty="0" smtClean="0"/>
          </a:p>
          <a:p>
            <a:r>
              <a:rPr lang="es-ES" sz="4400" dirty="0" smtClean="0"/>
              <a:t>Aspectos Cognitivos</a:t>
            </a:r>
            <a:endParaRPr lang="en-US" sz="4400" dirty="0"/>
          </a:p>
        </p:txBody>
      </p:sp>
      <p:graphicFrame>
        <p:nvGraphicFramePr>
          <p:cNvPr id="4" name="Tabla 3"/>
          <p:cNvGraphicFramePr>
            <a:graphicFrameLocks noGrp="1"/>
          </p:cNvGraphicFramePr>
          <p:nvPr>
            <p:extLst>
              <p:ext uri="{D42A27DB-BD31-4B8C-83A1-F6EECF244321}">
                <p14:modId xmlns:p14="http://schemas.microsoft.com/office/powerpoint/2010/main" val="902613747"/>
              </p:ext>
            </p:extLst>
          </p:nvPr>
        </p:nvGraphicFramePr>
        <p:xfrm>
          <a:off x="954459" y="2665620"/>
          <a:ext cx="7587962" cy="2217948"/>
        </p:xfrm>
        <a:graphic>
          <a:graphicData uri="http://schemas.openxmlformats.org/drawingml/2006/table">
            <a:tbl>
              <a:tblPr/>
              <a:tblGrid>
                <a:gridCol w="7587962"/>
              </a:tblGrid>
              <a:tr h="251420">
                <a:tc>
                  <a:txBody>
                    <a:bodyPr/>
                    <a:lstStyle/>
                    <a:p>
                      <a:pPr algn="l" rtl="0" fontAlgn="b"/>
                      <a:r>
                        <a:rPr lang="es-ES_tradnl" sz="3600" b="1" i="0" u="none" strike="noStrike" dirty="0">
                          <a:solidFill>
                            <a:srgbClr val="FF0000"/>
                          </a:solidFill>
                          <a:effectLst/>
                          <a:latin typeface="+mj-lt"/>
                        </a:rPr>
                        <a:t>La carga cognitiva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Reordenando elementos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Atención y memoria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Tamaño y color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9240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smtClean="0">
                <a:latin typeface="Arial" charset="0"/>
              </a:rPr>
              <a:t>La carga cognitiva</a:t>
            </a:r>
            <a:endParaRPr lang="es-ES_tradnl" sz="4400" dirty="0">
              <a:latin typeface="Arial" charset="0"/>
            </a:endParaRPr>
          </a:p>
        </p:txBody>
      </p:sp>
    </p:spTree>
    <p:extLst>
      <p:ext uri="{BB962C8B-B14F-4D97-AF65-F5344CB8AC3E}">
        <p14:creationId xmlns:p14="http://schemas.microsoft.com/office/powerpoint/2010/main" val="1089071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Imagine una página en blanco o una pantalla en blanco: cada elemento que agregue a esa página o pantalla toma una carga cognitiva por parte de su audiencia; en otras palabras, les toma poder mental para procesar. </a:t>
            </a:r>
            <a:endParaRPr lang="es-ES_tradnl" sz="2600" dirty="0" smtClean="0"/>
          </a:p>
          <a:p>
            <a:pPr marL="0" indent="0">
              <a:buClr>
                <a:schemeClr val="tx1"/>
              </a:buClr>
              <a:buNone/>
            </a:pPr>
            <a:r>
              <a:rPr lang="es-ES_tradnl" sz="2600" dirty="0" smtClean="0"/>
              <a:t>Por </a:t>
            </a:r>
            <a:r>
              <a:rPr lang="es-ES_tradnl" sz="2600" dirty="0"/>
              <a:t>lo tanto, deseamos tener una mirada exigente a los elementos visuales que permitimos en nuestras comunicaciones. </a:t>
            </a:r>
            <a:endParaRPr lang="es-ES_tradnl" sz="2600" dirty="0" smtClean="0"/>
          </a:p>
          <a:p>
            <a:pPr marL="0" indent="0">
              <a:buClr>
                <a:schemeClr val="tx1"/>
              </a:buClr>
              <a:buNone/>
            </a:pPr>
            <a:r>
              <a:rPr lang="es-ES_tradnl" sz="2600" dirty="0" smtClean="0"/>
              <a:t>En </a:t>
            </a:r>
            <a:r>
              <a:rPr lang="es-ES_tradnl" sz="2600" dirty="0"/>
              <a:t>general, identifique cualquier cosa que no agregue valor informativo, o que no agregue suficiente valor informativo para compensar su presencia, y elimine esas cosas. </a:t>
            </a:r>
            <a:endParaRPr lang="es-ES_tradnl" sz="2600" dirty="0" smtClean="0"/>
          </a:p>
          <a:p>
            <a:pPr marL="0" indent="0">
              <a:buClr>
                <a:schemeClr val="tx1"/>
              </a:buClr>
              <a:buNone/>
            </a:pPr>
            <a:r>
              <a:rPr lang="es-ES_tradnl" sz="2600" dirty="0" smtClean="0"/>
              <a:t>Identificar </a:t>
            </a:r>
            <a:r>
              <a:rPr lang="es-ES_tradnl" sz="2600" dirty="0"/>
              <a:t>y eliminar ese desorden es </a:t>
            </a:r>
            <a:r>
              <a:rPr lang="es-ES_tradnl" sz="2600" dirty="0" smtClean="0"/>
              <a:t>la tarea principal.</a:t>
            </a:r>
          </a:p>
        </p:txBody>
      </p:sp>
    </p:spTree>
    <p:extLst>
      <p:ext uri="{BB962C8B-B14F-4D97-AF65-F5344CB8AC3E}">
        <p14:creationId xmlns:p14="http://schemas.microsoft.com/office/powerpoint/2010/main" val="136377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Carga </a:t>
            </a:r>
            <a:r>
              <a:rPr lang="es-ES_tradnl" sz="2600" dirty="0" smtClean="0"/>
              <a:t>cognitiva</a:t>
            </a:r>
          </a:p>
          <a:p>
            <a:pPr marL="0" indent="0">
              <a:buClr>
                <a:schemeClr val="tx1"/>
              </a:buClr>
              <a:buNone/>
            </a:pPr>
            <a:r>
              <a:rPr lang="es-ES_tradnl" sz="2600" dirty="0" smtClean="0"/>
              <a:t>Usted ya ha sentido </a:t>
            </a:r>
            <a:r>
              <a:rPr lang="es-ES_tradnl" sz="2600" dirty="0"/>
              <a:t>la carga </a:t>
            </a:r>
            <a:r>
              <a:rPr lang="es-ES_tradnl" sz="2600" dirty="0" smtClean="0"/>
              <a:t>cognitiva </a:t>
            </a:r>
            <a:r>
              <a:rPr lang="es-ES_tradnl" sz="2600" dirty="0"/>
              <a:t>antes. </a:t>
            </a:r>
            <a:endParaRPr lang="es-ES_tradnl" sz="2600" dirty="0" smtClean="0"/>
          </a:p>
          <a:p>
            <a:pPr marL="0" indent="0">
              <a:buClr>
                <a:schemeClr val="tx1"/>
              </a:buClr>
              <a:buNone/>
            </a:pPr>
            <a:r>
              <a:rPr lang="es-ES_tradnl" sz="2600" dirty="0" smtClean="0"/>
              <a:t>Quizás </a:t>
            </a:r>
            <a:r>
              <a:rPr lang="es-ES_tradnl" sz="2600" dirty="0"/>
              <a:t>estaba sentado en una sala de conferencias mientras la persona que dirigía la reunión estaba hojeando las diapositivas proyectadas y se detuvieron en una que parecía abrumadoramente </a:t>
            </a:r>
            <a:r>
              <a:rPr lang="es-ES_tradnl" sz="2600" dirty="0" smtClean="0"/>
              <a:t>complicada.</a:t>
            </a:r>
          </a:p>
          <a:p>
            <a:pPr marL="0" indent="0">
              <a:buClr>
                <a:schemeClr val="tx1"/>
              </a:buClr>
              <a:buNone/>
            </a:pPr>
            <a:r>
              <a:rPr lang="es-ES_tradnl" sz="2600" dirty="0" smtClean="0"/>
              <a:t>O </a:t>
            </a:r>
            <a:r>
              <a:rPr lang="es-ES_tradnl" sz="2600" dirty="0"/>
              <a:t>tal vez </a:t>
            </a:r>
            <a:r>
              <a:rPr lang="es-ES_tradnl" sz="2600" dirty="0" smtClean="0"/>
              <a:t>estaba </a:t>
            </a:r>
            <a:r>
              <a:rPr lang="es-ES_tradnl" sz="2600" dirty="0"/>
              <a:t>leyendo un informe o el periódico, y un gráfico </a:t>
            </a:r>
            <a:r>
              <a:rPr lang="es-ES_tradnl" sz="2600" dirty="0" smtClean="0"/>
              <a:t>le </a:t>
            </a:r>
            <a:r>
              <a:rPr lang="es-ES_tradnl" sz="2600" dirty="0"/>
              <a:t>llamó la atención el tiempo suficiente para que </a:t>
            </a:r>
            <a:r>
              <a:rPr lang="es-ES_tradnl" sz="2600" dirty="0" smtClean="0"/>
              <a:t>piense </a:t>
            </a:r>
            <a:r>
              <a:rPr lang="es-ES_tradnl" sz="2600" dirty="0"/>
              <a:t>"esto parece interesante, pero no tengo idea de lo que se supone que debo sacar de él", y en lugar de </a:t>
            </a:r>
            <a:r>
              <a:rPr lang="es-ES_tradnl" sz="2600" dirty="0" smtClean="0"/>
              <a:t>pasar más </a:t>
            </a:r>
            <a:r>
              <a:rPr lang="es-ES_tradnl" sz="2600" dirty="0"/>
              <a:t>tiempo descifrándolo, </a:t>
            </a:r>
            <a:r>
              <a:rPr lang="es-ES_tradnl" sz="2600" dirty="0" err="1" smtClean="0"/>
              <a:t>pas</a:t>
            </a:r>
            <a:r>
              <a:rPr lang="es-ES" sz="2600" dirty="0" err="1" smtClean="0"/>
              <a:t>ó</a:t>
            </a:r>
            <a:r>
              <a:rPr lang="es-ES_tradnl" sz="2600" dirty="0" smtClean="0"/>
              <a:t> </a:t>
            </a:r>
            <a:r>
              <a:rPr lang="es-ES_tradnl" sz="2600" dirty="0"/>
              <a:t>la página. </a:t>
            </a:r>
            <a:endParaRPr lang="es-ES_tradnl" sz="2600" dirty="0" smtClean="0"/>
          </a:p>
          <a:p>
            <a:pPr marL="0" indent="0">
              <a:buClr>
                <a:schemeClr val="tx1"/>
              </a:buClr>
              <a:buNone/>
            </a:pPr>
            <a:r>
              <a:rPr lang="es-ES_tradnl" sz="2600" dirty="0" smtClean="0"/>
              <a:t>En </a:t>
            </a:r>
            <a:r>
              <a:rPr lang="es-ES_tradnl" sz="2600" dirty="0"/>
              <a:t>ambos casos, lo que ha experimentado es una carga cognitiva excesiva o extraña</a:t>
            </a:r>
            <a:r>
              <a:rPr lang="es-ES_tradnl" sz="2600" dirty="0" smtClean="0"/>
              <a:t>. </a:t>
            </a:r>
            <a:endParaRPr lang="es-ES_tradnl" sz="2600" dirty="0"/>
          </a:p>
        </p:txBody>
      </p:sp>
    </p:spTree>
    <p:extLst>
      <p:ext uri="{BB962C8B-B14F-4D97-AF65-F5344CB8AC3E}">
        <p14:creationId xmlns:p14="http://schemas.microsoft.com/office/powerpoint/2010/main" val="1147955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601579" y="1484751"/>
            <a:ext cx="6022629" cy="332071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Experimentamos una carga cognitiva cada vez que recibimos información. </a:t>
            </a:r>
            <a:endParaRPr lang="es-ES_tradnl" sz="2600" dirty="0" smtClean="0"/>
          </a:p>
          <a:p>
            <a:pPr marL="0" indent="0">
              <a:buClr>
                <a:schemeClr val="tx1"/>
              </a:buClr>
              <a:buNone/>
            </a:pPr>
            <a:r>
              <a:rPr lang="es-ES_tradnl" sz="2600" dirty="0" smtClean="0"/>
              <a:t>La </a:t>
            </a:r>
            <a:r>
              <a:rPr lang="es-ES_tradnl" sz="2600" dirty="0"/>
              <a:t>carga cognitiva puede considerarse como el esfuerzo mental que se requiere para aprender nueva información. </a:t>
            </a:r>
            <a:endParaRPr lang="es-ES_tradnl" sz="2600" dirty="0" smtClean="0"/>
          </a:p>
          <a:p>
            <a:pPr marL="0" indent="0">
              <a:buClr>
                <a:schemeClr val="tx1"/>
              </a:buClr>
              <a:buNone/>
            </a:pPr>
            <a:r>
              <a:rPr lang="es-ES_tradnl" sz="2600" dirty="0" smtClean="0"/>
              <a:t>Cuando </a:t>
            </a:r>
            <a:r>
              <a:rPr lang="es-ES_tradnl" sz="2600" dirty="0"/>
              <a:t>le pedimos a una computadora que trabaje, confiamos en el poder de procesamiento de la computadora. </a:t>
            </a:r>
            <a:endParaRPr lang="es-ES_tradnl" sz="2600" dirty="0" smtClean="0"/>
          </a:p>
        </p:txBody>
      </p:sp>
      <p:pic>
        <p:nvPicPr>
          <p:cNvPr id="3" name="Imagen 2"/>
          <p:cNvPicPr>
            <a:picLocks noChangeAspect="1"/>
          </p:cNvPicPr>
          <p:nvPr/>
        </p:nvPicPr>
        <p:blipFill>
          <a:blip r:embed="rId3"/>
          <a:stretch>
            <a:fillRect/>
          </a:stretch>
        </p:blipFill>
        <p:spPr>
          <a:xfrm>
            <a:off x="7103215" y="360669"/>
            <a:ext cx="4828435" cy="4307583"/>
          </a:xfrm>
          <a:prstGeom prst="rect">
            <a:avLst/>
          </a:prstGeom>
        </p:spPr>
      </p:pic>
      <p:sp>
        <p:nvSpPr>
          <p:cNvPr id="6" name="Marcador de contenido 2"/>
          <p:cNvSpPr txBox="1">
            <a:spLocks/>
          </p:cNvSpPr>
          <p:nvPr/>
        </p:nvSpPr>
        <p:spPr>
          <a:xfrm>
            <a:off x="601579" y="4932946"/>
            <a:ext cx="11330071" cy="152976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Cuando </a:t>
            </a:r>
            <a:r>
              <a:rPr lang="es-ES_tradnl" sz="2600" dirty="0"/>
              <a:t>le pedimos a nuestra audiencia que trabaje, estamos aprovechando su poder de procesamiento mental. </a:t>
            </a:r>
            <a:endParaRPr lang="es-ES_tradnl" sz="2600" dirty="0" smtClean="0"/>
          </a:p>
          <a:p>
            <a:pPr marL="0" indent="0">
              <a:buClr>
                <a:schemeClr val="tx1"/>
              </a:buClr>
              <a:buNone/>
            </a:pPr>
            <a:r>
              <a:rPr lang="es-ES_tradnl" sz="2600" dirty="0" smtClean="0"/>
              <a:t>Esta </a:t>
            </a:r>
            <a:r>
              <a:rPr lang="es-ES_tradnl" sz="2600" dirty="0"/>
              <a:t>es la carga cognitiva. </a:t>
            </a:r>
            <a:endParaRPr lang="es-ES_tradnl" sz="2600" dirty="0"/>
          </a:p>
        </p:txBody>
      </p:sp>
    </p:spTree>
    <p:extLst>
      <p:ext uri="{BB962C8B-B14F-4D97-AF65-F5344CB8AC3E}">
        <p14:creationId xmlns:p14="http://schemas.microsoft.com/office/powerpoint/2010/main" val="700087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85932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Los cerebros humanos tienen una cantidad finita de este poder de procesamiento mental. </a:t>
            </a:r>
            <a:endParaRPr lang="es-ES_tradnl" sz="2600" dirty="0" smtClean="0"/>
          </a:p>
          <a:p>
            <a:pPr marL="0" indent="0">
              <a:buClr>
                <a:schemeClr val="tx1"/>
              </a:buClr>
              <a:buNone/>
            </a:pPr>
            <a:r>
              <a:rPr lang="es-ES_tradnl" sz="2600" dirty="0" smtClean="0"/>
              <a:t>Como </a:t>
            </a:r>
            <a:r>
              <a:rPr lang="es-ES_tradnl" sz="2600" dirty="0"/>
              <a:t>diseñadores de información, queremos ser inteligentes acerca de cómo usamos el poder mental de nuestra audiencia. </a:t>
            </a:r>
            <a:endParaRPr lang="es-ES_tradnl" sz="2600" dirty="0" smtClean="0"/>
          </a:p>
        </p:txBody>
      </p:sp>
      <p:pic>
        <p:nvPicPr>
          <p:cNvPr id="3" name="Imagen 2"/>
          <p:cNvPicPr>
            <a:picLocks noChangeAspect="1"/>
          </p:cNvPicPr>
          <p:nvPr/>
        </p:nvPicPr>
        <p:blipFill>
          <a:blip r:embed="rId3"/>
          <a:stretch>
            <a:fillRect/>
          </a:stretch>
        </p:blipFill>
        <p:spPr>
          <a:xfrm>
            <a:off x="7524549" y="3073378"/>
            <a:ext cx="4622800" cy="3289300"/>
          </a:xfrm>
          <a:prstGeom prst="rect">
            <a:avLst/>
          </a:prstGeom>
        </p:spPr>
      </p:pic>
      <p:sp>
        <p:nvSpPr>
          <p:cNvPr id="6" name="Marcador de contenido 2"/>
          <p:cNvSpPr txBox="1">
            <a:spLocks/>
          </p:cNvSpPr>
          <p:nvPr/>
        </p:nvSpPr>
        <p:spPr>
          <a:xfrm>
            <a:off x="907560" y="3610487"/>
            <a:ext cx="6479829" cy="290035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Los </a:t>
            </a:r>
            <a:r>
              <a:rPr lang="es-ES_tradnl" sz="2600" dirty="0"/>
              <a:t>ejemplos anteriores apuntan a una carga cognitiva extraña: procesamiento que consume recursos mentales pero que no ayuda a la audiencia a comprender la información. </a:t>
            </a:r>
            <a:endParaRPr lang="es-ES_tradnl" sz="2600" dirty="0" smtClean="0"/>
          </a:p>
          <a:p>
            <a:pPr marL="0" indent="0">
              <a:buClr>
                <a:schemeClr val="tx1"/>
              </a:buClr>
              <a:buNone/>
            </a:pPr>
            <a:r>
              <a:rPr lang="es-ES_tradnl" sz="2600" dirty="0" smtClean="0"/>
              <a:t>Esto </a:t>
            </a:r>
            <a:r>
              <a:rPr lang="es-ES_tradnl" sz="2600" dirty="0"/>
              <a:t>es algo que queremos evitar.</a:t>
            </a:r>
            <a:endParaRPr lang="es-ES_tradnl" sz="2600" dirty="0"/>
          </a:p>
        </p:txBody>
      </p:sp>
    </p:spTree>
    <p:extLst>
      <p:ext uri="{BB962C8B-B14F-4D97-AF65-F5344CB8AC3E}">
        <p14:creationId xmlns:p14="http://schemas.microsoft.com/office/powerpoint/2010/main" val="1888342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85932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Lo más importante cuando se trata de nuestras comunicaciones visuales es la carga cognitiva </a:t>
            </a:r>
            <a:r>
              <a:rPr lang="es-ES_tradnl" sz="2600" u="sng" dirty="0"/>
              <a:t>percibida</a:t>
            </a:r>
            <a:r>
              <a:rPr lang="es-ES_tradnl" sz="2600" dirty="0"/>
              <a:t> por parte de nuestra audiencia: cuán difícil </a:t>
            </a:r>
            <a:r>
              <a:rPr lang="es-ES_tradnl" sz="2600" dirty="0" smtClean="0"/>
              <a:t>ellos creen </a:t>
            </a:r>
            <a:r>
              <a:rPr lang="es-ES_tradnl" sz="2600" dirty="0"/>
              <a:t>que van a tener que trabajar para sacar la información de su comunicación. </a:t>
            </a:r>
            <a:endParaRPr lang="es-ES_tradnl" sz="2600" dirty="0" smtClean="0"/>
          </a:p>
          <a:p>
            <a:pPr marL="0" indent="0">
              <a:buClr>
                <a:schemeClr val="tx1"/>
              </a:buClr>
              <a:buNone/>
            </a:pPr>
            <a:r>
              <a:rPr lang="es-ES_tradnl" sz="2600" dirty="0" smtClean="0"/>
              <a:t>Esta </a:t>
            </a:r>
            <a:r>
              <a:rPr lang="es-ES_tradnl" sz="2600" dirty="0"/>
              <a:t>es una decisión a la que probablemente llegarán sin </a:t>
            </a:r>
            <a:r>
              <a:rPr lang="es-ES_tradnl" sz="2600" dirty="0" smtClean="0"/>
              <a:t>un </a:t>
            </a:r>
            <a:r>
              <a:rPr lang="es-ES_tradnl" sz="2600" dirty="0"/>
              <a:t>pensamiento consciente, y sin embargo, puede marcar la diferencia entre transmitir o no su mensaje. </a:t>
            </a:r>
            <a:endParaRPr lang="es-ES_tradnl" sz="2600" dirty="0" smtClean="0"/>
          </a:p>
          <a:p>
            <a:pPr marL="0" indent="0">
              <a:buClr>
                <a:schemeClr val="tx1"/>
              </a:buClr>
              <a:buNone/>
            </a:pPr>
            <a:r>
              <a:rPr lang="es-ES_tradnl" sz="2600" dirty="0" smtClean="0"/>
              <a:t>En </a:t>
            </a:r>
            <a:r>
              <a:rPr lang="es-ES_tradnl" sz="2600" dirty="0"/>
              <a:t>general, piense en minimizar la carga cognitiva percibida (en la medida en que sea razonable y aún le permita transmitir la información) para su audiencia</a:t>
            </a:r>
            <a:r>
              <a:rPr lang="es-ES_tradnl" sz="2600" dirty="0" smtClean="0"/>
              <a:t>.</a:t>
            </a:r>
          </a:p>
        </p:txBody>
      </p:sp>
    </p:spTree>
    <p:extLst>
      <p:ext uri="{BB962C8B-B14F-4D97-AF65-F5344CB8AC3E}">
        <p14:creationId xmlns:p14="http://schemas.microsoft.com/office/powerpoint/2010/main" val="1875355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39228</TotalTime>
  <Words>1948</Words>
  <Application>Microsoft Macintosh PowerPoint</Application>
  <PresentationFormat>Panorámica</PresentationFormat>
  <Paragraphs>222</Paragraphs>
  <Slides>27</Slides>
  <Notes>26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Calibri</vt:lpstr>
      <vt:lpstr>Calibri Light</vt:lpstr>
      <vt:lpstr>Mangal</vt:lpstr>
      <vt:lpstr>Arial</vt:lpstr>
      <vt:lpstr>Retrospección</vt:lpstr>
      <vt:lpstr>Presentación de PowerPoint</vt:lpstr>
      <vt:lpstr>Presentación de PowerPoint</vt:lpstr>
      <vt:lpstr>Presentación de PowerPoint</vt:lpstr>
      <vt:lpstr>La carga cognitiva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397</cp:revision>
  <dcterms:created xsi:type="dcterms:W3CDTF">2018-09-05T16:34:01Z</dcterms:created>
  <dcterms:modified xsi:type="dcterms:W3CDTF">2019-09-30T19:19:39Z</dcterms:modified>
</cp:coreProperties>
</file>