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7"/>
  </p:notesMasterIdLst>
  <p:sldIdLst>
    <p:sldId id="358" r:id="rId2"/>
    <p:sldId id="472" r:id="rId3"/>
    <p:sldId id="619" r:id="rId4"/>
    <p:sldId id="620" r:id="rId5"/>
    <p:sldId id="614" r:id="rId6"/>
    <p:sldId id="622" r:id="rId7"/>
    <p:sldId id="621"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9" r:id="rId24"/>
    <p:sldId id="640" r:id="rId25"/>
    <p:sldId id="641" r:id="rId26"/>
    <p:sldId id="642" r:id="rId27"/>
    <p:sldId id="643" r:id="rId28"/>
    <p:sldId id="644" r:id="rId29"/>
    <p:sldId id="645" r:id="rId30"/>
    <p:sldId id="646" r:id="rId31"/>
    <p:sldId id="647" r:id="rId32"/>
    <p:sldId id="648" r:id="rId33"/>
    <p:sldId id="649" r:id="rId34"/>
    <p:sldId id="650" r:id="rId35"/>
    <p:sldId id="651" r:id="rId36"/>
    <p:sldId id="652" r:id="rId37"/>
    <p:sldId id="653" r:id="rId38"/>
    <p:sldId id="654" r:id="rId39"/>
    <p:sldId id="655" r:id="rId40"/>
    <p:sldId id="656" r:id="rId41"/>
    <p:sldId id="657" r:id="rId42"/>
    <p:sldId id="658" r:id="rId43"/>
    <p:sldId id="660" r:id="rId44"/>
    <p:sldId id="659" r:id="rId45"/>
    <p:sldId id="661" r:id="rId46"/>
    <p:sldId id="662" r:id="rId47"/>
    <p:sldId id="663" r:id="rId48"/>
    <p:sldId id="664" r:id="rId49"/>
    <p:sldId id="665" r:id="rId50"/>
    <p:sldId id="666" r:id="rId51"/>
    <p:sldId id="667"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5"/>
    <p:restoredTop sz="85242"/>
  </p:normalViewPr>
  <p:slideViewPr>
    <p:cSldViewPr snapToGrid="0" snapToObjects="1">
      <p:cViewPr varScale="1">
        <p:scale>
          <a:sx n="54" d="100"/>
          <a:sy n="54" d="100"/>
        </p:scale>
        <p:origin x="616"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52864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16000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64042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16070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815406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08869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75917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283302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212160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38903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904440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832848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35136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924202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904967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1118796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004756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026996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1680141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139751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1053157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167664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270415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613654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913146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533288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1347968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2020776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1235214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7306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420336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1720583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1860728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370777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46</a:t>
            </a:fld>
            <a:endParaRPr lang="en-US"/>
          </a:p>
        </p:txBody>
      </p:sp>
    </p:spTree>
    <p:extLst>
      <p:ext uri="{BB962C8B-B14F-4D97-AF65-F5344CB8AC3E}">
        <p14:creationId xmlns:p14="http://schemas.microsoft.com/office/powerpoint/2010/main" val="341790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684952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18815951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831004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13325257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02765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698466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52</a:t>
            </a:fld>
            <a:endParaRPr lang="en-US"/>
          </a:p>
        </p:txBody>
      </p:sp>
    </p:spTree>
    <p:extLst>
      <p:ext uri="{BB962C8B-B14F-4D97-AF65-F5344CB8AC3E}">
        <p14:creationId xmlns:p14="http://schemas.microsoft.com/office/powerpoint/2010/main" val="290584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53</a:t>
            </a:fld>
            <a:endParaRPr lang="en-US"/>
          </a:p>
        </p:txBody>
      </p:sp>
    </p:spTree>
    <p:extLst>
      <p:ext uri="{BB962C8B-B14F-4D97-AF65-F5344CB8AC3E}">
        <p14:creationId xmlns:p14="http://schemas.microsoft.com/office/powerpoint/2010/main" val="1934566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54</a:t>
            </a:fld>
            <a:endParaRPr lang="en-US"/>
          </a:p>
        </p:txBody>
      </p:sp>
    </p:spTree>
    <p:extLst>
      <p:ext uri="{BB962C8B-B14F-4D97-AF65-F5344CB8AC3E}">
        <p14:creationId xmlns:p14="http://schemas.microsoft.com/office/powerpoint/2010/main" val="1424401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1765677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56</a:t>
            </a:fld>
            <a:endParaRPr lang="en-US"/>
          </a:p>
        </p:txBody>
      </p:sp>
    </p:spTree>
    <p:extLst>
      <p:ext uri="{BB962C8B-B14F-4D97-AF65-F5344CB8AC3E}">
        <p14:creationId xmlns:p14="http://schemas.microsoft.com/office/powerpoint/2010/main" val="10738174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1072157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58</a:t>
            </a:fld>
            <a:endParaRPr lang="en-US"/>
          </a:p>
        </p:txBody>
      </p:sp>
    </p:spTree>
    <p:extLst>
      <p:ext uri="{BB962C8B-B14F-4D97-AF65-F5344CB8AC3E}">
        <p14:creationId xmlns:p14="http://schemas.microsoft.com/office/powerpoint/2010/main" val="10682466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59</a:t>
            </a:fld>
            <a:endParaRPr lang="en-US"/>
          </a:p>
        </p:txBody>
      </p:sp>
    </p:spTree>
    <p:extLst>
      <p:ext uri="{BB962C8B-B14F-4D97-AF65-F5344CB8AC3E}">
        <p14:creationId xmlns:p14="http://schemas.microsoft.com/office/powerpoint/2010/main" val="276014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17851299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61</a:t>
            </a:fld>
            <a:endParaRPr lang="en-US"/>
          </a:p>
        </p:txBody>
      </p:sp>
    </p:spTree>
    <p:extLst>
      <p:ext uri="{BB962C8B-B14F-4D97-AF65-F5344CB8AC3E}">
        <p14:creationId xmlns:p14="http://schemas.microsoft.com/office/powerpoint/2010/main" val="47339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312063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62</a:t>
            </a:fld>
            <a:endParaRPr lang="en-US"/>
          </a:p>
        </p:txBody>
      </p:sp>
    </p:spTree>
    <p:extLst>
      <p:ext uri="{BB962C8B-B14F-4D97-AF65-F5344CB8AC3E}">
        <p14:creationId xmlns:p14="http://schemas.microsoft.com/office/powerpoint/2010/main" val="152841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63</a:t>
            </a:fld>
            <a:endParaRPr lang="en-US"/>
          </a:p>
        </p:txBody>
      </p:sp>
    </p:spTree>
    <p:extLst>
      <p:ext uri="{BB962C8B-B14F-4D97-AF65-F5344CB8AC3E}">
        <p14:creationId xmlns:p14="http://schemas.microsoft.com/office/powerpoint/2010/main" val="19167930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64</a:t>
            </a:fld>
            <a:endParaRPr lang="en-US"/>
          </a:p>
        </p:txBody>
      </p:sp>
    </p:spTree>
    <p:extLst>
      <p:ext uri="{BB962C8B-B14F-4D97-AF65-F5344CB8AC3E}">
        <p14:creationId xmlns:p14="http://schemas.microsoft.com/office/powerpoint/2010/main" val="1790453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65</a:t>
            </a:fld>
            <a:endParaRPr lang="en-US"/>
          </a:p>
        </p:txBody>
      </p:sp>
    </p:spTree>
    <p:extLst>
      <p:ext uri="{BB962C8B-B14F-4D97-AF65-F5344CB8AC3E}">
        <p14:creationId xmlns:p14="http://schemas.microsoft.com/office/powerpoint/2010/main" val="1863868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86449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490771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08839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Desorden</a:t>
            </a:r>
          </a:p>
          <a:p>
            <a:pPr marL="0" indent="0">
              <a:buClr>
                <a:schemeClr val="tx1"/>
              </a:buClr>
              <a:buNone/>
            </a:pPr>
            <a:r>
              <a:rPr lang="es-ES_tradnl" sz="2600" dirty="0"/>
              <a:t>Un culpable que puede contribuir a una carga cognitiva excesiva o extraña es algo a lo que </a:t>
            </a:r>
            <a:r>
              <a:rPr lang="es-ES_tradnl" sz="2600" dirty="0" smtClean="0"/>
              <a:t>nos referimos </a:t>
            </a:r>
            <a:r>
              <a:rPr lang="es-ES_tradnl" sz="2600" dirty="0"/>
              <a:t>simplemente como desorden. </a:t>
            </a:r>
            <a:endParaRPr lang="es-ES_tradnl" sz="2600" dirty="0" smtClean="0"/>
          </a:p>
          <a:p>
            <a:pPr marL="0" indent="0">
              <a:buClr>
                <a:schemeClr val="tx1"/>
              </a:buClr>
              <a:buNone/>
            </a:pPr>
            <a:r>
              <a:rPr lang="es-ES_tradnl" sz="2600" dirty="0" smtClean="0"/>
              <a:t>Estos </a:t>
            </a:r>
            <a:r>
              <a:rPr lang="es-ES_tradnl" sz="2600" dirty="0"/>
              <a:t>son elementos visuales que ocupan espacio pero no aumentan la comprensión. </a:t>
            </a:r>
            <a:endParaRPr lang="es-ES_tradnl" sz="2600" dirty="0" smtClean="0"/>
          </a:p>
          <a:p>
            <a:pPr marL="0" indent="0">
              <a:buClr>
                <a:schemeClr val="tx1"/>
              </a:buClr>
              <a:buNone/>
            </a:pPr>
            <a:r>
              <a:rPr lang="es-ES_tradnl" sz="2600" dirty="0" smtClean="0"/>
              <a:t>Examinaremos </a:t>
            </a:r>
            <a:r>
              <a:rPr lang="es-ES_tradnl" sz="2600" dirty="0"/>
              <a:t>más específicamente exactamente qué elementos pueden considerarse desorden </a:t>
            </a:r>
            <a:r>
              <a:rPr lang="es-ES_tradnl" sz="2600" dirty="0" smtClean="0"/>
              <a:t>m</a:t>
            </a:r>
            <a:r>
              <a:rPr lang="es-ES" sz="2600" dirty="0" err="1" smtClean="0"/>
              <a:t>ás</a:t>
            </a:r>
            <a:r>
              <a:rPr lang="es-ES" sz="2600" dirty="0" smtClean="0"/>
              <a:t> adelante</a:t>
            </a:r>
            <a:r>
              <a:rPr lang="es-ES_tradnl" sz="2600" dirty="0" smtClean="0"/>
              <a:t>, </a:t>
            </a:r>
            <a:r>
              <a:rPr lang="es-ES_tradnl" sz="2600" dirty="0"/>
              <a:t>pero </a:t>
            </a:r>
            <a:r>
              <a:rPr lang="es-ES_tradnl" sz="2600" dirty="0" smtClean="0"/>
              <a:t>primero </a:t>
            </a:r>
            <a:r>
              <a:rPr lang="es-ES_tradnl" sz="2600" dirty="0"/>
              <a:t>por qué el desorden es algo </a:t>
            </a:r>
            <a:r>
              <a:rPr lang="es-ES_tradnl" sz="2600" dirty="0" smtClean="0"/>
              <a:t>malo?</a:t>
            </a:r>
          </a:p>
          <a:p>
            <a:pPr marL="0" indent="0">
              <a:buClr>
                <a:schemeClr val="tx1"/>
              </a:buClr>
              <a:buNone/>
            </a:pPr>
            <a:r>
              <a:rPr lang="es-ES_tradnl" sz="2600" dirty="0" smtClean="0"/>
              <a:t>Hay </a:t>
            </a:r>
            <a:r>
              <a:rPr lang="es-ES_tradnl" sz="2600" dirty="0"/>
              <a:t>una razón simple por la que debemos tratar de reducir el desorden: porque hace que nuestras imágenes </a:t>
            </a:r>
            <a:r>
              <a:rPr lang="es-ES_tradnl" sz="2600" dirty="0" smtClean="0"/>
              <a:t>parezcan </a:t>
            </a:r>
            <a:r>
              <a:rPr lang="es-ES_tradnl" sz="2600" dirty="0"/>
              <a:t>más complicadas de lo necesario. </a:t>
            </a:r>
            <a:endParaRPr lang="es-ES_tradnl" sz="2600" dirty="0" smtClean="0"/>
          </a:p>
          <a:p>
            <a:pPr marL="0" indent="0">
              <a:buClr>
                <a:schemeClr val="tx1"/>
              </a:buClr>
              <a:buNone/>
            </a:pPr>
            <a:endParaRPr lang="es-ES_tradnl" sz="2600" dirty="0"/>
          </a:p>
        </p:txBody>
      </p:sp>
    </p:spTree>
    <p:extLst>
      <p:ext uri="{BB962C8B-B14F-4D97-AF65-F5344CB8AC3E}">
        <p14:creationId xmlns:p14="http://schemas.microsoft.com/office/powerpoint/2010/main" val="1643670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Quizás sin reconocerlo explícitamente, la presencia de desorden en nuestras comunicaciones visuales puede causar una experiencia de usuario menos que ideal —o peor— incómoda para nuestra </a:t>
            </a:r>
            <a:r>
              <a:rPr lang="es-ES_tradnl" sz="2600" dirty="0" smtClean="0"/>
              <a:t>audiencia. </a:t>
            </a:r>
          </a:p>
          <a:p>
            <a:pPr marL="0" indent="0">
              <a:buClr>
                <a:schemeClr val="tx1"/>
              </a:buClr>
              <a:buNone/>
            </a:pPr>
            <a:r>
              <a:rPr lang="es-ES_tradnl" sz="2600" dirty="0" smtClean="0"/>
              <a:t>El </a:t>
            </a:r>
            <a:r>
              <a:rPr lang="es-ES_tradnl" sz="2600" dirty="0"/>
              <a:t>desorden puede hacer que algo se sienta más complicado de lo que realmente es. </a:t>
            </a:r>
            <a:endParaRPr lang="es-ES_tradnl" sz="2600" dirty="0" smtClean="0"/>
          </a:p>
          <a:p>
            <a:pPr marL="0" indent="0">
              <a:buClr>
                <a:schemeClr val="tx1"/>
              </a:buClr>
              <a:buNone/>
            </a:pPr>
            <a:r>
              <a:rPr lang="es-ES_tradnl" sz="2600" dirty="0" smtClean="0"/>
              <a:t>Cuando </a:t>
            </a:r>
            <a:r>
              <a:rPr lang="es-ES_tradnl" sz="2600" dirty="0"/>
              <a:t>nuestras imágenes se ven complicadas, corremos el riesgo de que nuestra audiencia decida que no </a:t>
            </a:r>
            <a:r>
              <a:rPr lang="es-ES_tradnl" sz="2600" dirty="0" smtClean="0"/>
              <a:t>quiere </a:t>
            </a:r>
            <a:r>
              <a:rPr lang="es-ES_tradnl" sz="2600" dirty="0"/>
              <a:t>tomarse el tiempo para comprender lo que estamos mostrando, en ese momento hemos perdido nuestra capacidad de comunicarnos con ellos. </a:t>
            </a:r>
            <a:endParaRPr lang="es-ES_tradnl" sz="2600" dirty="0" smtClean="0"/>
          </a:p>
          <a:p>
            <a:pPr marL="0" indent="0">
              <a:buClr>
                <a:schemeClr val="tx1"/>
              </a:buClr>
              <a:buNone/>
            </a:pPr>
            <a:r>
              <a:rPr lang="es-ES_tradnl" sz="2600" dirty="0" smtClean="0"/>
              <a:t>Esto </a:t>
            </a:r>
            <a:r>
              <a:rPr lang="es-ES_tradnl" sz="2600" dirty="0"/>
              <a:t>no es bueno.</a:t>
            </a:r>
          </a:p>
        </p:txBody>
      </p:sp>
    </p:spTree>
    <p:extLst>
      <p:ext uri="{BB962C8B-B14F-4D97-AF65-F5344CB8AC3E}">
        <p14:creationId xmlns:p14="http://schemas.microsoft.com/office/powerpoint/2010/main" val="1416200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907560" y="1612234"/>
            <a:ext cx="10522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se trata de identificar qué elementos en nuestras imágenes son señales (la información que queremos comunicar) y cuáles pueden ser ruido (desorden), considere los Principios de percepción visual de Gestalt. </a:t>
            </a:r>
            <a:endParaRPr lang="es-ES_tradnl" sz="2600" dirty="0" smtClean="0"/>
          </a:p>
          <a:p>
            <a:pPr marL="0" indent="0">
              <a:buClr>
                <a:schemeClr val="tx1"/>
              </a:buClr>
              <a:buNone/>
            </a:pPr>
            <a:r>
              <a:rPr lang="es-ES_tradnl" sz="2600" dirty="0" smtClean="0"/>
              <a:t>La </a:t>
            </a:r>
            <a:r>
              <a:rPr lang="es-ES_tradnl" sz="2600" dirty="0"/>
              <a:t>Escuela de Psicología Gestalt se estableció a principios de 1900 para comprender cómo las personas perciben el orden en el mundo que les rodea. </a:t>
            </a:r>
            <a:endParaRPr lang="es-ES_tradnl" sz="2600" dirty="0" smtClean="0"/>
          </a:p>
          <a:p>
            <a:pPr marL="0" indent="0">
              <a:buClr>
                <a:schemeClr val="tx1"/>
              </a:buClr>
              <a:buNone/>
            </a:pPr>
            <a:r>
              <a:rPr lang="es-ES_tradnl" sz="2600" dirty="0" smtClean="0"/>
              <a:t>Como resultado se tienen </a:t>
            </a:r>
            <a:r>
              <a:rPr lang="es-ES_tradnl" sz="2600" dirty="0"/>
              <a:t>los principios de percepción </a:t>
            </a:r>
            <a:r>
              <a:rPr lang="es-ES_tradnl" sz="2600" dirty="0" smtClean="0"/>
              <a:t>visual, </a:t>
            </a:r>
            <a:r>
              <a:rPr lang="es-ES_tradnl" sz="2600" dirty="0"/>
              <a:t>que todavía se aceptan hoy en día y que definen cómo las personas interactúan y crean orden a partir de estímulos </a:t>
            </a:r>
            <a:r>
              <a:rPr lang="es-ES_tradnl" sz="2600" dirty="0" smtClean="0"/>
              <a:t>visuales: </a:t>
            </a:r>
            <a:r>
              <a:rPr lang="es-ES_tradnl" sz="2600" dirty="0"/>
              <a:t>proximidad, similitud, cerramiento, cierre, continuidad y conexión. </a:t>
            </a:r>
          </a:p>
        </p:txBody>
      </p:sp>
    </p:spTree>
    <p:extLst>
      <p:ext uri="{BB962C8B-B14F-4D97-AF65-F5344CB8AC3E}">
        <p14:creationId xmlns:p14="http://schemas.microsoft.com/office/powerpoint/2010/main" val="90541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770398" y="2887579"/>
            <a:ext cx="7315789" cy="3091449"/>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018547" y="1824746"/>
            <a:ext cx="761318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Proximidad</a:t>
            </a:r>
          </a:p>
          <a:p>
            <a:pPr marL="0" indent="0">
              <a:buClr>
                <a:schemeClr val="tx1"/>
              </a:buClr>
              <a:buNone/>
            </a:pPr>
            <a:r>
              <a:rPr lang="es-ES_tradnl" sz="2600" dirty="0"/>
              <a:t>Tendemos a pensar en objetos que están físicamente juntos como parte de un grupo. </a:t>
            </a:r>
            <a:endParaRPr lang="es-ES_tradnl" sz="2600" dirty="0" smtClean="0"/>
          </a:p>
          <a:p>
            <a:pPr marL="0" indent="0">
              <a:buClr>
                <a:schemeClr val="tx1"/>
              </a:buClr>
              <a:buNone/>
            </a:pPr>
            <a:r>
              <a:rPr lang="es-ES_tradnl" sz="2600" dirty="0" smtClean="0"/>
              <a:t>El </a:t>
            </a:r>
            <a:r>
              <a:rPr lang="es-ES_tradnl" sz="2600" dirty="0"/>
              <a:t>principio de proximidad se demuestra en la Figura 3.1: los puntos se ven naturalmente como tres grupos distintos debido a su relativa proximidad entre sí.</a:t>
            </a:r>
          </a:p>
        </p:txBody>
      </p:sp>
    </p:spTree>
    <p:extLst>
      <p:ext uri="{BB962C8B-B14F-4D97-AF65-F5344CB8AC3E}">
        <p14:creationId xmlns:p14="http://schemas.microsoft.com/office/powerpoint/2010/main" val="17859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62621" y="3951761"/>
            <a:ext cx="10262258" cy="267939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160168" y="1824746"/>
            <a:ext cx="547156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Proximidad</a:t>
            </a:r>
          </a:p>
          <a:p>
            <a:pPr marL="0" indent="0">
              <a:buClr>
                <a:schemeClr val="tx1"/>
              </a:buClr>
              <a:buNone/>
            </a:pPr>
            <a:r>
              <a:rPr lang="es-ES_tradnl" sz="2600" dirty="0"/>
              <a:t>Podemos aprovechar de esta manera que las personas ven en el diseño de tablas. </a:t>
            </a:r>
            <a:endParaRPr lang="es-ES_tradnl" sz="2600" dirty="0" smtClean="0"/>
          </a:p>
          <a:p>
            <a:pPr marL="0" indent="0">
              <a:buClr>
                <a:schemeClr val="tx1"/>
              </a:buClr>
              <a:buNone/>
            </a:pPr>
            <a:r>
              <a:rPr lang="es-ES_tradnl" sz="2600" dirty="0" smtClean="0"/>
              <a:t>En </a:t>
            </a:r>
            <a:r>
              <a:rPr lang="es-ES_tradnl" sz="2600" dirty="0"/>
              <a:t>la Figura 3.2, simplemente en virtud de diferenciar el espacio entre los puntos, sus ojos se dibujan hacia abajo de las columnas en el primer caso o a través de las filas en el segundo caso.</a:t>
            </a:r>
          </a:p>
        </p:txBody>
      </p:sp>
    </p:spTree>
    <p:extLst>
      <p:ext uri="{BB962C8B-B14F-4D97-AF65-F5344CB8AC3E}">
        <p14:creationId xmlns:p14="http://schemas.microsoft.com/office/powerpoint/2010/main" val="49455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40965" y="3253107"/>
            <a:ext cx="6713287" cy="2887633"/>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424861" y="1824746"/>
            <a:ext cx="547156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err="1" smtClean="0"/>
              <a:t>Similaridad</a:t>
            </a:r>
            <a:endParaRPr lang="es-ES_tradnl" sz="2600" dirty="0" smtClean="0"/>
          </a:p>
          <a:p>
            <a:pPr marL="0" indent="0">
              <a:buClr>
                <a:schemeClr val="tx1"/>
              </a:buClr>
              <a:buNone/>
            </a:pPr>
            <a:r>
              <a:rPr lang="es-ES_tradnl" sz="2600" dirty="0"/>
              <a:t>Los objetos que son de color, forma, tamaño u orientación similares se perciben como relacionados o que pertenecen a parte de un grupo. </a:t>
            </a:r>
            <a:endParaRPr lang="es-ES_tradnl" sz="2600" dirty="0" smtClean="0"/>
          </a:p>
          <a:p>
            <a:pPr marL="0" indent="0">
              <a:buClr>
                <a:schemeClr val="tx1"/>
              </a:buClr>
              <a:buNone/>
            </a:pPr>
            <a:r>
              <a:rPr lang="es-ES_tradnl" sz="2600" dirty="0" smtClean="0"/>
              <a:t>En </a:t>
            </a:r>
            <a:r>
              <a:rPr lang="es-ES_tradnl" sz="2600" dirty="0"/>
              <a:t>la Figura 3.3, asocia naturalmente los círculos azules a la izquierda o los cuadrados grises a la derecha.</a:t>
            </a:r>
          </a:p>
        </p:txBody>
      </p:sp>
    </p:spTree>
    <p:extLst>
      <p:ext uri="{BB962C8B-B14F-4D97-AF65-F5344CB8AC3E}">
        <p14:creationId xmlns:p14="http://schemas.microsoft.com/office/powerpoint/2010/main" val="819457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307172" y="3284619"/>
            <a:ext cx="10161833" cy="302790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499811" y="1463801"/>
            <a:ext cx="739661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err="1" smtClean="0"/>
              <a:t>Similaridad</a:t>
            </a:r>
            <a:endParaRPr lang="es-ES_tradnl" sz="2600" dirty="0" smtClean="0"/>
          </a:p>
          <a:p>
            <a:pPr marL="0" indent="0">
              <a:buClr>
                <a:schemeClr val="tx1"/>
              </a:buClr>
              <a:buNone/>
            </a:pPr>
            <a:r>
              <a:rPr lang="es-ES_tradnl" sz="2600" dirty="0"/>
              <a:t>Esto se puede aprovechar en las tablas para ayudar a atraer la atención de nuestra audiencia en la dirección en que queremos que se enfoquen. </a:t>
            </a:r>
            <a:endParaRPr lang="es-ES_tradnl" sz="2600" dirty="0" smtClean="0"/>
          </a:p>
          <a:p>
            <a:pPr marL="0" indent="0">
              <a:buClr>
                <a:schemeClr val="tx1"/>
              </a:buClr>
              <a:buNone/>
            </a:pPr>
            <a:r>
              <a:rPr lang="es-ES_tradnl" sz="2600" dirty="0" smtClean="0"/>
              <a:t>En </a:t>
            </a:r>
            <a:r>
              <a:rPr lang="es-ES_tradnl" sz="2600" dirty="0"/>
              <a:t>la Figura 3.4, la similitud del color es una señal para que nuestros ojos lean a través de las filas (en lugar de bajar las columnas). </a:t>
            </a:r>
            <a:endParaRPr lang="es-ES_tradnl" sz="2600" dirty="0" smtClean="0"/>
          </a:p>
          <a:p>
            <a:pPr marL="0" indent="0">
              <a:buClr>
                <a:schemeClr val="tx1"/>
              </a:buClr>
              <a:buNone/>
            </a:pPr>
            <a:r>
              <a:rPr lang="es-ES_tradnl" sz="2600" dirty="0" smtClean="0"/>
              <a:t>Esto </a:t>
            </a:r>
            <a:r>
              <a:rPr lang="es-ES_tradnl" sz="2600" dirty="0"/>
              <a:t>elimina la necesidad de elementos adicionales como bordes para ayudar a dirigir nuestra atención.</a:t>
            </a:r>
          </a:p>
        </p:txBody>
      </p:sp>
    </p:spTree>
    <p:extLst>
      <p:ext uri="{BB962C8B-B14F-4D97-AF65-F5344CB8AC3E}">
        <p14:creationId xmlns:p14="http://schemas.microsoft.com/office/powerpoint/2010/main" val="120215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13416" y="3295096"/>
            <a:ext cx="7799616" cy="2993366"/>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472989" y="2024805"/>
            <a:ext cx="542343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Cerramiento</a:t>
            </a:r>
          </a:p>
          <a:p>
            <a:pPr marL="0" indent="0">
              <a:buClr>
                <a:schemeClr val="tx1"/>
              </a:buClr>
              <a:buNone/>
            </a:pPr>
            <a:r>
              <a:rPr lang="es-ES_tradnl" sz="2600" dirty="0"/>
              <a:t>Pensamos en los objetos que están físicamente encerrados juntos como parte de un grupo. </a:t>
            </a:r>
            <a:endParaRPr lang="es-ES_tradnl" sz="2600" dirty="0" smtClean="0"/>
          </a:p>
          <a:p>
            <a:pPr marL="0" indent="0">
              <a:buClr>
                <a:schemeClr val="tx1"/>
              </a:buClr>
              <a:buNone/>
            </a:pPr>
            <a:r>
              <a:rPr lang="es-ES_tradnl" sz="2600" dirty="0" smtClean="0"/>
              <a:t>No </a:t>
            </a:r>
            <a:r>
              <a:rPr lang="es-ES_tradnl" sz="2600" dirty="0"/>
              <a:t>se necesita un cerramiento muy fuerte para hacer esto: el sombreado de fondo claro a menudo es suficiente, como se muestra en la Figura 3.5.</a:t>
            </a:r>
          </a:p>
        </p:txBody>
      </p:sp>
    </p:spTree>
    <p:extLst>
      <p:ext uri="{BB962C8B-B14F-4D97-AF65-F5344CB8AC3E}">
        <p14:creationId xmlns:p14="http://schemas.microsoft.com/office/powerpoint/2010/main" val="573167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83745" y="2024805"/>
            <a:ext cx="10424360" cy="4260542"/>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5672716" y="2385751"/>
            <a:ext cx="542343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Cerramiento</a:t>
            </a:r>
          </a:p>
          <a:p>
            <a:pPr marL="0" indent="0">
              <a:buClr>
                <a:schemeClr val="tx1"/>
              </a:buClr>
              <a:buNone/>
            </a:pPr>
            <a:r>
              <a:rPr lang="es-ES_tradnl" sz="2600" dirty="0"/>
              <a:t>Una forma en que podemos aprovechar el principio del </a:t>
            </a:r>
            <a:r>
              <a:rPr lang="es-ES_tradnl" sz="2600" dirty="0" smtClean="0"/>
              <a:t>cerramiento es </a:t>
            </a:r>
            <a:r>
              <a:rPr lang="es-ES_tradnl" sz="2600" dirty="0"/>
              <a:t>hacer una distinción visual dentro de nuestros datos, como se hace en el gráfico de la Figura 3.6.</a:t>
            </a:r>
          </a:p>
        </p:txBody>
      </p:sp>
    </p:spTree>
    <p:extLst>
      <p:ext uri="{BB962C8B-B14F-4D97-AF65-F5344CB8AC3E}">
        <p14:creationId xmlns:p14="http://schemas.microsoft.com/office/powerpoint/2010/main" val="26335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32537" y="2567395"/>
            <a:ext cx="5329801" cy="3701251"/>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515852" y="1495415"/>
            <a:ext cx="732322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Cierre</a:t>
            </a:r>
          </a:p>
          <a:p>
            <a:pPr marL="0" indent="0">
              <a:buClr>
                <a:schemeClr val="tx1"/>
              </a:buClr>
              <a:buNone/>
            </a:pPr>
            <a:r>
              <a:rPr lang="es-ES_tradnl" sz="2600" dirty="0"/>
              <a:t>El concepto de cierre dice que a las personas les gusta que las cosas sean simples y que encajen en las construcciones que ya están en nuestras cabezas. </a:t>
            </a:r>
            <a:endParaRPr lang="es-ES_tradnl" sz="2600" dirty="0" smtClean="0"/>
          </a:p>
          <a:p>
            <a:pPr marL="0" indent="0">
              <a:buClr>
                <a:schemeClr val="tx1"/>
              </a:buClr>
              <a:buNone/>
            </a:pPr>
            <a:r>
              <a:rPr lang="es-ES_tradnl" sz="2600" dirty="0" smtClean="0"/>
              <a:t>Debido </a:t>
            </a:r>
            <a:r>
              <a:rPr lang="es-ES_tradnl" sz="2600" dirty="0"/>
              <a:t>a esto, las personas tienden a percibir un conjunto de elementos individuales como una forma única y reconocible cuando pueden: cuando faltan partes de un todo, nuestros ojos llenan el vacío. Por ejemplo, los elementos en la Figura 3.7 tenderán a ser percibidos como un círculo primero y solo después como elementos individuales.</a:t>
            </a:r>
          </a:p>
        </p:txBody>
      </p:sp>
    </p:spTree>
    <p:extLst>
      <p:ext uri="{BB962C8B-B14F-4D97-AF65-F5344CB8AC3E}">
        <p14:creationId xmlns:p14="http://schemas.microsoft.com/office/powerpoint/2010/main" val="157237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085987261"/>
              </p:ext>
            </p:extLst>
          </p:nvPr>
        </p:nvGraphicFramePr>
        <p:xfrm>
          <a:off x="452436" y="1042330"/>
          <a:ext cx="11295528" cy="5163940"/>
        </p:xfrm>
        <a:graphic>
          <a:graphicData uri="http://schemas.openxmlformats.org/drawingml/2006/table">
            <a:tbl>
              <a:tblPr/>
              <a:tblGrid>
                <a:gridCol w="896470"/>
                <a:gridCol w="914400"/>
                <a:gridCol w="5145741"/>
                <a:gridCol w="4338917"/>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115">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Datos, tipos y representaciones visuales  </a:t>
                      </a:r>
                      <a:r>
                        <a:rPr lang="es-ES_tradnl" sz="1800" b="1" i="0" u="none" strike="noStrike">
                          <a:solidFill>
                            <a:srgbClr val="FF0000"/>
                          </a:solidFill>
                          <a:effectLst/>
                          <a:latin typeface="Arial" charset="0"/>
                        </a:rPr>
                        <a:t>PRUEBA</a:t>
                      </a:r>
                      <a:endParaRPr lang="es-ES_tradnl" sz="1800" b="0" i="0" u="none" strike="noStrike">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8</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Árboles, Grids, y otros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9</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Abstracción de una tarea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57200" y="1352234"/>
            <a:ext cx="11614484" cy="381037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smtClean="0"/>
              <a:t>Cierre</a:t>
            </a:r>
          </a:p>
          <a:p>
            <a:pPr marL="0" indent="0">
              <a:buClr>
                <a:schemeClr val="tx1"/>
              </a:buClr>
              <a:buNone/>
            </a:pPr>
            <a:r>
              <a:rPr lang="es-ES_tradnl" sz="2400" dirty="0"/>
              <a:t>Es común que las aplicaciones de gráficos (por ejemplo, Excel) tengan configuraciones predeterminadas que incluyen elementos como bordes de gráficos y sombreado de fondo. El principio de cierre nos dice que estos son innecesarios: podemos eliminarlos y nuestro gráfico todavía aparece como una entidad cohesiva</a:t>
            </a:r>
            <a:r>
              <a:rPr lang="es-ES_tradnl" sz="2400" dirty="0" smtClean="0"/>
              <a:t>.</a:t>
            </a:r>
            <a:endParaRPr lang="es-ES_tradnl" sz="2400" dirty="0"/>
          </a:p>
        </p:txBody>
      </p:sp>
      <p:pic>
        <p:nvPicPr>
          <p:cNvPr id="4" name="Imagen 3"/>
          <p:cNvPicPr>
            <a:picLocks noChangeAspect="1"/>
          </p:cNvPicPr>
          <p:nvPr/>
        </p:nvPicPr>
        <p:blipFill>
          <a:blip r:embed="rId3"/>
          <a:stretch>
            <a:fillRect/>
          </a:stretch>
        </p:blipFill>
        <p:spPr>
          <a:xfrm>
            <a:off x="257007" y="3403323"/>
            <a:ext cx="8170033" cy="3457072"/>
          </a:xfrm>
          <a:prstGeom prst="rect">
            <a:avLst/>
          </a:prstGeom>
        </p:spPr>
      </p:pic>
      <p:sp>
        <p:nvSpPr>
          <p:cNvPr id="7" name="Marcador de contenido 2"/>
          <p:cNvSpPr txBox="1">
            <a:spLocks/>
          </p:cNvSpPr>
          <p:nvPr/>
        </p:nvSpPr>
        <p:spPr>
          <a:xfrm>
            <a:off x="8409095" y="3966963"/>
            <a:ext cx="3478105" cy="233353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Cuando </a:t>
            </a:r>
            <a:r>
              <a:rPr lang="es-ES_tradnl" sz="2600" dirty="0"/>
              <a:t>eliminamos esos elementos innecesarios, nuestros datos se destacan más, como se muestra en la Figura 3.8.</a:t>
            </a:r>
          </a:p>
        </p:txBody>
      </p:sp>
    </p:spTree>
    <p:extLst>
      <p:ext uri="{BB962C8B-B14F-4D97-AF65-F5344CB8AC3E}">
        <p14:creationId xmlns:p14="http://schemas.microsoft.com/office/powerpoint/2010/main" val="1016773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Continuidad</a:t>
            </a:r>
          </a:p>
          <a:p>
            <a:pPr marL="0" indent="0">
              <a:buClr>
                <a:schemeClr val="tx1"/>
              </a:buClr>
              <a:buNone/>
            </a:pPr>
            <a:r>
              <a:rPr lang="es-ES_tradnl" sz="2600" dirty="0"/>
              <a:t>El principio de continuidad es similar al cierre: cuando miramos objetos, nuestros ojos buscan el camino más suave y, naturalmente, crean continuidad en lo que vemos incluso donde puede no existir explícitamente. </a:t>
            </a:r>
            <a:endParaRPr lang="es-ES_tradnl" sz="2600" dirty="0" smtClean="0"/>
          </a:p>
        </p:txBody>
      </p:sp>
      <p:pic>
        <p:nvPicPr>
          <p:cNvPr id="4" name="Imagen 3"/>
          <p:cNvPicPr>
            <a:picLocks noChangeAspect="1"/>
          </p:cNvPicPr>
          <p:nvPr/>
        </p:nvPicPr>
        <p:blipFill>
          <a:blip r:embed="rId3"/>
          <a:stretch>
            <a:fillRect/>
          </a:stretch>
        </p:blipFill>
        <p:spPr>
          <a:xfrm>
            <a:off x="460541" y="3474893"/>
            <a:ext cx="6686215" cy="3204389"/>
          </a:xfrm>
          <a:prstGeom prst="rect">
            <a:avLst/>
          </a:prstGeom>
        </p:spPr>
      </p:pic>
      <p:sp>
        <p:nvSpPr>
          <p:cNvPr id="7" name="Marcador de contenido 2"/>
          <p:cNvSpPr txBox="1">
            <a:spLocks/>
          </p:cNvSpPr>
          <p:nvPr/>
        </p:nvSpPr>
        <p:spPr>
          <a:xfrm>
            <a:off x="7483642" y="3176337"/>
            <a:ext cx="4355432" cy="3302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smtClean="0"/>
              <a:t>A </a:t>
            </a:r>
            <a:r>
              <a:rPr lang="es-ES_tradnl" sz="2600" dirty="0"/>
              <a:t>modo de ejemplo, en la Figura 3.9, si tomo los objetos (1) y los separo, la mayoría de la gente esperará ver lo que se muestra a continuación (2), mientras que podría ser fácilmente lo que se muestra después de eso (3) .</a:t>
            </a:r>
          </a:p>
        </p:txBody>
      </p:sp>
    </p:spTree>
    <p:extLst>
      <p:ext uri="{BB962C8B-B14F-4D97-AF65-F5344CB8AC3E}">
        <p14:creationId xmlns:p14="http://schemas.microsoft.com/office/powerpoint/2010/main" val="882710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32945" y="2535054"/>
            <a:ext cx="8381666" cy="3792219"/>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3898233" y="1495415"/>
            <a:ext cx="8109284"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Continuidad </a:t>
            </a:r>
            <a:endParaRPr lang="es-ES_tradnl" sz="2600" dirty="0" smtClean="0"/>
          </a:p>
          <a:p>
            <a:pPr marL="0" indent="0">
              <a:buClr>
                <a:schemeClr val="tx1"/>
              </a:buClr>
              <a:buNone/>
            </a:pPr>
            <a:r>
              <a:rPr lang="es-ES_tradnl" sz="2600" dirty="0" smtClean="0"/>
              <a:t>En </a:t>
            </a:r>
            <a:r>
              <a:rPr lang="es-ES_tradnl" sz="2600" dirty="0"/>
              <a:t>la aplicación de este principio, </a:t>
            </a:r>
            <a:r>
              <a:rPr lang="es-ES_tradnl" sz="2600" dirty="0" smtClean="0"/>
              <a:t>se ha </a:t>
            </a:r>
            <a:r>
              <a:rPr lang="es-ES_tradnl" sz="2600" dirty="0"/>
              <a:t>eliminado por completo la línea vertical del eje </a:t>
            </a:r>
            <a:r>
              <a:rPr lang="es-ES_tradnl" sz="2600" b="1" dirty="0"/>
              <a:t>y</a:t>
            </a:r>
            <a:r>
              <a:rPr lang="es-ES_tradnl" sz="2600" dirty="0"/>
              <a:t> del gráfico de la Figura 3.10. Sus ojos aún ven que las barras están alineadas en el mismo punto debido al espacio en blanco consistente (el camino más suave) entre las etiquetas de la izquierda y los datos de la derecha. </a:t>
            </a:r>
            <a:endParaRPr lang="es-ES_tradnl" sz="2600" dirty="0" smtClean="0"/>
          </a:p>
          <a:p>
            <a:pPr marL="0" indent="0">
              <a:buClr>
                <a:schemeClr val="tx1"/>
              </a:buClr>
              <a:buNone/>
            </a:pPr>
            <a:r>
              <a:rPr lang="es-ES_tradnl" sz="2600" dirty="0" smtClean="0"/>
              <a:t>Como </a:t>
            </a:r>
            <a:r>
              <a:rPr lang="es-ES_tradnl" sz="2600" dirty="0"/>
              <a:t>vimos con el principio de cierre en la aplicación, eliminar elementos innecesarios permite que nuestros datos se destaquen más.</a:t>
            </a:r>
            <a:endParaRPr lang="es-ES_tradnl" sz="2600" dirty="0" smtClean="0"/>
          </a:p>
        </p:txBody>
      </p:sp>
    </p:spTree>
    <p:extLst>
      <p:ext uri="{BB962C8B-B14F-4D97-AF65-F5344CB8AC3E}">
        <p14:creationId xmlns:p14="http://schemas.microsoft.com/office/powerpoint/2010/main" val="1510967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89136" y="4572000"/>
            <a:ext cx="6458403" cy="1635248"/>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err="1" smtClean="0"/>
              <a:t>Conexi</a:t>
            </a:r>
            <a:r>
              <a:rPr lang="es-ES" sz="2500" dirty="0" err="1" smtClean="0"/>
              <a:t>ón</a:t>
            </a:r>
            <a:endParaRPr lang="es-ES_tradnl" sz="2500" dirty="0" smtClean="0"/>
          </a:p>
          <a:p>
            <a:pPr marL="0" indent="0">
              <a:buClr>
                <a:schemeClr val="tx1"/>
              </a:buClr>
              <a:buNone/>
            </a:pPr>
            <a:r>
              <a:rPr lang="es-ES_tradnl" sz="2500" dirty="0" smtClean="0"/>
              <a:t>Tendemos </a:t>
            </a:r>
            <a:r>
              <a:rPr lang="es-ES_tradnl" sz="2500" dirty="0"/>
              <a:t>a pensar en objetos que están físicamente conectados como parte de un grupo. </a:t>
            </a:r>
            <a:r>
              <a:rPr lang="es-ES_tradnl" sz="2500" dirty="0" smtClean="0"/>
              <a:t>La </a:t>
            </a:r>
            <a:r>
              <a:rPr lang="es-ES_tradnl" sz="2500" dirty="0"/>
              <a:t>propiedad conectiva generalmente tiene un valor asociativo más fuerte que un color, tamaño o forma similar. </a:t>
            </a:r>
            <a:endParaRPr lang="es-ES_tradnl" sz="2500" dirty="0" smtClean="0"/>
          </a:p>
          <a:p>
            <a:pPr marL="0" indent="0">
              <a:buClr>
                <a:schemeClr val="tx1"/>
              </a:buClr>
              <a:buNone/>
            </a:pPr>
            <a:r>
              <a:rPr lang="es-ES_tradnl" sz="2500" dirty="0"/>
              <a:t>Tenga en cuenta que al mirar la Figura 3.11, sus ojos probablemente emparejen las formas conectadas por líneas (en lugar de un color, tamaño o forma similar): ese es el principio de conexión en acción.</a:t>
            </a:r>
            <a:endParaRPr lang="es-ES_tradnl" sz="2500" dirty="0" smtClean="0"/>
          </a:p>
        </p:txBody>
      </p:sp>
      <p:sp>
        <p:nvSpPr>
          <p:cNvPr id="6" name="Marcador de contenido 2"/>
          <p:cNvSpPr txBox="1">
            <a:spLocks/>
          </p:cNvSpPr>
          <p:nvPr/>
        </p:nvSpPr>
        <p:spPr>
          <a:xfrm>
            <a:off x="6894351" y="4251066"/>
            <a:ext cx="5197644" cy="17727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smtClean="0"/>
              <a:t>La </a:t>
            </a:r>
            <a:r>
              <a:rPr lang="es-ES_tradnl" sz="2500" dirty="0"/>
              <a:t>propiedad conectiva no suele ser más fuerte que el cerramiento, pero puede afectar esta relación a través del grosor y la oscuridad de las líneas para crear la jerarquía visual </a:t>
            </a:r>
            <a:r>
              <a:rPr lang="es-ES_tradnl" sz="2500" dirty="0" smtClean="0"/>
              <a:t>deseada.</a:t>
            </a:r>
          </a:p>
        </p:txBody>
      </p:sp>
    </p:spTree>
    <p:extLst>
      <p:ext uri="{BB962C8B-B14F-4D97-AF65-F5344CB8AC3E}">
        <p14:creationId xmlns:p14="http://schemas.microsoft.com/office/powerpoint/2010/main" val="1318512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err="1" smtClean="0"/>
              <a:t>Conexi</a:t>
            </a:r>
            <a:r>
              <a:rPr lang="es-ES" sz="2500" dirty="0" err="1" smtClean="0"/>
              <a:t>ón</a:t>
            </a:r>
            <a:endParaRPr lang="es-ES_tradnl" sz="2500" dirty="0" smtClean="0"/>
          </a:p>
          <a:p>
            <a:pPr marL="0" indent="0">
              <a:buClr>
                <a:schemeClr val="tx1"/>
              </a:buClr>
              <a:buNone/>
            </a:pPr>
            <a:r>
              <a:rPr lang="es-ES_tradnl" sz="2500" dirty="0"/>
              <a:t>Una de las formas en que aprovechamos con frecuencia el principio de conexión es en gráficos de líneas, para ayudar a nuestros ojos a ver el orden en los datos, como se muestra </a:t>
            </a:r>
            <a:r>
              <a:rPr lang="es-ES_tradnl" sz="2500" dirty="0" smtClean="0"/>
              <a:t>en la Figura </a:t>
            </a:r>
            <a:r>
              <a:rPr lang="es-ES_tradnl" sz="2500" dirty="0"/>
              <a:t>3.12.</a:t>
            </a:r>
            <a:endParaRPr lang="es-ES_tradnl" sz="2500" dirty="0" smtClean="0"/>
          </a:p>
        </p:txBody>
      </p:sp>
      <p:pic>
        <p:nvPicPr>
          <p:cNvPr id="4" name="Imagen 3"/>
          <p:cNvPicPr>
            <a:picLocks noChangeAspect="1"/>
          </p:cNvPicPr>
          <p:nvPr/>
        </p:nvPicPr>
        <p:blipFill>
          <a:blip r:embed="rId3"/>
          <a:stretch>
            <a:fillRect/>
          </a:stretch>
        </p:blipFill>
        <p:spPr>
          <a:xfrm>
            <a:off x="2942423" y="3200400"/>
            <a:ext cx="6712306" cy="3092506"/>
          </a:xfrm>
          <a:prstGeom prst="rect">
            <a:avLst/>
          </a:prstGeom>
        </p:spPr>
      </p:pic>
    </p:spTree>
    <p:extLst>
      <p:ext uri="{BB962C8B-B14F-4D97-AF65-F5344CB8AC3E}">
        <p14:creationId xmlns:p14="http://schemas.microsoft.com/office/powerpoint/2010/main" val="1070725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En resumen</a:t>
            </a:r>
            <a:r>
              <a:rPr lang="mr-IN" sz="4400" dirty="0" smtClean="0"/>
              <a:t>…</a:t>
            </a:r>
            <a:endParaRPr lang="en-US" sz="4400" dirty="0"/>
          </a:p>
        </p:txBody>
      </p:sp>
      <p:sp>
        <p:nvSpPr>
          <p:cNvPr id="5" name="Marcador de contenido 2"/>
          <p:cNvSpPr txBox="1">
            <a:spLocks/>
          </p:cNvSpPr>
          <p:nvPr/>
        </p:nvSpPr>
        <p:spPr>
          <a:xfrm>
            <a:off x="907560" y="2646946"/>
            <a:ext cx="10859324" cy="360947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t>
            </a:r>
            <a:r>
              <a:rPr lang="es-ES_tradnl" sz="2600" dirty="0" smtClean="0"/>
              <a:t>os </a:t>
            </a:r>
            <a:r>
              <a:rPr lang="es-ES_tradnl" sz="2600" dirty="0"/>
              <a:t>principios de Gestalt nos ayudan a comprender cómo ven las personas, lo que podemos usar para identificar elementos innecesarios y facilitar el procesamiento de nuestras comunicaciones visuales</a:t>
            </a:r>
            <a:r>
              <a:rPr lang="es-ES_tradnl" sz="2600"/>
              <a:t>. </a:t>
            </a:r>
          </a:p>
        </p:txBody>
      </p:sp>
    </p:spTree>
    <p:extLst>
      <p:ext uri="{BB962C8B-B14F-4D97-AF65-F5344CB8AC3E}">
        <p14:creationId xmlns:p14="http://schemas.microsoft.com/office/powerpoint/2010/main" val="180702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Taller</a:t>
            </a:r>
            <a:endParaRPr lang="en-US" sz="4400" dirty="0"/>
          </a:p>
        </p:txBody>
      </p:sp>
      <p:sp>
        <p:nvSpPr>
          <p:cNvPr id="5" name="Marcador de contenido 2"/>
          <p:cNvSpPr txBox="1">
            <a:spLocks/>
          </p:cNvSpPr>
          <p:nvPr/>
        </p:nvSpPr>
        <p:spPr>
          <a:xfrm>
            <a:off x="907560" y="4499810"/>
            <a:ext cx="10385280" cy="175661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Y luego del taller analizaremos dos herramientas propuestas </a:t>
            </a:r>
            <a:r>
              <a:rPr lang="es-ES_tradnl" sz="2600" smtClean="0"/>
              <a:t>por Google.</a:t>
            </a:r>
            <a:endParaRPr lang="es-ES_tradnl" sz="2600" dirty="0" smtClean="0"/>
          </a:p>
        </p:txBody>
      </p:sp>
    </p:spTree>
    <p:extLst>
      <p:ext uri="{BB962C8B-B14F-4D97-AF65-F5344CB8AC3E}">
        <p14:creationId xmlns:p14="http://schemas.microsoft.com/office/powerpoint/2010/main" val="1175068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6" name="Título 1"/>
          <p:cNvSpPr txBox="1">
            <a:spLocks/>
          </p:cNvSpPr>
          <p:nvPr/>
        </p:nvSpPr>
        <p:spPr>
          <a:xfrm>
            <a:off x="907560" y="638181"/>
            <a:ext cx="10058400" cy="914573"/>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Herramientas</a:t>
            </a:r>
            <a:r>
              <a:rPr lang="en-US" dirty="0" smtClean="0"/>
              <a:t> de Google</a:t>
            </a:r>
            <a:endParaRPr lang="en-US" dirty="0"/>
          </a:p>
        </p:txBody>
      </p:sp>
      <p:pic>
        <p:nvPicPr>
          <p:cNvPr id="7" name="Imagen 6"/>
          <p:cNvPicPr>
            <a:picLocks noChangeAspect="1"/>
          </p:cNvPicPr>
          <p:nvPr/>
        </p:nvPicPr>
        <p:blipFill>
          <a:blip r:embed="rId3"/>
          <a:stretch>
            <a:fillRect/>
          </a:stretch>
        </p:blipFill>
        <p:spPr>
          <a:xfrm>
            <a:off x="770399" y="1552753"/>
            <a:ext cx="5740803" cy="2794959"/>
          </a:xfrm>
          <a:prstGeom prst="rect">
            <a:avLst/>
          </a:prstGeom>
        </p:spPr>
      </p:pic>
      <p:pic>
        <p:nvPicPr>
          <p:cNvPr id="9" name="Imagen 8"/>
          <p:cNvPicPr>
            <a:picLocks noChangeAspect="1"/>
          </p:cNvPicPr>
          <p:nvPr/>
        </p:nvPicPr>
        <p:blipFill>
          <a:blip r:embed="rId4"/>
          <a:stretch>
            <a:fillRect/>
          </a:stretch>
        </p:blipFill>
        <p:spPr>
          <a:xfrm>
            <a:off x="6304547" y="3044691"/>
            <a:ext cx="5472209" cy="3207035"/>
          </a:xfrm>
          <a:prstGeom prst="rect">
            <a:avLst/>
          </a:prstGeom>
        </p:spPr>
      </p:pic>
    </p:spTree>
    <p:extLst>
      <p:ext uri="{BB962C8B-B14F-4D97-AF65-F5344CB8AC3E}">
        <p14:creationId xmlns:p14="http://schemas.microsoft.com/office/powerpoint/2010/main" val="757303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1211786183"/>
              </p:ext>
            </p:extLst>
          </p:nvPr>
        </p:nvGraphicFramePr>
        <p:xfrm>
          <a:off x="954459" y="2665620"/>
          <a:ext cx="7587962" cy="2217948"/>
        </p:xfrm>
        <a:graphic>
          <a:graphicData uri="http://schemas.openxmlformats.org/drawingml/2006/table">
            <a:tbl>
              <a:tblPr/>
              <a:tblGrid>
                <a:gridCol w="7587962"/>
              </a:tblGrid>
              <a:tr h="251420">
                <a:tc>
                  <a:txBody>
                    <a:bodyPr/>
                    <a:lstStyle/>
                    <a:p>
                      <a:pPr algn="l" rtl="0" fontAlgn="b"/>
                      <a:r>
                        <a:rPr lang="es-ES_tradnl" sz="3600" b="0" i="0" u="none" strike="noStrike" dirty="0">
                          <a:solidFill>
                            <a:schemeClr val="tx1"/>
                          </a:solidFill>
                          <a:effectLst/>
                          <a:latin typeface="+mj-lt"/>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1" i="0" u="none" strike="noStrike" dirty="0">
                          <a:solidFill>
                            <a:srgbClr val="FF0000"/>
                          </a:solidFill>
                          <a:effectLst/>
                          <a:latin typeface="+mj-lt"/>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245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Reordenando Elementos</a:t>
            </a:r>
            <a:endParaRPr lang="es-ES_tradnl" sz="4400" dirty="0">
              <a:latin typeface="Arial" charset="0"/>
            </a:endParaRPr>
          </a:p>
        </p:txBody>
      </p:sp>
    </p:spTree>
    <p:extLst>
      <p:ext uri="{BB962C8B-B14F-4D97-AF65-F5344CB8AC3E}">
        <p14:creationId xmlns:p14="http://schemas.microsoft.com/office/powerpoint/2010/main" val="1410121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902613747"/>
              </p:ext>
            </p:extLst>
          </p:nvPr>
        </p:nvGraphicFramePr>
        <p:xfrm>
          <a:off x="954459" y="2665620"/>
          <a:ext cx="7587962" cy="2217948"/>
        </p:xfrm>
        <a:graphic>
          <a:graphicData uri="http://schemas.openxmlformats.org/drawingml/2006/table">
            <a:tbl>
              <a:tblPr/>
              <a:tblGrid>
                <a:gridCol w="7587962"/>
              </a:tblGrid>
              <a:tr h="251420">
                <a:tc>
                  <a:txBody>
                    <a:bodyPr/>
                    <a:lstStyle/>
                    <a:p>
                      <a:pPr algn="l" rtl="0" fontAlgn="b"/>
                      <a:r>
                        <a:rPr lang="es-ES_tradnl" sz="3600" b="1" i="0" u="none" strike="noStrike" dirty="0">
                          <a:solidFill>
                            <a:srgbClr val="FF0000"/>
                          </a:solidFill>
                          <a:effectLst/>
                          <a:latin typeface="+mj-lt"/>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el diseño </a:t>
            </a:r>
            <a:r>
              <a:rPr lang="es-ES_tradnl" sz="2600" dirty="0" err="1" smtClean="0"/>
              <a:t>est</a:t>
            </a:r>
            <a:r>
              <a:rPr lang="es-ES" sz="2600" dirty="0" smtClean="0"/>
              <a:t>á siendo</a:t>
            </a:r>
            <a:r>
              <a:rPr lang="es-ES_tradnl" sz="2600" dirty="0" smtClean="0"/>
              <a:t> </a:t>
            </a:r>
            <a:r>
              <a:rPr lang="es-ES_tradnl" sz="2600" dirty="0"/>
              <a:t>considerado, se desvanece en el fondo para que su audiencia ni siquiera lo note. </a:t>
            </a:r>
            <a:endParaRPr lang="es-ES_tradnl" sz="2600" dirty="0" smtClean="0"/>
          </a:p>
          <a:p>
            <a:pPr marL="0" indent="0">
              <a:buClr>
                <a:schemeClr val="tx1"/>
              </a:buClr>
              <a:buNone/>
            </a:pPr>
            <a:r>
              <a:rPr lang="es-ES_tradnl" sz="2600" dirty="0" smtClean="0"/>
              <a:t>Sin </a:t>
            </a:r>
            <a:r>
              <a:rPr lang="es-ES_tradnl" sz="2600" dirty="0"/>
              <a:t>embargo, cuando no es así, su audiencia siente la carga. </a:t>
            </a:r>
            <a:endParaRPr lang="es-ES_tradnl" sz="2600" dirty="0" smtClean="0"/>
          </a:p>
          <a:p>
            <a:pPr marL="0" indent="0">
              <a:buClr>
                <a:schemeClr val="tx1"/>
              </a:buClr>
              <a:buNone/>
            </a:pPr>
            <a:r>
              <a:rPr lang="es-ES_tradnl" sz="2600" dirty="0" smtClean="0"/>
              <a:t>Veamos </a:t>
            </a:r>
            <a:r>
              <a:rPr lang="es-ES_tradnl" sz="2600" dirty="0"/>
              <a:t>un ejemplo para comprender el impacto que puede tener el orden visual, y la falta de él, en </a:t>
            </a:r>
            <a:r>
              <a:rPr lang="es-ES_tradnl" sz="2600" dirty="0" smtClean="0"/>
              <a:t>nuestra </a:t>
            </a:r>
            <a:r>
              <a:rPr lang="es-ES_tradnl" sz="2600" dirty="0" err="1" smtClean="0"/>
              <a:t>comunicaci</a:t>
            </a:r>
            <a:r>
              <a:rPr lang="es-ES" sz="2600" dirty="0" err="1" smtClean="0"/>
              <a:t>ón</a:t>
            </a:r>
            <a:r>
              <a:rPr lang="es-ES" sz="2600" dirty="0" smtClean="0"/>
              <a:t> </a:t>
            </a:r>
            <a:r>
              <a:rPr lang="es-ES_tradnl" sz="2600" dirty="0" smtClean="0"/>
              <a:t>visual. </a:t>
            </a:r>
          </a:p>
          <a:p>
            <a:pPr marL="0" indent="0">
              <a:buClr>
                <a:schemeClr val="tx1"/>
              </a:buClr>
              <a:buNone/>
            </a:pPr>
            <a:r>
              <a:rPr lang="es-ES_tradnl" sz="2600" dirty="0" smtClean="0"/>
              <a:t>Tómese </a:t>
            </a:r>
            <a:r>
              <a:rPr lang="es-ES_tradnl" sz="2600" dirty="0"/>
              <a:t>un momento para estudiar la Figura 3.13, que resume los comentarios de </a:t>
            </a:r>
            <a:r>
              <a:rPr lang="es-ES_tradnl" sz="2600" dirty="0" smtClean="0"/>
              <a:t>una encuesta </a:t>
            </a:r>
            <a:r>
              <a:rPr lang="es-ES_tradnl" sz="2600" dirty="0"/>
              <a:t>sobre los factores considerados por las organizaciones sin fines de lucro en la selección de proveedores. Tenga en cuenta específicamente cualquier observación que pueda tener con respecto a la disposición de los elementos en la página.</a:t>
            </a:r>
            <a:endParaRPr lang="es-ES_tradnl" sz="2600" dirty="0" smtClean="0"/>
          </a:p>
        </p:txBody>
      </p:sp>
    </p:spTree>
    <p:extLst>
      <p:ext uri="{BB962C8B-B14F-4D97-AF65-F5344CB8AC3E}">
        <p14:creationId xmlns:p14="http://schemas.microsoft.com/office/powerpoint/2010/main" val="281967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pic>
        <p:nvPicPr>
          <p:cNvPr id="3" name="Imagen 2"/>
          <p:cNvPicPr>
            <a:picLocks noChangeAspect="1"/>
          </p:cNvPicPr>
          <p:nvPr/>
        </p:nvPicPr>
        <p:blipFill>
          <a:blip r:embed="rId3"/>
          <a:stretch>
            <a:fillRect/>
          </a:stretch>
        </p:blipFill>
        <p:spPr>
          <a:xfrm>
            <a:off x="1467875" y="462074"/>
            <a:ext cx="9264650" cy="5807244"/>
          </a:xfrm>
          <a:prstGeom prst="rect">
            <a:avLst/>
          </a:prstGeom>
        </p:spPr>
      </p:pic>
    </p:spTree>
    <p:extLst>
      <p:ext uri="{BB962C8B-B14F-4D97-AF65-F5344CB8AC3E}">
        <p14:creationId xmlns:p14="http://schemas.microsoft.com/office/powerpoint/2010/main" val="1370067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revise la información, podría estar pensando: "esto se ve bastante bien". Debo reconocer: no es horrible. </a:t>
            </a:r>
            <a:endParaRPr lang="es-ES_tradnl" sz="2600" dirty="0" smtClean="0"/>
          </a:p>
          <a:p>
            <a:pPr marL="0" indent="0">
              <a:buClr>
                <a:schemeClr val="tx1"/>
              </a:buClr>
              <a:buNone/>
            </a:pPr>
            <a:r>
              <a:rPr lang="es-ES_tradnl" sz="2600" dirty="0" smtClean="0"/>
              <a:t>En </a:t>
            </a:r>
            <a:r>
              <a:rPr lang="es-ES_tradnl" sz="2600" dirty="0"/>
              <a:t>el lado positivo, la conclusión está claramente delineada, el gráfico está bien ordenado y etiquetado, y las observaciones clave están articuladas y vinculadas visualmente a donde debemos mirar en el gráfico. </a:t>
            </a:r>
            <a:endParaRPr lang="es-ES_tradnl" sz="2600" dirty="0" smtClean="0"/>
          </a:p>
          <a:p>
            <a:pPr marL="0" indent="0">
              <a:buClr>
                <a:schemeClr val="tx1"/>
              </a:buClr>
              <a:buNone/>
            </a:pPr>
            <a:r>
              <a:rPr lang="es-ES_tradnl" sz="2600" dirty="0" smtClean="0"/>
              <a:t>Pero </a:t>
            </a:r>
            <a:r>
              <a:rPr lang="es-ES_tradnl" sz="2600" dirty="0"/>
              <a:t>cuando se trata del diseño general de la página y la ubicación de los elementos, tendría que estar en desacuerdo con cualquier elogio. </a:t>
            </a:r>
            <a:endParaRPr lang="es-ES_tradnl" sz="2600" dirty="0" smtClean="0"/>
          </a:p>
          <a:p>
            <a:pPr marL="0" indent="0">
              <a:buClr>
                <a:schemeClr val="tx1"/>
              </a:buClr>
              <a:buNone/>
            </a:pPr>
            <a:r>
              <a:rPr lang="es-ES_tradnl" sz="2600" dirty="0"/>
              <a:t>L</a:t>
            </a:r>
            <a:r>
              <a:rPr lang="es-ES_tradnl" sz="2600" dirty="0" smtClean="0"/>
              <a:t>a </a:t>
            </a:r>
            <a:r>
              <a:rPr lang="es-ES_tradnl" sz="2600" dirty="0"/>
              <a:t>imagen </a:t>
            </a:r>
            <a:r>
              <a:rPr lang="es-ES_tradnl" sz="2600" dirty="0" smtClean="0"/>
              <a:t>se </a:t>
            </a:r>
            <a:r>
              <a:rPr lang="es-ES_tradnl" sz="2600" dirty="0"/>
              <a:t>siente desorganizada e incómoda de ver, como si los diversos componentes estuvieran colocados al azar sin tener en cuenta la estructura de la página en general. </a:t>
            </a:r>
            <a:endParaRPr lang="es-ES_tradnl" sz="2600" dirty="0" smtClean="0"/>
          </a:p>
        </p:txBody>
      </p:sp>
    </p:spTree>
    <p:extLst>
      <p:ext uri="{BB962C8B-B14F-4D97-AF65-F5344CB8AC3E}">
        <p14:creationId xmlns:p14="http://schemas.microsoft.com/office/powerpoint/2010/main" val="1594160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907560" y="2725270"/>
            <a:ext cx="10385280" cy="353115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Podemos mejorar esta imagen notablemente haciendo algunos cambios relativamente menores. </a:t>
            </a:r>
            <a:endParaRPr lang="es-ES_tradnl" sz="2600" dirty="0" smtClean="0"/>
          </a:p>
          <a:p>
            <a:pPr marL="0" indent="0">
              <a:buClr>
                <a:schemeClr val="tx1"/>
              </a:buClr>
              <a:buNone/>
            </a:pPr>
            <a:r>
              <a:rPr lang="es-ES_tradnl" sz="2600" dirty="0" smtClean="0"/>
              <a:t>Observe </a:t>
            </a:r>
            <a:r>
              <a:rPr lang="es-ES_tradnl" sz="2600" dirty="0"/>
              <a:t>la figura 3.14. El contenido es exactamente el mismo; solo se han modificado la colocación y el formato de los elementos.</a:t>
            </a:r>
          </a:p>
        </p:txBody>
      </p:sp>
    </p:spTree>
    <p:extLst>
      <p:ext uri="{BB962C8B-B14F-4D97-AF65-F5344CB8AC3E}">
        <p14:creationId xmlns:p14="http://schemas.microsoft.com/office/powerpoint/2010/main" val="306793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pic>
        <p:nvPicPr>
          <p:cNvPr id="4" name="Imagen 3"/>
          <p:cNvPicPr>
            <a:picLocks noChangeAspect="1"/>
          </p:cNvPicPr>
          <p:nvPr/>
        </p:nvPicPr>
        <p:blipFill>
          <a:blip r:embed="rId3"/>
          <a:stretch>
            <a:fillRect/>
          </a:stretch>
        </p:blipFill>
        <p:spPr>
          <a:xfrm>
            <a:off x="1354460" y="306667"/>
            <a:ext cx="9491479" cy="5967498"/>
          </a:xfrm>
          <a:prstGeom prst="rect">
            <a:avLst/>
          </a:prstGeom>
        </p:spPr>
      </p:pic>
    </p:spTree>
    <p:extLst>
      <p:ext uri="{BB962C8B-B14F-4D97-AF65-F5344CB8AC3E}">
        <p14:creationId xmlns:p14="http://schemas.microsoft.com/office/powerpoint/2010/main" val="1952577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2259105"/>
            <a:ext cx="10385280" cy="353115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comparación con el visual original, la segunda iteración se siente de alguna manera más fácil. Hay orden. </a:t>
            </a:r>
            <a:endParaRPr lang="es-ES_tradnl" sz="2600" dirty="0" smtClean="0"/>
          </a:p>
          <a:p>
            <a:pPr marL="0" indent="0">
              <a:buClr>
                <a:schemeClr val="tx1"/>
              </a:buClr>
              <a:buNone/>
            </a:pPr>
            <a:r>
              <a:rPr lang="es-ES_tradnl" sz="2600" dirty="0" smtClean="0"/>
              <a:t>Es </a:t>
            </a:r>
            <a:r>
              <a:rPr lang="es-ES_tradnl" sz="2600" dirty="0"/>
              <a:t>evidente que se prestó atención consciente al diseño general y la disposición de los componentes. </a:t>
            </a:r>
            <a:endParaRPr lang="es-ES_tradnl" sz="2600" dirty="0" smtClean="0"/>
          </a:p>
          <a:p>
            <a:pPr marL="0" indent="0">
              <a:buClr>
                <a:schemeClr val="tx1"/>
              </a:buClr>
              <a:buNone/>
            </a:pPr>
            <a:r>
              <a:rPr lang="es-ES_tradnl" sz="2600" dirty="0" smtClean="0"/>
              <a:t>Específicamente</a:t>
            </a:r>
            <a:r>
              <a:rPr lang="es-ES_tradnl" sz="2600" dirty="0"/>
              <a:t>, la última versión ha sido diseñada con mayor atención a la alineación y </a:t>
            </a:r>
            <a:r>
              <a:rPr lang="es-ES_tradnl" sz="2600" dirty="0" smtClean="0"/>
              <a:t>al uso de </a:t>
            </a:r>
            <a:r>
              <a:rPr lang="es-ES_tradnl" sz="2600" dirty="0"/>
              <a:t>espacio en blanco. </a:t>
            </a:r>
            <a:endParaRPr lang="es-ES_tradnl" sz="2600" dirty="0" smtClean="0"/>
          </a:p>
          <a:p>
            <a:pPr marL="0" indent="0">
              <a:buClr>
                <a:schemeClr val="tx1"/>
              </a:buClr>
              <a:buNone/>
            </a:pPr>
            <a:r>
              <a:rPr lang="es-ES_tradnl" sz="2600" dirty="0" smtClean="0"/>
              <a:t>Veamos </a:t>
            </a:r>
            <a:r>
              <a:rPr lang="es-ES_tradnl" sz="2600" dirty="0"/>
              <a:t>cada uno de estos en detalle.</a:t>
            </a:r>
          </a:p>
        </p:txBody>
      </p:sp>
    </p:spTree>
    <p:extLst>
      <p:ext uri="{BB962C8B-B14F-4D97-AF65-F5344CB8AC3E}">
        <p14:creationId xmlns:p14="http://schemas.microsoft.com/office/powerpoint/2010/main" val="2136276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a:t>
            </a:r>
          </a:p>
          <a:p>
            <a:pPr marL="0" indent="0">
              <a:buClr>
                <a:schemeClr val="tx1"/>
              </a:buClr>
              <a:buNone/>
            </a:pPr>
            <a:r>
              <a:rPr lang="es-ES_tradnl" sz="2600" dirty="0" smtClean="0"/>
              <a:t>El </a:t>
            </a:r>
            <a:r>
              <a:rPr lang="es-ES_tradnl" sz="2600" dirty="0"/>
              <a:t>único cambio que tuvo el mayor impacto en el ejemplo </a:t>
            </a:r>
            <a:r>
              <a:rPr lang="es-ES_tradnl" sz="2600" u="sng" dirty="0" smtClean="0"/>
              <a:t>antes y </a:t>
            </a:r>
            <a:r>
              <a:rPr lang="es-ES_tradnl" sz="2600" u="sng" dirty="0"/>
              <a:t>después </a:t>
            </a:r>
            <a:r>
              <a:rPr lang="es-ES_tradnl" sz="2600" dirty="0"/>
              <a:t>fue el cambio del texto alineado al centro al texto justificado a la izquierda</a:t>
            </a:r>
            <a:r>
              <a:rPr lang="es-ES_tradnl" sz="2600" dirty="0" smtClean="0"/>
              <a:t>.</a:t>
            </a:r>
          </a:p>
          <a:p>
            <a:pPr marL="0" indent="0">
              <a:buClr>
                <a:schemeClr val="tx1"/>
              </a:buClr>
              <a:buNone/>
            </a:pPr>
            <a:r>
              <a:rPr lang="es-ES_tradnl" sz="2600" dirty="0" smtClean="0"/>
              <a:t>En </a:t>
            </a:r>
            <a:r>
              <a:rPr lang="es-ES_tradnl" sz="2600" dirty="0"/>
              <a:t>la versión original, cada bloque de texto en la página está alineado al centro. Esto no crea líneas limpias ni a la izquierda ni a la derecha, lo que puede hacer que incluso un diseño bien pensado parezca descuidado. </a:t>
            </a:r>
            <a:endParaRPr lang="es-ES_tradnl" sz="2600" dirty="0" smtClean="0"/>
          </a:p>
          <a:p>
            <a:pPr marL="0" indent="0">
              <a:buClr>
                <a:schemeClr val="tx1"/>
              </a:buClr>
              <a:buNone/>
            </a:pPr>
            <a:r>
              <a:rPr lang="es-ES_tradnl" sz="2600" dirty="0" smtClean="0"/>
              <a:t>Se tiende a </a:t>
            </a:r>
            <a:r>
              <a:rPr lang="es-ES_tradnl" sz="2600" dirty="0"/>
              <a:t>evitar el texto alineado al centro por este motivo. </a:t>
            </a:r>
            <a:endParaRPr lang="es-ES_tradnl" sz="2600" dirty="0" smtClean="0"/>
          </a:p>
          <a:p>
            <a:pPr marL="0" indent="0">
              <a:buClr>
                <a:schemeClr val="tx1"/>
              </a:buClr>
              <a:buNone/>
            </a:pPr>
            <a:r>
              <a:rPr lang="es-ES_tradnl" sz="2600" dirty="0" smtClean="0"/>
              <a:t>La </a:t>
            </a:r>
            <a:r>
              <a:rPr lang="es-ES_tradnl" sz="2600" dirty="0"/>
              <a:t>decisión de justificar el texto </a:t>
            </a:r>
            <a:r>
              <a:rPr lang="es-ES_tradnl" sz="2600" dirty="0" smtClean="0"/>
              <a:t>a </a:t>
            </a:r>
            <a:r>
              <a:rPr lang="es-ES_tradnl" sz="2600" dirty="0"/>
              <a:t>la izquierda o a la derecha </a:t>
            </a:r>
            <a:r>
              <a:rPr lang="es-ES_tradnl" sz="2600" dirty="0" smtClean="0"/>
              <a:t>debe </a:t>
            </a:r>
            <a:r>
              <a:rPr lang="es-ES_tradnl" sz="2600" dirty="0"/>
              <a:t>tomarse en el contexto de los otros elementos de la página. En general, el objetivo es crear líneas limpias (tanto horizontal como verticalmente) de elementos y espacios en blanco.</a:t>
            </a:r>
          </a:p>
        </p:txBody>
      </p:sp>
    </p:spTree>
    <p:extLst>
      <p:ext uri="{BB962C8B-B14F-4D97-AF65-F5344CB8AC3E}">
        <p14:creationId xmlns:p14="http://schemas.microsoft.com/office/powerpoint/2010/main" val="1532497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pic>
        <p:nvPicPr>
          <p:cNvPr id="4" name="Imagen 3"/>
          <p:cNvPicPr>
            <a:picLocks noChangeAspect="1"/>
          </p:cNvPicPr>
          <p:nvPr/>
        </p:nvPicPr>
        <p:blipFill>
          <a:blip r:embed="rId3"/>
          <a:stretch>
            <a:fillRect/>
          </a:stretch>
        </p:blipFill>
        <p:spPr>
          <a:xfrm>
            <a:off x="6562165" y="2756624"/>
            <a:ext cx="5423647" cy="3409964"/>
          </a:xfrm>
          <a:prstGeom prst="rect">
            <a:avLst/>
          </a:prstGeom>
        </p:spPr>
      </p:pic>
      <p:pic>
        <p:nvPicPr>
          <p:cNvPr id="5" name="Imagen 4"/>
          <p:cNvPicPr>
            <a:picLocks noChangeAspect="1"/>
          </p:cNvPicPr>
          <p:nvPr/>
        </p:nvPicPr>
        <p:blipFill>
          <a:blip r:embed="rId4"/>
          <a:stretch>
            <a:fillRect/>
          </a:stretch>
        </p:blipFill>
        <p:spPr>
          <a:xfrm>
            <a:off x="308435" y="268941"/>
            <a:ext cx="5749380" cy="3603812"/>
          </a:xfrm>
          <a:prstGeom prst="rect">
            <a:avLst/>
          </a:prstGeom>
        </p:spPr>
      </p:pic>
    </p:spTree>
    <p:extLst>
      <p:ext uri="{BB962C8B-B14F-4D97-AF65-F5344CB8AC3E}">
        <p14:creationId xmlns:p14="http://schemas.microsoft.com/office/powerpoint/2010/main" val="12432646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770399" y="291896"/>
            <a:ext cx="10325749" cy="105423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165412"/>
            <a:ext cx="10385280" cy="46248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a:t>
            </a:r>
          </a:p>
        </p:txBody>
      </p:sp>
      <p:pic>
        <p:nvPicPr>
          <p:cNvPr id="3" name="Imagen 2"/>
          <p:cNvPicPr>
            <a:picLocks noChangeAspect="1"/>
          </p:cNvPicPr>
          <p:nvPr/>
        </p:nvPicPr>
        <p:blipFill>
          <a:blip r:embed="rId3"/>
          <a:stretch>
            <a:fillRect/>
          </a:stretch>
        </p:blipFill>
        <p:spPr>
          <a:xfrm>
            <a:off x="2696509" y="1662618"/>
            <a:ext cx="7480300" cy="4597400"/>
          </a:xfrm>
          <a:prstGeom prst="rect">
            <a:avLst/>
          </a:prstGeom>
        </p:spPr>
      </p:pic>
    </p:spTree>
    <p:extLst>
      <p:ext uri="{BB962C8B-B14F-4D97-AF65-F5344CB8AC3E}">
        <p14:creationId xmlns:p14="http://schemas.microsoft.com/office/powerpoint/2010/main" val="1174698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a:t>
            </a:r>
          </a:p>
          <a:p>
            <a:pPr marL="0" indent="0">
              <a:buClr>
                <a:schemeClr val="tx1"/>
              </a:buClr>
              <a:buNone/>
            </a:pPr>
            <a:r>
              <a:rPr lang="es-ES_tradnl" sz="2600" dirty="0"/>
              <a:t>Sin otras señales visuales, su audiencia generalmente comenzará en la parte superior izquierda de la página o pantalla y moverá sus ojos en forma de "z" (o múltiples formas de "z", dependiendo del diseño) a través de la página o pantalla </a:t>
            </a:r>
            <a:r>
              <a:rPr lang="es-ES_tradnl" sz="2600" dirty="0" smtClean="0"/>
              <a:t>para poder tomar </a:t>
            </a:r>
            <a:r>
              <a:rPr lang="es-ES_tradnl" sz="2600" dirty="0"/>
              <a:t>la información. </a:t>
            </a:r>
            <a:endParaRPr lang="es-ES_tradnl" sz="2600" dirty="0" smtClean="0"/>
          </a:p>
          <a:p>
            <a:pPr marL="0" indent="0">
              <a:buClr>
                <a:schemeClr val="tx1"/>
              </a:buClr>
              <a:buNone/>
            </a:pPr>
            <a:r>
              <a:rPr lang="es-ES_tradnl" sz="2600" dirty="0" smtClean="0"/>
              <a:t>Debido </a:t>
            </a:r>
            <a:r>
              <a:rPr lang="es-ES_tradnl" sz="2600" dirty="0"/>
              <a:t>a esto, cuando se trata de tablas y gráficos, </a:t>
            </a:r>
            <a:r>
              <a:rPr lang="es-ES_tradnl" sz="2600" dirty="0" err="1" smtClean="0"/>
              <a:t>est</a:t>
            </a:r>
            <a:r>
              <a:rPr lang="es-ES" sz="2600" dirty="0" smtClean="0"/>
              <a:t>á bien</a:t>
            </a:r>
            <a:r>
              <a:rPr lang="es-ES_tradnl" sz="2600" dirty="0" smtClean="0"/>
              <a:t> </a:t>
            </a:r>
            <a:r>
              <a:rPr lang="es-ES_tradnl" sz="2600" dirty="0"/>
              <a:t>justificar </a:t>
            </a:r>
            <a:r>
              <a:rPr lang="es-ES_tradnl" sz="2600" dirty="0" smtClean="0"/>
              <a:t>el texto hacia la </a:t>
            </a:r>
            <a:r>
              <a:rPr lang="es-ES_tradnl" sz="2600" dirty="0"/>
              <a:t>parte superior izquierda </a:t>
            </a:r>
            <a:r>
              <a:rPr lang="es-ES_tradnl" sz="2600" dirty="0" smtClean="0"/>
              <a:t>(</a:t>
            </a:r>
            <a:r>
              <a:rPr lang="es-ES_tradnl" sz="2600" dirty="0"/>
              <a:t>título, títulos de eje, leyenda). </a:t>
            </a:r>
            <a:endParaRPr lang="es-ES_tradnl" sz="2600" dirty="0" smtClean="0"/>
          </a:p>
          <a:p>
            <a:pPr marL="0" indent="0">
              <a:buClr>
                <a:schemeClr val="tx1"/>
              </a:buClr>
              <a:buNone/>
            </a:pPr>
            <a:r>
              <a:rPr lang="es-ES_tradnl" sz="2600" dirty="0" smtClean="0"/>
              <a:t>Esto </a:t>
            </a:r>
            <a:r>
              <a:rPr lang="es-ES_tradnl" sz="2600" dirty="0"/>
              <a:t>significa que la audiencia </a:t>
            </a:r>
            <a:r>
              <a:rPr lang="es-ES_tradnl" sz="2600" u="sng" dirty="0"/>
              <a:t>llegará a los detalles </a:t>
            </a:r>
            <a:r>
              <a:rPr lang="es-ES_tradnl" sz="2600" dirty="0"/>
              <a:t>que les indican </a:t>
            </a:r>
            <a:r>
              <a:rPr lang="es-ES_tradnl" sz="2600" u="sng" dirty="0"/>
              <a:t>cómo leer la tabla o el gráfico </a:t>
            </a:r>
            <a:r>
              <a:rPr lang="es-ES_tradnl" sz="2600" dirty="0"/>
              <a:t>antes de llegar a los datos en sí. </a:t>
            </a:r>
            <a:endParaRPr lang="es-ES_tradnl" sz="2600" dirty="0" smtClean="0"/>
          </a:p>
        </p:txBody>
      </p:sp>
    </p:spTree>
    <p:extLst>
      <p:ext uri="{BB962C8B-B14F-4D97-AF65-F5344CB8AC3E}">
        <p14:creationId xmlns:p14="http://schemas.microsoft.com/office/powerpoint/2010/main" val="158859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 carga cognitiva</a:t>
            </a:r>
            <a:endParaRPr lang="es-ES_tradnl" sz="4400" dirty="0">
              <a:latin typeface="Arial" charset="0"/>
            </a:endParaRPr>
          </a:p>
        </p:txBody>
      </p:sp>
    </p:spTree>
    <p:extLst>
      <p:ext uri="{BB962C8B-B14F-4D97-AF65-F5344CB8AC3E}">
        <p14:creationId xmlns:p14="http://schemas.microsoft.com/office/powerpoint/2010/main" val="1089071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4680142"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 componentes diagonales</a:t>
            </a:r>
          </a:p>
          <a:p>
            <a:pPr marL="0" indent="0">
              <a:buClr>
                <a:schemeClr val="tx1"/>
              </a:buClr>
              <a:buNone/>
            </a:pPr>
            <a:r>
              <a:rPr lang="es-ES_tradnl" sz="2600" dirty="0" smtClean="0"/>
              <a:t>En </a:t>
            </a:r>
            <a:r>
              <a:rPr lang="es-ES_tradnl" sz="2600" dirty="0"/>
              <a:t>el ejemplo anterior, la versión original (Figura 3.13) tenía líneas diagonales que conectaban las conclusiones a los datos y etiquetas de eje x orientadas diagonalmente; los primeros fueron eliminados y los últimos cambiaron a orientación horizontal en el cambio de </a:t>
            </a:r>
            <a:r>
              <a:rPr lang="es-ES_tradnl" sz="2600" dirty="0" err="1" smtClean="0"/>
              <a:t>visualizaci</a:t>
            </a:r>
            <a:r>
              <a:rPr lang="es-ES" sz="2600" dirty="0" err="1" smtClean="0"/>
              <a:t>ón</a:t>
            </a:r>
            <a:r>
              <a:rPr lang="es-ES_tradnl" sz="2600" dirty="0" smtClean="0"/>
              <a:t>(Figura </a:t>
            </a:r>
            <a:r>
              <a:rPr lang="es-ES_tradnl" sz="2600" dirty="0"/>
              <a:t>3.14). </a:t>
            </a:r>
          </a:p>
        </p:txBody>
      </p:sp>
      <p:pic>
        <p:nvPicPr>
          <p:cNvPr id="6" name="Imagen 5"/>
          <p:cNvPicPr>
            <a:picLocks noChangeAspect="1"/>
          </p:cNvPicPr>
          <p:nvPr/>
        </p:nvPicPr>
        <p:blipFill>
          <a:blip r:embed="rId3"/>
          <a:stretch>
            <a:fillRect/>
          </a:stretch>
        </p:blipFill>
        <p:spPr>
          <a:xfrm>
            <a:off x="6100200" y="2444964"/>
            <a:ext cx="5749380" cy="3603812"/>
          </a:xfrm>
          <a:prstGeom prst="rect">
            <a:avLst/>
          </a:prstGeom>
        </p:spPr>
      </p:pic>
    </p:spTree>
    <p:extLst>
      <p:ext uri="{BB962C8B-B14F-4D97-AF65-F5344CB8AC3E}">
        <p14:creationId xmlns:p14="http://schemas.microsoft.com/office/powerpoint/2010/main" val="7883061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 componentes diagonales</a:t>
            </a:r>
          </a:p>
          <a:p>
            <a:pPr marL="0" indent="0">
              <a:buClr>
                <a:schemeClr val="tx1"/>
              </a:buClr>
              <a:buNone/>
            </a:pPr>
            <a:r>
              <a:rPr lang="es-ES_tradnl" sz="2600" dirty="0"/>
              <a:t>En general, se deben evitar elementos diagonales como líneas y texto. </a:t>
            </a:r>
            <a:endParaRPr lang="es-ES_tradnl" sz="2600" dirty="0" smtClean="0"/>
          </a:p>
          <a:p>
            <a:pPr marL="0" indent="0">
              <a:buClr>
                <a:schemeClr val="tx1"/>
              </a:buClr>
              <a:buNone/>
            </a:pPr>
            <a:r>
              <a:rPr lang="es-ES_tradnl" sz="2600" dirty="0" smtClean="0"/>
              <a:t>Se </a:t>
            </a:r>
            <a:r>
              <a:rPr lang="es-ES_tradnl" sz="2600" dirty="0"/>
              <a:t>ven desordenados y, en el caso del texto, son más difíciles de leer que sus contrapartes horizontales. </a:t>
            </a:r>
            <a:endParaRPr lang="es-ES_tradnl" sz="2600" dirty="0" smtClean="0"/>
          </a:p>
          <a:p>
            <a:pPr marL="0" indent="0">
              <a:buClr>
                <a:schemeClr val="tx1"/>
              </a:buClr>
              <a:buNone/>
            </a:pPr>
            <a:r>
              <a:rPr lang="es-ES_tradnl" sz="2600" dirty="0" smtClean="0"/>
              <a:t>Cuando </a:t>
            </a:r>
            <a:r>
              <a:rPr lang="es-ES_tradnl" sz="2600" dirty="0"/>
              <a:t>se trata de la orientación del texto, un estudio (</a:t>
            </a:r>
            <a:r>
              <a:rPr lang="es-ES_tradnl" sz="2600" dirty="0" err="1"/>
              <a:t>Wigdor</a:t>
            </a:r>
            <a:r>
              <a:rPr lang="es-ES_tradnl" sz="2600" dirty="0"/>
              <a:t> y </a:t>
            </a:r>
            <a:r>
              <a:rPr lang="es-ES_tradnl" sz="2600" dirty="0" err="1"/>
              <a:t>Balakrishnan</a:t>
            </a:r>
            <a:r>
              <a:rPr lang="es-ES_tradnl" sz="2600" dirty="0"/>
              <a:t>, 2005) encontró que la lectura del texto rotado 45 grados en cualquier dirección era, en promedio, un 52% más lenta que la lectura del texto orientado normalmente (el texto </a:t>
            </a:r>
            <a:r>
              <a:rPr lang="es-ES_tradnl" sz="2600" dirty="0" smtClean="0"/>
              <a:t>que rotó </a:t>
            </a:r>
            <a:r>
              <a:rPr lang="es-ES_tradnl" sz="2600" dirty="0"/>
              <a:t>90 grados en </a:t>
            </a:r>
            <a:r>
              <a:rPr lang="es-ES_tradnl" sz="2600" dirty="0" smtClean="0"/>
              <a:t>cualquier </a:t>
            </a:r>
            <a:r>
              <a:rPr lang="es-ES_tradnl" sz="2600" dirty="0"/>
              <a:t>dirección fue 205% más </a:t>
            </a:r>
            <a:r>
              <a:rPr lang="es-ES_tradnl" sz="2600" dirty="0" smtClean="0"/>
              <a:t>lento de leer </a:t>
            </a:r>
            <a:r>
              <a:rPr lang="es-ES_tradnl" sz="2600" dirty="0"/>
              <a:t>en promedio). </a:t>
            </a:r>
            <a:endParaRPr lang="es-ES_tradnl" sz="2600" dirty="0" smtClean="0"/>
          </a:p>
          <a:p>
            <a:pPr marL="0" indent="0">
              <a:buClr>
                <a:schemeClr val="tx1"/>
              </a:buClr>
              <a:buNone/>
            </a:pPr>
            <a:r>
              <a:rPr lang="es-ES_tradnl" sz="2600" dirty="0" smtClean="0"/>
              <a:t>Es </a:t>
            </a:r>
            <a:r>
              <a:rPr lang="es-ES_tradnl" sz="2600" dirty="0"/>
              <a:t>mejor evitar elementos diagonales en la página.</a:t>
            </a:r>
          </a:p>
        </p:txBody>
      </p:sp>
    </p:spTree>
    <p:extLst>
      <p:ext uri="{BB962C8B-B14F-4D97-AF65-F5344CB8AC3E}">
        <p14:creationId xmlns:p14="http://schemas.microsoft.com/office/powerpoint/2010/main" val="15816792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Espacio en </a:t>
            </a:r>
            <a:r>
              <a:rPr lang="es-ES_tradnl" sz="2600" dirty="0" smtClean="0"/>
              <a:t>blanco</a:t>
            </a:r>
          </a:p>
          <a:p>
            <a:pPr marL="0" indent="0">
              <a:buClr>
                <a:schemeClr val="tx1"/>
              </a:buClr>
              <a:buNone/>
            </a:pPr>
            <a:r>
              <a:rPr lang="es-ES_tradnl" sz="2600" dirty="0" smtClean="0"/>
              <a:t>Es un fenómeno</a:t>
            </a:r>
            <a:r>
              <a:rPr lang="mr-IN" sz="2600" dirty="0" smtClean="0"/>
              <a:t>…</a:t>
            </a:r>
            <a:r>
              <a:rPr lang="es-ES" sz="2600" dirty="0" smtClean="0"/>
              <a:t> </a:t>
            </a:r>
            <a:r>
              <a:rPr lang="es-ES_tradnl" sz="2600" dirty="0"/>
              <a:t>P</a:t>
            </a:r>
            <a:r>
              <a:rPr lang="es-ES_tradnl" sz="2600" dirty="0" smtClean="0"/>
              <a:t>or </a:t>
            </a:r>
            <a:r>
              <a:rPr lang="es-ES_tradnl" sz="2600" dirty="0"/>
              <a:t>alguna razón, las personas tienden a temer el espacio en blanco en una página. </a:t>
            </a:r>
            <a:endParaRPr lang="es-ES_tradnl" sz="2600" dirty="0" smtClean="0"/>
          </a:p>
          <a:p>
            <a:pPr marL="0" indent="0">
              <a:buClr>
                <a:schemeClr val="tx1"/>
              </a:buClr>
              <a:buNone/>
            </a:pPr>
            <a:r>
              <a:rPr lang="es-ES_tradnl" sz="2600" dirty="0" smtClean="0"/>
              <a:t>Tal </a:t>
            </a:r>
            <a:r>
              <a:rPr lang="es-ES_tradnl" sz="2600" dirty="0"/>
              <a:t>vez haya escuchado esta respuesta antes: "todavía queda algo de espacio en esa página, así que agreguemos algo allí", o peor, "todavía queda algo de espacio en esa página, así que agreguemos más datos". </a:t>
            </a:r>
            <a:endParaRPr lang="es-ES_tradnl" sz="2600" dirty="0" smtClean="0"/>
          </a:p>
          <a:p>
            <a:pPr marL="0" indent="0">
              <a:buClr>
                <a:schemeClr val="tx1"/>
              </a:buClr>
              <a:buNone/>
            </a:pPr>
            <a:r>
              <a:rPr lang="es-ES_tradnl" sz="2600" dirty="0" smtClean="0"/>
              <a:t>¡</a:t>
            </a:r>
            <a:r>
              <a:rPr lang="es-ES_tradnl" sz="2600" dirty="0"/>
              <a:t>No! Nunca agregue datos solo por agregar datos, ¡solo agregue datos con un propósito reflexivo y específico en mente! </a:t>
            </a:r>
            <a:endParaRPr lang="es-ES_tradnl" sz="2600" dirty="0" smtClean="0"/>
          </a:p>
          <a:p>
            <a:pPr marL="0" indent="0">
              <a:buClr>
                <a:schemeClr val="tx1"/>
              </a:buClr>
              <a:buNone/>
            </a:pPr>
            <a:r>
              <a:rPr lang="es-ES_tradnl" sz="2600" dirty="0" smtClean="0"/>
              <a:t>Necesitamos </a:t>
            </a:r>
            <a:r>
              <a:rPr lang="es-ES_tradnl" sz="2600" dirty="0"/>
              <a:t>sentirnos más cómodos con el espacio en blanco. </a:t>
            </a:r>
          </a:p>
        </p:txBody>
      </p:sp>
    </p:spTree>
    <p:extLst>
      <p:ext uri="{BB962C8B-B14F-4D97-AF65-F5344CB8AC3E}">
        <p14:creationId xmlns:p14="http://schemas.microsoft.com/office/powerpoint/2010/main" val="721236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Espacio en blanco</a:t>
            </a:r>
          </a:p>
          <a:p>
            <a:pPr marL="0" indent="0">
              <a:buClr>
                <a:schemeClr val="tx1"/>
              </a:buClr>
              <a:buNone/>
            </a:pPr>
            <a:r>
              <a:rPr lang="es-ES_tradnl" sz="2600" dirty="0" smtClean="0"/>
              <a:t>El </a:t>
            </a:r>
            <a:r>
              <a:rPr lang="es-ES_tradnl" sz="2600" dirty="0"/>
              <a:t>espacio en blanco en la comunicación visual es tan importante como las pausas en hablar en público. </a:t>
            </a:r>
            <a:endParaRPr lang="es-ES_tradnl" sz="2600" dirty="0" smtClean="0"/>
          </a:p>
          <a:p>
            <a:pPr marL="0" indent="0">
              <a:buClr>
                <a:schemeClr val="tx1"/>
              </a:buClr>
              <a:buNone/>
            </a:pPr>
            <a:r>
              <a:rPr lang="es-ES_tradnl" sz="2600" dirty="0" smtClean="0"/>
              <a:t>Quizás hayas escuchado una </a:t>
            </a:r>
            <a:r>
              <a:rPr lang="es-ES_tradnl" sz="2600" dirty="0"/>
              <a:t>presentación que careció de pausas. Se siente algo como esto: hay un </a:t>
            </a:r>
            <a:r>
              <a:rPr lang="es-ES_tradnl" sz="2600" dirty="0" smtClean="0"/>
              <a:t>speaker frente </a:t>
            </a:r>
            <a:r>
              <a:rPr lang="es-ES_tradnl" sz="2600" dirty="0"/>
              <a:t>a ti y posiblemente debido a los nervios o tal vez porque </a:t>
            </a:r>
            <a:r>
              <a:rPr lang="es-ES_tradnl" sz="2600" dirty="0" smtClean="0"/>
              <a:t>está </a:t>
            </a:r>
            <a:r>
              <a:rPr lang="es-ES_tradnl" sz="2600" dirty="0"/>
              <a:t>tratando de atravesar más material del que </a:t>
            </a:r>
            <a:r>
              <a:rPr lang="es-ES_tradnl" sz="2600" dirty="0" smtClean="0"/>
              <a:t>debería </a:t>
            </a:r>
            <a:r>
              <a:rPr lang="es-ES_tradnl" sz="2600" dirty="0"/>
              <a:t>en el tiempo </a:t>
            </a:r>
            <a:r>
              <a:rPr lang="es-ES_tradnl" sz="2600" dirty="0" smtClean="0"/>
              <a:t>asignado está </a:t>
            </a:r>
            <a:r>
              <a:rPr lang="es-ES_tradnl" sz="2600" dirty="0"/>
              <a:t>hablando una milla por minuto y estás </a:t>
            </a:r>
            <a:r>
              <a:rPr lang="es-ES_tradnl" sz="2600" dirty="0" smtClean="0"/>
              <a:t>preguntándote </a:t>
            </a:r>
            <a:r>
              <a:rPr lang="es-ES_tradnl" sz="2600" dirty="0"/>
              <a:t>cómo son capaces de </a:t>
            </a:r>
            <a:r>
              <a:rPr lang="es-ES_tradnl" sz="2600" dirty="0" smtClean="0"/>
              <a:t>respirar te </a:t>
            </a:r>
            <a:r>
              <a:rPr lang="es-ES_tradnl" sz="2600" dirty="0"/>
              <a:t>gustaría hacer una </a:t>
            </a:r>
            <a:r>
              <a:rPr lang="es-ES_tradnl" sz="2600" dirty="0" smtClean="0"/>
              <a:t>pregunta </a:t>
            </a:r>
            <a:r>
              <a:rPr lang="es-ES_tradnl" sz="2600" dirty="0"/>
              <a:t>pero el orador ya pasó al siguiente </a:t>
            </a:r>
            <a:r>
              <a:rPr lang="es-ES_tradnl" sz="2600" dirty="0" smtClean="0"/>
              <a:t>tema. </a:t>
            </a:r>
          </a:p>
          <a:p>
            <a:pPr marL="0" indent="0">
              <a:buClr>
                <a:schemeClr val="tx1"/>
              </a:buClr>
              <a:buNone/>
            </a:pPr>
            <a:r>
              <a:rPr lang="es-ES_tradnl" sz="2600" dirty="0" smtClean="0"/>
              <a:t>Esta </a:t>
            </a:r>
            <a:r>
              <a:rPr lang="es-ES_tradnl" sz="2600" dirty="0"/>
              <a:t>es una experiencia incómoda para el público, similar a la incomodidad que puede haber </a:t>
            </a:r>
            <a:r>
              <a:rPr lang="es-ES_tradnl" sz="2600" dirty="0" smtClean="0"/>
              <a:t>leyendo el texto anterior sin la </a:t>
            </a:r>
            <a:r>
              <a:rPr lang="es-ES_tradnl" sz="2600" dirty="0" err="1" smtClean="0"/>
              <a:t>puntuaci</a:t>
            </a:r>
            <a:r>
              <a:rPr lang="es-ES" sz="2600" dirty="0" err="1" smtClean="0"/>
              <a:t>ón</a:t>
            </a:r>
            <a:r>
              <a:rPr lang="es-ES" sz="2600" dirty="0" smtClean="0"/>
              <a:t> adecuada</a:t>
            </a:r>
            <a:r>
              <a:rPr lang="es-ES_tradnl" sz="2600" dirty="0" smtClean="0"/>
              <a:t>. </a:t>
            </a:r>
            <a:endParaRPr lang="es-ES_tradnl" sz="2600" dirty="0"/>
          </a:p>
        </p:txBody>
      </p:sp>
    </p:spTree>
    <p:extLst>
      <p:ext uri="{BB962C8B-B14F-4D97-AF65-F5344CB8AC3E}">
        <p14:creationId xmlns:p14="http://schemas.microsoft.com/office/powerpoint/2010/main" val="265870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Espacio en blanco</a:t>
            </a:r>
          </a:p>
          <a:p>
            <a:pPr marL="0" indent="0">
              <a:buClr>
                <a:schemeClr val="tx1"/>
              </a:buClr>
              <a:buNone/>
            </a:pPr>
            <a:r>
              <a:rPr lang="es-ES_tradnl" sz="2600" dirty="0"/>
              <a:t>Ahora imagine el efecto si ese mismo presentador hiciera una sola declaración en negrita: "¡Muerte a los gráficos circulares!" </a:t>
            </a:r>
            <a:endParaRPr lang="es-ES_tradnl" sz="2600" dirty="0" smtClean="0"/>
          </a:p>
          <a:p>
            <a:pPr marL="0" indent="0">
              <a:buClr>
                <a:schemeClr val="tx1"/>
              </a:buClr>
              <a:buNone/>
            </a:pPr>
            <a:endParaRPr lang="es-ES_tradnl" sz="2600" dirty="0"/>
          </a:p>
          <a:p>
            <a:pPr marL="0" indent="0">
              <a:buClr>
                <a:schemeClr val="tx1"/>
              </a:buClr>
              <a:buNone/>
            </a:pPr>
            <a:r>
              <a:rPr lang="es-ES_tradnl" sz="2600" dirty="0" smtClean="0"/>
              <a:t>Y </a:t>
            </a:r>
            <a:r>
              <a:rPr lang="es-ES_tradnl" sz="2600" dirty="0"/>
              <a:t>luego haga una pausa de 15 segundos para dejar que esa declaración resuene</a:t>
            </a:r>
            <a:r>
              <a:rPr lang="es-ES_tradnl" sz="2600" dirty="0" smtClean="0"/>
              <a:t>.</a:t>
            </a:r>
          </a:p>
          <a:p>
            <a:pPr marL="0" indent="0">
              <a:buClr>
                <a:schemeClr val="tx1"/>
              </a:buClr>
              <a:buNone/>
            </a:pPr>
            <a:endParaRPr lang="es-ES_tradnl" sz="2600" dirty="0" smtClean="0"/>
          </a:p>
          <a:p>
            <a:pPr marL="0" indent="0">
              <a:buClr>
                <a:schemeClr val="tx1"/>
              </a:buClr>
              <a:buNone/>
            </a:pPr>
            <a:endParaRPr lang="es-ES_tradnl" sz="2600" dirty="0"/>
          </a:p>
          <a:p>
            <a:pPr marL="0" indent="0">
              <a:buClr>
                <a:schemeClr val="tx1"/>
              </a:buClr>
              <a:buNone/>
            </a:pPr>
            <a:r>
              <a:rPr lang="es-ES_tradnl" sz="2600" dirty="0" smtClean="0"/>
              <a:t>Adelante</a:t>
            </a:r>
            <a:r>
              <a:rPr lang="es-ES_tradnl" sz="2600" dirty="0"/>
              <a:t>, </a:t>
            </a:r>
            <a:r>
              <a:rPr lang="es-ES_tradnl" sz="2600" dirty="0" smtClean="0"/>
              <a:t>d</a:t>
            </a:r>
            <a:r>
              <a:rPr lang="es-ES" sz="2600" dirty="0" err="1" smtClean="0"/>
              <a:t>ígalo</a:t>
            </a:r>
            <a:r>
              <a:rPr lang="es-ES_tradnl" sz="2600" dirty="0" smtClean="0"/>
              <a:t> </a:t>
            </a:r>
            <a:r>
              <a:rPr lang="es-ES_tradnl" sz="2600" dirty="0"/>
              <a:t>en voz alta y luego </a:t>
            </a:r>
            <a:r>
              <a:rPr lang="es-ES_tradnl" sz="2600" dirty="0" smtClean="0"/>
              <a:t>cuente </a:t>
            </a:r>
            <a:r>
              <a:rPr lang="es-ES_tradnl" sz="2600" dirty="0"/>
              <a:t>hasta 15 lentamente.</a:t>
            </a:r>
          </a:p>
        </p:txBody>
      </p:sp>
    </p:spTree>
    <p:extLst>
      <p:ext uri="{BB962C8B-B14F-4D97-AF65-F5344CB8AC3E}">
        <p14:creationId xmlns:p14="http://schemas.microsoft.com/office/powerpoint/2010/main" val="17140599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Esa es una pausa dramática</a:t>
            </a:r>
            <a:r>
              <a:rPr lang="es-ES_tradnl" sz="2600" dirty="0" smtClean="0"/>
              <a:t>.</a:t>
            </a:r>
          </a:p>
          <a:p>
            <a:pPr marL="0" indent="0">
              <a:buClr>
                <a:schemeClr val="tx1"/>
              </a:buClr>
              <a:buNone/>
            </a:pPr>
            <a:endParaRPr lang="es-ES_tradnl" sz="2600" dirty="0"/>
          </a:p>
          <a:p>
            <a:pPr marL="0" indent="0">
              <a:buClr>
                <a:schemeClr val="tx1"/>
              </a:buClr>
              <a:buNone/>
            </a:pPr>
            <a:endParaRPr lang="es-ES_tradnl" sz="2600" dirty="0" smtClean="0"/>
          </a:p>
          <a:p>
            <a:pPr marL="0" indent="0">
              <a:buClr>
                <a:schemeClr val="tx1"/>
              </a:buClr>
              <a:buNone/>
            </a:pPr>
            <a:endParaRPr lang="es-ES_tradnl" sz="2600" dirty="0"/>
          </a:p>
          <a:p>
            <a:pPr marL="0" indent="0">
              <a:buClr>
                <a:schemeClr val="tx1"/>
              </a:buClr>
              <a:buNone/>
            </a:pPr>
            <a:r>
              <a:rPr lang="es-ES_tradnl" sz="2600" dirty="0" smtClean="0"/>
              <a:t>Y </a:t>
            </a:r>
            <a:r>
              <a:rPr lang="es-ES_tradnl" sz="2600" dirty="0"/>
              <a:t>llamó tu atención, ¿no</a:t>
            </a:r>
            <a:r>
              <a:rPr lang="es-ES_tradnl" sz="2600" dirty="0" smtClean="0"/>
              <a:t>?</a:t>
            </a:r>
          </a:p>
          <a:p>
            <a:pPr marL="0" indent="0">
              <a:buClr>
                <a:schemeClr val="tx1"/>
              </a:buClr>
              <a:buNone/>
            </a:pPr>
            <a:r>
              <a:rPr lang="es-ES_tradnl" sz="2600" dirty="0" smtClean="0"/>
              <a:t>Ese </a:t>
            </a:r>
            <a:r>
              <a:rPr lang="es-ES_tradnl" sz="2600" dirty="0"/>
              <a:t>es el mismo efecto poderoso que el espacio en blanco utilizado estratégicamente puede tener en nuestras comunicaciones visuales. </a:t>
            </a:r>
            <a:endParaRPr lang="es-ES_tradnl" sz="2600" dirty="0" smtClean="0"/>
          </a:p>
          <a:p>
            <a:pPr marL="0" indent="0">
              <a:buClr>
                <a:schemeClr val="tx1"/>
              </a:buClr>
              <a:buNone/>
            </a:pPr>
            <a:r>
              <a:rPr lang="es-ES_tradnl" sz="2600" dirty="0" smtClean="0"/>
              <a:t>La </a:t>
            </a:r>
            <a:r>
              <a:rPr lang="es-ES_tradnl" sz="2600" dirty="0"/>
              <a:t>falta de ella, como la falta de pausas en una presentación hablada, es simplemente incómoda para nuestra audiencia. </a:t>
            </a:r>
          </a:p>
        </p:txBody>
      </p:sp>
    </p:spTree>
    <p:extLst>
      <p:ext uri="{BB962C8B-B14F-4D97-AF65-F5344CB8AC3E}">
        <p14:creationId xmlns:p14="http://schemas.microsoft.com/office/powerpoint/2010/main" val="611013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incomodidad de la audiencia en respuesta al diseño de nuestras comunicaciones visuales es algo que debemos tratar de evitar. </a:t>
            </a:r>
            <a:endParaRPr lang="es-ES_tradnl" sz="2600" dirty="0" smtClean="0"/>
          </a:p>
          <a:p>
            <a:pPr marL="0" indent="0">
              <a:buClr>
                <a:schemeClr val="tx1"/>
              </a:buClr>
              <a:buNone/>
            </a:pPr>
            <a:r>
              <a:rPr lang="es-ES_tradnl" sz="2600" dirty="0" smtClean="0"/>
              <a:t>El </a:t>
            </a:r>
            <a:r>
              <a:rPr lang="es-ES_tradnl" sz="2600" dirty="0"/>
              <a:t>espacio en blanco se puede utilizar estratégicamente para llamar la atención sobre las partes de la página que no son espacios en blanco</a:t>
            </a:r>
            <a:r>
              <a:rPr lang="es-ES_tradnl" sz="2600" dirty="0" smtClean="0"/>
              <a:t>.</a:t>
            </a:r>
          </a:p>
          <a:p>
            <a:pPr marL="0" indent="0">
              <a:buClr>
                <a:schemeClr val="tx1"/>
              </a:buClr>
              <a:buNone/>
            </a:pPr>
            <a:r>
              <a:rPr lang="es-ES_tradnl" sz="2600" dirty="0" smtClean="0"/>
              <a:t>Cuando </a:t>
            </a:r>
            <a:r>
              <a:rPr lang="es-ES_tradnl" sz="2600" dirty="0"/>
              <a:t>se trata de preservar el espacio en blanco, aquí hay algunas pautas mínimas. </a:t>
            </a:r>
            <a:endParaRPr lang="es-ES_tradnl" sz="2600" dirty="0" smtClean="0"/>
          </a:p>
          <a:p>
            <a:pPr marL="0" indent="0">
              <a:buClr>
                <a:schemeClr val="tx1"/>
              </a:buClr>
              <a:buNone/>
            </a:pPr>
            <a:r>
              <a:rPr lang="es-ES_tradnl" sz="2600" dirty="0" smtClean="0"/>
              <a:t>Los </a:t>
            </a:r>
            <a:r>
              <a:rPr lang="es-ES_tradnl" sz="2600" dirty="0"/>
              <a:t>márgenes deben permanecer libres de texto y visuales. </a:t>
            </a:r>
            <a:endParaRPr lang="es-ES_tradnl" sz="2600" dirty="0" smtClean="0"/>
          </a:p>
          <a:p>
            <a:pPr marL="0" indent="0">
              <a:buClr>
                <a:schemeClr val="tx1"/>
              </a:buClr>
              <a:buNone/>
            </a:pPr>
            <a:r>
              <a:rPr lang="es-ES_tradnl" sz="2600" dirty="0" smtClean="0"/>
              <a:t>Resista </a:t>
            </a:r>
            <a:r>
              <a:rPr lang="es-ES_tradnl" sz="2600" dirty="0"/>
              <a:t>el impulso de estirar las imágenes para ocupar el espacio disponible; en su lugar, dimensione adecuadamente sus imágenes según su contenido. </a:t>
            </a:r>
          </a:p>
        </p:txBody>
      </p:sp>
    </p:spTree>
    <p:extLst>
      <p:ext uri="{BB962C8B-B14F-4D97-AF65-F5344CB8AC3E}">
        <p14:creationId xmlns:p14="http://schemas.microsoft.com/office/powerpoint/2010/main" val="182551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2277035"/>
            <a:ext cx="10385280" cy="351322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Más allá de estas pautas, piense en cómo puede usar el espacio en blanco estratégicamente para </a:t>
            </a:r>
            <a:r>
              <a:rPr lang="es-ES_tradnl" sz="2600" dirty="0" smtClean="0"/>
              <a:t>enfatizar. </a:t>
            </a:r>
          </a:p>
          <a:p>
            <a:pPr marL="0" indent="0">
              <a:buClr>
                <a:schemeClr val="tx1"/>
              </a:buClr>
              <a:buNone/>
            </a:pPr>
            <a:r>
              <a:rPr lang="es-ES_tradnl" sz="2600" dirty="0" smtClean="0"/>
              <a:t>Si </a:t>
            </a:r>
            <a:r>
              <a:rPr lang="es-ES_tradnl" sz="2600" dirty="0"/>
              <a:t>hay una cosa que es realmente importante, piense en hacer que sea lo único en la página. </a:t>
            </a:r>
            <a:endParaRPr lang="es-ES_tradnl" sz="2600" dirty="0" smtClean="0"/>
          </a:p>
          <a:p>
            <a:pPr marL="0" indent="0">
              <a:buClr>
                <a:schemeClr val="tx1"/>
              </a:buClr>
              <a:buNone/>
            </a:pPr>
            <a:r>
              <a:rPr lang="es-ES_tradnl" sz="2600" dirty="0" smtClean="0"/>
              <a:t>En </a:t>
            </a:r>
            <a:r>
              <a:rPr lang="es-ES_tradnl" sz="2600" dirty="0"/>
              <a:t>algunos casos, esto podría ser una sola oración o incluso un solo número</a:t>
            </a:r>
            <a:r>
              <a:rPr lang="es-ES_tradnl" sz="2600" dirty="0" smtClean="0"/>
              <a:t>.</a:t>
            </a:r>
            <a:endParaRPr lang="es-ES_tradnl" sz="2600" dirty="0"/>
          </a:p>
        </p:txBody>
      </p:sp>
    </p:spTree>
    <p:extLst>
      <p:ext uri="{BB962C8B-B14F-4D97-AF65-F5344CB8AC3E}">
        <p14:creationId xmlns:p14="http://schemas.microsoft.com/office/powerpoint/2010/main" val="4195200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48</a:t>
            </a:fld>
            <a:endParaRPr lang="en-US" sz="1600" dirty="0"/>
          </a:p>
        </p:txBody>
      </p:sp>
      <p:sp>
        <p:nvSpPr>
          <p:cNvPr id="8" name="Título 1"/>
          <p:cNvSpPr txBox="1">
            <a:spLocks/>
          </p:cNvSpPr>
          <p:nvPr/>
        </p:nvSpPr>
        <p:spPr>
          <a:xfrm>
            <a:off x="483532" y="325015"/>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448236" y="1308851"/>
            <a:ext cx="10981764" cy="435590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Uso </a:t>
            </a:r>
            <a:r>
              <a:rPr lang="es-ES_tradnl" sz="2600" i="1" dirty="0"/>
              <a:t>no</a:t>
            </a:r>
            <a:r>
              <a:rPr lang="es-ES_tradnl" sz="2600" dirty="0"/>
              <a:t> estratégico del </a:t>
            </a:r>
            <a:r>
              <a:rPr lang="es-ES_tradnl" sz="2600" dirty="0" smtClean="0"/>
              <a:t>contraste</a:t>
            </a:r>
          </a:p>
          <a:p>
            <a:pPr marL="0" indent="0">
              <a:buClr>
                <a:schemeClr val="tx1"/>
              </a:buClr>
              <a:buNone/>
            </a:pPr>
            <a:r>
              <a:rPr lang="es-ES_tradnl" sz="2600" dirty="0" smtClean="0"/>
              <a:t>Un contraste </a:t>
            </a:r>
            <a:r>
              <a:rPr lang="es-ES_tradnl" sz="2600" dirty="0"/>
              <a:t>claro puede ser una señal para nuestra audiencia, ayudándoles a entender dónde enfocar su atención. </a:t>
            </a:r>
            <a:endParaRPr lang="es-ES_tradnl" sz="2600" dirty="0" smtClean="0"/>
          </a:p>
          <a:p>
            <a:pPr marL="0" indent="0">
              <a:buClr>
                <a:schemeClr val="tx1"/>
              </a:buClr>
              <a:buNone/>
            </a:pPr>
            <a:r>
              <a:rPr lang="es-ES_tradnl" sz="2600" dirty="0" smtClean="0"/>
              <a:t>La </a:t>
            </a:r>
            <a:r>
              <a:rPr lang="es-ES_tradnl" sz="2600" dirty="0"/>
              <a:t>falta de </a:t>
            </a:r>
            <a:r>
              <a:rPr lang="es-ES_tradnl" sz="2600" dirty="0" smtClean="0"/>
              <a:t>un contraste (que sea claro), </a:t>
            </a:r>
            <a:r>
              <a:rPr lang="es-ES_tradnl" sz="2600" dirty="0"/>
              <a:t>por otro lado, puede ser una forma de desorden visual. </a:t>
            </a:r>
            <a:endParaRPr lang="es-ES_tradnl" sz="2600" dirty="0" smtClean="0"/>
          </a:p>
          <a:p>
            <a:pPr marL="0" indent="0">
              <a:buClr>
                <a:schemeClr val="tx1"/>
              </a:buClr>
              <a:buNone/>
            </a:pPr>
            <a:r>
              <a:rPr lang="es-ES_tradnl" sz="2600" dirty="0" smtClean="0"/>
              <a:t>Al </a:t>
            </a:r>
            <a:r>
              <a:rPr lang="es-ES_tradnl" sz="2600" dirty="0"/>
              <a:t>analizar el valor crítico del contraste, </a:t>
            </a:r>
            <a:r>
              <a:rPr lang="es-ES_tradnl" sz="2600" dirty="0" err="1" smtClean="0"/>
              <a:t>Colin</a:t>
            </a:r>
            <a:r>
              <a:rPr lang="es-ES_tradnl" sz="2600" dirty="0" smtClean="0"/>
              <a:t> </a:t>
            </a:r>
            <a:r>
              <a:rPr lang="es-ES_tradnl" sz="2600" dirty="0" err="1"/>
              <a:t>Ware</a:t>
            </a:r>
            <a:r>
              <a:rPr lang="es-ES_tradnl" sz="2600" dirty="0"/>
              <a:t> (</a:t>
            </a:r>
            <a:r>
              <a:rPr lang="es-ES_tradnl" sz="2600" dirty="0" err="1"/>
              <a:t>Information</a:t>
            </a:r>
            <a:r>
              <a:rPr lang="es-ES_tradnl" sz="2600" dirty="0"/>
              <a:t> </a:t>
            </a:r>
            <a:r>
              <a:rPr lang="es-ES_tradnl" sz="2600" dirty="0" err="1"/>
              <a:t>Visualization</a:t>
            </a:r>
            <a:r>
              <a:rPr lang="es-ES_tradnl" sz="2600" dirty="0"/>
              <a:t>: </a:t>
            </a:r>
            <a:r>
              <a:rPr lang="es-ES_tradnl" sz="2600" dirty="0" err="1"/>
              <a:t>Perception</a:t>
            </a:r>
            <a:r>
              <a:rPr lang="es-ES_tradnl" sz="2600" dirty="0"/>
              <a:t> </a:t>
            </a:r>
            <a:r>
              <a:rPr lang="es-ES_tradnl" sz="2600" dirty="0" err="1"/>
              <a:t>for</a:t>
            </a:r>
            <a:r>
              <a:rPr lang="es-ES_tradnl" sz="2600" dirty="0"/>
              <a:t> </a:t>
            </a:r>
            <a:r>
              <a:rPr lang="es-ES_tradnl" sz="2600" dirty="0" err="1"/>
              <a:t>Design</a:t>
            </a:r>
            <a:r>
              <a:rPr lang="es-ES_tradnl" sz="2600" dirty="0"/>
              <a:t>, 2004), </a:t>
            </a:r>
            <a:r>
              <a:rPr lang="es-ES_tradnl" sz="2600" dirty="0" smtClean="0"/>
              <a:t>dice esta </a:t>
            </a:r>
            <a:r>
              <a:rPr lang="es-ES_tradnl" sz="2600" dirty="0" err="1" smtClean="0"/>
              <a:t>analog</a:t>
            </a:r>
            <a:r>
              <a:rPr lang="es-ES" sz="2600" dirty="0" err="1" smtClean="0"/>
              <a:t>ía</a:t>
            </a:r>
            <a:r>
              <a:rPr lang="es-ES" sz="2600" dirty="0" smtClean="0"/>
              <a:t>: </a:t>
            </a:r>
            <a:r>
              <a:rPr lang="es-ES_tradnl" sz="2600" dirty="0" smtClean="0"/>
              <a:t>es </a:t>
            </a:r>
            <a:r>
              <a:rPr lang="es-ES_tradnl" sz="2600" dirty="0"/>
              <a:t>fácil detectar un halcón en un cielo lleno de palomas, pero </a:t>
            </a:r>
            <a:r>
              <a:rPr lang="es-ES_tradnl" sz="2600" dirty="0" smtClean="0"/>
              <a:t>si la </a:t>
            </a:r>
            <a:r>
              <a:rPr lang="es-ES_tradnl" sz="2600" b="1" dirty="0"/>
              <a:t>variedad</a:t>
            </a:r>
            <a:r>
              <a:rPr lang="es-ES_tradnl" sz="2600" dirty="0"/>
              <a:t> de </a:t>
            </a:r>
            <a:r>
              <a:rPr lang="es-ES_tradnl" sz="2600" dirty="0" smtClean="0"/>
              <a:t>pájaros en el cielo </a:t>
            </a:r>
            <a:r>
              <a:rPr lang="es-ES_tradnl" sz="2600" dirty="0"/>
              <a:t>aumenta, ese halcón se vuelve cada vez más difícil de detectar. </a:t>
            </a:r>
            <a:endParaRPr lang="es-ES_tradnl" sz="2600" dirty="0" smtClean="0"/>
          </a:p>
          <a:p>
            <a:pPr marL="0" indent="0">
              <a:buClr>
                <a:schemeClr val="tx1"/>
              </a:buClr>
              <a:buNone/>
            </a:pPr>
            <a:r>
              <a:rPr lang="es-ES_tradnl" sz="2600" dirty="0" smtClean="0"/>
              <a:t>Esto </a:t>
            </a:r>
            <a:r>
              <a:rPr lang="es-ES_tradnl" sz="2600" dirty="0"/>
              <a:t>resalta la importancia del uso estratégico del contraste en el diseño visual: mientras más cosas hacemos diferentes, menor es el grado en que cualquiera de ellas se </a:t>
            </a:r>
            <a:r>
              <a:rPr lang="es-ES_tradnl" sz="2600" dirty="0" smtClean="0"/>
              <a:t>destaque. </a:t>
            </a:r>
            <a:endParaRPr lang="es-ES_tradnl" sz="2600" dirty="0"/>
          </a:p>
        </p:txBody>
      </p:sp>
    </p:spTree>
    <p:extLst>
      <p:ext uri="{BB962C8B-B14F-4D97-AF65-F5344CB8AC3E}">
        <p14:creationId xmlns:p14="http://schemas.microsoft.com/office/powerpoint/2010/main" val="284023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721225"/>
            <a:ext cx="10385280" cy="40152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Para explicar esto de otra manera, si hay algo realmente importante que queremos que nuestro público sepa o vea (el halcón), deberíamos hacer de eso una cosa muy diferente del resto. </a:t>
            </a:r>
            <a:endParaRPr lang="es-ES_tradnl" sz="2600" dirty="0" smtClean="0"/>
          </a:p>
          <a:p>
            <a:pPr marL="0" indent="0">
              <a:buClr>
                <a:schemeClr val="tx1"/>
              </a:buClr>
              <a:buNone/>
            </a:pPr>
            <a:r>
              <a:rPr lang="es-ES_tradnl" sz="2600" dirty="0" smtClean="0"/>
              <a:t>Veamos </a:t>
            </a:r>
            <a:r>
              <a:rPr lang="es-ES_tradnl" sz="2600" dirty="0"/>
              <a:t>un ejemplo para ilustrar más este concepto. Imagine que trabaja para un </a:t>
            </a:r>
            <a:r>
              <a:rPr lang="es-ES_tradnl" sz="2600" dirty="0" err="1" smtClean="0"/>
              <a:t>retailer</a:t>
            </a:r>
            <a:r>
              <a:rPr lang="es-ES_tradnl" sz="2600" dirty="0" smtClean="0"/>
              <a:t> de EE.UU</a:t>
            </a:r>
            <a:r>
              <a:rPr lang="es-ES_tradnl" sz="2600" dirty="0"/>
              <a:t>. </a:t>
            </a:r>
            <a:r>
              <a:rPr lang="es-ES_tradnl" sz="2600" dirty="0" smtClean="0"/>
              <a:t>y </a:t>
            </a:r>
            <a:r>
              <a:rPr lang="es-ES_tradnl" sz="2600" dirty="0"/>
              <a:t>quiere comprender cómo se sienten sus clientes sobre las diversas </a:t>
            </a:r>
            <a:r>
              <a:rPr lang="es-ES_tradnl" sz="2600" i="1" dirty="0"/>
              <a:t>dimensiones de su experiencia de compra en su tienda </a:t>
            </a:r>
            <a:r>
              <a:rPr lang="es-ES_tradnl" sz="2600" dirty="0"/>
              <a:t>en comparación con sus competidores. </a:t>
            </a:r>
            <a:endParaRPr lang="es-ES_tradnl" sz="2600" dirty="0" smtClean="0"/>
          </a:p>
          <a:p>
            <a:pPr marL="0" indent="0">
              <a:buClr>
                <a:schemeClr val="tx1"/>
              </a:buClr>
              <a:buNone/>
            </a:pPr>
            <a:r>
              <a:rPr lang="es-ES_tradnl" sz="2600" dirty="0" smtClean="0"/>
              <a:t>Ha </a:t>
            </a:r>
            <a:r>
              <a:rPr lang="es-ES_tradnl" sz="2600" dirty="0"/>
              <a:t>realizado una encuesta para recopilar esta información y ahora está tratando de comprender lo que le dice. </a:t>
            </a:r>
            <a:endParaRPr lang="es-ES_tradnl" sz="2600" dirty="0" smtClean="0"/>
          </a:p>
          <a:p>
            <a:pPr marL="0" indent="0">
              <a:buClr>
                <a:schemeClr val="tx1"/>
              </a:buClr>
              <a:buNone/>
            </a:pPr>
            <a:r>
              <a:rPr lang="es-ES_tradnl" sz="2600" dirty="0" smtClean="0"/>
              <a:t>Ha </a:t>
            </a:r>
            <a:r>
              <a:rPr lang="es-ES_tradnl" sz="2600" dirty="0"/>
              <a:t>creado un índice de rendimiento ponderado para resumir cada categoría de interés (cuanto mayor sea el índice, mejor será el </a:t>
            </a:r>
            <a:r>
              <a:rPr lang="es-ES_tradnl" sz="2600" dirty="0" smtClean="0"/>
              <a:t>rendimiento). </a:t>
            </a:r>
            <a:endParaRPr lang="es-ES_tradnl" sz="2600" dirty="0"/>
          </a:p>
        </p:txBody>
      </p:sp>
    </p:spTree>
    <p:extLst>
      <p:ext uri="{BB962C8B-B14F-4D97-AF65-F5344CB8AC3E}">
        <p14:creationId xmlns:p14="http://schemas.microsoft.com/office/powerpoint/2010/main" val="1154863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Imagine una página en blanco o una pantalla en blanco: cada elemento que agregue a esa página o pantalla toma una carga cognitiva por parte de su audiencia; en otras palabras, les toma poder mental para procesar. </a:t>
            </a:r>
            <a:endParaRPr lang="es-ES_tradnl" sz="2600" dirty="0" smtClean="0"/>
          </a:p>
          <a:p>
            <a:pPr marL="0" indent="0">
              <a:buClr>
                <a:schemeClr val="tx1"/>
              </a:buClr>
              <a:buNone/>
            </a:pPr>
            <a:r>
              <a:rPr lang="es-ES_tradnl" sz="2600" dirty="0" smtClean="0"/>
              <a:t>Por </a:t>
            </a:r>
            <a:r>
              <a:rPr lang="es-ES_tradnl" sz="2600" dirty="0"/>
              <a:t>lo tanto, deseamos tener una mirada exigente a los elementos visuales que permitimos en nuestras comunicaciones. </a:t>
            </a:r>
            <a:endParaRPr lang="es-ES_tradnl" sz="2600" dirty="0" smtClean="0"/>
          </a:p>
          <a:p>
            <a:pPr marL="0" indent="0">
              <a:buClr>
                <a:schemeClr val="tx1"/>
              </a:buClr>
              <a:buNone/>
            </a:pPr>
            <a:r>
              <a:rPr lang="es-ES_tradnl" sz="2600" dirty="0" smtClean="0"/>
              <a:t>En </a:t>
            </a:r>
            <a:r>
              <a:rPr lang="es-ES_tradnl" sz="2600" dirty="0"/>
              <a:t>general, identifique cualquier cosa que no agregue valor informativo, o que no agregue suficiente valor informativo para compensar su presencia, y elimine esas cosas. </a:t>
            </a:r>
            <a:endParaRPr lang="es-ES_tradnl" sz="2600" dirty="0" smtClean="0"/>
          </a:p>
          <a:p>
            <a:pPr marL="0" indent="0">
              <a:buClr>
                <a:schemeClr val="tx1"/>
              </a:buClr>
              <a:buNone/>
            </a:pPr>
            <a:r>
              <a:rPr lang="es-ES_tradnl" sz="2600" dirty="0" smtClean="0"/>
              <a:t>Identificar </a:t>
            </a:r>
            <a:r>
              <a:rPr lang="es-ES_tradnl" sz="2600" dirty="0"/>
              <a:t>y eliminar ese desorden es </a:t>
            </a:r>
            <a:r>
              <a:rPr lang="es-ES_tradnl" sz="2600" dirty="0" smtClean="0"/>
              <a:t>la tarea principal.</a:t>
            </a:r>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2689412"/>
            <a:ext cx="10385280" cy="31008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Figura 3.15 muestra el índice de rendimiento ponderado en todas las categorías para su empresa y cinco competidores. </a:t>
            </a:r>
            <a:r>
              <a:rPr lang="es-ES_tradnl" sz="2600" dirty="0" smtClean="0"/>
              <a:t>Estúdielo </a:t>
            </a:r>
            <a:r>
              <a:rPr lang="es-ES_tradnl" sz="2600" dirty="0"/>
              <a:t>por un momento y </a:t>
            </a:r>
            <a:r>
              <a:rPr lang="es-ES_tradnl" sz="2600" dirty="0" smtClean="0"/>
              <a:t>tome </a:t>
            </a:r>
            <a:r>
              <a:rPr lang="es-ES_tradnl" sz="2600" dirty="0"/>
              <a:t>nota de </a:t>
            </a:r>
            <a:r>
              <a:rPr lang="es-ES_tradnl" sz="2600" dirty="0" smtClean="0"/>
              <a:t>su </a:t>
            </a:r>
            <a:r>
              <a:rPr lang="es-ES_tradnl" sz="2600" dirty="0"/>
              <a:t>proceso de pensamiento mientras </a:t>
            </a:r>
            <a:r>
              <a:rPr lang="es-ES_tradnl" sz="2600" dirty="0" smtClean="0"/>
              <a:t>asimila </a:t>
            </a:r>
            <a:r>
              <a:rPr lang="es-ES_tradnl" sz="2600" dirty="0"/>
              <a:t>la información.</a:t>
            </a:r>
          </a:p>
        </p:txBody>
      </p:sp>
    </p:spTree>
    <p:extLst>
      <p:ext uri="{BB962C8B-B14F-4D97-AF65-F5344CB8AC3E}">
        <p14:creationId xmlns:p14="http://schemas.microsoft.com/office/powerpoint/2010/main" val="813355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pic>
        <p:nvPicPr>
          <p:cNvPr id="3" name="Imagen 2"/>
          <p:cNvPicPr>
            <a:picLocks noChangeAspect="1"/>
          </p:cNvPicPr>
          <p:nvPr/>
        </p:nvPicPr>
        <p:blipFill>
          <a:blip r:embed="rId3"/>
          <a:stretch>
            <a:fillRect/>
          </a:stretch>
        </p:blipFill>
        <p:spPr>
          <a:xfrm>
            <a:off x="1228299" y="235697"/>
            <a:ext cx="9743802" cy="5967879"/>
          </a:xfrm>
          <a:prstGeom prst="rect">
            <a:avLst/>
          </a:prstGeom>
        </p:spPr>
      </p:pic>
    </p:spTree>
    <p:extLst>
      <p:ext uri="{BB962C8B-B14F-4D97-AF65-F5344CB8AC3E}">
        <p14:creationId xmlns:p14="http://schemas.microsoft.com/office/powerpoint/2010/main" val="5198423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609600" y="1703296"/>
            <a:ext cx="11295529" cy="40152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Si tuviera que describir la figura 3.15 en una sola palabra, ¿cuál sería esa palabra? </a:t>
            </a:r>
            <a:r>
              <a:rPr lang="es-ES_tradnl" sz="2500" dirty="0" smtClean="0"/>
              <a:t>Desordenado, abrumador, confuso </a:t>
            </a:r>
            <a:r>
              <a:rPr lang="es-ES_tradnl" sz="2500" dirty="0"/>
              <a:t>y quizás agotador. </a:t>
            </a:r>
            <a:endParaRPr lang="es-ES_tradnl" sz="2500" dirty="0" smtClean="0"/>
          </a:p>
          <a:p>
            <a:pPr marL="0" indent="0">
              <a:buClr>
                <a:schemeClr val="tx1"/>
              </a:buClr>
              <a:buNone/>
            </a:pPr>
            <a:r>
              <a:rPr lang="es-ES_tradnl" sz="2500" dirty="0" smtClean="0"/>
              <a:t>Están </a:t>
            </a:r>
            <a:r>
              <a:rPr lang="es-ES_tradnl" sz="2500" dirty="0"/>
              <a:t>sucediendo muchas cosas en este gráfico. Tantas cosas compiten por nuestra atención que es difícil saber dónde buscar. </a:t>
            </a:r>
            <a:endParaRPr lang="es-ES_tradnl" sz="2500" dirty="0" smtClean="0"/>
          </a:p>
          <a:p>
            <a:pPr marL="0" indent="0">
              <a:buClr>
                <a:schemeClr val="tx1"/>
              </a:buClr>
              <a:buNone/>
            </a:pPr>
            <a:r>
              <a:rPr lang="es-ES_tradnl" sz="2500" dirty="0" smtClean="0"/>
              <a:t>Revisemos </a:t>
            </a:r>
            <a:r>
              <a:rPr lang="es-ES_tradnl" sz="2500" dirty="0"/>
              <a:t>exactamente lo que estamos viendo. </a:t>
            </a:r>
            <a:endParaRPr lang="es-ES_tradnl" sz="2500" dirty="0" smtClean="0"/>
          </a:p>
          <a:p>
            <a:pPr marL="0" indent="0">
              <a:buClr>
                <a:schemeClr val="tx1"/>
              </a:buClr>
              <a:buNone/>
            </a:pPr>
            <a:r>
              <a:rPr lang="es-ES_tradnl" sz="2500" dirty="0" smtClean="0"/>
              <a:t>Como se </a:t>
            </a:r>
            <a:r>
              <a:rPr lang="es-ES_tradnl" sz="2500" dirty="0" err="1" smtClean="0"/>
              <a:t>mencion</a:t>
            </a:r>
            <a:r>
              <a:rPr lang="es-ES" sz="2500" dirty="0" err="1" smtClean="0"/>
              <a:t>ó</a:t>
            </a:r>
            <a:r>
              <a:rPr lang="es-ES_tradnl" sz="2500" dirty="0" smtClean="0"/>
              <a:t>, </a:t>
            </a:r>
            <a:r>
              <a:rPr lang="es-ES_tradnl" sz="2500" dirty="0"/>
              <a:t>los datos graficados son un </a:t>
            </a:r>
            <a:r>
              <a:rPr lang="es-ES_tradnl" sz="2500" i="1" dirty="0"/>
              <a:t>índice de rendimiento ponderado</a:t>
            </a:r>
            <a:r>
              <a:rPr lang="es-ES_tradnl" sz="2500" dirty="0"/>
              <a:t>. </a:t>
            </a:r>
            <a:endParaRPr lang="es-ES_tradnl" sz="2500" dirty="0" smtClean="0"/>
          </a:p>
          <a:p>
            <a:pPr marL="0" indent="0">
              <a:buClr>
                <a:schemeClr val="tx1"/>
              </a:buClr>
              <a:buNone/>
            </a:pPr>
            <a:r>
              <a:rPr lang="es-ES_tradnl" sz="2500" dirty="0" smtClean="0"/>
              <a:t>No </a:t>
            </a:r>
            <a:r>
              <a:rPr lang="es-ES_tradnl" sz="2500" dirty="0"/>
              <a:t>necesita preocuparse por los detalles de cómo se calcula esto, sino más bien comprender que esta es una métrica de rendimiento resumida que nos gustaría comparar en varias categorías </a:t>
            </a:r>
            <a:r>
              <a:rPr lang="es-ES_tradnl" sz="2500" dirty="0" smtClean="0"/>
              <a:t>(eje </a:t>
            </a:r>
            <a:r>
              <a:rPr lang="es-ES_tradnl" sz="2500" dirty="0"/>
              <a:t>x horizontal: Selección, Conveniencia, </a:t>
            </a:r>
            <a:r>
              <a:rPr lang="es-ES_tradnl" sz="2500" dirty="0" smtClean="0"/>
              <a:t>Servicio, </a:t>
            </a:r>
            <a:r>
              <a:rPr lang="es-ES_tradnl" sz="2500" dirty="0"/>
              <a:t>Relación y </a:t>
            </a:r>
            <a:r>
              <a:rPr lang="es-ES_tradnl" sz="2500" dirty="0" smtClean="0"/>
              <a:t>Precio</a:t>
            </a:r>
            <a:r>
              <a:rPr lang="es-ES_tradnl" sz="2500" dirty="0"/>
              <a:t>) para "Nuestro negocio" (representado por el diamante azul) en comparación con una serie de competidores (las otras formas de colores). </a:t>
            </a:r>
          </a:p>
        </p:txBody>
      </p:sp>
    </p:spTree>
    <p:extLst>
      <p:ext uri="{BB962C8B-B14F-4D97-AF65-F5344CB8AC3E}">
        <p14:creationId xmlns:p14="http://schemas.microsoft.com/office/powerpoint/2010/main" val="8636361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53</a:t>
            </a:fld>
            <a:endParaRPr lang="en-US" sz="1600" dirty="0"/>
          </a:p>
        </p:txBody>
      </p:sp>
      <p:sp>
        <p:nvSpPr>
          <p:cNvPr id="8" name="Título 1"/>
          <p:cNvSpPr txBox="1">
            <a:spLocks/>
          </p:cNvSpPr>
          <p:nvPr/>
        </p:nvSpPr>
        <p:spPr>
          <a:xfrm>
            <a:off x="537317" y="595017"/>
            <a:ext cx="10558832"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537316" y="1739153"/>
            <a:ext cx="5641992" cy="40152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Un índice más alto representa un mejor rendimiento, y un índice más bajo significa un rendimiento más bajo. </a:t>
            </a:r>
            <a:endParaRPr lang="es-ES_tradnl" sz="2400" dirty="0" smtClean="0"/>
          </a:p>
          <a:p>
            <a:pPr marL="0" indent="0">
              <a:buClr>
                <a:schemeClr val="tx1"/>
              </a:buClr>
              <a:buNone/>
            </a:pPr>
            <a:r>
              <a:rPr lang="es-ES_tradnl" sz="2400" dirty="0" smtClean="0"/>
              <a:t>Tomar </a:t>
            </a:r>
            <a:r>
              <a:rPr lang="es-ES_tradnl" sz="2400" dirty="0"/>
              <a:t>esta información es un proceso lento, con un montón de ida y vuelta entre la leyenda en la parte inferior y los datos en el gráfico para descifrar lo que se transmite. </a:t>
            </a:r>
            <a:endParaRPr lang="es-ES_tradnl" sz="2400" dirty="0" smtClean="0"/>
          </a:p>
        </p:txBody>
      </p:sp>
      <p:pic>
        <p:nvPicPr>
          <p:cNvPr id="6" name="Imagen 5"/>
          <p:cNvPicPr>
            <a:picLocks noChangeAspect="1"/>
          </p:cNvPicPr>
          <p:nvPr/>
        </p:nvPicPr>
        <p:blipFill>
          <a:blip r:embed="rId3"/>
          <a:stretch>
            <a:fillRect/>
          </a:stretch>
        </p:blipFill>
        <p:spPr>
          <a:xfrm>
            <a:off x="6642845" y="931858"/>
            <a:ext cx="5387092" cy="3299483"/>
          </a:xfrm>
          <a:prstGeom prst="rect">
            <a:avLst/>
          </a:prstGeom>
        </p:spPr>
      </p:pic>
      <p:sp>
        <p:nvSpPr>
          <p:cNvPr id="7" name="Marcador de contenido 2"/>
          <p:cNvSpPr txBox="1">
            <a:spLocks/>
          </p:cNvSpPr>
          <p:nvPr/>
        </p:nvSpPr>
        <p:spPr>
          <a:xfrm>
            <a:off x="537316" y="4677314"/>
            <a:ext cx="10977449" cy="143435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smtClean="0"/>
              <a:t>Incluso </a:t>
            </a:r>
            <a:r>
              <a:rPr lang="es-ES_tradnl" sz="2400" dirty="0"/>
              <a:t>si somos muy pacientes y realmente queremos obtener información de esta imagen, es casi imposible porque "Nuestro negocio" (el diamante azul) a veces está oculto por otros puntos de datos, lo que hace que ni siquiera podamos ver la </a:t>
            </a:r>
            <a:r>
              <a:rPr lang="es-ES_tradnl" sz="2400" dirty="0" smtClean="0"/>
              <a:t>comparación, </a:t>
            </a:r>
            <a:r>
              <a:rPr lang="es-ES_tradnl" sz="2400" dirty="0"/>
              <a:t>eso es lo más importante que hacer! </a:t>
            </a:r>
          </a:p>
        </p:txBody>
      </p:sp>
    </p:spTree>
    <p:extLst>
      <p:ext uri="{BB962C8B-B14F-4D97-AF65-F5344CB8AC3E}">
        <p14:creationId xmlns:p14="http://schemas.microsoft.com/office/powerpoint/2010/main" val="1739619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2294965"/>
            <a:ext cx="10471343" cy="34415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Este es un caso en el que la falta de contraste (así como algunos otros problemas de diseño) hace que la información sea mucho más difícil de interpretar de lo que debería </a:t>
            </a:r>
            <a:r>
              <a:rPr lang="es-ES_tradnl" sz="2600" err="1"/>
              <a:t>ser</a:t>
            </a:r>
            <a:r>
              <a:rPr lang="es-ES_tradnl" sz="2600" smtClean="0"/>
              <a:t>.</a:t>
            </a:r>
          </a:p>
          <a:p>
            <a:pPr marL="0" indent="0">
              <a:buClr>
                <a:schemeClr val="tx1"/>
              </a:buClr>
              <a:buNone/>
            </a:pPr>
            <a:r>
              <a:rPr lang="es-ES_tradnl" sz="2600" dirty="0" smtClean="0"/>
              <a:t>Considere </a:t>
            </a:r>
            <a:r>
              <a:rPr lang="es-ES_tradnl" sz="2600" dirty="0"/>
              <a:t>la figura 3.16, donde usamos el contraste de manera más estratégica.</a:t>
            </a:r>
          </a:p>
        </p:txBody>
      </p:sp>
    </p:spTree>
    <p:extLst>
      <p:ext uri="{BB962C8B-B14F-4D97-AF65-F5344CB8AC3E}">
        <p14:creationId xmlns:p14="http://schemas.microsoft.com/office/powerpoint/2010/main" val="11718924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55</a:t>
            </a:fld>
            <a:endParaRPr lang="en-US" sz="1600" dirty="0"/>
          </a:p>
        </p:txBody>
      </p:sp>
      <p:pic>
        <p:nvPicPr>
          <p:cNvPr id="3" name="Imagen 2"/>
          <p:cNvPicPr>
            <a:picLocks noChangeAspect="1"/>
          </p:cNvPicPr>
          <p:nvPr/>
        </p:nvPicPr>
        <p:blipFill>
          <a:blip r:embed="rId3"/>
          <a:stretch>
            <a:fillRect/>
          </a:stretch>
        </p:blipFill>
        <p:spPr>
          <a:xfrm>
            <a:off x="1638300" y="241300"/>
            <a:ext cx="8362758" cy="5980206"/>
          </a:xfrm>
          <a:prstGeom prst="rect">
            <a:avLst/>
          </a:prstGeom>
        </p:spPr>
      </p:pic>
    </p:spTree>
    <p:extLst>
      <p:ext uri="{BB962C8B-B14F-4D97-AF65-F5344CB8AC3E}">
        <p14:creationId xmlns:p14="http://schemas.microsoft.com/office/powerpoint/2010/main" val="1499829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595720"/>
            <a:ext cx="10659602"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En el gráfico </a:t>
            </a:r>
            <a:r>
              <a:rPr lang="es-ES_tradnl" sz="2400" dirty="0" smtClean="0"/>
              <a:t>corregido, tiene </a:t>
            </a:r>
            <a:r>
              <a:rPr lang="es-ES_tradnl" sz="2400" dirty="0"/>
              <a:t>una serie de cambios. </a:t>
            </a:r>
            <a:endParaRPr lang="es-ES_tradnl" sz="2400" dirty="0" smtClean="0"/>
          </a:p>
          <a:p>
            <a:pPr marL="0" indent="0">
              <a:buClr>
                <a:schemeClr val="tx1"/>
              </a:buClr>
              <a:buNone/>
            </a:pPr>
            <a:r>
              <a:rPr lang="es-ES_tradnl" sz="2400" dirty="0" smtClean="0"/>
              <a:t>Primero</a:t>
            </a:r>
            <a:r>
              <a:rPr lang="es-ES_tradnl" sz="2400" dirty="0"/>
              <a:t>, </a:t>
            </a:r>
            <a:r>
              <a:rPr lang="es-ES_tradnl" sz="2400" dirty="0" smtClean="0"/>
              <a:t>se ha elegido </a:t>
            </a:r>
            <a:r>
              <a:rPr lang="es-ES_tradnl" sz="2400" dirty="0"/>
              <a:t>un gráfico de barras horizontales para representar la información. </a:t>
            </a:r>
            <a:endParaRPr lang="es-ES_tradnl" sz="2400" dirty="0" smtClean="0"/>
          </a:p>
          <a:p>
            <a:pPr marL="0" indent="0">
              <a:buClr>
                <a:schemeClr val="tx1"/>
              </a:buClr>
              <a:buNone/>
            </a:pPr>
            <a:r>
              <a:rPr lang="es-ES_tradnl" sz="2400" dirty="0" smtClean="0"/>
              <a:t>Al </a:t>
            </a:r>
            <a:r>
              <a:rPr lang="es-ES_tradnl" sz="2400" dirty="0"/>
              <a:t>hacerlo, </a:t>
            </a:r>
            <a:r>
              <a:rPr lang="es-ES_tradnl" sz="2400" dirty="0" smtClean="0"/>
              <a:t>se han vuelto a </a:t>
            </a:r>
            <a:r>
              <a:rPr lang="es-ES_tradnl" sz="2400" dirty="0"/>
              <a:t>escalar todos los números para que estuvieran en una escala positiva: en el diagrama de dispersión original, había algunos valores negativos que complicaban el desafío de visualización. </a:t>
            </a:r>
            <a:endParaRPr lang="es-ES_tradnl" sz="2400" dirty="0" smtClean="0"/>
          </a:p>
          <a:p>
            <a:pPr marL="0" indent="0">
              <a:buClr>
                <a:schemeClr val="tx1"/>
              </a:buClr>
              <a:buNone/>
            </a:pPr>
            <a:r>
              <a:rPr lang="es-ES_tradnl" sz="2400" dirty="0" smtClean="0"/>
              <a:t>Este </a:t>
            </a:r>
            <a:r>
              <a:rPr lang="es-ES_tradnl" sz="2400" dirty="0"/>
              <a:t>cambio funciona aquí ya que estamos más interesados ​​en las diferencias relativas que en los valores absolutos. </a:t>
            </a:r>
            <a:endParaRPr lang="es-ES_tradnl" sz="2400" dirty="0" smtClean="0"/>
          </a:p>
          <a:p>
            <a:pPr marL="0" indent="0">
              <a:buClr>
                <a:schemeClr val="tx1"/>
              </a:buClr>
              <a:buNone/>
            </a:pPr>
            <a:r>
              <a:rPr lang="es-ES_tradnl" sz="2400" dirty="0" smtClean="0"/>
              <a:t>En </a:t>
            </a:r>
            <a:r>
              <a:rPr lang="es-ES_tradnl" sz="2400" dirty="0"/>
              <a:t>esta nueva versión, las categorías que anteriormente estaban en el eje horizontal x ahora descienden por el eje vertical y. Dentro de cada categoría, la longitud de la barra muestra la métrica de resumen en "Nuestro negocio" (azul) y los diversos competidores (gris), con barras más largas que representan un mejor rendimiento. </a:t>
            </a:r>
          </a:p>
        </p:txBody>
      </p:sp>
    </p:spTree>
    <p:extLst>
      <p:ext uri="{BB962C8B-B14F-4D97-AF65-F5344CB8AC3E}">
        <p14:creationId xmlns:p14="http://schemas.microsoft.com/office/powerpoint/2010/main" val="5701877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decisión de no mostrar la escala real del eje x en este caso fue deliberada, lo que obliga al público a centrarse en las diferencias relativas en lugar de quedar atrapado en las minucias de los números específicos</a:t>
            </a:r>
            <a:r>
              <a:rPr lang="es-ES_tradnl" sz="2600" dirty="0" smtClean="0"/>
              <a:t>.</a:t>
            </a:r>
          </a:p>
          <a:p>
            <a:pPr marL="0" indent="0">
              <a:buClr>
                <a:schemeClr val="tx1"/>
              </a:buClr>
              <a:buNone/>
            </a:pPr>
            <a:r>
              <a:rPr lang="es-ES_tradnl" sz="2600" dirty="0" smtClean="0"/>
              <a:t>Con </a:t>
            </a:r>
            <a:r>
              <a:rPr lang="es-ES_tradnl" sz="2600" dirty="0"/>
              <a:t>este diseño, es fácil ver dos cosas rápidamente</a:t>
            </a:r>
            <a:r>
              <a:rPr lang="es-ES_tradnl" sz="2600" dirty="0" smtClean="0"/>
              <a:t>:</a:t>
            </a:r>
          </a:p>
          <a:p>
            <a:pPr marL="0" indent="0">
              <a:buClr>
                <a:schemeClr val="tx1"/>
              </a:buClr>
              <a:buNone/>
            </a:pPr>
            <a:r>
              <a:rPr lang="es-ES_tradnl" sz="2600" dirty="0" smtClean="0"/>
              <a:t>1</a:t>
            </a:r>
            <a:r>
              <a:rPr lang="es-ES_tradnl" sz="2600" dirty="0"/>
              <a:t>. Podemos dejar que nuestros ojos escaneen a través de las barras azules para tener una idea </a:t>
            </a:r>
            <a:r>
              <a:rPr lang="es-ES_tradnl" sz="2600" i="1" dirty="0"/>
              <a:t>relativa</a:t>
            </a:r>
            <a:r>
              <a:rPr lang="es-ES_tradnl" sz="2600" dirty="0"/>
              <a:t> de cómo le está yendo a "Nuestro negocio" en las distintas categorías: puntuamos alto en Precio y Conveniencia y más bajo en Relación, posiblemente porque estamos luchando cuando llega al Servicio y Selección, como lo demuestran los bajos puntajes en estas áreas</a:t>
            </a:r>
            <a:r>
              <a:rPr lang="es-ES_tradnl" sz="2600" dirty="0" smtClean="0"/>
              <a:t>. </a:t>
            </a:r>
            <a:endParaRPr lang="es-ES_tradnl" sz="2600" dirty="0"/>
          </a:p>
        </p:txBody>
      </p:sp>
    </p:spTree>
    <p:extLst>
      <p:ext uri="{BB962C8B-B14F-4D97-AF65-F5344CB8AC3E}">
        <p14:creationId xmlns:p14="http://schemas.microsoft.com/office/powerpoint/2010/main" val="2481992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631578"/>
            <a:ext cx="10659602"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2. Dentro de una categoría dada, podemos comparar la barra azul con las barras grises para ver cómo le está yendo a nuestro negocio en relación con la competencia: </a:t>
            </a:r>
            <a:r>
              <a:rPr lang="es-ES_tradnl" sz="2500" dirty="0" smtClean="0"/>
              <a:t>ganando </a:t>
            </a:r>
            <a:r>
              <a:rPr lang="es-ES_tradnl" sz="2500" dirty="0"/>
              <a:t>en comparación con la competencia en Precio, </a:t>
            </a:r>
            <a:r>
              <a:rPr lang="es-ES_tradnl" sz="2500" dirty="0" err="1" smtClean="0"/>
              <a:t>perderdiendo</a:t>
            </a:r>
            <a:r>
              <a:rPr lang="es-ES_tradnl" sz="2500" dirty="0" smtClean="0"/>
              <a:t> </a:t>
            </a:r>
            <a:r>
              <a:rPr lang="es-ES_tradnl" sz="2500" dirty="0"/>
              <a:t>en Servicio y Selección</a:t>
            </a:r>
            <a:r>
              <a:rPr lang="es-ES_tradnl" sz="2500" dirty="0" smtClean="0"/>
              <a:t>.</a:t>
            </a:r>
          </a:p>
          <a:p>
            <a:pPr marL="0" indent="0">
              <a:buClr>
                <a:schemeClr val="tx1"/>
              </a:buClr>
              <a:buNone/>
            </a:pPr>
            <a:r>
              <a:rPr lang="es-ES_tradnl" sz="2500" dirty="0" smtClean="0"/>
              <a:t>Los </a:t>
            </a:r>
            <a:r>
              <a:rPr lang="es-ES_tradnl" sz="2500" dirty="0"/>
              <a:t>competidores se distinguen entre sí según el orden en que aparecen (el competidor A siempre aparece directamente después de la barra azul, el competidor B después de eso, etc.), que se describe en la leyenda a la </a:t>
            </a:r>
            <a:r>
              <a:rPr lang="es-ES_tradnl" sz="2500" dirty="0" smtClean="0"/>
              <a:t>izquierda.</a:t>
            </a:r>
          </a:p>
          <a:p>
            <a:pPr marL="0" indent="0">
              <a:buClr>
                <a:schemeClr val="tx1"/>
              </a:buClr>
              <a:buNone/>
            </a:pPr>
            <a:r>
              <a:rPr lang="es-ES_tradnl" sz="2500" dirty="0" smtClean="0"/>
              <a:t>Si </a:t>
            </a:r>
            <a:r>
              <a:rPr lang="es-ES_tradnl" sz="2500" dirty="0"/>
              <a:t>fuera importante poder identificar rápidamente a cada competidor, este diseño no lo permite de inmediato</a:t>
            </a:r>
            <a:r>
              <a:rPr lang="es-ES_tradnl" sz="2500" dirty="0" smtClean="0"/>
              <a:t>.</a:t>
            </a:r>
          </a:p>
          <a:p>
            <a:pPr marL="0" indent="0">
              <a:buClr>
                <a:schemeClr val="tx1"/>
              </a:buClr>
              <a:buNone/>
            </a:pPr>
            <a:r>
              <a:rPr lang="es-ES_tradnl" sz="2500" dirty="0" smtClean="0"/>
              <a:t>Pero </a:t>
            </a:r>
            <a:r>
              <a:rPr lang="es-ES_tradnl" sz="2500" dirty="0"/>
              <a:t>si esa es una comparación de segundo o tercer orden en términos de prioridad y no es lo más crítico, este enfoque puede funcionar bien. </a:t>
            </a:r>
          </a:p>
        </p:txBody>
      </p:sp>
    </p:spTree>
    <p:extLst>
      <p:ext uri="{BB962C8B-B14F-4D97-AF65-F5344CB8AC3E}">
        <p14:creationId xmlns:p14="http://schemas.microsoft.com/office/powerpoint/2010/main" val="43506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el cambio de imagen, también </a:t>
            </a:r>
            <a:r>
              <a:rPr lang="es-ES_tradnl" sz="2600" dirty="0" err="1" smtClean="0"/>
              <a:t>est</a:t>
            </a:r>
            <a:r>
              <a:rPr lang="es-ES" sz="2600" dirty="0" err="1" smtClean="0"/>
              <a:t>án</a:t>
            </a:r>
            <a:r>
              <a:rPr lang="es-ES" sz="2600" dirty="0" smtClean="0"/>
              <a:t> organizadas </a:t>
            </a:r>
            <a:r>
              <a:rPr lang="es-ES_tradnl" sz="2600" dirty="0" smtClean="0"/>
              <a:t>las </a:t>
            </a:r>
            <a:r>
              <a:rPr lang="es-ES_tradnl" sz="2600" dirty="0"/>
              <a:t>categorías en orden de </a:t>
            </a:r>
            <a:r>
              <a:rPr lang="es-ES_tradnl" sz="2600" b="1" dirty="0"/>
              <a:t>disminución</a:t>
            </a:r>
            <a:r>
              <a:rPr lang="es-ES_tradnl" sz="2600" dirty="0"/>
              <a:t> del índice de rendimiento ponderado para "Nuestro negocio", que proporciona un constructo para que nuestro público lo use mientras asimilan la información, y </a:t>
            </a:r>
            <a:r>
              <a:rPr lang="es-ES_tradnl" sz="2600" dirty="0" smtClean="0"/>
              <a:t>se ha agregado una </a:t>
            </a:r>
            <a:r>
              <a:rPr lang="es-ES_tradnl" sz="2600" dirty="0"/>
              <a:t>métrica de resumen (rango relativo) para </a:t>
            </a:r>
            <a:r>
              <a:rPr lang="es-ES_tradnl" sz="2600" dirty="0" smtClean="0"/>
              <a:t>que sea </a:t>
            </a:r>
            <a:r>
              <a:rPr lang="es-ES_tradnl" sz="2600" dirty="0"/>
              <a:t>fácil saber rápidamente cómo "Nuestro negocio" se clasifica en cada categoría en relación con nuestra competencia. </a:t>
            </a:r>
            <a:endParaRPr lang="es-ES_tradnl" sz="2600" dirty="0" smtClean="0"/>
          </a:p>
          <a:p>
            <a:pPr marL="0" indent="0">
              <a:buClr>
                <a:schemeClr val="tx1"/>
              </a:buClr>
              <a:buNone/>
            </a:pPr>
            <a:r>
              <a:rPr lang="es-ES_tradnl" sz="2600" dirty="0" smtClean="0"/>
              <a:t>Observe </a:t>
            </a:r>
            <a:r>
              <a:rPr lang="es-ES_tradnl" sz="2600" dirty="0"/>
              <a:t>aquí cómo el uso efectivo del contraste (y algunas otras opciones de diseño reflexivo) hace que sea un proceso mucho más rápido, más fácil y más cómodo para obtener la información que buscamos que en el gráfico original.</a:t>
            </a:r>
          </a:p>
        </p:txBody>
      </p:sp>
    </p:spTree>
    <p:extLst>
      <p:ext uri="{BB962C8B-B14F-4D97-AF65-F5344CB8AC3E}">
        <p14:creationId xmlns:p14="http://schemas.microsoft.com/office/powerpoint/2010/main" val="899922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Carga </a:t>
            </a:r>
            <a:r>
              <a:rPr lang="es-ES_tradnl" sz="2600" dirty="0" smtClean="0"/>
              <a:t>cognitiva</a:t>
            </a:r>
          </a:p>
          <a:p>
            <a:pPr marL="0" indent="0">
              <a:buClr>
                <a:schemeClr val="tx1"/>
              </a:buClr>
              <a:buNone/>
            </a:pPr>
            <a:r>
              <a:rPr lang="es-ES_tradnl" sz="2600" dirty="0" smtClean="0"/>
              <a:t>Usted ya ha sentido </a:t>
            </a:r>
            <a:r>
              <a:rPr lang="es-ES_tradnl" sz="2600" dirty="0"/>
              <a:t>la carga </a:t>
            </a:r>
            <a:r>
              <a:rPr lang="es-ES_tradnl" sz="2600" dirty="0" smtClean="0"/>
              <a:t>cognitiva </a:t>
            </a:r>
            <a:r>
              <a:rPr lang="es-ES_tradnl" sz="2600" dirty="0"/>
              <a:t>antes. </a:t>
            </a:r>
            <a:endParaRPr lang="es-ES_tradnl" sz="2600" dirty="0" smtClean="0"/>
          </a:p>
          <a:p>
            <a:pPr marL="0" indent="0">
              <a:buClr>
                <a:schemeClr val="tx1"/>
              </a:buClr>
              <a:buNone/>
            </a:pPr>
            <a:r>
              <a:rPr lang="es-ES_tradnl" sz="2600" dirty="0" smtClean="0"/>
              <a:t>Quizás </a:t>
            </a:r>
            <a:r>
              <a:rPr lang="es-ES_tradnl" sz="2600" dirty="0"/>
              <a:t>estaba sentado en una sala de conferencias mientras la persona que dirigía la reunión estaba hojeando las diapositivas proyectadas y se detuvieron en una que parecía abrumadoramente </a:t>
            </a:r>
            <a:r>
              <a:rPr lang="es-ES_tradnl" sz="2600" dirty="0" smtClean="0"/>
              <a:t>complicada.</a:t>
            </a:r>
          </a:p>
          <a:p>
            <a:pPr marL="0" indent="0">
              <a:buClr>
                <a:schemeClr val="tx1"/>
              </a:buClr>
              <a:buNone/>
            </a:pPr>
            <a:r>
              <a:rPr lang="es-ES_tradnl" sz="2600" dirty="0" smtClean="0"/>
              <a:t>O </a:t>
            </a:r>
            <a:r>
              <a:rPr lang="es-ES_tradnl" sz="2600" dirty="0"/>
              <a:t>tal vez </a:t>
            </a:r>
            <a:r>
              <a:rPr lang="es-ES_tradnl" sz="2600" dirty="0" smtClean="0"/>
              <a:t>estaba </a:t>
            </a:r>
            <a:r>
              <a:rPr lang="es-ES_tradnl" sz="2600" dirty="0"/>
              <a:t>leyendo un informe o el periódico, y un gráfico </a:t>
            </a:r>
            <a:r>
              <a:rPr lang="es-ES_tradnl" sz="2600" dirty="0" smtClean="0"/>
              <a:t>le </a:t>
            </a:r>
            <a:r>
              <a:rPr lang="es-ES_tradnl" sz="2600" dirty="0"/>
              <a:t>llamó la atención el tiempo suficiente para que </a:t>
            </a:r>
            <a:r>
              <a:rPr lang="es-ES_tradnl" sz="2600" dirty="0" smtClean="0"/>
              <a:t>piense </a:t>
            </a:r>
            <a:r>
              <a:rPr lang="es-ES_tradnl" sz="2600" dirty="0"/>
              <a:t>"esto parece interesante, pero no tengo idea de lo que se supone que debo sacar de él", y en lugar de </a:t>
            </a:r>
            <a:r>
              <a:rPr lang="es-ES_tradnl" sz="2600" dirty="0" smtClean="0"/>
              <a:t>pasar más </a:t>
            </a:r>
            <a:r>
              <a:rPr lang="es-ES_tradnl" sz="2600" dirty="0"/>
              <a:t>tiempo descifrándolo, </a:t>
            </a:r>
            <a:r>
              <a:rPr lang="es-ES_tradnl" sz="2600" dirty="0" err="1" smtClean="0"/>
              <a:t>pas</a:t>
            </a:r>
            <a:r>
              <a:rPr lang="es-ES" sz="2600" dirty="0" err="1" smtClean="0"/>
              <a:t>ó</a:t>
            </a:r>
            <a:r>
              <a:rPr lang="es-ES_tradnl" sz="2600" dirty="0" smtClean="0"/>
              <a:t> </a:t>
            </a:r>
            <a:r>
              <a:rPr lang="es-ES_tradnl" sz="2600" dirty="0"/>
              <a:t>la página. </a:t>
            </a:r>
            <a:endParaRPr lang="es-ES_tradnl" sz="2600" dirty="0" smtClean="0"/>
          </a:p>
          <a:p>
            <a:pPr marL="0" indent="0">
              <a:buClr>
                <a:schemeClr val="tx1"/>
              </a:buClr>
              <a:buNone/>
            </a:pPr>
            <a:r>
              <a:rPr lang="es-ES_tradnl" sz="2600" dirty="0" smtClean="0"/>
              <a:t>En </a:t>
            </a:r>
            <a:r>
              <a:rPr lang="es-ES_tradnl" sz="2600" dirty="0"/>
              <a:t>ambos casos, lo que ha experimentado es una carga cognitiva excesiva o extraña</a:t>
            </a:r>
            <a:r>
              <a:rPr lang="es-ES_tradnl" sz="2600" dirty="0" smtClean="0"/>
              <a:t>. </a:t>
            </a:r>
            <a:endParaRPr lang="es-ES_tradnl" sz="2600" dirty="0"/>
          </a:p>
        </p:txBody>
      </p:sp>
    </p:spTree>
    <p:extLst>
      <p:ext uri="{BB962C8B-B14F-4D97-AF65-F5344CB8AC3E}">
        <p14:creationId xmlns:p14="http://schemas.microsoft.com/office/powerpoint/2010/main" val="11479557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pic>
        <p:nvPicPr>
          <p:cNvPr id="3" name="Imagen 2"/>
          <p:cNvPicPr>
            <a:picLocks noChangeAspect="1"/>
          </p:cNvPicPr>
          <p:nvPr/>
        </p:nvPicPr>
        <p:blipFill>
          <a:blip r:embed="rId3"/>
          <a:stretch>
            <a:fillRect/>
          </a:stretch>
        </p:blipFill>
        <p:spPr>
          <a:xfrm>
            <a:off x="2398150" y="1309911"/>
            <a:ext cx="7404100" cy="4889500"/>
          </a:xfrm>
          <a:prstGeom prst="rect">
            <a:avLst/>
          </a:prstGeom>
        </p:spPr>
      </p:pic>
    </p:spTree>
    <p:extLst>
      <p:ext uri="{BB962C8B-B14F-4D97-AF65-F5344CB8AC3E}">
        <p14:creationId xmlns:p14="http://schemas.microsoft.com/office/powerpoint/2010/main" val="597190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Reordenando</a:t>
            </a:r>
            <a:r>
              <a:rPr lang="en-US" sz="4400" dirty="0" smtClean="0"/>
              <a:t> los </a:t>
            </a:r>
            <a:r>
              <a:rPr lang="en-US" sz="4400" dirty="0" err="1" smtClean="0"/>
              <a:t>elementos</a:t>
            </a:r>
            <a:endParaRPr lang="en-US" sz="4400" dirty="0"/>
          </a:p>
        </p:txBody>
      </p:sp>
      <p:sp>
        <p:nvSpPr>
          <p:cNvPr id="5" name="Marcador de contenido 2"/>
          <p:cNvSpPr txBox="1">
            <a:spLocks/>
          </p:cNvSpPr>
          <p:nvPr/>
        </p:nvSpPr>
        <p:spPr>
          <a:xfrm>
            <a:off x="770398" y="2420471"/>
            <a:ext cx="10471343" cy="33159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Ahora </a:t>
            </a:r>
            <a:r>
              <a:rPr lang="es-ES_tradnl" sz="2600" dirty="0"/>
              <a:t>que hemos discutido qué es el desorden, por qué es importante eliminarlo de nuestras comunicaciones visuales y cómo reconocerlo, veamos un ejemplo del mundo real y examinemos cómo el proceso de identificación y eliminación del desorden mejora nuestra visión y claridad de la historia que finalmente intentamos contar. </a:t>
            </a:r>
            <a:endParaRPr lang="es-ES_tradnl" sz="2600" dirty="0" smtClean="0"/>
          </a:p>
        </p:txBody>
      </p:sp>
    </p:spTree>
    <p:extLst>
      <p:ext uri="{BB962C8B-B14F-4D97-AF65-F5344CB8AC3E}">
        <p14:creationId xmlns:p14="http://schemas.microsoft.com/office/powerpoint/2010/main" val="5264536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Reordenando</a:t>
            </a:r>
            <a:r>
              <a:rPr lang="en-US" sz="4400" dirty="0" smtClean="0"/>
              <a:t> los </a:t>
            </a:r>
            <a:r>
              <a:rPr lang="en-US" sz="4400" dirty="0" err="1" smtClean="0"/>
              <a:t>elementos</a:t>
            </a:r>
            <a:endParaRPr lang="en-US" sz="4400" dirty="0"/>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i="1" dirty="0"/>
              <a:t>Escenario</a:t>
            </a:r>
            <a:r>
              <a:rPr lang="es-ES_tradnl" sz="2600" dirty="0"/>
              <a:t>: imagine que gestiona un equipo de tecnología de la información (TI). Su equipo recibe requerimientos, tickets, o problemas técnicos de los empleados.</a:t>
            </a:r>
          </a:p>
          <a:p>
            <a:pPr marL="0" indent="0">
              <a:buClr>
                <a:schemeClr val="tx1"/>
              </a:buClr>
              <a:buNone/>
            </a:pPr>
            <a:r>
              <a:rPr lang="es-ES_tradnl" sz="2600" dirty="0"/>
              <a:t>El año pasado, tuvo un par de personas que se fueron y decidió en ese momento no reemplazarlas. Ha escuchado quejas de los empleados </a:t>
            </a:r>
            <a:r>
              <a:rPr lang="es-ES_tradnl" sz="2600" dirty="0" smtClean="0"/>
              <a:t>restantes. </a:t>
            </a:r>
          </a:p>
          <a:p>
            <a:pPr marL="0" indent="0">
              <a:buClr>
                <a:schemeClr val="tx1"/>
              </a:buClr>
              <a:buNone/>
            </a:pPr>
            <a:r>
              <a:rPr lang="es-ES_tradnl" sz="2600" dirty="0" smtClean="0"/>
              <a:t>Le </a:t>
            </a:r>
            <a:r>
              <a:rPr lang="es-ES_tradnl" sz="2600" dirty="0"/>
              <a:t>acaban de preguntar acerca de sus necesidades de contratación para el próximo año y se pregunta si debería contratar a un par de personas más. </a:t>
            </a:r>
            <a:endParaRPr lang="es-ES_tradnl" sz="2600" dirty="0" smtClean="0"/>
          </a:p>
          <a:p>
            <a:pPr marL="0" indent="0">
              <a:buClr>
                <a:schemeClr val="tx1"/>
              </a:buClr>
              <a:buNone/>
            </a:pPr>
            <a:r>
              <a:rPr lang="es-ES_tradnl" sz="2600" dirty="0" smtClean="0"/>
              <a:t>Primero</a:t>
            </a:r>
            <a:r>
              <a:rPr lang="es-ES_tradnl" sz="2600" dirty="0"/>
              <a:t>, desea comprender qué </a:t>
            </a:r>
            <a:r>
              <a:rPr lang="es-ES_tradnl" sz="2600" b="1" dirty="0"/>
              <a:t>impacto</a:t>
            </a:r>
            <a:r>
              <a:rPr lang="es-ES_tradnl" sz="2600" dirty="0"/>
              <a:t> ha tenido la partida de las personas durante el año pasado en la </a:t>
            </a:r>
            <a:r>
              <a:rPr lang="es-ES_tradnl" sz="2600" b="1" dirty="0"/>
              <a:t>productividad</a:t>
            </a:r>
            <a:r>
              <a:rPr lang="es-ES_tradnl" sz="2600" dirty="0"/>
              <a:t> general de su equipo. </a:t>
            </a:r>
          </a:p>
        </p:txBody>
      </p:sp>
    </p:spTree>
    <p:extLst>
      <p:ext uri="{BB962C8B-B14F-4D97-AF65-F5344CB8AC3E}">
        <p14:creationId xmlns:p14="http://schemas.microsoft.com/office/powerpoint/2010/main" val="13418829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Reordenando</a:t>
            </a:r>
            <a:r>
              <a:rPr lang="en-US" sz="4400" dirty="0" smtClean="0"/>
              <a:t> los </a:t>
            </a:r>
            <a:r>
              <a:rPr lang="en-US" sz="4400" dirty="0" err="1" smtClean="0"/>
              <a:t>elementos</a:t>
            </a:r>
            <a:endParaRPr lang="en-US" sz="4400" dirty="0"/>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Usted traza la tendencia mensual de los </a:t>
            </a:r>
            <a:r>
              <a:rPr lang="es-ES_tradnl" sz="2600" dirty="0" smtClean="0"/>
              <a:t>requerimientos entrantes </a:t>
            </a:r>
            <a:r>
              <a:rPr lang="es-ES_tradnl" sz="2600" dirty="0"/>
              <a:t>y los procesados ​​durante el último año calendario. </a:t>
            </a:r>
            <a:endParaRPr lang="es-ES_tradnl" sz="2600" dirty="0" smtClean="0"/>
          </a:p>
          <a:p>
            <a:pPr marL="0" indent="0">
              <a:buClr>
                <a:schemeClr val="tx1"/>
              </a:buClr>
              <a:buNone/>
            </a:pPr>
            <a:r>
              <a:rPr lang="es-ES_tradnl" sz="2600" dirty="0" smtClean="0"/>
              <a:t>Usted </a:t>
            </a:r>
            <a:r>
              <a:rPr lang="es-ES_tradnl" sz="2600" dirty="0"/>
              <a:t>ve que hay alguna evidencia de que la productividad de su equipo está sufriendo por tener poco personal y ahora quiere </a:t>
            </a:r>
            <a:r>
              <a:rPr lang="es-ES_tradnl" sz="2600" i="1" dirty="0"/>
              <a:t>convertir</a:t>
            </a:r>
            <a:r>
              <a:rPr lang="es-ES_tradnl" sz="2600" dirty="0"/>
              <a:t> la </a:t>
            </a:r>
            <a:r>
              <a:rPr lang="es-ES_tradnl" sz="2600" dirty="0" err="1" smtClean="0"/>
              <a:t>visualizaci</a:t>
            </a:r>
            <a:r>
              <a:rPr lang="es-ES" sz="2600" dirty="0" err="1" smtClean="0"/>
              <a:t>ón</a:t>
            </a:r>
            <a:r>
              <a:rPr lang="es-ES" sz="2600" dirty="0" smtClean="0"/>
              <a:t> </a:t>
            </a:r>
            <a:r>
              <a:rPr lang="es-ES_tradnl" sz="2600" dirty="0" smtClean="0"/>
              <a:t>rápida </a:t>
            </a:r>
            <a:r>
              <a:rPr lang="es-ES_tradnl" sz="2600" dirty="0"/>
              <a:t>y sucia que creó en la base de su solicitud de contratación. La figura 3.17 muestra su gráfico original</a:t>
            </a:r>
            <a:r>
              <a:rPr lang="es-ES_tradnl" sz="2600" dirty="0" smtClean="0"/>
              <a:t>.</a:t>
            </a:r>
          </a:p>
          <a:p>
            <a:pPr marL="0" indent="0">
              <a:buClr>
                <a:schemeClr val="tx1"/>
              </a:buClr>
              <a:buNone/>
            </a:pPr>
            <a:r>
              <a:rPr lang="es-ES_tradnl" sz="2600" dirty="0" smtClean="0"/>
              <a:t>Eche </a:t>
            </a:r>
            <a:r>
              <a:rPr lang="es-ES_tradnl" sz="2600" dirty="0"/>
              <a:t>otro vistazo a esta imagen con la vista puesta en el desorden. </a:t>
            </a:r>
            <a:endParaRPr lang="es-ES_tradnl" sz="2600" dirty="0" smtClean="0"/>
          </a:p>
          <a:p>
            <a:pPr marL="0" indent="0">
              <a:buClr>
                <a:schemeClr val="tx1"/>
              </a:buClr>
              <a:buNone/>
            </a:pPr>
            <a:r>
              <a:rPr lang="es-ES_tradnl" sz="2600" dirty="0" smtClean="0"/>
              <a:t>Considere </a:t>
            </a:r>
            <a:r>
              <a:rPr lang="es-ES_tradnl" sz="2600" dirty="0"/>
              <a:t>las lecciones que hemos cubierto sobre los principios de la Gestalt, la alineación, el espacio en blanco y el contraste. </a:t>
            </a:r>
            <a:r>
              <a:rPr lang="es-ES_tradnl" sz="2600" b="1" dirty="0"/>
              <a:t>¿De qué cosas podemos deshacernos o cambiar? ¿Cuántos problemas puedes identificar? </a:t>
            </a:r>
            <a:r>
              <a:rPr lang="es-ES_tradnl" sz="2600" dirty="0"/>
              <a:t>Identifiqué seis cambios principales para reducir el desorden. </a:t>
            </a:r>
          </a:p>
          <a:p>
            <a:pPr marL="0" indent="0">
              <a:buClr>
                <a:schemeClr val="tx1"/>
              </a:buClr>
              <a:buNone/>
            </a:pPr>
            <a:endParaRPr lang="es-ES_tradnl" sz="2600" dirty="0"/>
          </a:p>
        </p:txBody>
      </p:sp>
    </p:spTree>
    <p:extLst>
      <p:ext uri="{BB962C8B-B14F-4D97-AF65-F5344CB8AC3E}">
        <p14:creationId xmlns:p14="http://schemas.microsoft.com/office/powerpoint/2010/main" val="1974720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64</a:t>
            </a:fld>
            <a:endParaRPr lang="en-US" sz="1600" dirty="0"/>
          </a:p>
        </p:txBody>
      </p:sp>
      <p:pic>
        <p:nvPicPr>
          <p:cNvPr id="4" name="Imagen 3"/>
          <p:cNvPicPr>
            <a:picLocks noChangeAspect="1"/>
          </p:cNvPicPr>
          <p:nvPr/>
        </p:nvPicPr>
        <p:blipFill>
          <a:blip r:embed="rId3"/>
          <a:stretch>
            <a:fillRect/>
          </a:stretch>
        </p:blipFill>
        <p:spPr>
          <a:xfrm>
            <a:off x="1408244" y="262591"/>
            <a:ext cx="9383911" cy="5885328"/>
          </a:xfrm>
          <a:prstGeom prst="rect">
            <a:avLst/>
          </a:prstGeom>
        </p:spPr>
      </p:pic>
    </p:spTree>
    <p:extLst>
      <p:ext uri="{BB962C8B-B14F-4D97-AF65-F5344CB8AC3E}">
        <p14:creationId xmlns:p14="http://schemas.microsoft.com/office/powerpoint/2010/main" val="704136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65</a:t>
            </a:fld>
            <a:endParaRPr lang="en-US" sz="1600" dirty="0"/>
          </a:p>
        </p:txBody>
      </p:sp>
      <p:sp>
        <p:nvSpPr>
          <p:cNvPr id="3" name="CuadroTexto 2"/>
          <p:cNvSpPr txBox="1"/>
          <p:nvPr/>
        </p:nvSpPr>
        <p:spPr>
          <a:xfrm>
            <a:off x="288757" y="1973180"/>
            <a:ext cx="11671144" cy="461665"/>
          </a:xfrm>
          <a:prstGeom prst="rect">
            <a:avLst/>
          </a:prstGeom>
          <a:noFill/>
        </p:spPr>
        <p:txBody>
          <a:bodyPr wrap="none" rtlCol="0">
            <a:spAutoFit/>
          </a:bodyPr>
          <a:lstStyle/>
          <a:p>
            <a:r>
              <a:rPr lang="en-US" sz="2400" dirty="0"/>
              <a:t>https://</a:t>
            </a:r>
            <a:r>
              <a:rPr lang="en-US" sz="2400" dirty="0" err="1"/>
              <a:t>saplumira.com</a:t>
            </a:r>
            <a:r>
              <a:rPr lang="en-US" sz="2400" dirty="0"/>
              <a:t>/video/how-to-identify-and-eliminate-clutter-from-your-visualization/</a:t>
            </a:r>
          </a:p>
        </p:txBody>
      </p:sp>
      <p:sp>
        <p:nvSpPr>
          <p:cNvPr id="5" name="CuadroTexto 4"/>
          <p:cNvSpPr txBox="1"/>
          <p:nvPr/>
        </p:nvSpPr>
        <p:spPr>
          <a:xfrm>
            <a:off x="240630" y="1203159"/>
            <a:ext cx="3449342" cy="461665"/>
          </a:xfrm>
          <a:prstGeom prst="rect">
            <a:avLst/>
          </a:prstGeom>
          <a:noFill/>
        </p:spPr>
        <p:txBody>
          <a:bodyPr wrap="none" rtlCol="0">
            <a:spAutoFit/>
          </a:bodyPr>
          <a:lstStyle/>
          <a:p>
            <a:r>
              <a:rPr lang="en-US" sz="2400" dirty="0" smtClean="0"/>
              <a:t>Video </a:t>
            </a:r>
            <a:r>
              <a:rPr lang="en-US" sz="2400" dirty="0" err="1" smtClean="0"/>
              <a:t>relacionado</a:t>
            </a:r>
            <a:r>
              <a:rPr lang="en-US" sz="2400" dirty="0" smtClean="0"/>
              <a:t> al </a:t>
            </a:r>
            <a:r>
              <a:rPr lang="en-US" sz="2400" dirty="0" err="1" smtClean="0"/>
              <a:t>tema</a:t>
            </a:r>
            <a:endParaRPr lang="en-US" sz="2400" dirty="0"/>
          </a:p>
        </p:txBody>
      </p:sp>
    </p:spTree>
    <p:extLst>
      <p:ext uri="{BB962C8B-B14F-4D97-AF65-F5344CB8AC3E}">
        <p14:creationId xmlns:p14="http://schemas.microsoft.com/office/powerpoint/2010/main" val="1910319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601579" y="1484751"/>
            <a:ext cx="6022629" cy="33207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Experimentamos una carga cognitiva cada vez que recibimos información. </a:t>
            </a:r>
            <a:endParaRPr lang="es-ES_tradnl" sz="2600" dirty="0" smtClean="0"/>
          </a:p>
          <a:p>
            <a:pPr marL="0" indent="0">
              <a:buClr>
                <a:schemeClr val="tx1"/>
              </a:buClr>
              <a:buNone/>
            </a:pPr>
            <a:r>
              <a:rPr lang="es-ES_tradnl" sz="2600" dirty="0" smtClean="0"/>
              <a:t>La </a:t>
            </a:r>
            <a:r>
              <a:rPr lang="es-ES_tradnl" sz="2600" dirty="0"/>
              <a:t>carga cognitiva puede considerarse como el esfuerzo mental que se requiere para aprender nueva información. </a:t>
            </a:r>
            <a:endParaRPr lang="es-ES_tradnl" sz="2600" dirty="0" smtClean="0"/>
          </a:p>
          <a:p>
            <a:pPr marL="0" indent="0">
              <a:buClr>
                <a:schemeClr val="tx1"/>
              </a:buClr>
              <a:buNone/>
            </a:pPr>
            <a:r>
              <a:rPr lang="es-ES_tradnl" sz="2600" dirty="0" smtClean="0"/>
              <a:t>Cuando </a:t>
            </a:r>
            <a:r>
              <a:rPr lang="es-ES_tradnl" sz="2600" dirty="0"/>
              <a:t>le pedimos a una computadora que trabaje, confiamos en el poder de procesamiento de la computadora. </a:t>
            </a:r>
            <a:endParaRPr lang="es-ES_tradnl" sz="2600" dirty="0" smtClean="0"/>
          </a:p>
        </p:txBody>
      </p:sp>
      <p:pic>
        <p:nvPicPr>
          <p:cNvPr id="3" name="Imagen 2"/>
          <p:cNvPicPr>
            <a:picLocks noChangeAspect="1"/>
          </p:cNvPicPr>
          <p:nvPr/>
        </p:nvPicPr>
        <p:blipFill>
          <a:blip r:embed="rId3"/>
          <a:stretch>
            <a:fillRect/>
          </a:stretch>
        </p:blipFill>
        <p:spPr>
          <a:xfrm>
            <a:off x="7103215" y="360669"/>
            <a:ext cx="4828435" cy="4307583"/>
          </a:xfrm>
          <a:prstGeom prst="rect">
            <a:avLst/>
          </a:prstGeom>
        </p:spPr>
      </p:pic>
      <p:sp>
        <p:nvSpPr>
          <p:cNvPr id="6" name="Marcador de contenido 2"/>
          <p:cNvSpPr txBox="1">
            <a:spLocks/>
          </p:cNvSpPr>
          <p:nvPr/>
        </p:nvSpPr>
        <p:spPr>
          <a:xfrm>
            <a:off x="601579" y="4932946"/>
            <a:ext cx="11330071" cy="152976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Cuando </a:t>
            </a:r>
            <a:r>
              <a:rPr lang="es-ES_tradnl" sz="2600" dirty="0"/>
              <a:t>le pedimos a nuestra audiencia que trabaje, estamos aprovechando su poder de procesamiento mental. </a:t>
            </a:r>
            <a:endParaRPr lang="es-ES_tradnl" sz="2600" dirty="0" smtClean="0"/>
          </a:p>
          <a:p>
            <a:pPr marL="0" indent="0">
              <a:buClr>
                <a:schemeClr val="tx1"/>
              </a:buClr>
              <a:buNone/>
            </a:pPr>
            <a:r>
              <a:rPr lang="es-ES_tradnl" sz="2600" dirty="0" smtClean="0"/>
              <a:t>Esta </a:t>
            </a:r>
            <a:r>
              <a:rPr lang="es-ES_tradnl" sz="2600" dirty="0"/>
              <a:t>es la carga cognitiva. </a:t>
            </a:r>
          </a:p>
        </p:txBody>
      </p:sp>
    </p:spTree>
    <p:extLst>
      <p:ext uri="{BB962C8B-B14F-4D97-AF65-F5344CB8AC3E}">
        <p14:creationId xmlns:p14="http://schemas.microsoft.com/office/powerpoint/2010/main" val="70008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Los cerebros humanos tienen una cantidad finita de este poder de procesamiento mental. </a:t>
            </a:r>
            <a:endParaRPr lang="es-ES_tradnl" sz="2600" dirty="0" smtClean="0"/>
          </a:p>
          <a:p>
            <a:pPr marL="0" indent="0">
              <a:buClr>
                <a:schemeClr val="tx1"/>
              </a:buClr>
              <a:buNone/>
            </a:pPr>
            <a:r>
              <a:rPr lang="es-ES_tradnl" sz="2600" dirty="0" smtClean="0"/>
              <a:t>Como </a:t>
            </a:r>
            <a:r>
              <a:rPr lang="es-ES_tradnl" sz="2600" dirty="0"/>
              <a:t>diseñadores de información, queremos ser inteligentes acerca de cómo usamos el poder mental de nuestra audiencia. </a:t>
            </a:r>
            <a:endParaRPr lang="es-ES_tradnl" sz="2600" dirty="0" smtClean="0"/>
          </a:p>
        </p:txBody>
      </p:sp>
      <p:pic>
        <p:nvPicPr>
          <p:cNvPr id="3" name="Imagen 2"/>
          <p:cNvPicPr>
            <a:picLocks noChangeAspect="1"/>
          </p:cNvPicPr>
          <p:nvPr/>
        </p:nvPicPr>
        <p:blipFill>
          <a:blip r:embed="rId3"/>
          <a:stretch>
            <a:fillRect/>
          </a:stretch>
        </p:blipFill>
        <p:spPr>
          <a:xfrm>
            <a:off x="7524549" y="3073378"/>
            <a:ext cx="4622800" cy="3289300"/>
          </a:xfrm>
          <a:prstGeom prst="rect">
            <a:avLst/>
          </a:prstGeom>
        </p:spPr>
      </p:pic>
      <p:sp>
        <p:nvSpPr>
          <p:cNvPr id="6" name="Marcador de contenido 2"/>
          <p:cNvSpPr txBox="1">
            <a:spLocks/>
          </p:cNvSpPr>
          <p:nvPr/>
        </p:nvSpPr>
        <p:spPr>
          <a:xfrm>
            <a:off x="907560" y="3610487"/>
            <a:ext cx="6479829" cy="290035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Los </a:t>
            </a:r>
            <a:r>
              <a:rPr lang="es-ES_tradnl" sz="2600" dirty="0"/>
              <a:t>ejemplos anteriores apuntan a una carga cognitiva extraña: procesamiento que consume recursos mentales pero que no ayuda a la audiencia a comprender la información. </a:t>
            </a:r>
            <a:endParaRPr lang="es-ES_tradnl" sz="2600" dirty="0" smtClean="0"/>
          </a:p>
          <a:p>
            <a:pPr marL="0" indent="0">
              <a:buClr>
                <a:schemeClr val="tx1"/>
              </a:buClr>
              <a:buNone/>
            </a:pPr>
            <a:r>
              <a:rPr lang="es-ES_tradnl" sz="2600" dirty="0" smtClean="0"/>
              <a:t>Esto </a:t>
            </a:r>
            <a:r>
              <a:rPr lang="es-ES_tradnl" sz="2600" dirty="0"/>
              <a:t>es algo que queremos evitar.</a:t>
            </a:r>
          </a:p>
        </p:txBody>
      </p:sp>
    </p:spTree>
    <p:extLst>
      <p:ext uri="{BB962C8B-B14F-4D97-AF65-F5344CB8AC3E}">
        <p14:creationId xmlns:p14="http://schemas.microsoft.com/office/powerpoint/2010/main" val="188834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 más importante cuando se trata de nuestras comunicaciones visuales es la carga cognitiva </a:t>
            </a:r>
            <a:r>
              <a:rPr lang="es-ES_tradnl" sz="2600" u="sng" dirty="0"/>
              <a:t>percibida</a:t>
            </a:r>
            <a:r>
              <a:rPr lang="es-ES_tradnl" sz="2600" dirty="0"/>
              <a:t> por parte de nuestra audiencia: cuán difícil </a:t>
            </a:r>
            <a:r>
              <a:rPr lang="es-ES_tradnl" sz="2600" dirty="0" smtClean="0"/>
              <a:t>ellos creen </a:t>
            </a:r>
            <a:r>
              <a:rPr lang="es-ES_tradnl" sz="2600" dirty="0"/>
              <a:t>que van a tener que trabajar para sacar la información de su comunicación. </a:t>
            </a:r>
            <a:endParaRPr lang="es-ES_tradnl" sz="2600" dirty="0" smtClean="0"/>
          </a:p>
          <a:p>
            <a:pPr marL="0" indent="0">
              <a:buClr>
                <a:schemeClr val="tx1"/>
              </a:buClr>
              <a:buNone/>
            </a:pPr>
            <a:r>
              <a:rPr lang="es-ES_tradnl" sz="2600" dirty="0" smtClean="0"/>
              <a:t>Esta </a:t>
            </a:r>
            <a:r>
              <a:rPr lang="es-ES_tradnl" sz="2600" dirty="0"/>
              <a:t>es una decisión a la que probablemente llegarán sin </a:t>
            </a:r>
            <a:r>
              <a:rPr lang="es-ES_tradnl" sz="2600" dirty="0" smtClean="0"/>
              <a:t>un </a:t>
            </a:r>
            <a:r>
              <a:rPr lang="es-ES_tradnl" sz="2600" dirty="0"/>
              <a:t>pensamiento consciente, y sin embargo, puede marcar la diferencia entre transmitir o no su mensaje. </a:t>
            </a:r>
            <a:endParaRPr lang="es-ES_tradnl" sz="2600" dirty="0" smtClean="0"/>
          </a:p>
          <a:p>
            <a:pPr marL="0" indent="0">
              <a:buClr>
                <a:schemeClr val="tx1"/>
              </a:buClr>
              <a:buNone/>
            </a:pPr>
            <a:r>
              <a:rPr lang="es-ES_tradnl" sz="2600" dirty="0" smtClean="0"/>
              <a:t>En </a:t>
            </a:r>
            <a:r>
              <a:rPr lang="es-ES_tradnl" sz="2600" dirty="0"/>
              <a:t>general, piense en minimizar la carga cognitiva percibida (en la medida en que sea razonable y aún le permita transmitir la información) para su audiencia</a:t>
            </a:r>
            <a:r>
              <a:rPr lang="es-ES_tradnl" sz="2600" dirty="0" smtClean="0"/>
              <a:t>.</a:t>
            </a:r>
          </a:p>
        </p:txBody>
      </p:sp>
    </p:spTree>
    <p:extLst>
      <p:ext uri="{BB962C8B-B14F-4D97-AF65-F5344CB8AC3E}">
        <p14:creationId xmlns:p14="http://schemas.microsoft.com/office/powerpoint/2010/main" val="1875355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39312</TotalTime>
  <Words>4620</Words>
  <Application>Microsoft Macintosh PowerPoint</Application>
  <PresentationFormat>Panorámica</PresentationFormat>
  <Paragraphs>439</Paragraphs>
  <Slides>65</Slides>
  <Notes>63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Calibri Light</vt:lpstr>
      <vt:lpstr>Mangal</vt:lpstr>
      <vt:lpstr>Arial</vt:lpstr>
      <vt:lpstr>Calibri</vt:lpstr>
      <vt:lpstr>Retrospección</vt:lpstr>
      <vt:lpstr>Presentación de PowerPoint</vt:lpstr>
      <vt:lpstr>Presentación de PowerPoint</vt:lpstr>
      <vt:lpstr>Presentación de PowerPoint</vt:lpstr>
      <vt:lpstr>La carga cognitiva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Reordenando Elementos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415</cp:revision>
  <dcterms:created xsi:type="dcterms:W3CDTF">2018-09-05T16:34:01Z</dcterms:created>
  <dcterms:modified xsi:type="dcterms:W3CDTF">2019-10-01T19:41:59Z</dcterms:modified>
</cp:coreProperties>
</file>