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38"/>
  </p:notesMasterIdLst>
  <p:sldIdLst>
    <p:sldId id="358" r:id="rId2"/>
    <p:sldId id="472" r:id="rId3"/>
    <p:sldId id="619" r:id="rId4"/>
    <p:sldId id="614" r:id="rId5"/>
    <p:sldId id="624" r:id="rId6"/>
    <p:sldId id="621" r:id="rId7"/>
    <p:sldId id="622" r:id="rId8"/>
    <p:sldId id="623" r:id="rId9"/>
    <p:sldId id="625" r:id="rId10"/>
    <p:sldId id="626" r:id="rId11"/>
    <p:sldId id="627" r:id="rId12"/>
    <p:sldId id="628" r:id="rId13"/>
    <p:sldId id="629" r:id="rId14"/>
    <p:sldId id="630" r:id="rId15"/>
    <p:sldId id="631" r:id="rId16"/>
    <p:sldId id="632" r:id="rId17"/>
    <p:sldId id="633" r:id="rId18"/>
    <p:sldId id="634" r:id="rId19"/>
    <p:sldId id="635" r:id="rId20"/>
    <p:sldId id="636" r:id="rId21"/>
    <p:sldId id="637" r:id="rId22"/>
    <p:sldId id="639" r:id="rId23"/>
    <p:sldId id="638" r:id="rId24"/>
    <p:sldId id="640" r:id="rId25"/>
    <p:sldId id="641" r:id="rId26"/>
    <p:sldId id="642" r:id="rId27"/>
    <p:sldId id="643" r:id="rId28"/>
    <p:sldId id="644" r:id="rId29"/>
    <p:sldId id="645" r:id="rId30"/>
    <p:sldId id="647" r:id="rId31"/>
    <p:sldId id="646" r:id="rId32"/>
    <p:sldId id="648" r:id="rId33"/>
    <p:sldId id="650" r:id="rId34"/>
    <p:sldId id="649" r:id="rId35"/>
    <p:sldId id="651" r:id="rId36"/>
    <p:sldId id="652" r:id="rId37"/>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00"/>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56"/>
    <p:restoredTop sz="85261"/>
  </p:normalViewPr>
  <p:slideViewPr>
    <p:cSldViewPr snapToGrid="0" snapToObjects="1">
      <p:cViewPr varScale="1">
        <p:scale>
          <a:sx n="57" d="100"/>
          <a:sy n="57" d="100"/>
        </p:scale>
        <p:origin x="762" y="60"/>
      </p:cViewPr>
      <p:guideLst/>
    </p:cSldViewPr>
  </p:slideViewPr>
  <p:notesTextViewPr>
    <p:cViewPr>
      <p:scale>
        <a:sx n="1" d="1"/>
        <a:sy n="1" d="1"/>
      </p:scale>
      <p:origin x="0" y="0"/>
    </p:cViewPr>
  </p:notesTextViewPr>
  <p:notesViewPr>
    <p:cSldViewPr snapToGrid="0" snapToObjects="1">
      <p:cViewPr varScale="1">
        <p:scale>
          <a:sx n="49" d="100"/>
          <a:sy n="49" d="100"/>
        </p:scale>
        <p:origin x="21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10/16/2019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‹Nº›</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743203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a:t>
            </a:fld>
            <a:endParaRPr lang="en-US"/>
          </a:p>
        </p:txBody>
      </p:sp>
    </p:spTree>
    <p:extLst>
      <p:ext uri="{BB962C8B-B14F-4D97-AF65-F5344CB8AC3E}">
        <p14:creationId xmlns:p14="http://schemas.microsoft.com/office/powerpoint/2010/main" val="2257441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a:t>
            </a:fld>
            <a:endParaRPr lang="en-US"/>
          </a:p>
        </p:txBody>
      </p:sp>
    </p:spTree>
    <p:extLst>
      <p:ext uri="{BB962C8B-B14F-4D97-AF65-F5344CB8AC3E}">
        <p14:creationId xmlns:p14="http://schemas.microsoft.com/office/powerpoint/2010/main" val="2374905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12</a:t>
            </a:fld>
            <a:endParaRPr lang="en-US"/>
          </a:p>
        </p:txBody>
      </p:sp>
    </p:spTree>
    <p:extLst>
      <p:ext uri="{BB962C8B-B14F-4D97-AF65-F5344CB8AC3E}">
        <p14:creationId xmlns:p14="http://schemas.microsoft.com/office/powerpoint/2010/main" val="101208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13</a:t>
            </a:fld>
            <a:endParaRPr lang="en-US"/>
          </a:p>
        </p:txBody>
      </p:sp>
    </p:spTree>
    <p:extLst>
      <p:ext uri="{BB962C8B-B14F-4D97-AF65-F5344CB8AC3E}">
        <p14:creationId xmlns:p14="http://schemas.microsoft.com/office/powerpoint/2010/main" val="2019096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14</a:t>
            </a:fld>
            <a:endParaRPr lang="en-US"/>
          </a:p>
        </p:txBody>
      </p:sp>
    </p:spTree>
    <p:extLst>
      <p:ext uri="{BB962C8B-B14F-4D97-AF65-F5344CB8AC3E}">
        <p14:creationId xmlns:p14="http://schemas.microsoft.com/office/powerpoint/2010/main" val="3940127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15</a:t>
            </a:fld>
            <a:endParaRPr lang="en-US"/>
          </a:p>
        </p:txBody>
      </p:sp>
    </p:spTree>
    <p:extLst>
      <p:ext uri="{BB962C8B-B14F-4D97-AF65-F5344CB8AC3E}">
        <p14:creationId xmlns:p14="http://schemas.microsoft.com/office/powerpoint/2010/main" val="3659100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16</a:t>
            </a:fld>
            <a:endParaRPr lang="en-US"/>
          </a:p>
        </p:txBody>
      </p:sp>
    </p:spTree>
    <p:extLst>
      <p:ext uri="{BB962C8B-B14F-4D97-AF65-F5344CB8AC3E}">
        <p14:creationId xmlns:p14="http://schemas.microsoft.com/office/powerpoint/2010/main" val="166022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17</a:t>
            </a:fld>
            <a:endParaRPr lang="en-US"/>
          </a:p>
        </p:txBody>
      </p:sp>
    </p:spTree>
    <p:extLst>
      <p:ext uri="{BB962C8B-B14F-4D97-AF65-F5344CB8AC3E}">
        <p14:creationId xmlns:p14="http://schemas.microsoft.com/office/powerpoint/2010/main" val="3834654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18</a:t>
            </a:fld>
            <a:endParaRPr lang="en-US"/>
          </a:p>
        </p:txBody>
      </p:sp>
    </p:spTree>
    <p:extLst>
      <p:ext uri="{BB962C8B-B14F-4D97-AF65-F5344CB8AC3E}">
        <p14:creationId xmlns:p14="http://schemas.microsoft.com/office/powerpoint/2010/main" val="191735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19</a:t>
            </a:fld>
            <a:endParaRPr lang="en-US"/>
          </a:p>
        </p:txBody>
      </p:sp>
    </p:spTree>
    <p:extLst>
      <p:ext uri="{BB962C8B-B14F-4D97-AF65-F5344CB8AC3E}">
        <p14:creationId xmlns:p14="http://schemas.microsoft.com/office/powerpoint/2010/main" val="192259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1341010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20</a:t>
            </a:fld>
            <a:endParaRPr lang="en-US"/>
          </a:p>
        </p:txBody>
      </p:sp>
    </p:spTree>
    <p:extLst>
      <p:ext uri="{BB962C8B-B14F-4D97-AF65-F5344CB8AC3E}">
        <p14:creationId xmlns:p14="http://schemas.microsoft.com/office/powerpoint/2010/main" val="1366092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21</a:t>
            </a:fld>
            <a:endParaRPr lang="en-US"/>
          </a:p>
        </p:txBody>
      </p:sp>
    </p:spTree>
    <p:extLst>
      <p:ext uri="{BB962C8B-B14F-4D97-AF65-F5344CB8AC3E}">
        <p14:creationId xmlns:p14="http://schemas.microsoft.com/office/powerpoint/2010/main" val="3214696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22</a:t>
            </a:fld>
            <a:endParaRPr lang="en-US"/>
          </a:p>
        </p:txBody>
      </p:sp>
    </p:spTree>
    <p:extLst>
      <p:ext uri="{BB962C8B-B14F-4D97-AF65-F5344CB8AC3E}">
        <p14:creationId xmlns:p14="http://schemas.microsoft.com/office/powerpoint/2010/main" val="1420657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23</a:t>
            </a:fld>
            <a:endParaRPr lang="en-US"/>
          </a:p>
        </p:txBody>
      </p:sp>
    </p:spTree>
    <p:extLst>
      <p:ext uri="{BB962C8B-B14F-4D97-AF65-F5344CB8AC3E}">
        <p14:creationId xmlns:p14="http://schemas.microsoft.com/office/powerpoint/2010/main" val="1712647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24</a:t>
            </a:fld>
            <a:endParaRPr lang="en-US"/>
          </a:p>
        </p:txBody>
      </p:sp>
    </p:spTree>
    <p:extLst>
      <p:ext uri="{BB962C8B-B14F-4D97-AF65-F5344CB8AC3E}">
        <p14:creationId xmlns:p14="http://schemas.microsoft.com/office/powerpoint/2010/main" val="1724847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25</a:t>
            </a:fld>
            <a:endParaRPr lang="en-US"/>
          </a:p>
        </p:txBody>
      </p:sp>
    </p:spTree>
    <p:extLst>
      <p:ext uri="{BB962C8B-B14F-4D97-AF65-F5344CB8AC3E}">
        <p14:creationId xmlns:p14="http://schemas.microsoft.com/office/powerpoint/2010/main" val="1077251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26</a:t>
            </a:fld>
            <a:endParaRPr lang="en-US"/>
          </a:p>
        </p:txBody>
      </p:sp>
    </p:spTree>
    <p:extLst>
      <p:ext uri="{BB962C8B-B14F-4D97-AF65-F5344CB8AC3E}">
        <p14:creationId xmlns:p14="http://schemas.microsoft.com/office/powerpoint/2010/main" val="989300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27</a:t>
            </a:fld>
            <a:endParaRPr lang="en-US"/>
          </a:p>
        </p:txBody>
      </p:sp>
    </p:spTree>
    <p:extLst>
      <p:ext uri="{BB962C8B-B14F-4D97-AF65-F5344CB8AC3E}">
        <p14:creationId xmlns:p14="http://schemas.microsoft.com/office/powerpoint/2010/main" val="2198163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28</a:t>
            </a:fld>
            <a:endParaRPr lang="en-US"/>
          </a:p>
        </p:txBody>
      </p:sp>
    </p:spTree>
    <p:extLst>
      <p:ext uri="{BB962C8B-B14F-4D97-AF65-F5344CB8AC3E}">
        <p14:creationId xmlns:p14="http://schemas.microsoft.com/office/powerpoint/2010/main" val="238054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29</a:t>
            </a:fld>
            <a:endParaRPr lang="en-US"/>
          </a:p>
        </p:txBody>
      </p:sp>
    </p:spTree>
    <p:extLst>
      <p:ext uri="{BB962C8B-B14F-4D97-AF65-F5344CB8AC3E}">
        <p14:creationId xmlns:p14="http://schemas.microsoft.com/office/powerpoint/2010/main" val="1089059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a:t>
            </a:fld>
            <a:endParaRPr lang="en-US"/>
          </a:p>
        </p:txBody>
      </p:sp>
    </p:spTree>
    <p:extLst>
      <p:ext uri="{BB962C8B-B14F-4D97-AF65-F5344CB8AC3E}">
        <p14:creationId xmlns:p14="http://schemas.microsoft.com/office/powerpoint/2010/main" val="982898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30</a:t>
            </a:fld>
            <a:endParaRPr lang="en-US"/>
          </a:p>
        </p:txBody>
      </p:sp>
    </p:spTree>
    <p:extLst>
      <p:ext uri="{BB962C8B-B14F-4D97-AF65-F5344CB8AC3E}">
        <p14:creationId xmlns:p14="http://schemas.microsoft.com/office/powerpoint/2010/main" val="42079028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31</a:t>
            </a:fld>
            <a:endParaRPr lang="en-US"/>
          </a:p>
        </p:txBody>
      </p:sp>
    </p:spTree>
    <p:extLst>
      <p:ext uri="{BB962C8B-B14F-4D97-AF65-F5344CB8AC3E}">
        <p14:creationId xmlns:p14="http://schemas.microsoft.com/office/powerpoint/2010/main" val="3654513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32</a:t>
            </a:fld>
            <a:endParaRPr lang="en-US"/>
          </a:p>
        </p:txBody>
      </p:sp>
    </p:spTree>
    <p:extLst>
      <p:ext uri="{BB962C8B-B14F-4D97-AF65-F5344CB8AC3E}">
        <p14:creationId xmlns:p14="http://schemas.microsoft.com/office/powerpoint/2010/main" val="2401325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33</a:t>
            </a:fld>
            <a:endParaRPr lang="en-US"/>
          </a:p>
        </p:txBody>
      </p:sp>
    </p:spTree>
    <p:extLst>
      <p:ext uri="{BB962C8B-B14F-4D97-AF65-F5344CB8AC3E}">
        <p14:creationId xmlns:p14="http://schemas.microsoft.com/office/powerpoint/2010/main" val="6849976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34</a:t>
            </a:fld>
            <a:endParaRPr lang="en-US"/>
          </a:p>
        </p:txBody>
      </p:sp>
    </p:spTree>
    <p:extLst>
      <p:ext uri="{BB962C8B-B14F-4D97-AF65-F5344CB8AC3E}">
        <p14:creationId xmlns:p14="http://schemas.microsoft.com/office/powerpoint/2010/main" val="1897466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35</a:t>
            </a:fld>
            <a:endParaRPr lang="en-US"/>
          </a:p>
        </p:txBody>
      </p:sp>
    </p:spTree>
    <p:extLst>
      <p:ext uri="{BB962C8B-B14F-4D97-AF65-F5344CB8AC3E}">
        <p14:creationId xmlns:p14="http://schemas.microsoft.com/office/powerpoint/2010/main" val="32998240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36</a:t>
            </a:fld>
            <a:endParaRPr lang="en-US"/>
          </a:p>
        </p:txBody>
      </p:sp>
    </p:spTree>
    <p:extLst>
      <p:ext uri="{BB962C8B-B14F-4D97-AF65-F5344CB8AC3E}">
        <p14:creationId xmlns:p14="http://schemas.microsoft.com/office/powerpoint/2010/main" val="133645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a:t>
            </a:fld>
            <a:endParaRPr lang="en-US"/>
          </a:p>
        </p:txBody>
      </p:sp>
    </p:spTree>
    <p:extLst>
      <p:ext uri="{BB962C8B-B14F-4D97-AF65-F5344CB8AC3E}">
        <p14:creationId xmlns:p14="http://schemas.microsoft.com/office/powerpoint/2010/main" val="733826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a:t>
            </a:fld>
            <a:endParaRPr lang="en-US"/>
          </a:p>
        </p:txBody>
      </p:sp>
    </p:spTree>
    <p:extLst>
      <p:ext uri="{BB962C8B-B14F-4D97-AF65-F5344CB8AC3E}">
        <p14:creationId xmlns:p14="http://schemas.microsoft.com/office/powerpoint/2010/main" val="1824616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a:t>
            </a:fld>
            <a:endParaRPr lang="en-US"/>
          </a:p>
        </p:txBody>
      </p:sp>
    </p:spTree>
    <p:extLst>
      <p:ext uri="{BB962C8B-B14F-4D97-AF65-F5344CB8AC3E}">
        <p14:creationId xmlns:p14="http://schemas.microsoft.com/office/powerpoint/2010/main" val="939732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a:t>
            </a:fld>
            <a:endParaRPr lang="en-US"/>
          </a:p>
        </p:txBody>
      </p:sp>
    </p:spTree>
    <p:extLst>
      <p:ext uri="{BB962C8B-B14F-4D97-AF65-F5344CB8AC3E}">
        <p14:creationId xmlns:p14="http://schemas.microsoft.com/office/powerpoint/2010/main" val="1861488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a:t>
            </a:fld>
            <a:endParaRPr lang="en-US"/>
          </a:p>
        </p:txBody>
      </p:sp>
    </p:spTree>
    <p:extLst>
      <p:ext uri="{BB962C8B-B14F-4D97-AF65-F5344CB8AC3E}">
        <p14:creationId xmlns:p14="http://schemas.microsoft.com/office/powerpoint/2010/main" val="4261103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a:t>
            </a:fld>
            <a:endParaRPr lang="en-US"/>
          </a:p>
        </p:txBody>
      </p:sp>
    </p:spTree>
    <p:extLst>
      <p:ext uri="{BB962C8B-B14F-4D97-AF65-F5344CB8AC3E}">
        <p14:creationId xmlns:p14="http://schemas.microsoft.com/office/powerpoint/2010/main" val="3249118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16/10/2019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16/10/2019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‹Nº›</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16/10/2019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‹Nº›</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16/10/2019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‹Nº›</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16/10/2019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16/10/2019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‹Nº›</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16/10/2019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‹Nº›</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16/10/2019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‹Nº›</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16/10/2019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‹Nº›</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16/10/2019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‹Nº›</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16/10/2019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‹Nº›</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16/10/2019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85011" y="2021305"/>
            <a:ext cx="11357810" cy="1060018"/>
          </a:xfrm>
          <a:prstGeom prst="rect">
            <a:avLst/>
          </a:prstGeom>
        </p:spPr>
        <p:txBody>
          <a:bodyPr>
            <a:normAutofit fontScale="85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5800" dirty="0"/>
              <a:t>Visualización </a:t>
            </a:r>
            <a:r>
              <a:rPr lang="es-ES" sz="5800" dirty="0" smtClean="0"/>
              <a:t>Científica </a:t>
            </a:r>
            <a:r>
              <a:rPr lang="es-ES" sz="5800" dirty="0"/>
              <a:t>y </a:t>
            </a:r>
            <a:r>
              <a:rPr lang="es-ES" sz="5800" dirty="0" smtClean="0"/>
              <a:t>Analítica </a:t>
            </a:r>
            <a:r>
              <a:rPr lang="es-ES" sz="5800" dirty="0"/>
              <a:t>de </a:t>
            </a:r>
            <a:r>
              <a:rPr lang="es-ES" sz="5800" dirty="0" smtClean="0"/>
              <a:t>Datos</a:t>
            </a:r>
            <a:endParaRPr lang="en-US" sz="7100" dirty="0"/>
          </a:p>
        </p:txBody>
      </p:sp>
      <p:sp>
        <p:nvSpPr>
          <p:cNvPr id="4" name="Subtítulo 2"/>
          <p:cNvSpPr txBox="1">
            <a:spLocks/>
          </p:cNvSpPr>
          <p:nvPr/>
        </p:nvSpPr>
        <p:spPr>
          <a:xfrm>
            <a:off x="956518" y="4691811"/>
            <a:ext cx="10058400" cy="11430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solidFill>
                  <a:schemeClr val="tx1"/>
                </a:solidFill>
              </a:rPr>
              <a:t>Escuela Politécnica Nacional</a:t>
            </a:r>
          </a:p>
          <a:p>
            <a:r>
              <a:rPr lang="es-ES" sz="2400" dirty="0" smtClean="0">
                <a:solidFill>
                  <a:schemeClr val="tx1"/>
                </a:solidFill>
              </a:rPr>
              <a:t>Programa de Maestría</a:t>
            </a:r>
            <a:endParaRPr lang="en-US" sz="2400" dirty="0">
              <a:solidFill>
                <a:schemeClr val="tx1"/>
              </a:solidFill>
            </a:endParaRPr>
          </a:p>
        </p:txBody>
      </p:sp>
      <p:sp>
        <p:nvSpPr>
          <p:cNvPr id="6" name="Subtítulo 2"/>
          <p:cNvSpPr txBox="1">
            <a:spLocks/>
          </p:cNvSpPr>
          <p:nvPr/>
        </p:nvSpPr>
        <p:spPr>
          <a:xfrm>
            <a:off x="956518" y="3761015"/>
            <a:ext cx="10058400" cy="4589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smtClean="0">
                <a:solidFill>
                  <a:schemeClr val="tx1"/>
                </a:solidFill>
              </a:rPr>
              <a:t>Lorena </a:t>
            </a:r>
            <a:r>
              <a:rPr lang="en-US" sz="2800" b="1" dirty="0" err="1" smtClean="0">
                <a:solidFill>
                  <a:schemeClr val="tx1"/>
                </a:solidFill>
              </a:rPr>
              <a:t>recalde</a:t>
            </a:r>
            <a:r>
              <a:rPr lang="en-US" sz="2800" b="1" dirty="0" smtClean="0">
                <a:solidFill>
                  <a:schemeClr val="tx1"/>
                </a:solidFill>
              </a:rPr>
              <a:t> </a:t>
            </a:r>
            <a:r>
              <a:rPr lang="en-US" sz="2800" b="1" cap="none" dirty="0" smtClean="0">
                <a:solidFill>
                  <a:schemeClr val="tx1"/>
                </a:solidFill>
              </a:rPr>
              <a:t>Ph.D.</a:t>
            </a:r>
            <a:endParaRPr lang="en-US" sz="2800" b="1" dirty="0">
              <a:solidFill>
                <a:schemeClr val="tx1"/>
              </a:solidFill>
            </a:endParaRPr>
          </a:p>
        </p:txBody>
      </p:sp>
      <p:sp>
        <p:nvSpPr>
          <p:cNvPr id="7" name="Subtítulo 2"/>
          <p:cNvSpPr txBox="1">
            <a:spLocks/>
          </p:cNvSpPr>
          <p:nvPr/>
        </p:nvSpPr>
        <p:spPr>
          <a:xfrm>
            <a:off x="956518" y="5834811"/>
            <a:ext cx="2734333" cy="47189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2019-B</a:t>
            </a:r>
            <a:endParaRPr lang="en-US" dirty="0">
              <a:solidFill>
                <a:schemeClr val="tx1"/>
              </a:solidFill>
            </a:endParaRPr>
          </a:p>
        </p:txBody>
      </p:sp>
    </p:spTree>
    <p:extLst>
      <p:ext uri="{BB962C8B-B14F-4D97-AF65-F5344CB8AC3E}">
        <p14:creationId xmlns:p14="http://schemas.microsoft.com/office/powerpoint/2010/main" val="74129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Para ir más allá de las conjeturas, debe conocer dos datos </a:t>
            </a:r>
            <a:r>
              <a:rPr lang="es-EC" sz="2600" i="1" dirty="0"/>
              <a:t>transversales</a:t>
            </a:r>
            <a:r>
              <a:rPr lang="es-EC" sz="2600" dirty="0"/>
              <a:t> sobre estos términos: su semántica y sus tipos. </a:t>
            </a:r>
            <a:endParaRPr lang="es-EC" sz="2600" dirty="0" smtClean="0"/>
          </a:p>
          <a:p>
            <a:r>
              <a:rPr lang="es-EC" sz="2600" dirty="0" smtClean="0"/>
              <a:t>La </a:t>
            </a:r>
            <a:r>
              <a:rPr lang="es-EC" sz="2600" u="sng" dirty="0"/>
              <a:t>semántica</a:t>
            </a:r>
            <a:r>
              <a:rPr lang="es-EC" sz="2600" dirty="0"/>
              <a:t> de los datos es su significado en el mundo real. Por ejemplo, ¿una palabra representa un primer nombre </a:t>
            </a:r>
            <a:r>
              <a:rPr lang="es-EC" sz="2600" dirty="0" smtClean="0"/>
              <a:t>de una persona, </a:t>
            </a:r>
            <a:r>
              <a:rPr lang="es-EC" sz="2600" dirty="0"/>
              <a:t>o es la versión abreviada del nombre de una compañía donde se puede buscar el nombre completo en una lista externa, o es una ciudad, o es una fruta? </a:t>
            </a:r>
            <a:endParaRPr lang="es-EC" sz="2600" dirty="0" smtClean="0"/>
          </a:p>
          <a:p>
            <a:r>
              <a:rPr lang="es-EC" sz="2600" dirty="0" smtClean="0"/>
              <a:t>¿</a:t>
            </a:r>
            <a:r>
              <a:rPr lang="es-EC" sz="2600" dirty="0"/>
              <a:t>Un número representa un día del mes, o una edad, o una medida de altura, o un código único para una persona específica, o un código postal para un vecindario, o una posición en el espacio</a:t>
            </a:r>
            <a:r>
              <a:rPr lang="es-EC" sz="2600" dirty="0" smtClean="0"/>
              <a:t>?</a:t>
            </a:r>
          </a:p>
        </p:txBody>
      </p:sp>
    </p:spTree>
    <p:extLst>
      <p:ext uri="{BB962C8B-B14F-4D97-AF65-F5344CB8AC3E}">
        <p14:creationId xmlns:p14="http://schemas.microsoft.com/office/powerpoint/2010/main" val="1077250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44290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500" dirty="0"/>
              <a:t>El </a:t>
            </a:r>
            <a:r>
              <a:rPr lang="es-EC" sz="2500" u="sng" dirty="0"/>
              <a:t>tipo de datos</a:t>
            </a:r>
            <a:r>
              <a:rPr lang="es-EC" sz="2500" dirty="0"/>
              <a:t> es su interpretación estructural o matemática. </a:t>
            </a:r>
            <a:endParaRPr lang="es-EC" sz="2500" dirty="0" smtClean="0"/>
          </a:p>
          <a:p>
            <a:r>
              <a:rPr lang="es-EC" sz="2500" dirty="0" smtClean="0"/>
              <a:t>A </a:t>
            </a:r>
            <a:r>
              <a:rPr lang="es-EC" sz="2500" dirty="0"/>
              <a:t>nivel de datos, ¿qué tipo de cosas son: un elemento, un enlace, un atributo? </a:t>
            </a:r>
            <a:endParaRPr lang="es-EC" sz="2500" dirty="0" smtClean="0"/>
          </a:p>
          <a:p>
            <a:r>
              <a:rPr lang="es-EC" sz="2500" dirty="0" smtClean="0"/>
              <a:t>A </a:t>
            </a:r>
            <a:r>
              <a:rPr lang="es-EC" sz="2500" dirty="0"/>
              <a:t>nivel de conjunto de datos, ¿cómo se combinan estos tipos de datos en una estructura más grande: una tabla, un árbol, un campo de valores muestreados? </a:t>
            </a:r>
            <a:endParaRPr lang="es-EC" sz="2500" dirty="0" smtClean="0"/>
          </a:p>
          <a:p>
            <a:r>
              <a:rPr lang="es-EC" sz="2500" dirty="0" smtClean="0"/>
              <a:t>A </a:t>
            </a:r>
            <a:r>
              <a:rPr lang="es-EC" sz="2500" dirty="0"/>
              <a:t>nivel de atributo, ¿qué tipos de operaciones matemáticas son </a:t>
            </a:r>
            <a:r>
              <a:rPr lang="es-EC" sz="2500" dirty="0" smtClean="0"/>
              <a:t>significativas? </a:t>
            </a:r>
            <a:r>
              <a:rPr lang="es-EC" sz="2500" dirty="0"/>
              <a:t>Por ejemplo, si un número representa un recuento de cajas de detergente, entonces su tipo es una cantidad, y sumar dos de esos números tiene sentido. Si el número representa un código postal, entonces su tipo es un código en lugar de una cantidad; es simplemente el nombre de una categoría que resulta ser un número en lugar de un nombre textual. Agregar dos de estos números juntos no tiene sentido</a:t>
            </a:r>
            <a:r>
              <a:rPr lang="es-EC" sz="2500" dirty="0" smtClean="0"/>
              <a:t>.</a:t>
            </a:r>
            <a:endParaRPr lang="es-ES" sz="2500" dirty="0"/>
          </a:p>
        </p:txBody>
      </p:sp>
    </p:spTree>
    <p:extLst>
      <p:ext uri="{BB962C8B-B14F-4D97-AF65-F5344CB8AC3E}">
        <p14:creationId xmlns:p14="http://schemas.microsoft.com/office/powerpoint/2010/main" val="35252211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44290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i="1" dirty="0"/>
              <a:t>La Tabla 2.1 muestra varias líneas más del mismo conjunto de datos. </a:t>
            </a:r>
            <a:endParaRPr lang="es-EC" sz="2600" i="1" dirty="0" smtClean="0"/>
          </a:p>
          <a:p>
            <a:r>
              <a:rPr lang="es-EC" sz="2600" dirty="0" smtClean="0"/>
              <a:t>Esta </a:t>
            </a:r>
            <a:r>
              <a:rPr lang="es-EC" sz="2600" dirty="0"/>
              <a:t>tabla de ejemplo simple es pequeña, con solo nueve filas y cuatro columnas. </a:t>
            </a:r>
            <a:endParaRPr lang="es-EC" sz="2600" dirty="0" smtClean="0"/>
          </a:p>
          <a:p>
            <a:r>
              <a:rPr lang="es-EC" sz="2600" dirty="0" smtClean="0"/>
              <a:t>La </a:t>
            </a:r>
            <a:r>
              <a:rPr lang="es-EC" sz="2600" dirty="0"/>
              <a:t>semántica exacta debe ser proporcionada por el creador del conjunto de </a:t>
            </a:r>
            <a:r>
              <a:rPr lang="es-EC" sz="2600" dirty="0" smtClean="0"/>
              <a:t>datos.</a:t>
            </a:r>
          </a:p>
          <a:p>
            <a:r>
              <a:rPr lang="es-EC" sz="2600" dirty="0" smtClean="0"/>
              <a:t>Se especifican los </a:t>
            </a:r>
            <a:r>
              <a:rPr lang="es-EC" sz="2600" dirty="0"/>
              <a:t>títulos de las columnas. </a:t>
            </a:r>
            <a:endParaRPr lang="es-EC" sz="2600" dirty="0" smtClean="0"/>
          </a:p>
          <a:p>
            <a:r>
              <a:rPr lang="es-EC" sz="2600" dirty="0" smtClean="0"/>
              <a:t>En </a:t>
            </a:r>
            <a:r>
              <a:rPr lang="es-EC" sz="2600" dirty="0"/>
              <a:t>este caso, cada persona tiene un identificador único, un nombre, una edad, una talla de camisa y una fruta favorita.</a:t>
            </a:r>
            <a:endParaRPr lang="es-ES" sz="2600" dirty="0"/>
          </a:p>
        </p:txBody>
      </p:sp>
    </p:spTree>
    <p:extLst>
      <p:ext uri="{BB962C8B-B14F-4D97-AF65-F5344CB8AC3E}">
        <p14:creationId xmlns:p14="http://schemas.microsoft.com/office/powerpoint/2010/main" val="2383738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13</a:t>
            </a:fld>
            <a:endParaRPr lang="en-US" sz="1600" dirty="0"/>
          </a:p>
        </p:txBody>
      </p:sp>
      <p:sp>
        <p:nvSpPr>
          <p:cNvPr id="3" name="Rectángulo 2"/>
          <p:cNvSpPr/>
          <p:nvPr/>
        </p:nvSpPr>
        <p:spPr>
          <a:xfrm>
            <a:off x="304798" y="6464947"/>
            <a:ext cx="8263467" cy="369332"/>
          </a:xfrm>
          <a:prstGeom prst="rect">
            <a:avLst/>
          </a:prstGeom>
        </p:spPr>
        <p:txBody>
          <a:bodyPr wrap="square">
            <a:spAutoFit/>
          </a:bodyPr>
          <a:lstStyle/>
          <a:p>
            <a:r>
              <a:rPr lang="en-US" b="1" dirty="0">
                <a:solidFill>
                  <a:schemeClr val="bg1"/>
                </a:solidFill>
                <a:latin typeface="NimbusSanL-Bold"/>
              </a:rPr>
              <a:t>Figure 2.1. </a:t>
            </a:r>
            <a:r>
              <a:rPr lang="en-US" i="1" dirty="0">
                <a:solidFill>
                  <a:schemeClr val="bg1"/>
                </a:solidFill>
                <a:latin typeface="NimbusSanL-ReguItal"/>
              </a:rPr>
              <a:t>What </a:t>
            </a:r>
            <a:r>
              <a:rPr lang="en-US" dirty="0">
                <a:solidFill>
                  <a:schemeClr val="bg1"/>
                </a:solidFill>
                <a:latin typeface="NimbusSanL-Regu"/>
              </a:rPr>
              <a:t>can be visualized: data, datasets, and attributes.</a:t>
            </a:r>
            <a:endParaRPr lang="es-ES" dirty="0">
              <a:solidFill>
                <a:schemeClr val="bg1"/>
              </a:solidFill>
            </a:endParaRPr>
          </a:p>
        </p:txBody>
      </p:sp>
      <p:pic>
        <p:nvPicPr>
          <p:cNvPr id="4" name="Imagen 3"/>
          <p:cNvPicPr>
            <a:picLocks noChangeAspect="1"/>
          </p:cNvPicPr>
          <p:nvPr/>
        </p:nvPicPr>
        <p:blipFill rotWithShape="1">
          <a:blip r:embed="rId3"/>
          <a:srcRect l="14334" t="30160" r="18907" b="30384"/>
          <a:stretch/>
        </p:blipFill>
        <p:spPr>
          <a:xfrm>
            <a:off x="1422400" y="1049866"/>
            <a:ext cx="9622173" cy="4639733"/>
          </a:xfrm>
          <a:prstGeom prst="rect">
            <a:avLst/>
          </a:prstGeom>
        </p:spPr>
      </p:pic>
    </p:spTree>
    <p:extLst>
      <p:ext uri="{BB962C8B-B14F-4D97-AF65-F5344CB8AC3E}">
        <p14:creationId xmlns:p14="http://schemas.microsoft.com/office/powerpoint/2010/main" val="81769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561435"/>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A veces, los tipos y la semántica se pueden inferir correctamente simplemente observando la sintaxis de un archivo de datos o los nombres de las variables dentro de él, pero a menudo se deben proporcionar junto con el conjunto de datos para que se interprete correctamente. </a:t>
            </a:r>
            <a:endParaRPr lang="es-EC" sz="2600" dirty="0" smtClean="0"/>
          </a:p>
          <a:p>
            <a:r>
              <a:rPr lang="es-EC" sz="2600" dirty="0" smtClean="0"/>
              <a:t>A </a:t>
            </a:r>
            <a:r>
              <a:rPr lang="es-EC" sz="2600" dirty="0"/>
              <a:t>veces, este tipo de información adicional se denomina </a:t>
            </a:r>
            <a:r>
              <a:rPr lang="es-EC" sz="2600" dirty="0" smtClean="0"/>
              <a:t>metadatos.</a:t>
            </a:r>
          </a:p>
          <a:p>
            <a:r>
              <a:rPr lang="es-EC" sz="2600" dirty="0"/>
              <a:t>La clasificación a continuación presenta una forma de pensar sobre el conjunto de datos y los tipos de atributos y la semántica de una manera que es lo suficientemente general como para cubrir los casos interesantes en </a:t>
            </a:r>
            <a:r>
              <a:rPr lang="es-EC" sz="2600" dirty="0" smtClean="0"/>
              <a:t>visualizaci</a:t>
            </a:r>
            <a:r>
              <a:rPr lang="es-EC" sz="2600" dirty="0"/>
              <a:t>ó</a:t>
            </a:r>
            <a:r>
              <a:rPr lang="es-EC" sz="2600" dirty="0" smtClean="0"/>
              <a:t>n, </a:t>
            </a:r>
            <a:r>
              <a:rPr lang="es-EC" sz="2600" dirty="0"/>
              <a:t>pero lo suficientemente específica como para ser útil para guiar las elecciones de diseño en los niveles de </a:t>
            </a:r>
            <a:r>
              <a:rPr lang="es-EC" sz="2600" dirty="0" smtClean="0"/>
              <a:t>abstracción.</a:t>
            </a:r>
            <a:endParaRPr lang="es-ES" sz="2600" dirty="0"/>
          </a:p>
          <a:p>
            <a:endParaRPr lang="es-ES" sz="2600" dirty="0"/>
          </a:p>
        </p:txBody>
      </p:sp>
    </p:spTree>
    <p:extLst>
      <p:ext uri="{BB962C8B-B14F-4D97-AF65-F5344CB8AC3E}">
        <p14:creationId xmlns:p14="http://schemas.microsoft.com/office/powerpoint/2010/main" val="3148202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a:t>Data </a:t>
            </a:r>
            <a:r>
              <a:rPr lang="es-ES" dirty="0" err="1"/>
              <a:t>Types</a:t>
            </a:r>
            <a:endParaRPr lang="en-US" sz="4400" dirty="0"/>
          </a:p>
        </p:txBody>
      </p:sp>
      <p:sp>
        <p:nvSpPr>
          <p:cNvPr id="5" name="Marcador de contenido 2"/>
          <p:cNvSpPr txBox="1">
            <a:spLocks/>
          </p:cNvSpPr>
          <p:nvPr/>
        </p:nvSpPr>
        <p:spPr>
          <a:xfrm>
            <a:off x="541867" y="1561435"/>
            <a:ext cx="11142133"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500" dirty="0"/>
              <a:t>La Figura 2.2 muestra los cinco tipos de datos </a:t>
            </a:r>
            <a:r>
              <a:rPr lang="es-EC" sz="2500" dirty="0" smtClean="0"/>
              <a:t>básicos: </a:t>
            </a:r>
            <a:r>
              <a:rPr lang="es-EC" sz="2500" dirty="0"/>
              <a:t>elementos, atributos, enlaces, posiciones y </a:t>
            </a:r>
            <a:r>
              <a:rPr lang="es-EC" sz="2500" dirty="0" err="1" smtClean="0"/>
              <a:t>grids</a:t>
            </a:r>
            <a:r>
              <a:rPr lang="es-EC" sz="2500" dirty="0" smtClean="0"/>
              <a:t> o cuadrículas. </a:t>
            </a:r>
          </a:p>
          <a:p>
            <a:r>
              <a:rPr lang="es-EC" sz="2500" dirty="0" smtClean="0"/>
              <a:t>Un </a:t>
            </a:r>
            <a:r>
              <a:rPr lang="es-EC" sz="2500" u="sng" dirty="0"/>
              <a:t>atributo</a:t>
            </a:r>
            <a:r>
              <a:rPr lang="es-EC" sz="2500" dirty="0"/>
              <a:t> es alguna propiedad específica que se puede medir, observar o registrar. * Por ejemplo, los atributos pueden ser salario, precio, número de ventas, niveles de </a:t>
            </a:r>
            <a:r>
              <a:rPr lang="es-EC" sz="2500" dirty="0" smtClean="0"/>
              <a:t>proteínas </a:t>
            </a:r>
            <a:r>
              <a:rPr lang="es-EC" sz="2500" dirty="0"/>
              <a:t>o temperatura. </a:t>
            </a:r>
            <a:r>
              <a:rPr lang="es-EC" sz="2500" dirty="0" smtClean="0"/>
              <a:t>Los </a:t>
            </a:r>
            <a:r>
              <a:rPr lang="es-EC" sz="2500" dirty="0"/>
              <a:t>sinónimos de atributo </a:t>
            </a:r>
            <a:r>
              <a:rPr lang="es-EC" sz="2500" dirty="0" smtClean="0"/>
              <a:t>son: </a:t>
            </a:r>
            <a:r>
              <a:rPr lang="es-EC" sz="2500" dirty="0"/>
              <a:t>variables y dimensión de </a:t>
            </a:r>
            <a:r>
              <a:rPr lang="es-EC" sz="2500" dirty="0" smtClean="0"/>
              <a:t>datos.</a:t>
            </a:r>
          </a:p>
        </p:txBody>
      </p:sp>
      <p:pic>
        <p:nvPicPr>
          <p:cNvPr id="6" name="Imagen 5"/>
          <p:cNvPicPr/>
          <p:nvPr/>
        </p:nvPicPr>
        <p:blipFill rotWithShape="1">
          <a:blip r:embed="rId3"/>
          <a:srcRect t="10073" b="22470"/>
          <a:stretch/>
        </p:blipFill>
        <p:spPr>
          <a:xfrm>
            <a:off x="4673600" y="4470400"/>
            <a:ext cx="7010400" cy="1735223"/>
          </a:xfrm>
          <a:prstGeom prst="rect">
            <a:avLst/>
          </a:prstGeom>
        </p:spPr>
      </p:pic>
    </p:spTree>
    <p:extLst>
      <p:ext uri="{BB962C8B-B14F-4D97-AF65-F5344CB8AC3E}">
        <p14:creationId xmlns:p14="http://schemas.microsoft.com/office/powerpoint/2010/main" val="382627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704364" y="1540933"/>
            <a:ext cx="10522440" cy="466468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500" dirty="0"/>
              <a:t>Un </a:t>
            </a:r>
            <a:r>
              <a:rPr lang="es-EC" sz="2500" u="sng" dirty="0"/>
              <a:t>elemento</a:t>
            </a:r>
            <a:r>
              <a:rPr lang="es-EC" sz="2500" dirty="0"/>
              <a:t> es una entidad individual que es discreta, como una fila en una tabla simple o un nodo en una red.</a:t>
            </a:r>
            <a:endParaRPr lang="es-ES" sz="2500" dirty="0"/>
          </a:p>
          <a:p>
            <a:r>
              <a:rPr lang="es-EC" sz="2500" dirty="0" smtClean="0"/>
              <a:t>Por </a:t>
            </a:r>
            <a:r>
              <a:rPr lang="es-EC" sz="2500" dirty="0"/>
              <a:t>ejemplo, los </a:t>
            </a:r>
            <a:r>
              <a:rPr lang="es-EC" sz="2500" dirty="0" smtClean="0"/>
              <a:t>elementos </a:t>
            </a:r>
            <a:r>
              <a:rPr lang="es-EC" sz="2500" dirty="0"/>
              <a:t>pueden ser personas, acciones, cafeterías, genes o ciudades. </a:t>
            </a:r>
            <a:endParaRPr lang="es-EC" sz="2500" dirty="0" smtClean="0"/>
          </a:p>
          <a:p>
            <a:r>
              <a:rPr lang="es-EC" sz="2500" dirty="0" smtClean="0"/>
              <a:t>Un </a:t>
            </a:r>
            <a:r>
              <a:rPr lang="es-EC" sz="2500" u="sng" dirty="0"/>
              <a:t>enlace</a:t>
            </a:r>
            <a:r>
              <a:rPr lang="es-EC" sz="2500" dirty="0"/>
              <a:t> es una relación entre elementos, generalmente dentro de una red. </a:t>
            </a:r>
            <a:endParaRPr lang="es-EC" sz="2500" dirty="0" smtClean="0"/>
          </a:p>
          <a:p>
            <a:r>
              <a:rPr lang="es-EC" sz="2500" dirty="0" smtClean="0"/>
              <a:t>Una </a:t>
            </a:r>
            <a:r>
              <a:rPr lang="es-EC" sz="2500" u="sng" dirty="0"/>
              <a:t>cuadrícula</a:t>
            </a:r>
            <a:r>
              <a:rPr lang="es-EC" sz="2500" dirty="0"/>
              <a:t> especifica la estrategia para muestrear datos continuos en términos de relaciones geométricas y topológicas entre sus celdas. </a:t>
            </a:r>
            <a:endParaRPr lang="es-EC" sz="2500" dirty="0" smtClean="0"/>
          </a:p>
          <a:p>
            <a:r>
              <a:rPr lang="es-EC" sz="2500" dirty="0" smtClean="0"/>
              <a:t>Una </a:t>
            </a:r>
            <a:r>
              <a:rPr lang="es-EC" sz="2500" u="sng" dirty="0"/>
              <a:t>posición</a:t>
            </a:r>
            <a:r>
              <a:rPr lang="es-EC" sz="2500" dirty="0"/>
              <a:t> son datos espaciales, que proporcionan una ubicación en un espacio bidimensional (2D) o tridimensional (3D). Por ejemplo, una posición puede ser un par de latitud y longitud que describe una ubicación en la superficie de la Tierra o tres números que especifican una ubicación dentro de la región del espacio medida por un escáner médico.</a:t>
            </a:r>
            <a:endParaRPr lang="es-ES" sz="2500" dirty="0"/>
          </a:p>
        </p:txBody>
      </p:sp>
    </p:spTree>
    <p:extLst>
      <p:ext uri="{BB962C8B-B14F-4D97-AF65-F5344CB8AC3E}">
        <p14:creationId xmlns:p14="http://schemas.microsoft.com/office/powerpoint/2010/main" val="4265026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Dataset</a:t>
            </a:r>
            <a:r>
              <a:rPr lang="es-ES" dirty="0"/>
              <a:t> </a:t>
            </a:r>
            <a:r>
              <a:rPr lang="es-ES" dirty="0" err="1"/>
              <a:t>Types</a:t>
            </a:r>
            <a:endParaRPr lang="en-US" sz="4400" dirty="0"/>
          </a:p>
        </p:txBody>
      </p:sp>
      <p:sp>
        <p:nvSpPr>
          <p:cNvPr id="5" name="Marcador de contenido 2"/>
          <p:cNvSpPr txBox="1">
            <a:spLocks/>
          </p:cNvSpPr>
          <p:nvPr/>
        </p:nvSpPr>
        <p:spPr>
          <a:xfrm>
            <a:off x="907560" y="1561435"/>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Un conjunto de datos es cualquier recopilación de información que es el objetivo del análisis. Los cuatro tipos básicos de conjuntos de datos son tablas, redes, campos y geometría. </a:t>
            </a:r>
            <a:endParaRPr lang="es-EC" sz="2600" dirty="0" smtClean="0"/>
          </a:p>
          <a:p>
            <a:r>
              <a:rPr lang="es-EC" sz="2600" dirty="0" smtClean="0"/>
              <a:t>Otras </a:t>
            </a:r>
            <a:r>
              <a:rPr lang="es-EC" sz="2600" dirty="0"/>
              <a:t>formas de agrupar elementos incluyen </a:t>
            </a:r>
            <a:r>
              <a:rPr lang="es-EC" sz="2600" dirty="0" smtClean="0"/>
              <a:t>grupos (</a:t>
            </a:r>
            <a:r>
              <a:rPr lang="es-EC" sz="2600" dirty="0" err="1" smtClean="0"/>
              <a:t>clusters</a:t>
            </a:r>
            <a:r>
              <a:rPr lang="es-EC" sz="2600" dirty="0" smtClean="0"/>
              <a:t>), </a:t>
            </a:r>
            <a:r>
              <a:rPr lang="es-EC" sz="2600" dirty="0"/>
              <a:t>conjuntos y listas. En situaciones del mundo real, las combinaciones complejas de estos tipos básicos son comunes</a:t>
            </a:r>
            <a:r>
              <a:rPr lang="es-EC" sz="2600" dirty="0" smtClean="0"/>
              <a:t>.</a:t>
            </a:r>
          </a:p>
          <a:p>
            <a:pPr marL="0" indent="0">
              <a:buNone/>
            </a:pPr>
            <a:r>
              <a:rPr lang="es-EC" sz="2600" dirty="0" smtClean="0"/>
              <a:t>La </a:t>
            </a:r>
            <a:r>
              <a:rPr lang="es-EC" sz="2600" dirty="0"/>
              <a:t>Figura 2.3 muestra que estos tipos de conjuntos de datos básicos surgen de combinaciones de los tipos de datos de elementos, atributos, enlaces, posiciones y </a:t>
            </a:r>
            <a:r>
              <a:rPr lang="es-EC" sz="2600" dirty="0" smtClean="0"/>
              <a:t>cuadrículas.</a:t>
            </a:r>
            <a:endParaRPr lang="es-ES" sz="2600" dirty="0"/>
          </a:p>
        </p:txBody>
      </p:sp>
    </p:spTree>
    <p:extLst>
      <p:ext uri="{BB962C8B-B14F-4D97-AF65-F5344CB8AC3E}">
        <p14:creationId xmlns:p14="http://schemas.microsoft.com/office/powerpoint/2010/main" val="445728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18</a:t>
            </a:fld>
            <a:endParaRPr lang="en-US" sz="1600" dirty="0"/>
          </a:p>
        </p:txBody>
      </p:sp>
      <p:sp>
        <p:nvSpPr>
          <p:cNvPr id="3" name="Rectángulo 2"/>
          <p:cNvSpPr/>
          <p:nvPr/>
        </p:nvSpPr>
        <p:spPr>
          <a:xfrm>
            <a:off x="304798" y="6464947"/>
            <a:ext cx="8263467" cy="369332"/>
          </a:xfrm>
          <a:prstGeom prst="rect">
            <a:avLst/>
          </a:prstGeom>
        </p:spPr>
        <p:txBody>
          <a:bodyPr wrap="square">
            <a:spAutoFit/>
          </a:bodyPr>
          <a:lstStyle/>
          <a:p>
            <a:r>
              <a:rPr lang="en-US" b="1" dirty="0">
                <a:solidFill>
                  <a:schemeClr val="bg1"/>
                </a:solidFill>
                <a:latin typeface="NimbusSanL-Bold"/>
              </a:rPr>
              <a:t>Figure 2.1. </a:t>
            </a:r>
            <a:r>
              <a:rPr lang="en-US" i="1" dirty="0">
                <a:solidFill>
                  <a:schemeClr val="bg1"/>
                </a:solidFill>
                <a:latin typeface="NimbusSanL-ReguItal"/>
              </a:rPr>
              <a:t>What </a:t>
            </a:r>
            <a:r>
              <a:rPr lang="en-US" dirty="0">
                <a:solidFill>
                  <a:schemeClr val="bg1"/>
                </a:solidFill>
                <a:latin typeface="NimbusSanL-Regu"/>
              </a:rPr>
              <a:t>can be visualized: data, datasets, and attributes.</a:t>
            </a:r>
            <a:endParaRPr lang="es-ES" dirty="0">
              <a:solidFill>
                <a:schemeClr val="bg1"/>
              </a:solidFill>
            </a:endParaRPr>
          </a:p>
        </p:txBody>
      </p:sp>
      <p:pic>
        <p:nvPicPr>
          <p:cNvPr id="5" name="Imagen 4"/>
          <p:cNvPicPr/>
          <p:nvPr/>
        </p:nvPicPr>
        <p:blipFill rotWithShape="1">
          <a:blip r:embed="rId3"/>
          <a:srcRect t="6780" b="6780"/>
          <a:stretch/>
        </p:blipFill>
        <p:spPr>
          <a:xfrm>
            <a:off x="1350400" y="1778000"/>
            <a:ext cx="9499600" cy="4318000"/>
          </a:xfrm>
          <a:prstGeom prst="rect">
            <a:avLst/>
          </a:prstGeom>
        </p:spPr>
      </p:pic>
      <p:sp>
        <p:nvSpPr>
          <p:cNvPr id="6"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Dataset</a:t>
            </a:r>
            <a:r>
              <a:rPr lang="es-ES" dirty="0"/>
              <a:t> </a:t>
            </a:r>
            <a:r>
              <a:rPr lang="es-ES" dirty="0" err="1"/>
              <a:t>Types</a:t>
            </a:r>
            <a:endParaRPr lang="en-US" sz="4400" dirty="0"/>
          </a:p>
        </p:txBody>
      </p:sp>
    </p:spTree>
    <p:extLst>
      <p:ext uri="{BB962C8B-B14F-4D97-AF65-F5344CB8AC3E}">
        <p14:creationId xmlns:p14="http://schemas.microsoft.com/office/powerpoint/2010/main" val="4083588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Dataset</a:t>
            </a:r>
            <a:r>
              <a:rPr lang="es-ES" dirty="0"/>
              <a:t> </a:t>
            </a:r>
            <a:r>
              <a:rPr lang="es-ES" dirty="0" err="1"/>
              <a:t>Types</a:t>
            </a:r>
            <a:endParaRPr lang="en-US" sz="4400" dirty="0"/>
          </a:p>
        </p:txBody>
      </p:sp>
      <p:sp>
        <p:nvSpPr>
          <p:cNvPr id="5" name="Marcador de contenido 2"/>
          <p:cNvSpPr txBox="1">
            <a:spLocks/>
          </p:cNvSpPr>
          <p:nvPr/>
        </p:nvSpPr>
        <p:spPr>
          <a:xfrm>
            <a:off x="907560" y="1561435"/>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La Figura 2.4 muestra la estructura interna de los cuatro tipos de conjuntos de datos básicos en detalle. </a:t>
            </a:r>
            <a:endParaRPr lang="es-EC" sz="2600" dirty="0" smtClean="0"/>
          </a:p>
        </p:txBody>
      </p:sp>
      <p:pic>
        <p:nvPicPr>
          <p:cNvPr id="7" name="Imagen 6"/>
          <p:cNvPicPr/>
          <p:nvPr/>
        </p:nvPicPr>
        <p:blipFill rotWithShape="1">
          <a:blip r:embed="rId3"/>
          <a:srcRect b="3345"/>
          <a:stretch/>
        </p:blipFill>
        <p:spPr>
          <a:xfrm>
            <a:off x="2244513" y="2422076"/>
            <a:ext cx="7288953" cy="3783547"/>
          </a:xfrm>
          <a:prstGeom prst="rect">
            <a:avLst/>
          </a:prstGeom>
        </p:spPr>
      </p:pic>
    </p:spTree>
    <p:extLst>
      <p:ext uri="{BB962C8B-B14F-4D97-AF65-F5344CB8AC3E}">
        <p14:creationId xmlns:p14="http://schemas.microsoft.com/office/powerpoint/2010/main" val="434046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r>
              <a:rPr lang="es-ES" sz="1600" dirty="0" smtClean="0"/>
              <a:t>Contenido                                                                                                                                                                                                              </a:t>
            </a:r>
            <a:fld id="{5C8A0B6C-2F0D-9146-B965-5B2E4517E27B}" type="slidenum">
              <a:rPr lang="en-US" sz="1600" smtClean="0"/>
              <a:t>2</a:t>
            </a:fld>
            <a:endParaRPr lang="en-US" sz="1600" dirty="0"/>
          </a:p>
        </p:txBody>
      </p:sp>
      <p:sp>
        <p:nvSpPr>
          <p:cNvPr id="14" name="Título 1"/>
          <p:cNvSpPr txBox="1">
            <a:spLocks/>
          </p:cNvSpPr>
          <p:nvPr/>
        </p:nvSpPr>
        <p:spPr>
          <a:xfrm>
            <a:off x="786965" y="266008"/>
            <a:ext cx="10058400" cy="7288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a:t>Contenido de este curso</a:t>
            </a:r>
            <a:endParaRPr lang="en-US" dirty="0"/>
          </a:p>
        </p:txBody>
      </p:sp>
      <p:graphicFrame>
        <p:nvGraphicFramePr>
          <p:cNvPr id="4" name="Tabla 3"/>
          <p:cNvGraphicFramePr>
            <a:graphicFrameLocks noGrp="1"/>
          </p:cNvGraphicFramePr>
          <p:nvPr>
            <p:extLst>
              <p:ext uri="{D42A27DB-BD31-4B8C-83A1-F6EECF244321}">
                <p14:modId xmlns:p14="http://schemas.microsoft.com/office/powerpoint/2010/main" val="2085987261"/>
              </p:ext>
            </p:extLst>
          </p:nvPr>
        </p:nvGraphicFramePr>
        <p:xfrm>
          <a:off x="452436" y="1042330"/>
          <a:ext cx="11295528" cy="5163940"/>
        </p:xfrm>
        <a:graphic>
          <a:graphicData uri="http://schemas.openxmlformats.org/drawingml/2006/table">
            <a:tbl>
              <a:tblPr/>
              <a:tblGrid>
                <a:gridCol w="89647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5145741">
                  <a:extLst>
                    <a:ext uri="{9D8B030D-6E8A-4147-A177-3AD203B41FA5}">
                      <a16:colId xmlns:a16="http://schemas.microsoft.com/office/drawing/2014/main" val="20002"/>
                    </a:ext>
                  </a:extLst>
                </a:gridCol>
                <a:gridCol w="4338917">
                  <a:extLst>
                    <a:ext uri="{9D8B030D-6E8A-4147-A177-3AD203B41FA5}">
                      <a16:colId xmlns:a16="http://schemas.microsoft.com/office/drawing/2014/main" val="20003"/>
                    </a:ext>
                  </a:extLst>
                </a:gridCol>
              </a:tblGrid>
              <a:tr h="251420">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23</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Warming up sesion: Gephi para crear y visualizar grafos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24</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Qué es la visualización y porqué es importante</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25</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Efectividad de una representación visual</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26</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Ejemplos de varias visualizaciones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1420">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30</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La carga cognitiva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Reordenando elementos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Atención y memoria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3</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Tamaño y color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87115">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7</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smtClean="0">
                          <a:solidFill>
                            <a:srgbClr val="000000"/>
                          </a:solidFill>
                          <a:effectLst/>
                          <a:latin typeface="Arial" charset="0"/>
                        </a:rPr>
                        <a:t>Datos, tipos y representaciones visuales  </a:t>
                      </a:r>
                      <a:r>
                        <a:rPr lang="es-ES_tradnl" sz="1800" b="1" i="0" u="none" strike="noStrike" dirty="0" smtClean="0">
                          <a:solidFill>
                            <a:srgbClr val="FF0000"/>
                          </a:solidFill>
                          <a:effectLst/>
                          <a:latin typeface="Arial" charset="0"/>
                        </a:rPr>
                        <a:t>PRUEBA</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Ch3. Temas avanzados en Visualización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8</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Árboles, </a:t>
                      </a:r>
                      <a:r>
                        <a:rPr lang="es-ES_tradnl" sz="1800" b="0" i="0" u="none" strike="noStrike" dirty="0" err="1">
                          <a:solidFill>
                            <a:srgbClr val="000000"/>
                          </a:solidFill>
                          <a:effectLst/>
                          <a:latin typeface="Arial" charset="0"/>
                        </a:rPr>
                        <a:t>Grids</a:t>
                      </a:r>
                      <a:r>
                        <a:rPr lang="es-ES_tradnl" sz="1800" b="0" i="0" u="none" strike="noStrike" dirty="0">
                          <a:solidFill>
                            <a:srgbClr val="000000"/>
                          </a:solidFill>
                          <a:effectLst/>
                          <a:latin typeface="Arial" charset="0"/>
                        </a:rPr>
                        <a:t>, y otros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Ch3. Temas avanzados en Visualización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9</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Abstracción de una tarea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Ch3. Temas avanzados en Visualización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10</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Narración de una historia y repetición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Ch3. Temas avanzados en Visualización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51420">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14</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Pensando como un diseñador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Ch4. El componente de diseño</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15</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Modelos visuales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Ch4. El componente de diseño</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16</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FF0000"/>
                          </a:solidFill>
                          <a:effectLst/>
                          <a:latin typeface="Arial" charset="0"/>
                        </a:rPr>
                        <a:t>Presentación de Proyectos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sk-SK" sz="1800" b="0" i="0" u="none" strike="noStrike">
                          <a:solidFill>
                            <a:srgbClr val="000000"/>
                          </a:solidFill>
                          <a:effectLst/>
                          <a:latin typeface="Arial" charset="0"/>
                        </a:rPr>
                        <a:t>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17</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1" i="0" u="none" strike="noStrike">
                          <a:solidFill>
                            <a:srgbClr val="FF0000"/>
                          </a:solidFill>
                          <a:effectLst/>
                          <a:latin typeface="Arial" charset="0"/>
                        </a:rPr>
                        <a:t>Examen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sk-SK" sz="1800" b="0" i="0" u="none" strike="noStrike" dirty="0">
                          <a:solidFill>
                            <a:srgbClr val="000000"/>
                          </a:solidFill>
                          <a:effectLst/>
                          <a:latin typeface="Arial" charset="0"/>
                        </a:rPr>
                        <a:t>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855904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Attribute</a:t>
            </a:r>
            <a:r>
              <a:rPr lang="es-ES" dirty="0"/>
              <a:t> </a:t>
            </a:r>
            <a:r>
              <a:rPr lang="es-ES" dirty="0" err="1"/>
              <a:t>Types</a:t>
            </a:r>
            <a:endParaRPr lang="en-US" sz="4400" dirty="0"/>
          </a:p>
        </p:txBody>
      </p:sp>
      <p:sp>
        <p:nvSpPr>
          <p:cNvPr id="5" name="Marcador de contenido 2"/>
          <p:cNvSpPr txBox="1">
            <a:spLocks/>
          </p:cNvSpPr>
          <p:nvPr/>
        </p:nvSpPr>
        <p:spPr>
          <a:xfrm>
            <a:off x="907560" y="1561435"/>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dirty="0"/>
              <a:t>La Figura 2.7 muestra los tipos de atributos. </a:t>
            </a:r>
            <a:endParaRPr lang="es-ES" sz="2600" dirty="0" smtClean="0"/>
          </a:p>
          <a:p>
            <a:r>
              <a:rPr lang="es-ES" sz="2600" dirty="0" smtClean="0"/>
              <a:t>La </a:t>
            </a:r>
            <a:r>
              <a:rPr lang="es-ES" sz="2600" dirty="0"/>
              <a:t>principal </a:t>
            </a:r>
            <a:r>
              <a:rPr lang="es-ES" sz="2600" dirty="0" smtClean="0"/>
              <a:t>distinción </a:t>
            </a:r>
            <a:r>
              <a:rPr lang="es-ES" sz="2600" dirty="0"/>
              <a:t>es entre </a:t>
            </a:r>
            <a:r>
              <a:rPr lang="es-ES" sz="2600" dirty="0" smtClean="0"/>
              <a:t>categórico </a:t>
            </a:r>
            <a:r>
              <a:rPr lang="es-ES" sz="2600" dirty="0"/>
              <a:t>y </a:t>
            </a:r>
            <a:r>
              <a:rPr lang="es-ES" sz="2600" dirty="0" smtClean="0"/>
              <a:t>ordenado.</a:t>
            </a:r>
          </a:p>
          <a:p>
            <a:r>
              <a:rPr lang="es-ES" sz="2600" dirty="0" smtClean="0"/>
              <a:t>Dentro </a:t>
            </a:r>
            <a:r>
              <a:rPr lang="es-ES" sz="2600" dirty="0"/>
              <a:t>del tipo ordenado hay una diferenciación adicional entre ordinal versus </a:t>
            </a:r>
            <a:r>
              <a:rPr lang="es-ES" sz="2600" dirty="0" smtClean="0"/>
              <a:t>cuantitativo. </a:t>
            </a:r>
          </a:p>
          <a:p>
            <a:r>
              <a:rPr lang="es-ES" sz="2600" dirty="0" smtClean="0"/>
              <a:t>Los </a:t>
            </a:r>
            <a:r>
              <a:rPr lang="es-ES" sz="2600" dirty="0"/>
              <a:t>datos ordenados pueden variar secuencialmente de un valor mínimo a un valor máximo, o pueden divergir en ambas direcciones desde un punto cero en el medio de un rango, o los valores pueden ajustarse en un ciclo. </a:t>
            </a:r>
            <a:endParaRPr lang="es-ES" sz="2600" dirty="0" smtClean="0"/>
          </a:p>
          <a:p>
            <a:r>
              <a:rPr lang="es-ES" sz="2600" dirty="0" smtClean="0"/>
              <a:t>Además</a:t>
            </a:r>
            <a:r>
              <a:rPr lang="es-ES" sz="2600" dirty="0"/>
              <a:t>, los atributos pueden tener una estructura jerárquica</a:t>
            </a:r>
            <a:r>
              <a:rPr lang="es-ES" sz="2600" dirty="0" smtClean="0"/>
              <a:t>.</a:t>
            </a:r>
            <a:endParaRPr lang="es-ES" sz="2600" dirty="0"/>
          </a:p>
        </p:txBody>
      </p:sp>
    </p:spTree>
    <p:extLst>
      <p:ext uri="{BB962C8B-B14F-4D97-AF65-F5344CB8AC3E}">
        <p14:creationId xmlns:p14="http://schemas.microsoft.com/office/powerpoint/2010/main" val="315809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Attribute</a:t>
            </a:r>
            <a:r>
              <a:rPr lang="es-ES" dirty="0"/>
              <a:t> </a:t>
            </a:r>
            <a:r>
              <a:rPr lang="es-ES" dirty="0" err="1"/>
              <a:t>Types</a:t>
            </a:r>
            <a:endParaRPr lang="en-US" sz="9600" dirty="0"/>
          </a:p>
        </p:txBody>
      </p:sp>
      <p:pic>
        <p:nvPicPr>
          <p:cNvPr id="3" name="Imagen 2"/>
          <p:cNvPicPr>
            <a:picLocks noChangeAspect="1"/>
          </p:cNvPicPr>
          <p:nvPr/>
        </p:nvPicPr>
        <p:blipFill rotWithShape="1">
          <a:blip r:embed="rId3"/>
          <a:srcRect l="38660" t="22537" r="20370" b="43163"/>
          <a:stretch/>
        </p:blipFill>
        <p:spPr>
          <a:xfrm>
            <a:off x="2540000" y="1388532"/>
            <a:ext cx="7213600" cy="4927146"/>
          </a:xfrm>
          <a:prstGeom prst="rect">
            <a:avLst/>
          </a:prstGeom>
        </p:spPr>
      </p:pic>
    </p:spTree>
    <p:extLst>
      <p:ext uri="{BB962C8B-B14F-4D97-AF65-F5344CB8AC3E}">
        <p14:creationId xmlns:p14="http://schemas.microsoft.com/office/powerpoint/2010/main" val="861321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22</a:t>
            </a:fld>
            <a:endParaRPr lang="en-US" sz="1600" dirty="0"/>
          </a:p>
        </p:txBody>
      </p:sp>
      <p:sp>
        <p:nvSpPr>
          <p:cNvPr id="8" name="Título 1"/>
          <p:cNvSpPr txBox="1">
            <a:spLocks/>
          </p:cNvSpPr>
          <p:nvPr/>
        </p:nvSpPr>
        <p:spPr>
          <a:xfrm>
            <a:off x="770399" y="10394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Attribute</a:t>
            </a:r>
            <a:r>
              <a:rPr lang="es-ES" dirty="0"/>
              <a:t> </a:t>
            </a:r>
            <a:r>
              <a:rPr lang="es-ES" dirty="0" err="1"/>
              <a:t>Types</a:t>
            </a:r>
            <a:endParaRPr lang="en-US" sz="4400" dirty="0"/>
          </a:p>
        </p:txBody>
      </p:sp>
      <p:sp>
        <p:nvSpPr>
          <p:cNvPr id="5" name="Marcador de contenido 2"/>
          <p:cNvSpPr txBox="1">
            <a:spLocks/>
          </p:cNvSpPr>
          <p:nvPr/>
        </p:nvSpPr>
        <p:spPr>
          <a:xfrm>
            <a:off x="770399" y="1083733"/>
            <a:ext cx="10862801" cy="512189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b="1" dirty="0"/>
              <a:t>Categórico</a:t>
            </a:r>
          </a:p>
          <a:p>
            <a:r>
              <a:rPr lang="es-ES" sz="2400" dirty="0" smtClean="0"/>
              <a:t>El </a:t>
            </a:r>
            <a:r>
              <a:rPr lang="es-ES" sz="2400" dirty="0"/>
              <a:t>tipo de datos </a:t>
            </a:r>
            <a:r>
              <a:rPr lang="es-ES" sz="2400" dirty="0" smtClean="0"/>
              <a:t>categórico, </a:t>
            </a:r>
            <a:r>
              <a:rPr lang="es-ES" sz="2400" dirty="0"/>
              <a:t>como </a:t>
            </a:r>
            <a:r>
              <a:rPr lang="es-ES" sz="2400" dirty="0" smtClean="0"/>
              <a:t>las frutas favoritas </a:t>
            </a:r>
            <a:r>
              <a:rPr lang="es-ES" sz="2400" dirty="0"/>
              <a:t>o los </a:t>
            </a:r>
            <a:r>
              <a:rPr lang="es-ES" sz="2400" dirty="0" smtClean="0"/>
              <a:t>nombres, </a:t>
            </a:r>
            <a:r>
              <a:rPr lang="es-ES" sz="2400" dirty="0"/>
              <a:t>no tiene un orden implícito, pero a menudo tiene una estructura jerárquica. </a:t>
            </a:r>
            <a:endParaRPr lang="es-ES" sz="2400" dirty="0" smtClean="0"/>
          </a:p>
          <a:p>
            <a:r>
              <a:rPr lang="es-ES" sz="2400" dirty="0" smtClean="0"/>
              <a:t>Las </a:t>
            </a:r>
            <a:r>
              <a:rPr lang="es-ES" sz="2400" dirty="0"/>
              <a:t>categorías solo pueden distinguir si dos cosas son iguales (manzanas) o diferentes (manzanas versus naranjas</a:t>
            </a:r>
            <a:r>
              <a:rPr lang="es-ES" sz="2400" dirty="0" smtClean="0"/>
              <a:t>).</a:t>
            </a:r>
          </a:p>
          <a:p>
            <a:r>
              <a:rPr lang="es-ES" sz="2400" dirty="0" smtClean="0"/>
              <a:t>Por </a:t>
            </a:r>
            <a:r>
              <a:rPr lang="es-ES" sz="2400" dirty="0"/>
              <a:t>supuesto, cualquier ordenamiento externo arbitrario puede imponerse sobre datos categóricos. La fruta podría ordenarse alfabéticamente según su nombre o por su precio, pero solo si esa información auxiliar estuviera disponible. </a:t>
            </a:r>
            <a:r>
              <a:rPr lang="es-ES" sz="2400" dirty="0" smtClean="0"/>
              <a:t>Sin </a:t>
            </a:r>
            <a:r>
              <a:rPr lang="es-ES" sz="2400" dirty="0"/>
              <a:t>embargo, estos ordenamientos no están implícitos en el atributo en sí, como lo están con los datos cuantitativos u ordenados. </a:t>
            </a:r>
            <a:endParaRPr lang="es-ES" sz="2400" dirty="0" smtClean="0"/>
          </a:p>
          <a:p>
            <a:r>
              <a:rPr lang="es-ES" sz="2400" dirty="0"/>
              <a:t>Otros ejemplos de atributos categóricos son géneros de películas, tipos de archivos y nombres de ciudades.</a:t>
            </a:r>
          </a:p>
          <a:p>
            <a:r>
              <a:rPr lang="es-ES" sz="2400" dirty="0"/>
              <a:t>Un sinónimo de categórico es </a:t>
            </a:r>
            <a:r>
              <a:rPr lang="es-ES" sz="2400" i="1" dirty="0"/>
              <a:t>nominal</a:t>
            </a:r>
            <a:r>
              <a:rPr lang="es-ES" sz="2400" dirty="0"/>
              <a:t>.</a:t>
            </a:r>
          </a:p>
          <a:p>
            <a:endParaRPr lang="es-ES" sz="2400" dirty="0"/>
          </a:p>
        </p:txBody>
      </p:sp>
    </p:spTree>
    <p:extLst>
      <p:ext uri="{BB962C8B-B14F-4D97-AF65-F5344CB8AC3E}">
        <p14:creationId xmlns:p14="http://schemas.microsoft.com/office/powerpoint/2010/main" val="9266386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Attribute</a:t>
            </a:r>
            <a:r>
              <a:rPr lang="es-ES" dirty="0"/>
              <a:t> </a:t>
            </a:r>
            <a:r>
              <a:rPr lang="es-ES" dirty="0" err="1"/>
              <a:t>Types</a:t>
            </a:r>
            <a:endParaRPr lang="en-US" sz="4400" dirty="0"/>
          </a:p>
        </p:txBody>
      </p:sp>
      <p:sp>
        <p:nvSpPr>
          <p:cNvPr id="5" name="Marcador de contenido 2"/>
          <p:cNvSpPr txBox="1">
            <a:spLocks/>
          </p:cNvSpPr>
          <p:nvPr/>
        </p:nvSpPr>
        <p:spPr>
          <a:xfrm>
            <a:off x="907560" y="1561435"/>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s-ES" sz="2600" b="1" dirty="0" smtClean="0"/>
              <a:t>Ordenado</a:t>
            </a:r>
            <a:r>
              <a:rPr lang="es-ES" sz="2600" dirty="0" smtClean="0"/>
              <a:t>: </a:t>
            </a:r>
            <a:r>
              <a:rPr lang="es-ES" sz="2600" dirty="0"/>
              <a:t>ordinal y cuantitativo</a:t>
            </a:r>
          </a:p>
          <a:p>
            <a:pPr marL="0" indent="0">
              <a:buNone/>
            </a:pPr>
            <a:r>
              <a:rPr lang="es-ES" sz="2600" dirty="0"/>
              <a:t>Todos los datos ordenados tienen un orden implícito, a diferencia de los datos categóricos no ordenados. </a:t>
            </a:r>
            <a:endParaRPr lang="es-ES" sz="2600" dirty="0" smtClean="0"/>
          </a:p>
          <a:p>
            <a:pPr marL="0" indent="0">
              <a:buNone/>
            </a:pPr>
            <a:r>
              <a:rPr lang="es-ES" sz="2600" dirty="0" smtClean="0"/>
              <a:t>Este </a:t>
            </a:r>
            <a:r>
              <a:rPr lang="es-ES" sz="2600" dirty="0"/>
              <a:t>tipo puede subdividirse aún más. Con datos </a:t>
            </a:r>
            <a:r>
              <a:rPr lang="es-ES" sz="2600" u="sng" dirty="0"/>
              <a:t>ordinales</a:t>
            </a:r>
            <a:r>
              <a:rPr lang="es-ES" sz="2600" dirty="0"/>
              <a:t>, como el tamaño de la camisa, no podemos hacer aritmética completa, pero hay un orden bien definido. Por ejemplo, grande menos medio no es un concepto significativo, pero sabemos que el medio se encuentra entre pequeño y grande. </a:t>
            </a:r>
            <a:endParaRPr lang="es-ES" sz="2600" dirty="0" smtClean="0"/>
          </a:p>
          <a:p>
            <a:pPr marL="0" indent="0">
              <a:buNone/>
            </a:pPr>
            <a:r>
              <a:rPr lang="es-ES" sz="2600" dirty="0" smtClean="0"/>
              <a:t>Los Rankings son </a:t>
            </a:r>
            <a:r>
              <a:rPr lang="es-ES" sz="2600" dirty="0"/>
              <a:t>otro tipo de datos </a:t>
            </a:r>
            <a:r>
              <a:rPr lang="es-ES" sz="2600" dirty="0" smtClean="0"/>
              <a:t>ordinales. Por ejemplo, </a:t>
            </a:r>
            <a:r>
              <a:rPr lang="es-ES" sz="2600" dirty="0"/>
              <a:t>las listas de las diez mejores películas o alineaciones iniciales para torneos deportivos, según el rendimiento anterior</a:t>
            </a:r>
            <a:r>
              <a:rPr lang="es-ES" sz="2600" dirty="0" smtClean="0"/>
              <a:t>.</a:t>
            </a:r>
            <a:endParaRPr lang="es-ES" sz="2600" dirty="0"/>
          </a:p>
        </p:txBody>
      </p:sp>
    </p:spTree>
    <p:extLst>
      <p:ext uri="{BB962C8B-B14F-4D97-AF65-F5344CB8AC3E}">
        <p14:creationId xmlns:p14="http://schemas.microsoft.com/office/powerpoint/2010/main" val="2950798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Attribute</a:t>
            </a:r>
            <a:r>
              <a:rPr lang="es-ES" dirty="0"/>
              <a:t> </a:t>
            </a:r>
            <a:r>
              <a:rPr lang="es-ES" dirty="0" err="1"/>
              <a:t>Types</a:t>
            </a:r>
            <a:endParaRPr lang="en-US" sz="4400" dirty="0"/>
          </a:p>
        </p:txBody>
      </p:sp>
      <p:sp>
        <p:nvSpPr>
          <p:cNvPr id="5" name="Marcador de contenido 2"/>
          <p:cNvSpPr txBox="1">
            <a:spLocks/>
          </p:cNvSpPr>
          <p:nvPr/>
        </p:nvSpPr>
        <p:spPr>
          <a:xfrm>
            <a:off x="907560" y="1561435"/>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dirty="0"/>
              <a:t>Un subconjunto de datos ordenados son datos </a:t>
            </a:r>
            <a:r>
              <a:rPr lang="es-ES" sz="2600" u="sng" dirty="0"/>
              <a:t>cuantitativos</a:t>
            </a:r>
            <a:r>
              <a:rPr lang="es-ES" sz="2600" dirty="0"/>
              <a:t>, es decir, una </a:t>
            </a:r>
            <a:r>
              <a:rPr lang="es-ES" sz="2600" dirty="0" smtClean="0"/>
              <a:t>medición de </a:t>
            </a:r>
            <a:r>
              <a:rPr lang="es-ES" sz="2600" dirty="0"/>
              <a:t>magnitud que soporta la comparación aritmética. </a:t>
            </a:r>
            <a:endParaRPr lang="es-ES" sz="2600" dirty="0" smtClean="0"/>
          </a:p>
          <a:p>
            <a:r>
              <a:rPr lang="es-ES" sz="2600" dirty="0" smtClean="0"/>
              <a:t>Por </a:t>
            </a:r>
            <a:r>
              <a:rPr lang="es-ES" sz="2600" dirty="0"/>
              <a:t>ejemplo, la cantidad de 68 pulgadas menos 42 pulgadas es un concepto significativo, y se puede calcular la respuesta de 26 pulgadas. </a:t>
            </a:r>
            <a:endParaRPr lang="es-ES" sz="2600" dirty="0" smtClean="0"/>
          </a:p>
          <a:p>
            <a:r>
              <a:rPr lang="es-ES" sz="2600" dirty="0" smtClean="0"/>
              <a:t>Otros </a:t>
            </a:r>
            <a:r>
              <a:rPr lang="es-ES" sz="2600" dirty="0"/>
              <a:t>ejemplos de datos cuantitativos son la altura, el peso, la temperatura, el precio de las acciones, el número de </a:t>
            </a:r>
            <a:r>
              <a:rPr lang="es-ES" sz="2600" dirty="0" smtClean="0"/>
              <a:t>llamadas a funciones en </a:t>
            </a:r>
            <a:r>
              <a:rPr lang="es-ES" sz="2600" dirty="0"/>
              <a:t>un programa y el número de bebidas vendidas en una cafetería en un </a:t>
            </a:r>
            <a:r>
              <a:rPr lang="es-ES" sz="2600" dirty="0" smtClean="0"/>
              <a:t>día.</a:t>
            </a:r>
          </a:p>
          <a:p>
            <a:r>
              <a:rPr lang="es-ES" sz="2600" dirty="0" smtClean="0"/>
              <a:t>Tanto </a:t>
            </a:r>
            <a:r>
              <a:rPr lang="es-ES" sz="2600" dirty="0"/>
              <a:t>los números enteros como los números reales son datos cuantitativos</a:t>
            </a:r>
            <a:r>
              <a:rPr lang="es-ES" sz="2600" dirty="0" smtClean="0"/>
              <a:t>. </a:t>
            </a:r>
          </a:p>
        </p:txBody>
      </p:sp>
    </p:spTree>
    <p:extLst>
      <p:ext uri="{BB962C8B-B14F-4D97-AF65-F5344CB8AC3E}">
        <p14:creationId xmlns:p14="http://schemas.microsoft.com/office/powerpoint/2010/main" val="18417178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Attribute</a:t>
            </a:r>
            <a:r>
              <a:rPr lang="es-ES" dirty="0"/>
              <a:t> </a:t>
            </a:r>
            <a:r>
              <a:rPr lang="es-ES" dirty="0" err="1"/>
              <a:t>Types</a:t>
            </a:r>
            <a:endParaRPr lang="en-US" sz="4400" dirty="0"/>
          </a:p>
        </p:txBody>
      </p:sp>
      <p:sp>
        <p:nvSpPr>
          <p:cNvPr id="5" name="Marcador de contenido 2"/>
          <p:cNvSpPr txBox="1">
            <a:spLocks/>
          </p:cNvSpPr>
          <p:nvPr/>
        </p:nvSpPr>
        <p:spPr>
          <a:xfrm>
            <a:off x="541867" y="1561435"/>
            <a:ext cx="11142133"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t>Secuencial </a:t>
            </a:r>
            <a:r>
              <a:rPr lang="es-ES" sz="2400" dirty="0"/>
              <a:t>versus divergente</a:t>
            </a:r>
          </a:p>
          <a:p>
            <a:r>
              <a:rPr lang="es-ES" sz="2400" dirty="0"/>
              <a:t>Los </a:t>
            </a:r>
            <a:r>
              <a:rPr lang="es-ES" sz="2400" i="1" dirty="0"/>
              <a:t>datos ordenados</a:t>
            </a:r>
            <a:r>
              <a:rPr lang="es-ES" sz="2400" dirty="0"/>
              <a:t> pueden ser </a:t>
            </a:r>
            <a:r>
              <a:rPr lang="es-ES" sz="2400" u="sng" dirty="0"/>
              <a:t>secuenciales</a:t>
            </a:r>
            <a:r>
              <a:rPr lang="es-ES" sz="2400" dirty="0"/>
              <a:t>, donde hay un </a:t>
            </a:r>
            <a:r>
              <a:rPr lang="es-ES" sz="2400" dirty="0" smtClean="0"/>
              <a:t>rango homogéneo de </a:t>
            </a:r>
            <a:r>
              <a:rPr lang="es-ES" sz="2400" dirty="0"/>
              <a:t>un valor mínimo a un valor máximo, o </a:t>
            </a:r>
            <a:r>
              <a:rPr lang="es-ES" sz="2400" u="sng" dirty="0" smtClean="0"/>
              <a:t>divergentes</a:t>
            </a:r>
            <a:r>
              <a:rPr lang="es-ES" sz="2400" dirty="0" smtClean="0"/>
              <a:t>, </a:t>
            </a:r>
            <a:r>
              <a:rPr lang="es-ES" sz="2400" dirty="0"/>
              <a:t>que se puede </a:t>
            </a:r>
            <a:r>
              <a:rPr lang="es-ES" sz="2400" dirty="0" err="1"/>
              <a:t>deconstruir</a:t>
            </a:r>
            <a:r>
              <a:rPr lang="es-ES" sz="2400" dirty="0"/>
              <a:t> en dos secuencias que apuntan en direcciones opuestas que se encuentran en un punto cero común. </a:t>
            </a:r>
            <a:endParaRPr lang="es-ES" sz="2400" dirty="0" smtClean="0"/>
          </a:p>
          <a:p>
            <a:r>
              <a:rPr lang="es-ES" sz="2400" dirty="0" smtClean="0"/>
              <a:t>Por </a:t>
            </a:r>
            <a:r>
              <a:rPr lang="es-ES" sz="2400" dirty="0"/>
              <a:t>ejemplo, un conjunto de datos de altura de montaña es secuencial, cuando se mide desde un punto mínimo del nivel del mar hasta un punto máximo del Monte Everest. </a:t>
            </a:r>
            <a:endParaRPr lang="es-ES" sz="2400" dirty="0" smtClean="0"/>
          </a:p>
          <a:p>
            <a:r>
              <a:rPr lang="es-ES" sz="2400" dirty="0" smtClean="0"/>
              <a:t>Un </a:t>
            </a:r>
            <a:r>
              <a:rPr lang="es-ES" sz="2400" dirty="0"/>
              <a:t>conjunto de datos batimétricos también es secuencial, con el nivel del mar en un extremo y el punto más bajo en el fondo del océano en el otro. </a:t>
            </a:r>
            <a:endParaRPr lang="es-ES" sz="2400" dirty="0" smtClean="0"/>
          </a:p>
          <a:p>
            <a:r>
              <a:rPr lang="es-ES" sz="2400" dirty="0" smtClean="0"/>
              <a:t>Un </a:t>
            </a:r>
            <a:r>
              <a:rPr lang="es-ES" sz="2400" dirty="0"/>
              <a:t>conjunto de datos de elevación completa sería divergente, donde los valores suben para las montañas en tierra y bajan para los valles submarinos, con el valor cero del nivel del mar como el punto común que une los dos conjuntos de datos secuenciales</a:t>
            </a:r>
            <a:r>
              <a:rPr lang="es-ES" sz="2400" dirty="0" smtClean="0"/>
              <a:t>.</a:t>
            </a:r>
            <a:endParaRPr lang="es-ES" sz="2400" dirty="0"/>
          </a:p>
        </p:txBody>
      </p:sp>
    </p:spTree>
    <p:extLst>
      <p:ext uri="{BB962C8B-B14F-4D97-AF65-F5344CB8AC3E}">
        <p14:creationId xmlns:p14="http://schemas.microsoft.com/office/powerpoint/2010/main" val="3249229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Attribute</a:t>
            </a:r>
            <a:r>
              <a:rPr lang="es-ES" dirty="0"/>
              <a:t> </a:t>
            </a:r>
            <a:r>
              <a:rPr lang="es-ES" dirty="0" err="1"/>
              <a:t>Types</a:t>
            </a:r>
            <a:endParaRPr lang="en-US" sz="4400" dirty="0"/>
          </a:p>
        </p:txBody>
      </p:sp>
      <p:sp>
        <p:nvSpPr>
          <p:cNvPr id="5" name="Marcador de contenido 2"/>
          <p:cNvSpPr txBox="1">
            <a:spLocks/>
          </p:cNvSpPr>
          <p:nvPr/>
        </p:nvSpPr>
        <p:spPr>
          <a:xfrm>
            <a:off x="907560" y="2024805"/>
            <a:ext cx="10385280" cy="41808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dirty="0" smtClean="0"/>
              <a:t>Cíclico</a:t>
            </a:r>
            <a:endParaRPr lang="es-ES" sz="2600" dirty="0"/>
          </a:p>
          <a:p>
            <a:r>
              <a:rPr lang="es-ES" sz="2600" dirty="0"/>
              <a:t>Los </a:t>
            </a:r>
            <a:r>
              <a:rPr lang="es-ES" sz="2600" i="1" dirty="0"/>
              <a:t>datos ordenados </a:t>
            </a:r>
            <a:r>
              <a:rPr lang="es-ES" sz="2600" dirty="0"/>
              <a:t>pueden ser cíclicos, donde los valores vuelven a un punto de partida en lugar de continuar aumentando indefinidamente</a:t>
            </a:r>
            <a:r>
              <a:rPr lang="es-ES" sz="2600" dirty="0" smtClean="0"/>
              <a:t>.</a:t>
            </a:r>
          </a:p>
          <a:p>
            <a:r>
              <a:rPr lang="es-ES" sz="2600" dirty="0" smtClean="0"/>
              <a:t>Muchos </a:t>
            </a:r>
            <a:r>
              <a:rPr lang="es-ES" sz="2600" dirty="0"/>
              <a:t>tipos de mediciones de tiempo son cíclicos, incluida la hora del día, el día de la semana y el mes del año.</a:t>
            </a:r>
          </a:p>
          <a:p>
            <a:endParaRPr lang="es-ES" sz="2600" dirty="0"/>
          </a:p>
        </p:txBody>
      </p:sp>
    </p:spTree>
    <p:extLst>
      <p:ext uri="{BB962C8B-B14F-4D97-AF65-F5344CB8AC3E}">
        <p14:creationId xmlns:p14="http://schemas.microsoft.com/office/powerpoint/2010/main" val="19454818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Attribute</a:t>
            </a:r>
            <a:r>
              <a:rPr lang="es-ES" dirty="0"/>
              <a:t> </a:t>
            </a:r>
            <a:r>
              <a:rPr lang="es-ES" dirty="0" err="1"/>
              <a:t>Types</a:t>
            </a:r>
            <a:endParaRPr lang="en-US" sz="4400" dirty="0"/>
          </a:p>
        </p:txBody>
      </p:sp>
      <p:sp>
        <p:nvSpPr>
          <p:cNvPr id="5" name="Marcador de contenido 2"/>
          <p:cNvSpPr txBox="1">
            <a:spLocks/>
          </p:cNvSpPr>
          <p:nvPr/>
        </p:nvSpPr>
        <p:spPr>
          <a:xfrm>
            <a:off x="770399" y="1473203"/>
            <a:ext cx="10862801" cy="456308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500" b="1" dirty="0"/>
              <a:t>Atributos jerárquicos</a:t>
            </a:r>
          </a:p>
          <a:p>
            <a:r>
              <a:rPr lang="es-ES" sz="2500" dirty="0"/>
              <a:t>Puede haber una estructura jerárquica dentro de un atributo o entre múltiples atributos. </a:t>
            </a:r>
            <a:endParaRPr lang="es-ES" sz="2500" dirty="0" smtClean="0"/>
          </a:p>
          <a:p>
            <a:r>
              <a:rPr lang="es-ES" sz="2500" dirty="0" smtClean="0"/>
              <a:t>El </a:t>
            </a:r>
            <a:r>
              <a:rPr lang="es-ES" sz="2500" dirty="0"/>
              <a:t>precio diario de las acciones de las empresas recopiladas en el transcurso de una década es un ejemplo de un conjunto de datos de series temporales, donde uno de los atributos es el tiempo. </a:t>
            </a:r>
            <a:endParaRPr lang="es-ES" sz="2500" dirty="0" smtClean="0"/>
          </a:p>
          <a:p>
            <a:r>
              <a:rPr lang="es-ES" sz="2500" dirty="0" smtClean="0"/>
              <a:t>En </a:t>
            </a:r>
            <a:r>
              <a:rPr lang="es-ES" sz="2500" dirty="0"/>
              <a:t>este caso, el tiempo se puede agregar jerárquicamente, desde días individuales hasta semanas, hasta meses, hasta años. </a:t>
            </a:r>
            <a:endParaRPr lang="es-ES" sz="2500" dirty="0" smtClean="0"/>
          </a:p>
          <a:p>
            <a:r>
              <a:rPr lang="es-ES" sz="2500" dirty="0" smtClean="0"/>
              <a:t>Puede </a:t>
            </a:r>
            <a:r>
              <a:rPr lang="es-ES" sz="2500" dirty="0"/>
              <a:t>haber patrones interesantes en múltiples escalas temporales, como variaciones semanales muy fuertes para el día de la semana versus el fin de semana, o patrones anuales más sutiles que muestran variaciones estacionales en verano versus invierno. </a:t>
            </a:r>
          </a:p>
        </p:txBody>
      </p:sp>
    </p:spTree>
    <p:extLst>
      <p:ext uri="{BB962C8B-B14F-4D97-AF65-F5344CB8AC3E}">
        <p14:creationId xmlns:p14="http://schemas.microsoft.com/office/powerpoint/2010/main" val="16511410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Attribute</a:t>
            </a:r>
            <a:r>
              <a:rPr lang="es-ES" dirty="0"/>
              <a:t> </a:t>
            </a:r>
            <a:r>
              <a:rPr lang="es-ES" dirty="0" err="1"/>
              <a:t>Types</a:t>
            </a:r>
            <a:endParaRPr lang="en-US" sz="4400" dirty="0"/>
          </a:p>
        </p:txBody>
      </p:sp>
      <p:sp>
        <p:nvSpPr>
          <p:cNvPr id="5" name="Marcador de contenido 2"/>
          <p:cNvSpPr txBox="1">
            <a:spLocks/>
          </p:cNvSpPr>
          <p:nvPr/>
        </p:nvSpPr>
        <p:spPr>
          <a:xfrm>
            <a:off x="907560" y="2692400"/>
            <a:ext cx="10385280" cy="35132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dirty="0"/>
              <a:t>Muchos tipos de atributos pueden tener este tipo de estructura jerárquica: por ejemplo, el atributo geográfico de un código postal se puede agregar hasta el nivel de ciudades o estados o países enteros</a:t>
            </a:r>
            <a:r>
              <a:rPr lang="es-ES" sz="2600" dirty="0" smtClean="0"/>
              <a:t>.</a:t>
            </a:r>
            <a:endParaRPr lang="es-ES" sz="2600" dirty="0"/>
          </a:p>
        </p:txBody>
      </p:sp>
    </p:spTree>
    <p:extLst>
      <p:ext uri="{BB962C8B-B14F-4D97-AF65-F5344CB8AC3E}">
        <p14:creationId xmlns:p14="http://schemas.microsoft.com/office/powerpoint/2010/main" val="16040284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Semántica</a:t>
            </a:r>
            <a:endParaRPr lang="es-ES" sz="4400" dirty="0"/>
          </a:p>
          <a:p>
            <a:endParaRPr lang="en-US" sz="4400" dirty="0"/>
          </a:p>
        </p:txBody>
      </p:sp>
      <p:sp>
        <p:nvSpPr>
          <p:cNvPr id="5" name="Marcador de contenido 2"/>
          <p:cNvSpPr txBox="1">
            <a:spLocks/>
          </p:cNvSpPr>
          <p:nvPr/>
        </p:nvSpPr>
        <p:spPr>
          <a:xfrm>
            <a:off x="907560" y="1625601"/>
            <a:ext cx="10385280" cy="45800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dirty="0" smtClean="0"/>
              <a:t>Conocer </a:t>
            </a:r>
            <a:r>
              <a:rPr lang="es-ES" sz="2600" dirty="0"/>
              <a:t>el tipo de un atributo no nos dice acerca de su </a:t>
            </a:r>
            <a:r>
              <a:rPr lang="es-ES" sz="2600" dirty="0" smtClean="0"/>
              <a:t>semántica, porque </a:t>
            </a:r>
            <a:r>
              <a:rPr lang="es-ES" sz="2600" dirty="0"/>
              <a:t>estas dos </a:t>
            </a:r>
            <a:r>
              <a:rPr lang="es-ES" sz="2600" dirty="0" smtClean="0"/>
              <a:t>propiedades </a:t>
            </a:r>
            <a:r>
              <a:rPr lang="es-ES" sz="2600" dirty="0"/>
              <a:t>son transversales: una no dicta la otra. </a:t>
            </a:r>
            <a:endParaRPr lang="es-ES" sz="2600" dirty="0" smtClean="0"/>
          </a:p>
          <a:p>
            <a:r>
              <a:rPr lang="es-ES" sz="2600" dirty="0" smtClean="0"/>
              <a:t>Hay diferentes </a:t>
            </a:r>
            <a:r>
              <a:rPr lang="es-ES" sz="2600" dirty="0"/>
              <a:t>enfoques para considerar la semántica de los </a:t>
            </a:r>
            <a:r>
              <a:rPr lang="es-ES" sz="2600" dirty="0" smtClean="0"/>
              <a:t>atributos. La principal se centra </a:t>
            </a:r>
            <a:r>
              <a:rPr lang="es-ES" sz="2600" dirty="0"/>
              <a:t>en la semántica de </a:t>
            </a:r>
            <a:r>
              <a:rPr lang="es-ES" sz="2600" u="sng" dirty="0"/>
              <a:t>claves</a:t>
            </a:r>
            <a:r>
              <a:rPr lang="es-ES" sz="2600" dirty="0"/>
              <a:t> versus </a:t>
            </a:r>
            <a:r>
              <a:rPr lang="es-ES" sz="2600" u="sng" dirty="0"/>
              <a:t>valores</a:t>
            </a:r>
            <a:r>
              <a:rPr lang="es-ES" sz="2600" dirty="0"/>
              <a:t>, y las preguntas relacionadas a</a:t>
            </a:r>
            <a:r>
              <a:rPr lang="es-ES" sz="2600" dirty="0" smtClean="0"/>
              <a:t> </a:t>
            </a:r>
            <a:r>
              <a:rPr lang="es-ES" sz="2600" dirty="0"/>
              <a:t>datos espaciales y continuos versus datos no espaciales y </a:t>
            </a:r>
            <a:r>
              <a:rPr lang="es-ES" sz="2600" dirty="0" smtClean="0"/>
              <a:t>discretos. </a:t>
            </a:r>
            <a:r>
              <a:rPr lang="es-ES" sz="2600" dirty="0"/>
              <a:t>Una consideración adicional es si un atributo es temporal.</a:t>
            </a:r>
          </a:p>
          <a:p>
            <a:r>
              <a:rPr lang="es-ES" sz="2600" b="1" i="1" dirty="0" smtClean="0"/>
              <a:t>Semántica </a:t>
            </a:r>
            <a:r>
              <a:rPr lang="es-ES" sz="2600" b="1" i="1" dirty="0"/>
              <a:t>clave versus valor</a:t>
            </a:r>
          </a:p>
          <a:p>
            <a:r>
              <a:rPr lang="es-ES" sz="2600" dirty="0"/>
              <a:t>Un atributo clave actúa como un índice que se utiliza para buscar atributos de valor. La distinción entre los atributos clave y de valor es importante para los tipos de conjuntos de datos de tablas y campos, como se muestra en la Figura 2.8.</a:t>
            </a:r>
          </a:p>
          <a:p>
            <a:endParaRPr lang="es-ES" sz="2600" dirty="0"/>
          </a:p>
        </p:txBody>
      </p:sp>
    </p:spTree>
    <p:extLst>
      <p:ext uri="{BB962C8B-B14F-4D97-AF65-F5344CB8AC3E}">
        <p14:creationId xmlns:p14="http://schemas.microsoft.com/office/powerpoint/2010/main" val="3708677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a:t>
            </a:r>
            <a:r>
              <a:rPr lang="es-ES" sz="4400" dirty="0" smtClean="0"/>
              <a:t>4, Ch3 </a:t>
            </a:r>
          </a:p>
          <a:p>
            <a:r>
              <a:rPr lang="es-ES" sz="4400" dirty="0" smtClean="0"/>
              <a:t>Aspectos Cognitivos</a:t>
            </a:r>
            <a:endParaRPr lang="en-US" sz="4400" dirty="0"/>
          </a:p>
        </p:txBody>
      </p:sp>
      <p:graphicFrame>
        <p:nvGraphicFramePr>
          <p:cNvPr id="4" name="Tabla 3"/>
          <p:cNvGraphicFramePr>
            <a:graphicFrameLocks noGrp="1"/>
          </p:cNvGraphicFramePr>
          <p:nvPr>
            <p:extLst>
              <p:ext uri="{D42A27DB-BD31-4B8C-83A1-F6EECF244321}">
                <p14:modId xmlns:p14="http://schemas.microsoft.com/office/powerpoint/2010/main" val="1689951516"/>
              </p:ext>
            </p:extLst>
          </p:nvPr>
        </p:nvGraphicFramePr>
        <p:xfrm>
          <a:off x="954459" y="2665620"/>
          <a:ext cx="7587962" cy="1730268"/>
        </p:xfrm>
        <a:graphic>
          <a:graphicData uri="http://schemas.openxmlformats.org/drawingml/2006/table">
            <a:tbl>
              <a:tblPr/>
              <a:tblGrid>
                <a:gridCol w="7587962">
                  <a:extLst>
                    <a:ext uri="{9D8B030D-6E8A-4147-A177-3AD203B41FA5}">
                      <a16:colId xmlns:a16="http://schemas.microsoft.com/office/drawing/2014/main" val="20000"/>
                    </a:ext>
                  </a:extLst>
                </a:gridCol>
              </a:tblGrid>
              <a:tr h="251420">
                <a:tc>
                  <a:txBody>
                    <a:bodyPr/>
                    <a:lstStyle/>
                    <a:p>
                      <a:pPr algn="l" rtl="0" fontAlgn="b"/>
                      <a:r>
                        <a:rPr lang="es-ES_tradnl" sz="2800" b="0" i="0" u="none" strike="noStrike" dirty="0" smtClean="0">
                          <a:solidFill>
                            <a:srgbClr val="FF0000"/>
                          </a:solidFill>
                          <a:effectLst/>
                          <a:latin typeface="Arial" charset="0"/>
                        </a:rPr>
                        <a:t>Datos, tipos y representaciones visuales </a:t>
                      </a:r>
                      <a:endParaRPr lang="es-ES_tradnl" sz="2800" b="0" i="0" u="none" strike="noStrike" dirty="0">
                        <a:solidFill>
                          <a:srgbClr val="FF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1420">
                <a:tc>
                  <a:txBody>
                    <a:bodyPr/>
                    <a:lstStyle/>
                    <a:p>
                      <a:pPr algn="l" rtl="0" fontAlgn="b"/>
                      <a:r>
                        <a:rPr lang="es-ES_tradnl" sz="2800" b="0" i="0" u="none" strike="noStrike" dirty="0" smtClean="0">
                          <a:solidFill>
                            <a:srgbClr val="FF0000"/>
                          </a:solidFill>
                          <a:effectLst/>
                          <a:latin typeface="Arial" charset="0"/>
                        </a:rPr>
                        <a:t>Árboles, </a:t>
                      </a:r>
                      <a:r>
                        <a:rPr lang="es-ES_tradnl" sz="2800" b="0" i="0" u="none" strike="noStrike" dirty="0" err="1" smtClean="0">
                          <a:solidFill>
                            <a:srgbClr val="FF0000"/>
                          </a:solidFill>
                          <a:effectLst/>
                          <a:latin typeface="Arial" charset="0"/>
                        </a:rPr>
                        <a:t>Grids</a:t>
                      </a:r>
                      <a:r>
                        <a:rPr lang="es-ES_tradnl" sz="2800" b="0" i="0" u="none" strike="noStrike" dirty="0" smtClean="0">
                          <a:solidFill>
                            <a:srgbClr val="FF0000"/>
                          </a:solidFill>
                          <a:effectLst/>
                          <a:latin typeface="Arial" charset="0"/>
                        </a:rPr>
                        <a:t>, y otros</a:t>
                      </a:r>
                      <a:endParaRPr lang="es-ES_tradnl" sz="2800" b="0" i="0" u="none" strike="noStrike" dirty="0">
                        <a:solidFill>
                          <a:srgbClr val="FF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1420">
                <a:tc>
                  <a:txBody>
                    <a:bodyPr/>
                    <a:lstStyle/>
                    <a:p>
                      <a:pPr algn="l" rtl="0" fontAlgn="b"/>
                      <a:r>
                        <a:rPr lang="es-ES_tradnl" sz="2800" b="0" i="0" u="none" strike="noStrike" dirty="0" smtClean="0">
                          <a:solidFill>
                            <a:srgbClr val="000000"/>
                          </a:solidFill>
                          <a:effectLst/>
                          <a:latin typeface="Arial" charset="0"/>
                        </a:rPr>
                        <a:t>Abstracción de una tarea</a:t>
                      </a:r>
                      <a:endParaRPr lang="es-ES_tradnl" sz="2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1420">
                <a:tc>
                  <a:txBody>
                    <a:bodyPr/>
                    <a:lstStyle/>
                    <a:p>
                      <a:pPr algn="l" rtl="0" fontAlgn="b"/>
                      <a:r>
                        <a:rPr lang="es-ES_tradnl" sz="2800" b="0" i="0" u="none" strike="noStrike" dirty="0">
                          <a:solidFill>
                            <a:srgbClr val="000000"/>
                          </a:solidFill>
                          <a:effectLst/>
                          <a:latin typeface="Arial" charset="0"/>
                        </a:rPr>
                        <a:t>Narración de una historia y repetición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592402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Semántica</a:t>
            </a:r>
            <a:endParaRPr lang="es-ES" sz="4400" dirty="0"/>
          </a:p>
          <a:p>
            <a:endParaRPr lang="en-US" sz="4400" dirty="0"/>
          </a:p>
        </p:txBody>
      </p:sp>
      <p:pic>
        <p:nvPicPr>
          <p:cNvPr id="3" name="Imagen 2"/>
          <p:cNvPicPr>
            <a:picLocks noChangeAspect="1"/>
          </p:cNvPicPr>
          <p:nvPr/>
        </p:nvPicPr>
        <p:blipFill rotWithShape="1">
          <a:blip r:embed="rId3"/>
          <a:srcRect l="25308" t="23883" r="42318" b="39351"/>
          <a:stretch/>
        </p:blipFill>
        <p:spPr>
          <a:xfrm>
            <a:off x="4097866" y="270934"/>
            <a:ext cx="6282267" cy="5820856"/>
          </a:xfrm>
          <a:prstGeom prst="rect">
            <a:avLst/>
          </a:prstGeom>
        </p:spPr>
      </p:pic>
      <p:sp>
        <p:nvSpPr>
          <p:cNvPr id="6" name="Marcador de contenido 2"/>
          <p:cNvSpPr txBox="1">
            <a:spLocks/>
          </p:cNvSpPr>
          <p:nvPr/>
        </p:nvSpPr>
        <p:spPr>
          <a:xfrm>
            <a:off x="770399" y="1710267"/>
            <a:ext cx="3190306" cy="35132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dirty="0"/>
              <a:t>Un sinónimo de atributo clave es un atributo </a:t>
            </a:r>
            <a:r>
              <a:rPr lang="es-ES" sz="2600" i="1" dirty="0"/>
              <a:t>independiente</a:t>
            </a:r>
            <a:r>
              <a:rPr lang="es-ES" sz="2600" dirty="0"/>
              <a:t>. Un sinónimo de atributo de valor es atributo </a:t>
            </a:r>
            <a:r>
              <a:rPr lang="es-ES" sz="2600" i="1" dirty="0"/>
              <a:t>dependiente</a:t>
            </a:r>
            <a:r>
              <a:rPr lang="es-ES" sz="2600" dirty="0"/>
              <a:t>. El lenguaje de independiente y dependiente es común en estadística. </a:t>
            </a:r>
            <a:endParaRPr lang="es-ES" sz="2600" dirty="0"/>
          </a:p>
        </p:txBody>
      </p:sp>
    </p:spTree>
    <p:extLst>
      <p:ext uri="{BB962C8B-B14F-4D97-AF65-F5344CB8AC3E}">
        <p14:creationId xmlns:p14="http://schemas.microsoft.com/office/powerpoint/2010/main" val="33247153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Semántica</a:t>
            </a:r>
            <a:endParaRPr lang="es-ES" sz="4400" dirty="0"/>
          </a:p>
          <a:p>
            <a:endParaRPr lang="en-US" sz="4400" dirty="0"/>
          </a:p>
        </p:txBody>
      </p:sp>
      <p:sp>
        <p:nvSpPr>
          <p:cNvPr id="5" name="Marcador de contenido 2"/>
          <p:cNvSpPr txBox="1">
            <a:spLocks/>
          </p:cNvSpPr>
          <p:nvPr/>
        </p:nvSpPr>
        <p:spPr>
          <a:xfrm>
            <a:off x="907560" y="1524003"/>
            <a:ext cx="10385280" cy="45800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b="1" dirty="0" smtClean="0"/>
              <a:t>Tablas </a:t>
            </a:r>
            <a:r>
              <a:rPr lang="es-ES" sz="2600" b="1" dirty="0"/>
              <a:t>planas</a:t>
            </a:r>
          </a:p>
          <a:p>
            <a:r>
              <a:rPr lang="es-ES" sz="2600" dirty="0"/>
              <a:t>Una tabla plana </a:t>
            </a:r>
            <a:r>
              <a:rPr lang="es-ES" sz="2600" dirty="0" smtClean="0"/>
              <a:t>(flat </a:t>
            </a:r>
            <a:r>
              <a:rPr lang="es-ES" sz="2600" dirty="0" err="1" smtClean="0"/>
              <a:t>table</a:t>
            </a:r>
            <a:r>
              <a:rPr lang="es-ES" sz="2600" dirty="0" smtClean="0"/>
              <a:t>) tiene </a:t>
            </a:r>
            <a:r>
              <a:rPr lang="es-ES" sz="2600" dirty="0"/>
              <a:t>solo una clave, donde cada elemento corresponde a una fila de la tabla, y cualquier número de atributos </a:t>
            </a:r>
            <a:r>
              <a:rPr lang="es-ES" sz="2600" dirty="0" smtClean="0"/>
              <a:t>con valor.</a:t>
            </a:r>
          </a:p>
          <a:p>
            <a:r>
              <a:rPr lang="es-ES" sz="2600" dirty="0" smtClean="0"/>
              <a:t>En </a:t>
            </a:r>
            <a:r>
              <a:rPr lang="es-ES" sz="2600" dirty="0"/>
              <a:t>este caso, la clave puede estar completamente implícita, donde es simplemente </a:t>
            </a:r>
            <a:r>
              <a:rPr lang="es-ES" sz="2600" u="sng" dirty="0"/>
              <a:t>el índice de la fila</a:t>
            </a:r>
            <a:r>
              <a:rPr lang="es-ES" sz="2600" dirty="0"/>
              <a:t>. </a:t>
            </a:r>
            <a:r>
              <a:rPr lang="es-ES" sz="2600" dirty="0" smtClean="0"/>
              <a:t>O puede </a:t>
            </a:r>
            <a:r>
              <a:rPr lang="es-ES" sz="2600" dirty="0"/>
              <a:t>ser explícito, donde está contenido dentro de la tabla como un atributo. En este caso, no debe haber valores duplicados dentro de ese atributo. </a:t>
            </a:r>
            <a:endParaRPr lang="es-ES" sz="2600" dirty="0" smtClean="0"/>
          </a:p>
          <a:p>
            <a:r>
              <a:rPr lang="es-ES" sz="2600" dirty="0" smtClean="0"/>
              <a:t>En </a:t>
            </a:r>
            <a:r>
              <a:rPr lang="es-ES" sz="2600" dirty="0"/>
              <a:t>las tablas, las claves pueden ser atributos </a:t>
            </a:r>
            <a:r>
              <a:rPr lang="es-ES" sz="2600" dirty="0" smtClean="0"/>
              <a:t>categóricos u ordinales, pero los atributos cuantitativos generalmente no son adecuados como claves porque no hay nada que les impida tener los mismos valores para varios elementos.</a:t>
            </a:r>
            <a:endParaRPr lang="es-ES" sz="2600" dirty="0"/>
          </a:p>
        </p:txBody>
      </p:sp>
    </p:spTree>
    <p:extLst>
      <p:ext uri="{BB962C8B-B14F-4D97-AF65-F5344CB8AC3E}">
        <p14:creationId xmlns:p14="http://schemas.microsoft.com/office/powerpoint/2010/main" val="22504899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Semántica</a:t>
            </a:r>
            <a:endParaRPr lang="es-ES" sz="4400" dirty="0"/>
          </a:p>
          <a:p>
            <a:endParaRPr lang="en-US" sz="4400" dirty="0"/>
          </a:p>
        </p:txBody>
      </p:sp>
      <p:sp>
        <p:nvSpPr>
          <p:cNvPr id="5" name="Marcador de contenido 2"/>
          <p:cNvSpPr txBox="1">
            <a:spLocks/>
          </p:cNvSpPr>
          <p:nvPr/>
        </p:nvSpPr>
        <p:spPr>
          <a:xfrm>
            <a:off x="907560" y="1507070"/>
            <a:ext cx="10385280" cy="45800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dirty="0"/>
              <a:t>Por ejemplo, en la Tabla 2.1, Nombre es un atributo categórico que puede parecer una clave razonable al principio, pero la última línea muestra que dos personas tienen el mismo nombre, por lo que no es una buena opción. </a:t>
            </a:r>
            <a:endParaRPr lang="es-ES" sz="2600" dirty="0" smtClean="0"/>
          </a:p>
          <a:p>
            <a:r>
              <a:rPr lang="es-ES" sz="2600" dirty="0" smtClean="0"/>
              <a:t>La </a:t>
            </a:r>
            <a:r>
              <a:rPr lang="es-ES" sz="2600" dirty="0"/>
              <a:t>fruta favorita claramente no es una clave, a pesar de ser categórica, porque la pera aparece en dos filas diferentes. </a:t>
            </a:r>
            <a:endParaRPr lang="es-ES" sz="2600" dirty="0" smtClean="0"/>
          </a:p>
          <a:p>
            <a:r>
              <a:rPr lang="es-ES" sz="2600" dirty="0" smtClean="0"/>
              <a:t>El </a:t>
            </a:r>
            <a:r>
              <a:rPr lang="es-ES" sz="2600" dirty="0"/>
              <a:t>atributo cuantitativo de </a:t>
            </a:r>
            <a:r>
              <a:rPr lang="es-ES" sz="2600" dirty="0" err="1"/>
              <a:t>Age</a:t>
            </a:r>
            <a:r>
              <a:rPr lang="es-ES" sz="2600" dirty="0"/>
              <a:t> tiene muchos valores duplicados, al igual que el atributo ordinal de </a:t>
            </a:r>
            <a:r>
              <a:rPr lang="es-ES" sz="2600" dirty="0" err="1"/>
              <a:t>Size</a:t>
            </a:r>
            <a:r>
              <a:rPr lang="es-ES" sz="2600" dirty="0"/>
              <a:t> de camisa</a:t>
            </a:r>
            <a:r>
              <a:rPr lang="es-ES" sz="2600" dirty="0" smtClean="0"/>
              <a:t>.</a:t>
            </a:r>
          </a:p>
          <a:p>
            <a:r>
              <a:rPr lang="es-ES" sz="2600" dirty="0" smtClean="0"/>
              <a:t> </a:t>
            </a:r>
            <a:r>
              <a:rPr lang="es-ES" sz="2600" dirty="0"/>
              <a:t>El primer atributo en esta tabla plana tiene un identificador único explícito que actúa como la clave</a:t>
            </a:r>
            <a:r>
              <a:rPr lang="es-ES" sz="2600" dirty="0" smtClean="0"/>
              <a:t>. Este </a:t>
            </a:r>
            <a:r>
              <a:rPr lang="es-ES" sz="2600" dirty="0"/>
              <a:t>atributo clave podría ser ordinal, por ejemplo, si el orden en que se ingresaron las filas en la tabla captura información temporal </a:t>
            </a:r>
            <a:r>
              <a:rPr lang="es-ES" sz="2600" dirty="0" smtClean="0"/>
              <a:t>interesante, </a:t>
            </a:r>
            <a:r>
              <a:rPr lang="es-ES" sz="2600" dirty="0"/>
              <a:t>o </a:t>
            </a:r>
            <a:r>
              <a:rPr lang="es-ES" sz="2600" dirty="0" smtClean="0"/>
              <a:t>categórica </a:t>
            </a:r>
            <a:r>
              <a:rPr lang="es-ES" sz="2600" dirty="0"/>
              <a:t>si es simplemente tratado como un código único</a:t>
            </a:r>
            <a:r>
              <a:rPr lang="es-ES" sz="2600" dirty="0" smtClean="0"/>
              <a:t>.</a:t>
            </a:r>
            <a:endParaRPr lang="es-ES" sz="2600" dirty="0"/>
          </a:p>
        </p:txBody>
      </p:sp>
    </p:spTree>
    <p:extLst>
      <p:ext uri="{BB962C8B-B14F-4D97-AF65-F5344CB8AC3E}">
        <p14:creationId xmlns:p14="http://schemas.microsoft.com/office/powerpoint/2010/main" val="8233239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Semántica</a:t>
            </a:r>
            <a:endParaRPr lang="es-ES" sz="4400" dirty="0"/>
          </a:p>
          <a:p>
            <a:endParaRPr lang="en-US" sz="4400" dirty="0"/>
          </a:p>
        </p:txBody>
      </p:sp>
      <p:pic>
        <p:nvPicPr>
          <p:cNvPr id="4" name="Imagen 3"/>
          <p:cNvPicPr>
            <a:picLocks noChangeAspect="1"/>
          </p:cNvPicPr>
          <p:nvPr/>
        </p:nvPicPr>
        <p:blipFill rotWithShape="1">
          <a:blip r:embed="rId3"/>
          <a:srcRect l="23480" t="25676" r="35185" b="49440"/>
          <a:stretch/>
        </p:blipFill>
        <p:spPr>
          <a:xfrm>
            <a:off x="1717789" y="1456267"/>
            <a:ext cx="8895035" cy="4368800"/>
          </a:xfrm>
          <a:prstGeom prst="rect">
            <a:avLst/>
          </a:prstGeom>
        </p:spPr>
      </p:pic>
    </p:spTree>
    <p:extLst>
      <p:ext uri="{BB962C8B-B14F-4D97-AF65-F5344CB8AC3E}">
        <p14:creationId xmlns:p14="http://schemas.microsoft.com/office/powerpoint/2010/main" val="10899125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Semántica</a:t>
            </a:r>
            <a:endParaRPr lang="es-ES" sz="4400" dirty="0"/>
          </a:p>
          <a:p>
            <a:endParaRPr lang="en-US" sz="4400" dirty="0"/>
          </a:p>
        </p:txBody>
      </p:sp>
      <p:sp>
        <p:nvSpPr>
          <p:cNvPr id="5" name="Marcador de contenido 2"/>
          <p:cNvSpPr txBox="1">
            <a:spLocks/>
          </p:cNvSpPr>
          <p:nvPr/>
        </p:nvSpPr>
        <p:spPr>
          <a:xfrm>
            <a:off x="907560" y="1744132"/>
            <a:ext cx="10385280" cy="434295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dirty="0"/>
              <a:t>La Figura 2.9 muestra la tabla de </a:t>
            </a:r>
            <a:r>
              <a:rPr lang="es-ES" sz="2600" dirty="0" smtClean="0"/>
              <a:t>donde </a:t>
            </a:r>
            <a:r>
              <a:rPr lang="es-ES" sz="2600" dirty="0"/>
              <a:t>cada atributo se colorea de acuerdo con su tipo. </a:t>
            </a:r>
            <a:endParaRPr lang="es-ES" sz="2600" dirty="0" smtClean="0"/>
          </a:p>
          <a:p>
            <a:r>
              <a:rPr lang="es-ES" sz="2600" dirty="0" smtClean="0"/>
              <a:t>No </a:t>
            </a:r>
            <a:r>
              <a:rPr lang="es-ES" sz="2600" dirty="0"/>
              <a:t>hay una clave explícita: incluso el atributo ID de pedido tiene duplicados, porque los pedidos consisten en varios artículos con diferentes tamaños de contenedor, por lo que no actúa como un identificador único. </a:t>
            </a:r>
            <a:endParaRPr lang="es-ES" sz="2600" dirty="0" smtClean="0"/>
          </a:p>
          <a:p>
            <a:r>
              <a:rPr lang="es-ES" sz="2600" dirty="0" smtClean="0"/>
              <a:t>Esta </a:t>
            </a:r>
            <a:r>
              <a:rPr lang="es-ES" sz="2600" dirty="0"/>
              <a:t>tabla es un ejemplo del uso de una clave implícita que es el número de fila dentro de la tabla.</a:t>
            </a:r>
            <a:endParaRPr lang="es-ES" sz="2600" dirty="0"/>
          </a:p>
        </p:txBody>
      </p:sp>
    </p:spTree>
    <p:extLst>
      <p:ext uri="{BB962C8B-B14F-4D97-AF65-F5344CB8AC3E}">
        <p14:creationId xmlns:p14="http://schemas.microsoft.com/office/powerpoint/2010/main" val="21425712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Semántica</a:t>
            </a:r>
            <a:endParaRPr lang="es-ES" sz="4400" dirty="0"/>
          </a:p>
          <a:p>
            <a:endParaRPr lang="en-US" sz="4400" dirty="0"/>
          </a:p>
        </p:txBody>
      </p:sp>
      <p:pic>
        <p:nvPicPr>
          <p:cNvPr id="3" name="Imagen 2"/>
          <p:cNvPicPr>
            <a:picLocks noChangeAspect="1"/>
          </p:cNvPicPr>
          <p:nvPr/>
        </p:nvPicPr>
        <p:blipFill rotWithShape="1">
          <a:blip r:embed="rId3"/>
          <a:srcRect l="38660" t="25004" r="20919" b="33298"/>
          <a:stretch/>
        </p:blipFill>
        <p:spPr>
          <a:xfrm>
            <a:off x="3488267" y="389466"/>
            <a:ext cx="6874933" cy="5786141"/>
          </a:xfrm>
          <a:prstGeom prst="rect">
            <a:avLst/>
          </a:prstGeom>
        </p:spPr>
      </p:pic>
    </p:spTree>
    <p:extLst>
      <p:ext uri="{BB962C8B-B14F-4D97-AF65-F5344CB8AC3E}">
        <p14:creationId xmlns:p14="http://schemas.microsoft.com/office/powerpoint/2010/main" val="5804661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Semántica</a:t>
            </a:r>
            <a:endParaRPr lang="es-ES" sz="4400" dirty="0"/>
          </a:p>
          <a:p>
            <a:endParaRPr lang="en-US" sz="4400" dirty="0"/>
          </a:p>
        </p:txBody>
      </p:sp>
      <p:sp>
        <p:nvSpPr>
          <p:cNvPr id="5" name="Marcador de contenido 2"/>
          <p:cNvSpPr txBox="1">
            <a:spLocks/>
          </p:cNvSpPr>
          <p:nvPr/>
        </p:nvSpPr>
        <p:spPr>
          <a:xfrm>
            <a:off x="907560" y="1524003"/>
            <a:ext cx="10385280" cy="45800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b="1" dirty="0"/>
              <a:t>Tablas Multidimensionales</a:t>
            </a:r>
          </a:p>
          <a:p>
            <a:r>
              <a:rPr lang="es-ES" sz="2400" dirty="0"/>
              <a:t>El caso más complejo es una tabla multidimensional, donde se requieren varias claves para buscar un elemento</a:t>
            </a:r>
            <a:r>
              <a:rPr lang="es-ES" sz="2400" dirty="0" smtClean="0"/>
              <a:t>.</a:t>
            </a:r>
          </a:p>
          <a:p>
            <a:r>
              <a:rPr lang="es-ES" sz="2400" dirty="0" smtClean="0"/>
              <a:t>La </a:t>
            </a:r>
            <a:r>
              <a:rPr lang="es-ES" sz="2400" dirty="0"/>
              <a:t>combinación de todas las claves debe ser única para cada </a:t>
            </a:r>
            <a:r>
              <a:rPr lang="es-ES" sz="2400" dirty="0" smtClean="0"/>
              <a:t>elemento. </a:t>
            </a:r>
            <a:r>
              <a:rPr lang="es-ES" sz="2400" dirty="0"/>
              <a:t>Por ejemplo, una tabla multidimensional común del dominio de biología tiene un gen como una clave y el tiempo como otra clave, de modo que el valor en cada celda es el nivel de actividad de un gen en un momento determinado. </a:t>
            </a:r>
            <a:endParaRPr lang="es-ES" sz="2400" dirty="0" smtClean="0"/>
          </a:p>
          <a:p>
            <a:r>
              <a:rPr lang="es-ES" sz="2400" dirty="0" smtClean="0"/>
              <a:t>La </a:t>
            </a:r>
            <a:r>
              <a:rPr lang="es-ES" sz="2400" dirty="0"/>
              <a:t>información sobre </a:t>
            </a:r>
            <a:r>
              <a:rPr lang="es-ES" sz="2400" i="1" dirty="0"/>
              <a:t>qué atributos son claves </a:t>
            </a:r>
            <a:r>
              <a:rPr lang="es-ES" sz="2400" dirty="0"/>
              <a:t>y </a:t>
            </a:r>
            <a:r>
              <a:rPr lang="es-ES" sz="2400" i="1" dirty="0"/>
              <a:t>cuáles son valores</a:t>
            </a:r>
            <a:r>
              <a:rPr lang="es-ES" sz="2400" dirty="0"/>
              <a:t> puede no estar disponible; </a:t>
            </a:r>
            <a:r>
              <a:rPr lang="es-ES" sz="2400" dirty="0" smtClean="0"/>
              <a:t>en </a:t>
            </a:r>
            <a:r>
              <a:rPr lang="es-ES" sz="2400" dirty="0"/>
              <a:t>muchos casos, determinar qué atributos son claves independientes versus valores dependientes es el objetivo del proceso visual, en lugar de su punto de partida. En este caso, el resultado exitoso del análisis utilizando vis podría ser reestructurar una tabla plana en una tabla multidimensional más semánticamente significativa</a:t>
            </a:r>
            <a:r>
              <a:rPr lang="es-ES" sz="2400" dirty="0" smtClean="0"/>
              <a:t>.</a:t>
            </a:r>
            <a:endParaRPr lang="es-ES" sz="2400" dirty="0"/>
          </a:p>
        </p:txBody>
      </p:sp>
    </p:spTree>
    <p:extLst>
      <p:ext uri="{BB962C8B-B14F-4D97-AF65-F5344CB8AC3E}">
        <p14:creationId xmlns:p14="http://schemas.microsoft.com/office/powerpoint/2010/main" val="3183442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La figura 2.1 muestra los tipos abstractos de lo que se puede visualizar. </a:t>
            </a:r>
            <a:endParaRPr lang="es-EC" sz="2600" dirty="0" smtClean="0"/>
          </a:p>
          <a:p>
            <a:pPr marL="0" indent="0">
              <a:buClr>
                <a:schemeClr val="tx1"/>
              </a:buClr>
              <a:buNone/>
            </a:pPr>
            <a:r>
              <a:rPr lang="es-EC" sz="2600" dirty="0" smtClean="0"/>
              <a:t>Los </a:t>
            </a:r>
            <a:r>
              <a:rPr lang="es-EC" sz="2600" dirty="0"/>
              <a:t>cuatro tipos básicos de </a:t>
            </a:r>
            <a:r>
              <a:rPr lang="es-EC" sz="2600" u="sng" dirty="0"/>
              <a:t>conjuntos de datos</a:t>
            </a:r>
            <a:r>
              <a:rPr lang="es-EC" sz="2600" dirty="0"/>
              <a:t> son tablas, redes, campos y </a:t>
            </a:r>
            <a:r>
              <a:rPr lang="es-EC" sz="2600" dirty="0" smtClean="0"/>
              <a:t>geometría.</a:t>
            </a:r>
          </a:p>
          <a:p>
            <a:pPr marL="0" indent="0">
              <a:buClr>
                <a:schemeClr val="tx1"/>
              </a:buClr>
              <a:buNone/>
            </a:pPr>
            <a:r>
              <a:rPr lang="es-EC" sz="2600" dirty="0" smtClean="0"/>
              <a:t>Otras </a:t>
            </a:r>
            <a:r>
              <a:rPr lang="es-EC" sz="2600" dirty="0"/>
              <a:t>posibles colecciones de elementos incluyen grupos, conjuntos y listas. </a:t>
            </a:r>
            <a:endParaRPr lang="es-EC" sz="2600" dirty="0" smtClean="0"/>
          </a:p>
          <a:p>
            <a:pPr marL="0" indent="0">
              <a:buClr>
                <a:schemeClr val="tx1"/>
              </a:buClr>
              <a:buNone/>
            </a:pPr>
            <a:r>
              <a:rPr lang="es-EC" sz="2600" dirty="0" smtClean="0"/>
              <a:t>Estos </a:t>
            </a:r>
            <a:r>
              <a:rPr lang="es-EC" sz="2600" dirty="0"/>
              <a:t>conjuntos de datos están formados por diferentes combinaciones de los cinco </a:t>
            </a:r>
            <a:r>
              <a:rPr lang="es-EC" sz="2600" u="sng" dirty="0"/>
              <a:t>tipos de datos</a:t>
            </a:r>
            <a:r>
              <a:rPr lang="es-EC" sz="2600" dirty="0"/>
              <a:t>: elementos, atributos, enlaces, posiciones y </a:t>
            </a:r>
            <a:r>
              <a:rPr lang="es-EC" sz="2600" dirty="0" smtClean="0"/>
              <a:t>cuadrículas (</a:t>
            </a:r>
            <a:r>
              <a:rPr lang="es-EC" sz="2600" dirty="0" err="1" smtClean="0"/>
              <a:t>Grids</a:t>
            </a:r>
            <a:r>
              <a:rPr lang="es-EC" sz="2600" dirty="0" smtClean="0"/>
              <a:t>). </a:t>
            </a:r>
          </a:p>
          <a:p>
            <a:pPr marL="0" indent="0">
              <a:buClr>
                <a:schemeClr val="tx1"/>
              </a:buClr>
              <a:buNone/>
            </a:pPr>
            <a:r>
              <a:rPr lang="es-EC" sz="2600" dirty="0" smtClean="0"/>
              <a:t>Para </a:t>
            </a:r>
            <a:r>
              <a:rPr lang="es-EC" sz="2600" dirty="0"/>
              <a:t>cualquiera de estos tipos de conjuntos de datos, el conjunto de datos completo podría estar disponible inmediatamente en forma de archivo estático, o </a:t>
            </a:r>
            <a:r>
              <a:rPr lang="es-EC" sz="2600" dirty="0" smtClean="0"/>
              <a:t>podrían </a:t>
            </a:r>
            <a:r>
              <a:rPr lang="es-EC" sz="2600" dirty="0"/>
              <a:t>ser datos dinámicos procesados gradualmente en forma de una secuencia. </a:t>
            </a:r>
            <a:endParaRPr lang="es-ES_tradnl" sz="2600" dirty="0" smtClean="0"/>
          </a:p>
        </p:txBody>
      </p:sp>
    </p:spTree>
    <p:extLst>
      <p:ext uri="{BB962C8B-B14F-4D97-AF65-F5344CB8AC3E}">
        <p14:creationId xmlns:p14="http://schemas.microsoft.com/office/powerpoint/2010/main" val="136377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a:t>
            </a:fld>
            <a:endParaRPr lang="en-US" sz="1600" dirty="0"/>
          </a:p>
        </p:txBody>
      </p:sp>
      <p:sp>
        <p:nvSpPr>
          <p:cNvPr id="3" name="Rectángulo 2"/>
          <p:cNvSpPr/>
          <p:nvPr/>
        </p:nvSpPr>
        <p:spPr>
          <a:xfrm>
            <a:off x="304798" y="6464947"/>
            <a:ext cx="8263467" cy="369332"/>
          </a:xfrm>
          <a:prstGeom prst="rect">
            <a:avLst/>
          </a:prstGeom>
        </p:spPr>
        <p:txBody>
          <a:bodyPr wrap="square">
            <a:spAutoFit/>
          </a:bodyPr>
          <a:lstStyle/>
          <a:p>
            <a:r>
              <a:rPr lang="en-US" b="1" dirty="0">
                <a:solidFill>
                  <a:schemeClr val="bg1"/>
                </a:solidFill>
                <a:latin typeface="NimbusSanL-Bold"/>
              </a:rPr>
              <a:t>Figure 2.1. </a:t>
            </a:r>
            <a:r>
              <a:rPr lang="en-US" i="1" dirty="0">
                <a:solidFill>
                  <a:schemeClr val="bg1"/>
                </a:solidFill>
                <a:latin typeface="NimbusSanL-ReguItal"/>
              </a:rPr>
              <a:t>What </a:t>
            </a:r>
            <a:r>
              <a:rPr lang="en-US" dirty="0">
                <a:solidFill>
                  <a:schemeClr val="bg1"/>
                </a:solidFill>
                <a:latin typeface="NimbusSanL-Regu"/>
              </a:rPr>
              <a:t>can be visualized: data, datasets, and attributes.</a:t>
            </a:r>
            <a:endParaRPr lang="es-ES" dirty="0">
              <a:solidFill>
                <a:schemeClr val="bg1"/>
              </a:solidFill>
            </a:endParaRPr>
          </a:p>
        </p:txBody>
      </p:sp>
      <p:pic>
        <p:nvPicPr>
          <p:cNvPr id="4" name="Imagen 3"/>
          <p:cNvPicPr>
            <a:picLocks noChangeAspect="1"/>
          </p:cNvPicPr>
          <p:nvPr/>
        </p:nvPicPr>
        <p:blipFill rotWithShape="1">
          <a:blip r:embed="rId3"/>
          <a:srcRect l="17340" t="18951" r="26873" b="2903"/>
          <a:stretch/>
        </p:blipFill>
        <p:spPr>
          <a:xfrm>
            <a:off x="770400" y="210236"/>
            <a:ext cx="5350934" cy="5902698"/>
          </a:xfrm>
          <a:prstGeom prst="rect">
            <a:avLst/>
          </a:prstGeom>
        </p:spPr>
      </p:pic>
      <p:pic>
        <p:nvPicPr>
          <p:cNvPr id="6" name="Imagen 5"/>
          <p:cNvPicPr>
            <a:picLocks noChangeAspect="1"/>
          </p:cNvPicPr>
          <p:nvPr/>
        </p:nvPicPr>
        <p:blipFill rotWithShape="1">
          <a:blip r:embed="rId4"/>
          <a:srcRect l="14338" t="51906" r="61123" b="30384"/>
          <a:stretch/>
        </p:blipFill>
        <p:spPr>
          <a:xfrm>
            <a:off x="5452535" y="4966660"/>
            <a:ext cx="2353733" cy="1337734"/>
          </a:xfrm>
          <a:prstGeom prst="rect">
            <a:avLst/>
          </a:prstGeom>
        </p:spPr>
      </p:pic>
      <p:pic>
        <p:nvPicPr>
          <p:cNvPr id="7" name="Imagen 6"/>
          <p:cNvPicPr>
            <a:picLocks noChangeAspect="1"/>
          </p:cNvPicPr>
          <p:nvPr/>
        </p:nvPicPr>
        <p:blipFill rotWithShape="1">
          <a:blip r:embed="rId5"/>
          <a:srcRect l="18399" t="66029" r="44880" b="16036"/>
          <a:stretch/>
        </p:blipFill>
        <p:spPr>
          <a:xfrm>
            <a:off x="7349066" y="1066799"/>
            <a:ext cx="4842934" cy="1862667"/>
          </a:xfrm>
          <a:prstGeom prst="rect">
            <a:avLst/>
          </a:prstGeom>
        </p:spPr>
      </p:pic>
    </p:spTree>
    <p:extLst>
      <p:ext uri="{BB962C8B-B14F-4D97-AF65-F5344CB8AC3E}">
        <p14:creationId xmlns:p14="http://schemas.microsoft.com/office/powerpoint/2010/main" val="1936866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645844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El tipo de un atributo puede ser categórico u ordenado, con una división adicional en ordinal y </a:t>
            </a:r>
            <a:r>
              <a:rPr lang="es-EC" sz="2600" dirty="0" smtClean="0"/>
              <a:t>cuantitativo. </a:t>
            </a:r>
          </a:p>
          <a:p>
            <a:pPr marL="0" indent="0">
              <a:buClr>
                <a:schemeClr val="tx1"/>
              </a:buClr>
              <a:buNone/>
            </a:pPr>
            <a:r>
              <a:rPr lang="es-EC" sz="2600" dirty="0" smtClean="0"/>
              <a:t>La </a:t>
            </a:r>
            <a:r>
              <a:rPr lang="es-EC" sz="2600" dirty="0"/>
              <a:t>dirección de orden de los atributos puede ser secuencial, divergente o cíclica.</a:t>
            </a:r>
            <a:endParaRPr lang="es-ES_tradnl" sz="2600" dirty="0"/>
          </a:p>
        </p:txBody>
      </p:sp>
      <p:pic>
        <p:nvPicPr>
          <p:cNvPr id="3" name="Imagen 2"/>
          <p:cNvPicPr>
            <a:picLocks noChangeAspect="1"/>
          </p:cNvPicPr>
          <p:nvPr/>
        </p:nvPicPr>
        <p:blipFill rotWithShape="1">
          <a:blip r:embed="rId3"/>
          <a:srcRect l="57893" t="17829" r="17351" b="12674"/>
          <a:stretch/>
        </p:blipFill>
        <p:spPr>
          <a:xfrm>
            <a:off x="7503161" y="135467"/>
            <a:ext cx="2978572" cy="6690995"/>
          </a:xfrm>
          <a:prstGeom prst="rect">
            <a:avLst/>
          </a:prstGeom>
        </p:spPr>
      </p:pic>
    </p:spTree>
    <p:extLst>
      <p:ext uri="{BB962C8B-B14F-4D97-AF65-F5344CB8AC3E}">
        <p14:creationId xmlns:p14="http://schemas.microsoft.com/office/powerpoint/2010/main" val="1937899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Muchos aspectos del diseño visual dependen del tipo de datos que tiene a su </a:t>
            </a:r>
            <a:r>
              <a:rPr lang="es-EC" sz="2600" dirty="0" smtClean="0"/>
              <a:t>disposición:</a:t>
            </a:r>
          </a:p>
          <a:p>
            <a:r>
              <a:rPr lang="es-EC" sz="2600" dirty="0" smtClean="0"/>
              <a:t>¿</a:t>
            </a:r>
            <a:r>
              <a:rPr lang="es-EC" sz="2600" dirty="0"/>
              <a:t>Qué tipo de datos </a:t>
            </a:r>
            <a:r>
              <a:rPr lang="es-EC" sz="2600" dirty="0" smtClean="0"/>
              <a:t>le </a:t>
            </a:r>
            <a:r>
              <a:rPr lang="es-EC" sz="2600" dirty="0"/>
              <a:t>dan? ¿Qué información puede deducir de los datos, en comparación con </a:t>
            </a:r>
            <a:r>
              <a:rPr lang="es-EC" sz="2600" dirty="0" smtClean="0"/>
              <a:t>los detalles </a:t>
            </a:r>
            <a:r>
              <a:rPr lang="es-EC" sz="2600" dirty="0"/>
              <a:t>que se le debe decir explícitamente? ¿Qué conceptos de alto nivel le permitirán dividir los conjuntos de datos en partes generales y útiles?</a:t>
            </a:r>
            <a:endParaRPr lang="es-ES" sz="2600" dirty="0"/>
          </a:p>
          <a:p>
            <a:r>
              <a:rPr lang="es-EC" sz="2600" dirty="0"/>
              <a:t>Suponga que ve los siguientes datos:</a:t>
            </a:r>
            <a:endParaRPr lang="es-ES" sz="2600" dirty="0"/>
          </a:p>
          <a:p>
            <a:r>
              <a:rPr lang="es-EC" sz="2600" dirty="0"/>
              <a:t>14, 2.6, 30, 30, 15, 100001</a:t>
            </a:r>
            <a:endParaRPr lang="es-ES" sz="2600" dirty="0"/>
          </a:p>
          <a:p>
            <a:r>
              <a:rPr lang="es-EC" sz="2600" dirty="0"/>
              <a:t>¿Qué significa esta secuencia de seis números? Es posible que aún no pueda saberlo, sin más información sobre cómo interpretar cada número. </a:t>
            </a:r>
            <a:endParaRPr lang="es-ES_tradnl" sz="2600" dirty="0" smtClean="0"/>
          </a:p>
        </p:txBody>
      </p:sp>
    </p:spTree>
    <p:extLst>
      <p:ext uri="{BB962C8B-B14F-4D97-AF65-F5344CB8AC3E}">
        <p14:creationId xmlns:p14="http://schemas.microsoft.com/office/powerpoint/2010/main" val="885798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14, 2.6, 30, 30, 15, </a:t>
            </a:r>
            <a:r>
              <a:rPr lang="es-EC" sz="2600" dirty="0" smtClean="0"/>
              <a:t>100001</a:t>
            </a:r>
          </a:p>
          <a:p>
            <a:endParaRPr lang="es-EC" sz="2600" dirty="0"/>
          </a:p>
          <a:p>
            <a:r>
              <a:rPr lang="es-EC" sz="2600" dirty="0" smtClean="0"/>
              <a:t>¿</a:t>
            </a:r>
            <a:r>
              <a:rPr lang="es-EC" sz="2600" dirty="0"/>
              <a:t>Son ubicaciones para dos puntos alejados entre sí en un espacio tridimensional, 14, 2.6, 30 y 30, 15, 100001? </a:t>
            </a:r>
            <a:endParaRPr lang="es-EC" sz="2600" dirty="0" smtClean="0"/>
          </a:p>
          <a:p>
            <a:r>
              <a:rPr lang="es-EC" sz="2600" dirty="0" smtClean="0"/>
              <a:t>¿</a:t>
            </a:r>
            <a:r>
              <a:rPr lang="es-EC" sz="2600" dirty="0"/>
              <a:t>Están dos puntos más cerca uno del otro en un espacio bidimensional, 14, 2.6 y 30, 30, </a:t>
            </a:r>
            <a:r>
              <a:rPr lang="es-EC" sz="2600" dirty="0" smtClean="0"/>
              <a:t>con </a:t>
            </a:r>
            <a:r>
              <a:rPr lang="es-EC" sz="2600" dirty="0"/>
              <a:t>el quinto número significa que hay 15 enlaces entre estos dos puntos y el sexto número asigna el peso de "100001" a ese enlace?</a:t>
            </a:r>
            <a:endParaRPr lang="es-ES_tradnl" sz="2600" dirty="0"/>
          </a:p>
        </p:txBody>
      </p:sp>
    </p:spTree>
    <p:extLst>
      <p:ext uri="{BB962C8B-B14F-4D97-AF65-F5344CB8AC3E}">
        <p14:creationId xmlns:p14="http://schemas.microsoft.com/office/powerpoint/2010/main" val="2630942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Del mismo modo, suponga que ve los siguientes datos:</a:t>
            </a:r>
            <a:endParaRPr lang="es-ES" sz="2600" dirty="0"/>
          </a:p>
          <a:p>
            <a:r>
              <a:rPr lang="es-EC" sz="2600" dirty="0"/>
              <a:t>Albahaca, 7, S, Pera</a:t>
            </a:r>
            <a:endParaRPr lang="es-ES" sz="2600" dirty="0"/>
          </a:p>
          <a:p>
            <a:r>
              <a:rPr lang="es-EC" sz="2600" dirty="0"/>
              <a:t>Estos números y palabras podrían tener muchos significados posibles. Tal vez un envío de alimentos ha llegado en condiciones satisfactorias el séptimo día del mes, que contiene albahaca y peras. </a:t>
            </a:r>
            <a:endParaRPr lang="es-EC" sz="2600" dirty="0" smtClean="0"/>
          </a:p>
          <a:p>
            <a:r>
              <a:rPr lang="es-EC" sz="2600" dirty="0" smtClean="0"/>
              <a:t>Tal </a:t>
            </a:r>
            <a:r>
              <a:rPr lang="es-EC" sz="2600" dirty="0"/>
              <a:t>vez el servicio de remoción de nieve de </a:t>
            </a:r>
            <a:r>
              <a:rPr lang="es-EC" sz="2600" dirty="0" err="1" smtClean="0"/>
              <a:t>Pear</a:t>
            </a:r>
            <a:r>
              <a:rPr lang="es-EC" sz="2600" dirty="0" smtClean="0"/>
              <a:t> (Pera) </a:t>
            </a:r>
            <a:r>
              <a:rPr lang="es-EC" sz="2600" dirty="0"/>
              <a:t>Creek </a:t>
            </a:r>
            <a:r>
              <a:rPr lang="es-EC" sz="2600" dirty="0" err="1"/>
              <a:t>Limited</a:t>
            </a:r>
            <a:r>
              <a:rPr lang="es-EC" sz="2600" dirty="0"/>
              <a:t> haya limpiado 7 pulgadas de nieve en el vecindario de </a:t>
            </a:r>
            <a:r>
              <a:rPr lang="es-EC" sz="2600" dirty="0" err="1" smtClean="0"/>
              <a:t>Basil</a:t>
            </a:r>
            <a:r>
              <a:rPr lang="es-EC" sz="2600" dirty="0" smtClean="0"/>
              <a:t> (Albahaca) </a:t>
            </a:r>
            <a:r>
              <a:rPr lang="es-EC" sz="2600" dirty="0"/>
              <a:t>Point de la ciudad. </a:t>
            </a:r>
            <a:endParaRPr lang="es-EC" sz="2600" dirty="0" smtClean="0"/>
          </a:p>
          <a:p>
            <a:r>
              <a:rPr lang="es-EC" sz="2600" dirty="0" smtClean="0"/>
              <a:t>Tal </a:t>
            </a:r>
            <a:r>
              <a:rPr lang="es-EC" sz="2600" dirty="0"/>
              <a:t>vez la rata de laboratorio llamada Albahaca</a:t>
            </a:r>
            <a:r>
              <a:rPr lang="es-EC" sz="2600" dirty="0" smtClean="0"/>
              <a:t> </a:t>
            </a:r>
            <a:r>
              <a:rPr lang="es-EC" sz="2600" dirty="0"/>
              <a:t>ha hecho siete intentos para encontrar su camino a través de la sección sur del laberinto, atraída por el aroma de la comida de recompensa para esta prueba, una </a:t>
            </a:r>
            <a:r>
              <a:rPr lang="es-EC" sz="2600" dirty="0" smtClean="0"/>
              <a:t>Pera.</a:t>
            </a:r>
            <a:endParaRPr lang="es-ES" sz="2600" dirty="0"/>
          </a:p>
        </p:txBody>
      </p:sp>
    </p:spTree>
    <p:extLst>
      <p:ext uri="{BB962C8B-B14F-4D97-AF65-F5344CB8AC3E}">
        <p14:creationId xmlns:p14="http://schemas.microsoft.com/office/powerpoint/2010/main" val="3723956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44487</TotalTime>
  <Words>3095</Words>
  <Application>Microsoft Office PowerPoint</Application>
  <PresentationFormat>Panorámica</PresentationFormat>
  <Paragraphs>281</Paragraphs>
  <Slides>36</Slides>
  <Notes>36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36</vt:i4>
      </vt:variant>
    </vt:vector>
  </HeadingPairs>
  <TitlesOfParts>
    <vt:vector size="43" baseType="lpstr">
      <vt:lpstr>Arial</vt:lpstr>
      <vt:lpstr>Calibri</vt:lpstr>
      <vt:lpstr>Calibri Light</vt:lpstr>
      <vt:lpstr>NimbusSanL-Bold</vt:lpstr>
      <vt:lpstr>NimbusSanL-Regu</vt:lpstr>
      <vt:lpstr>NimbusSanL-ReguItal</vt:lpstr>
      <vt:lpstr>Retrospección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user</cp:lastModifiedBy>
  <cp:revision>483</cp:revision>
  <dcterms:created xsi:type="dcterms:W3CDTF">2018-09-05T16:34:01Z</dcterms:created>
  <dcterms:modified xsi:type="dcterms:W3CDTF">2019-10-16T20:44:22Z</dcterms:modified>
</cp:coreProperties>
</file>