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90"/>
  </p:notesMasterIdLst>
  <p:sldIdLst>
    <p:sldId id="358" r:id="rId2"/>
    <p:sldId id="472" r:id="rId3"/>
    <p:sldId id="619" r:id="rId4"/>
    <p:sldId id="614" r:id="rId5"/>
    <p:sldId id="624" r:id="rId6"/>
    <p:sldId id="621" r:id="rId7"/>
    <p:sldId id="622" r:id="rId8"/>
    <p:sldId id="623" r:id="rId9"/>
    <p:sldId id="625" r:id="rId10"/>
    <p:sldId id="626" r:id="rId11"/>
    <p:sldId id="627" r:id="rId12"/>
    <p:sldId id="628" r:id="rId13"/>
    <p:sldId id="629" r:id="rId14"/>
    <p:sldId id="630" r:id="rId15"/>
    <p:sldId id="631" r:id="rId16"/>
    <p:sldId id="632" r:id="rId17"/>
    <p:sldId id="633" r:id="rId18"/>
    <p:sldId id="634" r:id="rId19"/>
    <p:sldId id="635" r:id="rId20"/>
    <p:sldId id="636" r:id="rId21"/>
    <p:sldId id="637" r:id="rId22"/>
    <p:sldId id="639" r:id="rId23"/>
    <p:sldId id="638" r:id="rId24"/>
    <p:sldId id="640" r:id="rId25"/>
    <p:sldId id="641" r:id="rId26"/>
    <p:sldId id="642" r:id="rId27"/>
    <p:sldId id="643" r:id="rId28"/>
    <p:sldId id="644" r:id="rId29"/>
    <p:sldId id="645" r:id="rId30"/>
    <p:sldId id="647" r:id="rId31"/>
    <p:sldId id="646" r:id="rId32"/>
    <p:sldId id="648" r:id="rId33"/>
    <p:sldId id="650" r:id="rId34"/>
    <p:sldId id="649" r:id="rId35"/>
    <p:sldId id="651" r:id="rId36"/>
    <p:sldId id="652" r:id="rId37"/>
    <p:sldId id="654" r:id="rId38"/>
    <p:sldId id="655" r:id="rId39"/>
    <p:sldId id="657" r:id="rId40"/>
    <p:sldId id="656" r:id="rId41"/>
    <p:sldId id="658" r:id="rId42"/>
    <p:sldId id="659" r:id="rId43"/>
    <p:sldId id="660" r:id="rId44"/>
    <p:sldId id="661" r:id="rId45"/>
    <p:sldId id="662" r:id="rId46"/>
    <p:sldId id="663" r:id="rId47"/>
    <p:sldId id="664" r:id="rId48"/>
    <p:sldId id="666" r:id="rId49"/>
    <p:sldId id="665" r:id="rId50"/>
    <p:sldId id="667" r:id="rId51"/>
    <p:sldId id="668" r:id="rId52"/>
    <p:sldId id="669" r:id="rId53"/>
    <p:sldId id="670" r:id="rId54"/>
    <p:sldId id="671" r:id="rId55"/>
    <p:sldId id="672" r:id="rId56"/>
    <p:sldId id="673" r:id="rId57"/>
    <p:sldId id="674" r:id="rId58"/>
    <p:sldId id="675" r:id="rId59"/>
    <p:sldId id="676" r:id="rId60"/>
    <p:sldId id="677" r:id="rId61"/>
    <p:sldId id="678" r:id="rId62"/>
    <p:sldId id="679" r:id="rId63"/>
    <p:sldId id="680" r:id="rId64"/>
    <p:sldId id="709" r:id="rId65"/>
    <p:sldId id="681" r:id="rId66"/>
    <p:sldId id="682" r:id="rId67"/>
    <p:sldId id="683" r:id="rId68"/>
    <p:sldId id="684" r:id="rId69"/>
    <p:sldId id="685" r:id="rId70"/>
    <p:sldId id="686" r:id="rId71"/>
    <p:sldId id="688" r:id="rId72"/>
    <p:sldId id="687" r:id="rId73"/>
    <p:sldId id="689" r:id="rId74"/>
    <p:sldId id="690" r:id="rId75"/>
    <p:sldId id="691" r:id="rId76"/>
    <p:sldId id="692" r:id="rId77"/>
    <p:sldId id="693" r:id="rId78"/>
    <p:sldId id="708" r:id="rId79"/>
    <p:sldId id="694" r:id="rId80"/>
    <p:sldId id="696" r:id="rId81"/>
    <p:sldId id="697" r:id="rId82"/>
    <p:sldId id="695" r:id="rId83"/>
    <p:sldId id="699" r:id="rId84"/>
    <p:sldId id="698" r:id="rId85"/>
    <p:sldId id="700" r:id="rId86"/>
    <p:sldId id="702" r:id="rId87"/>
    <p:sldId id="701" r:id="rId88"/>
    <p:sldId id="703" r:id="rId8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2"/>
    <p:restoredTop sz="85242"/>
  </p:normalViewPr>
  <p:slideViewPr>
    <p:cSldViewPr snapToGrid="0" snapToObjects="1">
      <p:cViewPr varScale="1">
        <p:scale>
          <a:sx n="54" d="100"/>
          <a:sy n="54" d="100"/>
        </p:scale>
        <p:origin x="616"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10/17/19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225744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237490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10120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2019096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3940127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365910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66022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3834654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91735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92259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136609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3214696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1420657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171264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72484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077251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989300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2198163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238054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108905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4207902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3654513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2401325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684997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897466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3299824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336458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1274388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1347084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1723942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1054722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672072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016673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645871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112379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772652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1644688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1423256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2017368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25774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824616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2111743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9303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897340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1158885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20904016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1041557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1682194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634605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1351647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105700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9397329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9396347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420144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62</a:t>
            </a:fld>
            <a:endParaRPr lang="en-US"/>
          </a:p>
        </p:txBody>
      </p:sp>
    </p:spTree>
    <p:extLst>
      <p:ext uri="{BB962C8B-B14F-4D97-AF65-F5344CB8AC3E}">
        <p14:creationId xmlns:p14="http://schemas.microsoft.com/office/powerpoint/2010/main" val="4948920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63</a:t>
            </a:fld>
            <a:endParaRPr lang="en-US"/>
          </a:p>
        </p:txBody>
      </p:sp>
    </p:spTree>
    <p:extLst>
      <p:ext uri="{BB962C8B-B14F-4D97-AF65-F5344CB8AC3E}">
        <p14:creationId xmlns:p14="http://schemas.microsoft.com/office/powerpoint/2010/main" val="292927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64</a:t>
            </a:fld>
            <a:endParaRPr lang="en-US"/>
          </a:p>
        </p:txBody>
      </p:sp>
    </p:spTree>
    <p:extLst>
      <p:ext uri="{BB962C8B-B14F-4D97-AF65-F5344CB8AC3E}">
        <p14:creationId xmlns:p14="http://schemas.microsoft.com/office/powerpoint/2010/main" val="1461950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65</a:t>
            </a:fld>
            <a:endParaRPr lang="en-US"/>
          </a:p>
        </p:txBody>
      </p:sp>
    </p:spTree>
    <p:extLst>
      <p:ext uri="{BB962C8B-B14F-4D97-AF65-F5344CB8AC3E}">
        <p14:creationId xmlns:p14="http://schemas.microsoft.com/office/powerpoint/2010/main" val="15970931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66</a:t>
            </a:fld>
            <a:endParaRPr lang="en-US"/>
          </a:p>
        </p:txBody>
      </p:sp>
    </p:spTree>
    <p:extLst>
      <p:ext uri="{BB962C8B-B14F-4D97-AF65-F5344CB8AC3E}">
        <p14:creationId xmlns:p14="http://schemas.microsoft.com/office/powerpoint/2010/main" val="19588810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67</a:t>
            </a:fld>
            <a:endParaRPr lang="en-US"/>
          </a:p>
        </p:txBody>
      </p:sp>
    </p:spTree>
    <p:extLst>
      <p:ext uri="{BB962C8B-B14F-4D97-AF65-F5344CB8AC3E}">
        <p14:creationId xmlns:p14="http://schemas.microsoft.com/office/powerpoint/2010/main" val="9715228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68</a:t>
            </a:fld>
            <a:endParaRPr lang="en-US"/>
          </a:p>
        </p:txBody>
      </p:sp>
    </p:spTree>
    <p:extLst>
      <p:ext uri="{BB962C8B-B14F-4D97-AF65-F5344CB8AC3E}">
        <p14:creationId xmlns:p14="http://schemas.microsoft.com/office/powerpoint/2010/main" val="3781182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69</a:t>
            </a:fld>
            <a:endParaRPr lang="en-US"/>
          </a:p>
        </p:txBody>
      </p:sp>
    </p:spTree>
    <p:extLst>
      <p:ext uri="{BB962C8B-B14F-4D97-AF65-F5344CB8AC3E}">
        <p14:creationId xmlns:p14="http://schemas.microsoft.com/office/powerpoint/2010/main" val="1278845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8614882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70</a:t>
            </a:fld>
            <a:endParaRPr lang="en-US"/>
          </a:p>
        </p:txBody>
      </p:sp>
    </p:spTree>
    <p:extLst>
      <p:ext uri="{BB962C8B-B14F-4D97-AF65-F5344CB8AC3E}">
        <p14:creationId xmlns:p14="http://schemas.microsoft.com/office/powerpoint/2010/main" val="31715401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71</a:t>
            </a:fld>
            <a:endParaRPr lang="en-US"/>
          </a:p>
        </p:txBody>
      </p:sp>
    </p:spTree>
    <p:extLst>
      <p:ext uri="{BB962C8B-B14F-4D97-AF65-F5344CB8AC3E}">
        <p14:creationId xmlns:p14="http://schemas.microsoft.com/office/powerpoint/2010/main" val="30036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72</a:t>
            </a:fld>
            <a:endParaRPr lang="en-US"/>
          </a:p>
        </p:txBody>
      </p:sp>
    </p:spTree>
    <p:extLst>
      <p:ext uri="{BB962C8B-B14F-4D97-AF65-F5344CB8AC3E}">
        <p14:creationId xmlns:p14="http://schemas.microsoft.com/office/powerpoint/2010/main" val="1448210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73</a:t>
            </a:fld>
            <a:endParaRPr lang="en-US"/>
          </a:p>
        </p:txBody>
      </p:sp>
    </p:spTree>
    <p:extLst>
      <p:ext uri="{BB962C8B-B14F-4D97-AF65-F5344CB8AC3E}">
        <p14:creationId xmlns:p14="http://schemas.microsoft.com/office/powerpoint/2010/main" val="202948124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74</a:t>
            </a:fld>
            <a:endParaRPr lang="en-US"/>
          </a:p>
        </p:txBody>
      </p:sp>
    </p:spTree>
    <p:extLst>
      <p:ext uri="{BB962C8B-B14F-4D97-AF65-F5344CB8AC3E}">
        <p14:creationId xmlns:p14="http://schemas.microsoft.com/office/powerpoint/2010/main" val="9797639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75</a:t>
            </a:fld>
            <a:endParaRPr lang="en-US"/>
          </a:p>
        </p:txBody>
      </p:sp>
    </p:spTree>
    <p:extLst>
      <p:ext uri="{BB962C8B-B14F-4D97-AF65-F5344CB8AC3E}">
        <p14:creationId xmlns:p14="http://schemas.microsoft.com/office/powerpoint/2010/main" val="10361560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76</a:t>
            </a:fld>
            <a:endParaRPr lang="en-US"/>
          </a:p>
        </p:txBody>
      </p:sp>
    </p:spTree>
    <p:extLst>
      <p:ext uri="{BB962C8B-B14F-4D97-AF65-F5344CB8AC3E}">
        <p14:creationId xmlns:p14="http://schemas.microsoft.com/office/powerpoint/2010/main" val="18727225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77</a:t>
            </a:fld>
            <a:endParaRPr lang="en-US"/>
          </a:p>
        </p:txBody>
      </p:sp>
    </p:spTree>
    <p:extLst>
      <p:ext uri="{BB962C8B-B14F-4D97-AF65-F5344CB8AC3E}">
        <p14:creationId xmlns:p14="http://schemas.microsoft.com/office/powerpoint/2010/main" val="15592864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78</a:t>
            </a:fld>
            <a:endParaRPr lang="en-US"/>
          </a:p>
        </p:txBody>
      </p:sp>
    </p:spTree>
    <p:extLst>
      <p:ext uri="{BB962C8B-B14F-4D97-AF65-F5344CB8AC3E}">
        <p14:creationId xmlns:p14="http://schemas.microsoft.com/office/powerpoint/2010/main" val="11318487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79</a:t>
            </a:fld>
            <a:endParaRPr lang="en-US"/>
          </a:p>
        </p:txBody>
      </p:sp>
    </p:spTree>
    <p:extLst>
      <p:ext uri="{BB962C8B-B14F-4D97-AF65-F5344CB8AC3E}">
        <p14:creationId xmlns:p14="http://schemas.microsoft.com/office/powerpoint/2010/main" val="1714828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42611039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80</a:t>
            </a:fld>
            <a:endParaRPr lang="en-US"/>
          </a:p>
        </p:txBody>
      </p:sp>
    </p:spTree>
    <p:extLst>
      <p:ext uri="{BB962C8B-B14F-4D97-AF65-F5344CB8AC3E}">
        <p14:creationId xmlns:p14="http://schemas.microsoft.com/office/powerpoint/2010/main" val="6207153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81</a:t>
            </a:fld>
            <a:endParaRPr lang="en-US"/>
          </a:p>
        </p:txBody>
      </p:sp>
    </p:spTree>
    <p:extLst>
      <p:ext uri="{BB962C8B-B14F-4D97-AF65-F5344CB8AC3E}">
        <p14:creationId xmlns:p14="http://schemas.microsoft.com/office/powerpoint/2010/main" val="1405695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82</a:t>
            </a:fld>
            <a:endParaRPr lang="en-US"/>
          </a:p>
        </p:txBody>
      </p:sp>
    </p:spTree>
    <p:extLst>
      <p:ext uri="{BB962C8B-B14F-4D97-AF65-F5344CB8AC3E}">
        <p14:creationId xmlns:p14="http://schemas.microsoft.com/office/powerpoint/2010/main" val="20057648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83</a:t>
            </a:fld>
            <a:endParaRPr lang="en-US"/>
          </a:p>
        </p:txBody>
      </p:sp>
    </p:spTree>
    <p:extLst>
      <p:ext uri="{BB962C8B-B14F-4D97-AF65-F5344CB8AC3E}">
        <p14:creationId xmlns:p14="http://schemas.microsoft.com/office/powerpoint/2010/main" val="9332383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84</a:t>
            </a:fld>
            <a:endParaRPr lang="en-US"/>
          </a:p>
        </p:txBody>
      </p:sp>
    </p:spTree>
    <p:extLst>
      <p:ext uri="{BB962C8B-B14F-4D97-AF65-F5344CB8AC3E}">
        <p14:creationId xmlns:p14="http://schemas.microsoft.com/office/powerpoint/2010/main" val="2793989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85</a:t>
            </a:fld>
            <a:endParaRPr lang="en-US"/>
          </a:p>
        </p:txBody>
      </p:sp>
    </p:spTree>
    <p:extLst>
      <p:ext uri="{BB962C8B-B14F-4D97-AF65-F5344CB8AC3E}">
        <p14:creationId xmlns:p14="http://schemas.microsoft.com/office/powerpoint/2010/main" val="17615908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86</a:t>
            </a:fld>
            <a:endParaRPr lang="en-US"/>
          </a:p>
        </p:txBody>
      </p:sp>
    </p:spTree>
    <p:extLst>
      <p:ext uri="{BB962C8B-B14F-4D97-AF65-F5344CB8AC3E}">
        <p14:creationId xmlns:p14="http://schemas.microsoft.com/office/powerpoint/2010/main" val="2661413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87</a:t>
            </a:fld>
            <a:endParaRPr lang="en-US"/>
          </a:p>
        </p:txBody>
      </p:sp>
    </p:spTree>
    <p:extLst>
      <p:ext uri="{BB962C8B-B14F-4D97-AF65-F5344CB8AC3E}">
        <p14:creationId xmlns:p14="http://schemas.microsoft.com/office/powerpoint/2010/main" val="122484898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88</a:t>
            </a:fld>
            <a:endParaRPr lang="en-US"/>
          </a:p>
        </p:txBody>
      </p:sp>
    </p:spTree>
    <p:extLst>
      <p:ext uri="{BB962C8B-B14F-4D97-AF65-F5344CB8AC3E}">
        <p14:creationId xmlns:p14="http://schemas.microsoft.com/office/powerpoint/2010/main" val="103269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324911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17/10/19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17/10/19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17/10/19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17/10/19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17/10/19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babynamewizard.com/voyager#prefix=la&amp;sw=f&amp;exact=false" TargetMode="External"/><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1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image" Target="../media/image2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2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Para ir más allá de las conjeturas, debe conocer dos datos </a:t>
            </a:r>
            <a:r>
              <a:rPr lang="es-EC" sz="2600" i="1" dirty="0"/>
              <a:t>transversales</a:t>
            </a:r>
            <a:r>
              <a:rPr lang="es-EC" sz="2600" dirty="0"/>
              <a:t> sobre estos términos: su semántica y sus tipos. </a:t>
            </a:r>
            <a:endParaRPr lang="es-EC" sz="2600" dirty="0" smtClean="0"/>
          </a:p>
          <a:p>
            <a:r>
              <a:rPr lang="es-EC" sz="2600" dirty="0" smtClean="0"/>
              <a:t>La </a:t>
            </a:r>
            <a:r>
              <a:rPr lang="es-EC" sz="2600" u="sng" dirty="0"/>
              <a:t>semántica</a:t>
            </a:r>
            <a:r>
              <a:rPr lang="es-EC" sz="2600" dirty="0"/>
              <a:t> de los datos es su significado en el mundo real. Por ejemplo, ¿una palabra representa un primer nombre </a:t>
            </a:r>
            <a:r>
              <a:rPr lang="es-EC" sz="2600" dirty="0" smtClean="0"/>
              <a:t>de una persona, </a:t>
            </a:r>
            <a:r>
              <a:rPr lang="es-EC" sz="2600" dirty="0"/>
              <a:t>o es la versión abreviada del nombre de una compañía donde se puede buscar el nombre completo en una lista externa, o es una ciudad, o es una fruta? </a:t>
            </a:r>
            <a:endParaRPr lang="es-EC" sz="2600" dirty="0" smtClean="0"/>
          </a:p>
          <a:p>
            <a:r>
              <a:rPr lang="es-EC" sz="2600" dirty="0" smtClean="0"/>
              <a:t>¿</a:t>
            </a:r>
            <a:r>
              <a:rPr lang="es-EC" sz="2600" dirty="0"/>
              <a:t>Un número representa un día del mes, o una edad, o una medida de altura, o un código único para una persona específica, o un código postal para un vecindario, o una posición en el espacio</a:t>
            </a:r>
            <a:r>
              <a:rPr lang="es-EC" sz="2600" dirty="0" smtClean="0"/>
              <a:t>?</a:t>
            </a:r>
          </a:p>
        </p:txBody>
      </p:sp>
    </p:spTree>
    <p:extLst>
      <p:ext uri="{BB962C8B-B14F-4D97-AF65-F5344CB8AC3E}">
        <p14:creationId xmlns:p14="http://schemas.microsoft.com/office/powerpoint/2010/main" val="1077250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290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El </a:t>
            </a:r>
            <a:r>
              <a:rPr lang="es-EC" sz="2500" u="sng" dirty="0"/>
              <a:t>tipo de datos</a:t>
            </a:r>
            <a:r>
              <a:rPr lang="es-EC" sz="2500" dirty="0"/>
              <a:t> es su interpretación estructural o matemática. </a:t>
            </a:r>
            <a:endParaRPr lang="es-EC" sz="2500" dirty="0" smtClean="0"/>
          </a:p>
          <a:p>
            <a:r>
              <a:rPr lang="es-EC" sz="2500" dirty="0" smtClean="0"/>
              <a:t>A </a:t>
            </a:r>
            <a:r>
              <a:rPr lang="es-EC" sz="2500" dirty="0"/>
              <a:t>nivel de datos, ¿qué tipo de cosas son: un elemento, un enlace, un atributo? </a:t>
            </a:r>
            <a:endParaRPr lang="es-EC" sz="2500" dirty="0" smtClean="0"/>
          </a:p>
          <a:p>
            <a:r>
              <a:rPr lang="es-EC" sz="2500" dirty="0" smtClean="0"/>
              <a:t>A </a:t>
            </a:r>
            <a:r>
              <a:rPr lang="es-EC" sz="2500" dirty="0"/>
              <a:t>nivel de conjunto de datos, ¿cómo se combinan estos tipos de datos en una estructura más grande: una tabla, un árbol, un campo de valores muestreados? </a:t>
            </a:r>
            <a:endParaRPr lang="es-EC" sz="2500" dirty="0" smtClean="0"/>
          </a:p>
          <a:p>
            <a:r>
              <a:rPr lang="es-EC" sz="2500" dirty="0" smtClean="0"/>
              <a:t>A </a:t>
            </a:r>
            <a:r>
              <a:rPr lang="es-EC" sz="2500" dirty="0"/>
              <a:t>nivel de atributo, ¿qué tipos de operaciones matemáticas son </a:t>
            </a:r>
            <a:r>
              <a:rPr lang="es-EC" sz="2500" dirty="0" smtClean="0"/>
              <a:t>significativas? </a:t>
            </a:r>
            <a:r>
              <a:rPr lang="es-EC" sz="2500" dirty="0"/>
              <a:t>Por ejemplo, si un número representa un recuento de cajas de detergente, entonces su tipo es una cantidad, y sumar dos de esos números tiene sentido. Si el número representa un código postal, entonces su tipo es un código en lugar de una cantidad; es simplemente el nombre de una categoría que resulta ser un número en lugar de un nombre textual. Agregar dos de estos números juntos no tiene sentido</a:t>
            </a:r>
            <a:r>
              <a:rPr lang="es-EC" sz="2500" dirty="0" smtClean="0"/>
              <a:t>.</a:t>
            </a:r>
            <a:endParaRPr lang="es-ES" sz="2500" dirty="0"/>
          </a:p>
        </p:txBody>
      </p:sp>
    </p:spTree>
    <p:extLst>
      <p:ext uri="{BB962C8B-B14F-4D97-AF65-F5344CB8AC3E}">
        <p14:creationId xmlns:p14="http://schemas.microsoft.com/office/powerpoint/2010/main" val="3525221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44290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i="1" dirty="0"/>
              <a:t>La Tabla 2.1 muestra varias líneas más del mismo conjunto de datos. </a:t>
            </a:r>
            <a:endParaRPr lang="es-EC" sz="2600" i="1" dirty="0" smtClean="0"/>
          </a:p>
          <a:p>
            <a:r>
              <a:rPr lang="es-EC" sz="2600" dirty="0" smtClean="0"/>
              <a:t>Esta </a:t>
            </a:r>
            <a:r>
              <a:rPr lang="es-EC" sz="2600" dirty="0"/>
              <a:t>tabla de ejemplo simple es pequeña, con solo nueve filas y cuatro columnas. </a:t>
            </a:r>
            <a:endParaRPr lang="es-EC" sz="2600" dirty="0" smtClean="0"/>
          </a:p>
          <a:p>
            <a:r>
              <a:rPr lang="es-EC" sz="2600" dirty="0" smtClean="0"/>
              <a:t>La </a:t>
            </a:r>
            <a:r>
              <a:rPr lang="es-EC" sz="2600" dirty="0"/>
              <a:t>semántica exacta debe ser proporcionada por el creador del conjunto de </a:t>
            </a:r>
            <a:r>
              <a:rPr lang="es-EC" sz="2600" dirty="0" smtClean="0"/>
              <a:t>datos.</a:t>
            </a:r>
          </a:p>
          <a:p>
            <a:r>
              <a:rPr lang="es-EC" sz="2600" dirty="0" smtClean="0"/>
              <a:t>Se especifican los </a:t>
            </a:r>
            <a:r>
              <a:rPr lang="es-EC" sz="2600" dirty="0"/>
              <a:t>títulos de las columnas. </a:t>
            </a:r>
            <a:endParaRPr lang="es-EC" sz="2600" dirty="0" smtClean="0"/>
          </a:p>
          <a:p>
            <a:r>
              <a:rPr lang="es-EC" sz="2600" dirty="0" smtClean="0"/>
              <a:t>En </a:t>
            </a:r>
            <a:r>
              <a:rPr lang="es-EC" sz="2600" dirty="0"/>
              <a:t>este caso, cada persona tiene un identificador único, un nombre, una edad, una talla de camisa y una fruta favorita.</a:t>
            </a:r>
            <a:endParaRPr lang="es-ES" sz="2600" dirty="0"/>
          </a:p>
        </p:txBody>
      </p:sp>
    </p:spTree>
    <p:extLst>
      <p:ext uri="{BB962C8B-B14F-4D97-AF65-F5344CB8AC3E}">
        <p14:creationId xmlns:p14="http://schemas.microsoft.com/office/powerpoint/2010/main" val="2383738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4" name="Imagen 3"/>
          <p:cNvPicPr>
            <a:picLocks noChangeAspect="1"/>
          </p:cNvPicPr>
          <p:nvPr/>
        </p:nvPicPr>
        <p:blipFill rotWithShape="1">
          <a:blip r:embed="rId3"/>
          <a:srcRect l="14334" t="30160" r="18907" b="30384"/>
          <a:stretch/>
        </p:blipFill>
        <p:spPr>
          <a:xfrm>
            <a:off x="1422400" y="1049866"/>
            <a:ext cx="9622173" cy="4639733"/>
          </a:xfrm>
          <a:prstGeom prst="rect">
            <a:avLst/>
          </a:prstGeom>
        </p:spPr>
      </p:pic>
    </p:spTree>
    <p:extLst>
      <p:ext uri="{BB962C8B-B14F-4D97-AF65-F5344CB8AC3E}">
        <p14:creationId xmlns:p14="http://schemas.microsoft.com/office/powerpoint/2010/main" val="8176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A veces, los tipos y la semántica se pueden inferir correctamente simplemente observando la sintaxis de un archivo de datos o los nombres de las variables dentro de él, pero a menudo se deben proporcionar junto con el conjunto de datos para que se interprete correctamente. </a:t>
            </a:r>
            <a:endParaRPr lang="es-EC" sz="2600" dirty="0" smtClean="0"/>
          </a:p>
          <a:p>
            <a:r>
              <a:rPr lang="es-EC" sz="2600" dirty="0" smtClean="0"/>
              <a:t>A </a:t>
            </a:r>
            <a:r>
              <a:rPr lang="es-EC" sz="2600" dirty="0"/>
              <a:t>veces, este tipo de información adicional se denomina </a:t>
            </a:r>
            <a:r>
              <a:rPr lang="es-EC" sz="2600" dirty="0" smtClean="0"/>
              <a:t>metadatos.</a:t>
            </a:r>
          </a:p>
          <a:p>
            <a:r>
              <a:rPr lang="es-EC" sz="2600" dirty="0"/>
              <a:t>La clasificación a continuación presenta una forma de pensar sobre el conjunto de datos y los tipos de atributos y la semántica de una manera que es lo suficientemente general como para cubrir los casos interesantes en </a:t>
            </a:r>
            <a:r>
              <a:rPr lang="es-EC" sz="2600" dirty="0" smtClean="0"/>
              <a:t>visualizaci</a:t>
            </a:r>
            <a:r>
              <a:rPr lang="es-EC" sz="2600" dirty="0"/>
              <a:t>ó</a:t>
            </a:r>
            <a:r>
              <a:rPr lang="es-EC" sz="2600" dirty="0" smtClean="0"/>
              <a:t>n, </a:t>
            </a:r>
            <a:r>
              <a:rPr lang="es-EC" sz="2600" dirty="0"/>
              <a:t>pero lo suficientemente específica como para ser útil para guiar las elecciones de diseño en los niveles de </a:t>
            </a:r>
            <a:r>
              <a:rPr lang="es-EC" sz="2600" dirty="0" smtClean="0"/>
              <a:t>abstracción.</a:t>
            </a:r>
            <a:endParaRPr lang="es-ES" sz="2600" dirty="0"/>
          </a:p>
          <a:p>
            <a:endParaRPr lang="es-ES" sz="2600" dirty="0"/>
          </a:p>
        </p:txBody>
      </p:sp>
    </p:spTree>
    <p:extLst>
      <p:ext uri="{BB962C8B-B14F-4D97-AF65-F5344CB8AC3E}">
        <p14:creationId xmlns:p14="http://schemas.microsoft.com/office/powerpoint/2010/main" val="314820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a:t>Data </a:t>
            </a:r>
            <a:r>
              <a:rPr lang="es-ES" dirty="0" err="1"/>
              <a:t>Types</a:t>
            </a:r>
            <a:endParaRPr lang="en-US" sz="4400" dirty="0"/>
          </a:p>
        </p:txBody>
      </p:sp>
      <p:sp>
        <p:nvSpPr>
          <p:cNvPr id="5" name="Marcador de contenido 2"/>
          <p:cNvSpPr txBox="1">
            <a:spLocks/>
          </p:cNvSpPr>
          <p:nvPr/>
        </p:nvSpPr>
        <p:spPr>
          <a:xfrm>
            <a:off x="541867" y="1561435"/>
            <a:ext cx="11142133"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La Figura 2.2 muestra los cinco tipos de datos </a:t>
            </a:r>
            <a:r>
              <a:rPr lang="es-EC" sz="2500" dirty="0" smtClean="0"/>
              <a:t>básicos: </a:t>
            </a:r>
            <a:r>
              <a:rPr lang="es-EC" sz="2500" dirty="0"/>
              <a:t>elementos, atributos, enlaces, posiciones y </a:t>
            </a:r>
            <a:r>
              <a:rPr lang="es-EC" sz="2500" dirty="0" err="1" smtClean="0"/>
              <a:t>grids</a:t>
            </a:r>
            <a:r>
              <a:rPr lang="es-EC" sz="2500" dirty="0" smtClean="0"/>
              <a:t> o cuadrículas. </a:t>
            </a:r>
          </a:p>
          <a:p>
            <a:r>
              <a:rPr lang="es-EC" sz="2500" dirty="0" smtClean="0"/>
              <a:t>Un </a:t>
            </a:r>
            <a:r>
              <a:rPr lang="es-EC" sz="2500" u="sng" dirty="0"/>
              <a:t>atributo</a:t>
            </a:r>
            <a:r>
              <a:rPr lang="es-EC" sz="2500" dirty="0"/>
              <a:t> es alguna propiedad específica que se puede medir, observar o registrar. * Por ejemplo, los atributos pueden ser salario, precio, número de ventas, niveles de </a:t>
            </a:r>
            <a:r>
              <a:rPr lang="es-EC" sz="2500" dirty="0" smtClean="0"/>
              <a:t>proteínas </a:t>
            </a:r>
            <a:r>
              <a:rPr lang="es-EC" sz="2500" dirty="0"/>
              <a:t>o temperatura. </a:t>
            </a:r>
            <a:r>
              <a:rPr lang="es-EC" sz="2500" dirty="0" smtClean="0"/>
              <a:t>Los </a:t>
            </a:r>
            <a:r>
              <a:rPr lang="es-EC" sz="2500" dirty="0"/>
              <a:t>sinónimos de atributo </a:t>
            </a:r>
            <a:r>
              <a:rPr lang="es-EC" sz="2500" dirty="0" smtClean="0"/>
              <a:t>son: </a:t>
            </a:r>
            <a:r>
              <a:rPr lang="es-EC" sz="2500" dirty="0"/>
              <a:t>variables y dimensión de </a:t>
            </a:r>
            <a:r>
              <a:rPr lang="es-EC" sz="2500" dirty="0" smtClean="0"/>
              <a:t>datos.</a:t>
            </a:r>
          </a:p>
        </p:txBody>
      </p:sp>
      <p:pic>
        <p:nvPicPr>
          <p:cNvPr id="6" name="Imagen 5"/>
          <p:cNvPicPr/>
          <p:nvPr/>
        </p:nvPicPr>
        <p:blipFill rotWithShape="1">
          <a:blip r:embed="rId3"/>
          <a:srcRect t="10073" b="22470"/>
          <a:stretch/>
        </p:blipFill>
        <p:spPr>
          <a:xfrm>
            <a:off x="4673600" y="4470400"/>
            <a:ext cx="7010400" cy="1735223"/>
          </a:xfrm>
          <a:prstGeom prst="rect">
            <a:avLst/>
          </a:prstGeom>
        </p:spPr>
      </p:pic>
    </p:spTree>
    <p:extLst>
      <p:ext uri="{BB962C8B-B14F-4D97-AF65-F5344CB8AC3E}">
        <p14:creationId xmlns:p14="http://schemas.microsoft.com/office/powerpoint/2010/main" val="382627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04364" y="1540933"/>
            <a:ext cx="10522440" cy="46646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Un </a:t>
            </a:r>
            <a:r>
              <a:rPr lang="es-EC" sz="2500" u="sng" dirty="0"/>
              <a:t>elemento</a:t>
            </a:r>
            <a:r>
              <a:rPr lang="es-EC" sz="2500" dirty="0"/>
              <a:t> es una entidad individual que es discreta, como una fila en una tabla simple o un nodo en una red.</a:t>
            </a:r>
            <a:endParaRPr lang="es-ES" sz="2500" dirty="0"/>
          </a:p>
          <a:p>
            <a:r>
              <a:rPr lang="es-EC" sz="2500" dirty="0" smtClean="0"/>
              <a:t>Por </a:t>
            </a:r>
            <a:r>
              <a:rPr lang="es-EC" sz="2500" dirty="0"/>
              <a:t>ejemplo, los </a:t>
            </a:r>
            <a:r>
              <a:rPr lang="es-EC" sz="2500" dirty="0" smtClean="0"/>
              <a:t>elementos </a:t>
            </a:r>
            <a:r>
              <a:rPr lang="es-EC" sz="2500" dirty="0"/>
              <a:t>pueden ser personas, acciones, cafeterías, genes o ciudades. </a:t>
            </a:r>
            <a:endParaRPr lang="es-EC" sz="2500" dirty="0" smtClean="0"/>
          </a:p>
          <a:p>
            <a:r>
              <a:rPr lang="es-EC" sz="2500" dirty="0" smtClean="0"/>
              <a:t>Un </a:t>
            </a:r>
            <a:r>
              <a:rPr lang="es-EC" sz="2500" u="sng" dirty="0"/>
              <a:t>enlace</a:t>
            </a:r>
            <a:r>
              <a:rPr lang="es-EC" sz="2500" dirty="0"/>
              <a:t> es una relación entre elementos, generalmente dentro de una red. </a:t>
            </a:r>
            <a:endParaRPr lang="es-EC" sz="2500" dirty="0" smtClean="0"/>
          </a:p>
          <a:p>
            <a:r>
              <a:rPr lang="es-EC" sz="2500" dirty="0" smtClean="0"/>
              <a:t>Una </a:t>
            </a:r>
            <a:r>
              <a:rPr lang="es-EC" sz="2500" u="sng" dirty="0"/>
              <a:t>cuadrícula</a:t>
            </a:r>
            <a:r>
              <a:rPr lang="es-EC" sz="2500" dirty="0"/>
              <a:t> especifica la estrategia para muestrear datos continuos en términos de relaciones geométricas y topológicas entre sus celdas. </a:t>
            </a:r>
            <a:endParaRPr lang="es-EC" sz="2500" dirty="0" smtClean="0"/>
          </a:p>
          <a:p>
            <a:r>
              <a:rPr lang="es-EC" sz="2500" dirty="0" smtClean="0"/>
              <a:t>Una </a:t>
            </a:r>
            <a:r>
              <a:rPr lang="es-EC" sz="2500" u="sng" dirty="0"/>
              <a:t>posición</a:t>
            </a:r>
            <a:r>
              <a:rPr lang="es-EC" sz="2500" dirty="0"/>
              <a:t> son datos espaciales, que proporcionan una ubicación en un espacio bidimensional (2D) o tridimensional (3D). Por ejemplo, una posición puede ser un par de latitud y longitud que describe una ubicación en la superficie de la Tierra o tres números que especifican una ubicación dentro de la región del espacio medida por un escáner médico.</a:t>
            </a:r>
            <a:endParaRPr lang="es-ES" sz="2500" dirty="0"/>
          </a:p>
        </p:txBody>
      </p:sp>
    </p:spTree>
    <p:extLst>
      <p:ext uri="{BB962C8B-B14F-4D97-AF65-F5344CB8AC3E}">
        <p14:creationId xmlns:p14="http://schemas.microsoft.com/office/powerpoint/2010/main" val="426502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Un conjunto de datos es cualquier recopilación de información que es el objetivo del análisis. Los cuatro tipos básicos de conjuntos de datos son tablas, redes, campos y geometría. </a:t>
            </a:r>
            <a:endParaRPr lang="es-EC" sz="2600" dirty="0" smtClean="0"/>
          </a:p>
          <a:p>
            <a:r>
              <a:rPr lang="es-EC" sz="2600" dirty="0" smtClean="0"/>
              <a:t>Otras </a:t>
            </a:r>
            <a:r>
              <a:rPr lang="es-EC" sz="2600" dirty="0"/>
              <a:t>formas de agrupar elementos incluyen </a:t>
            </a:r>
            <a:r>
              <a:rPr lang="es-EC" sz="2600" dirty="0" smtClean="0"/>
              <a:t>grupos (</a:t>
            </a:r>
            <a:r>
              <a:rPr lang="es-EC" sz="2600" dirty="0" err="1" smtClean="0"/>
              <a:t>clusters</a:t>
            </a:r>
            <a:r>
              <a:rPr lang="es-EC" sz="2600" dirty="0" smtClean="0"/>
              <a:t>), </a:t>
            </a:r>
            <a:r>
              <a:rPr lang="es-EC" sz="2600" dirty="0"/>
              <a:t>conjuntos y listas. En situaciones del mundo real, las combinaciones complejas de estos tipos básicos son comunes</a:t>
            </a:r>
            <a:r>
              <a:rPr lang="es-EC" sz="2600" dirty="0" smtClean="0"/>
              <a:t>.</a:t>
            </a:r>
          </a:p>
          <a:p>
            <a:pPr marL="0" indent="0">
              <a:buNone/>
            </a:pPr>
            <a:r>
              <a:rPr lang="es-EC" sz="2600" dirty="0" smtClean="0"/>
              <a:t>La </a:t>
            </a:r>
            <a:r>
              <a:rPr lang="es-EC" sz="2600" dirty="0"/>
              <a:t>Figura 2.3 muestra que estos tipos de conjuntos de datos básicos surgen de combinaciones de los tipos de datos de elementos, atributos, enlaces, posiciones y </a:t>
            </a:r>
            <a:r>
              <a:rPr lang="es-EC" sz="2600" dirty="0" smtClean="0"/>
              <a:t>cuadrículas.</a:t>
            </a:r>
            <a:endParaRPr lang="es-ES" sz="2600" dirty="0"/>
          </a:p>
        </p:txBody>
      </p:sp>
    </p:spTree>
    <p:extLst>
      <p:ext uri="{BB962C8B-B14F-4D97-AF65-F5344CB8AC3E}">
        <p14:creationId xmlns:p14="http://schemas.microsoft.com/office/powerpoint/2010/main" val="445728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5" name="Imagen 4"/>
          <p:cNvPicPr/>
          <p:nvPr/>
        </p:nvPicPr>
        <p:blipFill rotWithShape="1">
          <a:blip r:embed="rId3"/>
          <a:srcRect t="6780" b="6780"/>
          <a:stretch/>
        </p:blipFill>
        <p:spPr>
          <a:xfrm>
            <a:off x="1350400" y="1778000"/>
            <a:ext cx="9499600" cy="4318000"/>
          </a:xfrm>
          <a:prstGeom prst="rect">
            <a:avLst/>
          </a:prstGeom>
        </p:spPr>
      </p:pic>
      <p:sp>
        <p:nvSpPr>
          <p:cNvPr id="6"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Tree>
    <p:extLst>
      <p:ext uri="{BB962C8B-B14F-4D97-AF65-F5344CB8AC3E}">
        <p14:creationId xmlns:p14="http://schemas.microsoft.com/office/powerpoint/2010/main" val="4083588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Dataset</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Figura 2.4 muestra la estructura interna de los cuatro tipos de conjuntos de datos básicos en detalle. </a:t>
            </a:r>
            <a:endParaRPr lang="es-EC" sz="2600" dirty="0" smtClean="0"/>
          </a:p>
        </p:txBody>
      </p:sp>
      <p:pic>
        <p:nvPicPr>
          <p:cNvPr id="7" name="Imagen 6"/>
          <p:cNvPicPr/>
          <p:nvPr/>
        </p:nvPicPr>
        <p:blipFill rotWithShape="1">
          <a:blip r:embed="rId3"/>
          <a:srcRect b="3345"/>
          <a:stretch/>
        </p:blipFill>
        <p:spPr>
          <a:xfrm>
            <a:off x="2244513" y="2422076"/>
            <a:ext cx="7288953" cy="3783547"/>
          </a:xfrm>
          <a:prstGeom prst="rect">
            <a:avLst/>
          </a:prstGeom>
        </p:spPr>
      </p:pic>
    </p:spTree>
    <p:extLst>
      <p:ext uri="{BB962C8B-B14F-4D97-AF65-F5344CB8AC3E}">
        <p14:creationId xmlns:p14="http://schemas.microsoft.com/office/powerpoint/2010/main" val="434046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25706616"/>
              </p:ext>
            </p:extLst>
          </p:nvPr>
        </p:nvGraphicFramePr>
        <p:xfrm>
          <a:off x="452436" y="994204"/>
          <a:ext cx="11295528" cy="5305632"/>
        </p:xfrm>
        <a:graphic>
          <a:graphicData uri="http://schemas.openxmlformats.org/drawingml/2006/table">
            <a:tbl>
              <a:tblPr/>
              <a:tblGrid>
                <a:gridCol w="89647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5145741">
                  <a:extLst>
                    <a:ext uri="{9D8B030D-6E8A-4147-A177-3AD203B41FA5}">
                      <a16:colId xmlns="" xmlns:a16="http://schemas.microsoft.com/office/drawing/2014/main" val="20002"/>
                    </a:ext>
                  </a:extLst>
                </a:gridCol>
                <a:gridCol w="4338917">
                  <a:extLst>
                    <a:ext uri="{9D8B030D-6E8A-4147-A177-3AD203B41FA5}">
                      <a16:colId xmlns="" xmlns:a16="http://schemas.microsoft.com/office/drawing/2014/main" val="20003"/>
                    </a:ext>
                  </a:extLst>
                </a:gridCol>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43993">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s-ES_tradnl" sz="1800" b="0" i="0" u="none" strike="noStrike" dirty="0" smtClean="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15</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1800" b="1" i="0" u="none" strike="noStrike" dirty="0" smtClean="0">
                          <a:solidFill>
                            <a:srgbClr val="FF0000"/>
                          </a:solidFill>
                          <a:effectLst/>
                          <a:latin typeface="Arial" charset="0"/>
                        </a:rPr>
                        <a:t>PRUEBA </a:t>
                      </a:r>
                      <a:r>
                        <a:rPr lang="es-ES_tradnl" sz="1800" b="1" i="0" u="none" strike="noStrike" baseline="0" dirty="0" smtClean="0">
                          <a:solidFill>
                            <a:srgbClr val="FF0000"/>
                          </a:solidFill>
                          <a:effectLst/>
                          <a:latin typeface="Arial" charset="0"/>
                        </a:rPr>
                        <a:t> - </a:t>
                      </a:r>
                      <a:r>
                        <a:rPr lang="es-ES_tradnl" sz="1800" b="0" i="0" u="none" strike="noStrike" dirty="0" smtClean="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Ch2. Aspectos cognitivos</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16</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Datos, tipos y representaciones visuales</a:t>
                      </a:r>
                    </a:p>
                    <a:p>
                      <a:pPr marL="0" marR="0" indent="0" algn="l" defTabSz="914400" rtl="0" eaLnBrk="1" fontAlgn="b" latinLnBrk="0" hangingPunct="1">
                        <a:lnSpc>
                          <a:spcPct val="100000"/>
                        </a:lnSpc>
                        <a:spcBef>
                          <a:spcPts val="0"/>
                        </a:spcBef>
                        <a:spcAft>
                          <a:spcPts val="0"/>
                        </a:spcAft>
                        <a:buClrTx/>
                        <a:buSzTx/>
                        <a:buFontTx/>
                        <a:buNone/>
                        <a:tabLst/>
                        <a:defRPr/>
                      </a:pPr>
                      <a:r>
                        <a:rPr lang="es-ES_tradnl" sz="1800" b="0" i="0" u="none" strike="noStrike" dirty="0" smtClean="0">
                          <a:solidFill>
                            <a:srgbClr val="000000"/>
                          </a:solidFill>
                          <a:effectLst/>
                          <a:latin typeface="Arial" charset="0"/>
                        </a:rPr>
                        <a:t>Árboles, </a:t>
                      </a:r>
                      <a:r>
                        <a:rPr lang="es-ES_tradnl" sz="1800" b="0" i="0" u="none" strike="noStrike" dirty="0" err="1" smtClean="0">
                          <a:solidFill>
                            <a:srgbClr val="000000"/>
                          </a:solidFill>
                          <a:effectLst/>
                          <a:latin typeface="Arial" charset="0"/>
                        </a:rPr>
                        <a:t>Grids</a:t>
                      </a:r>
                      <a:r>
                        <a:rPr lang="es-ES_tradnl" sz="1800" b="0" i="0" u="none" strike="noStrike" dirty="0" smtClean="0">
                          <a:solidFill>
                            <a:srgbClr val="000000"/>
                          </a:solidFill>
                          <a:effectLst/>
                          <a:latin typeface="Arial" charset="0"/>
                        </a:rPr>
                        <a:t>, y otros </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17</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Abstracción de una tarea </a:t>
                      </a:r>
                    </a:p>
                    <a:p>
                      <a:pPr algn="l" rtl="0" fontAlgn="b"/>
                      <a:r>
                        <a:rPr lang="es-ES_tradnl" sz="1800" b="0" i="0" u="none" strike="noStrike" dirty="0" smtClean="0">
                          <a:solidFill>
                            <a:srgbClr val="000000"/>
                          </a:solidFill>
                          <a:effectLst/>
                          <a:latin typeface="Arial" charset="0"/>
                        </a:rPr>
                        <a:t>Narración </a:t>
                      </a:r>
                      <a:r>
                        <a:rPr lang="es-ES_tradnl" sz="1800" b="0" i="0" u="none" strike="noStrike" dirty="0">
                          <a:solidFill>
                            <a:srgbClr val="000000"/>
                          </a:solidFill>
                          <a:effectLst/>
                          <a:latin typeface="Arial" charset="0"/>
                        </a:rPr>
                        <a:t>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21</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22</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23</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La Figura 2.7 muestra los tipos de atributos. </a:t>
            </a:r>
            <a:endParaRPr lang="es-ES" sz="2600" dirty="0" smtClean="0"/>
          </a:p>
          <a:p>
            <a:r>
              <a:rPr lang="es-ES" sz="2600" dirty="0" smtClean="0"/>
              <a:t>La </a:t>
            </a:r>
            <a:r>
              <a:rPr lang="es-ES" sz="2600" dirty="0"/>
              <a:t>principal </a:t>
            </a:r>
            <a:r>
              <a:rPr lang="es-ES" sz="2600" dirty="0" smtClean="0"/>
              <a:t>distinción </a:t>
            </a:r>
            <a:r>
              <a:rPr lang="es-ES" sz="2600" dirty="0"/>
              <a:t>es entre </a:t>
            </a:r>
            <a:r>
              <a:rPr lang="es-ES" sz="2600" dirty="0" smtClean="0"/>
              <a:t>categórico </a:t>
            </a:r>
            <a:r>
              <a:rPr lang="es-ES" sz="2600" dirty="0"/>
              <a:t>y </a:t>
            </a:r>
            <a:r>
              <a:rPr lang="es-ES" sz="2600" dirty="0" smtClean="0"/>
              <a:t>ordenado.</a:t>
            </a:r>
          </a:p>
          <a:p>
            <a:r>
              <a:rPr lang="es-ES" sz="2600" dirty="0" smtClean="0"/>
              <a:t>Dentro </a:t>
            </a:r>
            <a:r>
              <a:rPr lang="es-ES" sz="2600" dirty="0"/>
              <a:t>del tipo ordenado hay una diferenciación adicional entre ordinal versus </a:t>
            </a:r>
            <a:r>
              <a:rPr lang="es-ES" sz="2600" dirty="0" smtClean="0"/>
              <a:t>cuantitativo. </a:t>
            </a:r>
          </a:p>
          <a:p>
            <a:r>
              <a:rPr lang="es-ES" sz="2600" dirty="0" smtClean="0"/>
              <a:t>Los </a:t>
            </a:r>
            <a:r>
              <a:rPr lang="es-ES" sz="2600" dirty="0"/>
              <a:t>datos ordenados pueden variar secuencialmente de un valor mínimo a un valor máximo, o pueden divergir en ambas direcciones desde un punto cero en el medio de un rango, o los valores pueden ajustarse en un ciclo. </a:t>
            </a:r>
            <a:endParaRPr lang="es-ES" sz="2600" dirty="0" smtClean="0"/>
          </a:p>
          <a:p>
            <a:r>
              <a:rPr lang="es-ES" sz="2600" dirty="0" smtClean="0"/>
              <a:t>Además</a:t>
            </a:r>
            <a:r>
              <a:rPr lang="es-ES" sz="2600" dirty="0"/>
              <a:t>, los atributos pueden tener una estructura jerárquica</a:t>
            </a:r>
            <a:r>
              <a:rPr lang="es-ES" sz="2600" dirty="0" smtClean="0"/>
              <a:t>.</a:t>
            </a:r>
            <a:endParaRPr lang="es-ES" sz="2600" dirty="0"/>
          </a:p>
        </p:txBody>
      </p:sp>
    </p:spTree>
    <p:extLst>
      <p:ext uri="{BB962C8B-B14F-4D97-AF65-F5344CB8AC3E}">
        <p14:creationId xmlns:p14="http://schemas.microsoft.com/office/powerpoint/2010/main" val="315809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9600" dirty="0"/>
          </a:p>
        </p:txBody>
      </p:sp>
      <p:pic>
        <p:nvPicPr>
          <p:cNvPr id="3" name="Imagen 2"/>
          <p:cNvPicPr>
            <a:picLocks noChangeAspect="1"/>
          </p:cNvPicPr>
          <p:nvPr/>
        </p:nvPicPr>
        <p:blipFill rotWithShape="1">
          <a:blip r:embed="rId3"/>
          <a:srcRect l="38660" t="22537" r="20370" b="43163"/>
          <a:stretch/>
        </p:blipFill>
        <p:spPr>
          <a:xfrm>
            <a:off x="2540000" y="1388532"/>
            <a:ext cx="7213600" cy="4927146"/>
          </a:xfrm>
          <a:prstGeom prst="rect">
            <a:avLst/>
          </a:prstGeom>
        </p:spPr>
      </p:pic>
    </p:spTree>
    <p:extLst>
      <p:ext uri="{BB962C8B-B14F-4D97-AF65-F5344CB8AC3E}">
        <p14:creationId xmlns:p14="http://schemas.microsoft.com/office/powerpoint/2010/main" val="861321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10394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770399" y="1083733"/>
            <a:ext cx="10862801" cy="512189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b="1" dirty="0"/>
              <a:t>Categórico</a:t>
            </a:r>
          </a:p>
          <a:p>
            <a:r>
              <a:rPr lang="es-ES" sz="2400" dirty="0" smtClean="0"/>
              <a:t>El </a:t>
            </a:r>
            <a:r>
              <a:rPr lang="es-ES" sz="2400" dirty="0"/>
              <a:t>tipo de datos </a:t>
            </a:r>
            <a:r>
              <a:rPr lang="es-ES" sz="2400" dirty="0" smtClean="0"/>
              <a:t>categórico, </a:t>
            </a:r>
            <a:r>
              <a:rPr lang="es-ES" sz="2400" dirty="0"/>
              <a:t>como </a:t>
            </a:r>
            <a:r>
              <a:rPr lang="es-ES" sz="2400" dirty="0" smtClean="0"/>
              <a:t>las frutas favoritas </a:t>
            </a:r>
            <a:r>
              <a:rPr lang="es-ES" sz="2400" dirty="0"/>
              <a:t>o los </a:t>
            </a:r>
            <a:r>
              <a:rPr lang="es-ES" sz="2400" dirty="0" smtClean="0"/>
              <a:t>nombres, </a:t>
            </a:r>
            <a:r>
              <a:rPr lang="es-ES" sz="2400" dirty="0"/>
              <a:t>no tiene un orden implícito, pero a menudo tiene una estructura jerárquica. </a:t>
            </a:r>
            <a:endParaRPr lang="es-ES" sz="2400" dirty="0" smtClean="0"/>
          </a:p>
          <a:p>
            <a:r>
              <a:rPr lang="es-ES" sz="2400" dirty="0" smtClean="0"/>
              <a:t>Las </a:t>
            </a:r>
            <a:r>
              <a:rPr lang="es-ES" sz="2400" dirty="0"/>
              <a:t>categorías solo pueden distinguir si dos cosas son iguales (manzanas) o diferentes (manzanas versus naranjas</a:t>
            </a:r>
            <a:r>
              <a:rPr lang="es-ES" sz="2400" dirty="0" smtClean="0"/>
              <a:t>).</a:t>
            </a:r>
          </a:p>
          <a:p>
            <a:r>
              <a:rPr lang="es-ES" sz="2400" dirty="0" smtClean="0"/>
              <a:t>Por </a:t>
            </a:r>
            <a:r>
              <a:rPr lang="es-ES" sz="2400" dirty="0"/>
              <a:t>supuesto, cualquier ordenamiento externo arbitrario puede imponerse sobre datos categóricos. La fruta podría ordenarse alfabéticamente según su nombre o por su precio, pero solo si esa información auxiliar estuviera disponible. </a:t>
            </a:r>
            <a:r>
              <a:rPr lang="es-ES" sz="2400" dirty="0" smtClean="0"/>
              <a:t>Sin </a:t>
            </a:r>
            <a:r>
              <a:rPr lang="es-ES" sz="2400" dirty="0"/>
              <a:t>embargo, estos ordenamientos no están implícitos en el atributo en sí, como lo están con los datos cuantitativos u ordenados. </a:t>
            </a:r>
            <a:endParaRPr lang="es-ES" sz="2400" dirty="0" smtClean="0"/>
          </a:p>
          <a:p>
            <a:r>
              <a:rPr lang="es-ES" sz="2400" dirty="0"/>
              <a:t>Otros ejemplos de atributos categóricos son géneros de películas, tipos de archivos y nombres de ciudades.</a:t>
            </a:r>
          </a:p>
          <a:p>
            <a:r>
              <a:rPr lang="es-ES" sz="2400" dirty="0"/>
              <a:t>Un sinónimo de categórico es </a:t>
            </a:r>
            <a:r>
              <a:rPr lang="es-ES" sz="2400" i="1" dirty="0"/>
              <a:t>nominal</a:t>
            </a:r>
            <a:r>
              <a:rPr lang="es-ES" sz="2400" dirty="0"/>
              <a:t>.</a:t>
            </a:r>
          </a:p>
          <a:p>
            <a:endParaRPr lang="es-ES" sz="2400" dirty="0"/>
          </a:p>
        </p:txBody>
      </p:sp>
    </p:spTree>
    <p:extLst>
      <p:ext uri="{BB962C8B-B14F-4D97-AF65-F5344CB8AC3E}">
        <p14:creationId xmlns:p14="http://schemas.microsoft.com/office/powerpoint/2010/main" val="926638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s-ES" sz="2600" b="1" dirty="0" smtClean="0"/>
              <a:t>Ordenado</a:t>
            </a:r>
            <a:r>
              <a:rPr lang="es-ES" sz="2600" dirty="0" smtClean="0"/>
              <a:t>: </a:t>
            </a:r>
            <a:r>
              <a:rPr lang="es-ES" sz="2600" dirty="0"/>
              <a:t>ordinal y cuantitativo</a:t>
            </a:r>
          </a:p>
          <a:p>
            <a:pPr marL="0" indent="0">
              <a:buNone/>
            </a:pPr>
            <a:r>
              <a:rPr lang="es-ES" sz="2600" dirty="0"/>
              <a:t>Todos los datos ordenados tienen un orden implícito, a diferencia de los datos categóricos no ordenados. </a:t>
            </a:r>
            <a:endParaRPr lang="es-ES" sz="2600" dirty="0" smtClean="0"/>
          </a:p>
          <a:p>
            <a:pPr marL="0" indent="0">
              <a:buNone/>
            </a:pPr>
            <a:r>
              <a:rPr lang="es-ES" sz="2600" dirty="0" smtClean="0"/>
              <a:t>Este </a:t>
            </a:r>
            <a:r>
              <a:rPr lang="es-ES" sz="2600" dirty="0"/>
              <a:t>tipo puede subdividirse aún más. Con datos </a:t>
            </a:r>
            <a:r>
              <a:rPr lang="es-ES" sz="2600" u="sng" dirty="0"/>
              <a:t>ordinales</a:t>
            </a:r>
            <a:r>
              <a:rPr lang="es-ES" sz="2600" dirty="0"/>
              <a:t>, como el tamaño de la camisa, no podemos hacer aritmética completa, pero hay un orden bien definido. Por ejemplo, grande menos medio no es un concepto significativo, pero sabemos que el medio se encuentra entre pequeño y grande. </a:t>
            </a:r>
            <a:endParaRPr lang="es-ES" sz="2600" dirty="0" smtClean="0"/>
          </a:p>
          <a:p>
            <a:pPr marL="0" indent="0">
              <a:buNone/>
            </a:pPr>
            <a:r>
              <a:rPr lang="es-ES" sz="2600" dirty="0" smtClean="0"/>
              <a:t>Los Rankings son </a:t>
            </a:r>
            <a:r>
              <a:rPr lang="es-ES" sz="2600" dirty="0"/>
              <a:t>otro tipo de datos </a:t>
            </a:r>
            <a:r>
              <a:rPr lang="es-ES" sz="2600" dirty="0" smtClean="0"/>
              <a:t>ordinales. Por ejemplo, </a:t>
            </a:r>
            <a:r>
              <a:rPr lang="es-ES" sz="2600" dirty="0"/>
              <a:t>las listas de las diez mejores películas o alineaciones iniciales para torneos deportivos, según el rendimiento anterior</a:t>
            </a:r>
            <a:r>
              <a:rPr lang="es-ES" sz="2600" dirty="0" smtClean="0"/>
              <a:t>.</a:t>
            </a:r>
            <a:endParaRPr lang="es-ES" sz="2600" dirty="0"/>
          </a:p>
        </p:txBody>
      </p:sp>
    </p:spTree>
    <p:extLst>
      <p:ext uri="{BB962C8B-B14F-4D97-AF65-F5344CB8AC3E}">
        <p14:creationId xmlns:p14="http://schemas.microsoft.com/office/powerpoint/2010/main" val="2950798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1561435"/>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Un subconjunto de datos ordenados son datos </a:t>
            </a:r>
            <a:r>
              <a:rPr lang="es-ES" sz="2600" u="sng" dirty="0"/>
              <a:t>cuantitativos</a:t>
            </a:r>
            <a:r>
              <a:rPr lang="es-ES" sz="2600" dirty="0"/>
              <a:t>, es decir, una </a:t>
            </a:r>
            <a:r>
              <a:rPr lang="es-ES" sz="2600" dirty="0" smtClean="0"/>
              <a:t>medición de </a:t>
            </a:r>
            <a:r>
              <a:rPr lang="es-ES" sz="2600" dirty="0"/>
              <a:t>magnitud que soporta la comparación aritmética. </a:t>
            </a:r>
            <a:endParaRPr lang="es-ES" sz="2600" dirty="0" smtClean="0"/>
          </a:p>
          <a:p>
            <a:r>
              <a:rPr lang="es-ES" sz="2600" dirty="0" smtClean="0"/>
              <a:t>Por </a:t>
            </a:r>
            <a:r>
              <a:rPr lang="es-ES" sz="2600" dirty="0"/>
              <a:t>ejemplo, la cantidad de 68 pulgadas menos 42 pulgadas es un concepto significativo, y se puede calcular la respuesta de 26 pulgadas. </a:t>
            </a:r>
            <a:endParaRPr lang="es-ES" sz="2600" dirty="0" smtClean="0"/>
          </a:p>
          <a:p>
            <a:r>
              <a:rPr lang="es-ES" sz="2600" dirty="0" smtClean="0"/>
              <a:t>Otros </a:t>
            </a:r>
            <a:r>
              <a:rPr lang="es-ES" sz="2600" dirty="0"/>
              <a:t>ejemplos de datos cuantitativos son la altura, el peso, la temperatura, el precio de las acciones, el número de </a:t>
            </a:r>
            <a:r>
              <a:rPr lang="es-ES" sz="2600" dirty="0" smtClean="0"/>
              <a:t>llamadas a funciones en </a:t>
            </a:r>
            <a:r>
              <a:rPr lang="es-ES" sz="2600" dirty="0"/>
              <a:t>un programa y el número de bebidas vendidas en una cafetería en un </a:t>
            </a:r>
            <a:r>
              <a:rPr lang="es-ES" sz="2600" dirty="0" smtClean="0"/>
              <a:t>día.</a:t>
            </a:r>
          </a:p>
          <a:p>
            <a:r>
              <a:rPr lang="es-ES" sz="2600" dirty="0" smtClean="0"/>
              <a:t>Tanto </a:t>
            </a:r>
            <a:r>
              <a:rPr lang="es-ES" sz="2600" dirty="0"/>
              <a:t>los números enteros como los números reales son datos cuantitativos</a:t>
            </a:r>
            <a:r>
              <a:rPr lang="es-ES" sz="2600" dirty="0" smtClean="0"/>
              <a:t>. </a:t>
            </a:r>
          </a:p>
        </p:txBody>
      </p:sp>
    </p:spTree>
    <p:extLst>
      <p:ext uri="{BB962C8B-B14F-4D97-AF65-F5344CB8AC3E}">
        <p14:creationId xmlns:p14="http://schemas.microsoft.com/office/powerpoint/2010/main" val="1841717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541867" y="1561435"/>
            <a:ext cx="11142133"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t>Secuencial </a:t>
            </a:r>
            <a:r>
              <a:rPr lang="es-ES" sz="2400" dirty="0"/>
              <a:t>versus divergente</a:t>
            </a:r>
          </a:p>
          <a:p>
            <a:r>
              <a:rPr lang="es-ES" sz="2400" dirty="0"/>
              <a:t>Los </a:t>
            </a:r>
            <a:r>
              <a:rPr lang="es-ES" sz="2400" i="1" dirty="0"/>
              <a:t>datos ordenados</a:t>
            </a:r>
            <a:r>
              <a:rPr lang="es-ES" sz="2400" dirty="0"/>
              <a:t> pueden ser </a:t>
            </a:r>
            <a:r>
              <a:rPr lang="es-ES" sz="2400" u="sng" dirty="0"/>
              <a:t>secuenciales</a:t>
            </a:r>
            <a:r>
              <a:rPr lang="es-ES" sz="2400" dirty="0"/>
              <a:t>, donde hay un </a:t>
            </a:r>
            <a:r>
              <a:rPr lang="es-ES" sz="2400" dirty="0" smtClean="0"/>
              <a:t>rango homogéneo de </a:t>
            </a:r>
            <a:r>
              <a:rPr lang="es-ES" sz="2400" dirty="0"/>
              <a:t>un valor mínimo a un valor máximo, o </a:t>
            </a:r>
            <a:r>
              <a:rPr lang="es-ES" sz="2400" u="sng" dirty="0" smtClean="0"/>
              <a:t>divergentes</a:t>
            </a:r>
            <a:r>
              <a:rPr lang="es-ES" sz="2400" dirty="0" smtClean="0"/>
              <a:t>, </a:t>
            </a:r>
            <a:r>
              <a:rPr lang="es-ES" sz="2400" dirty="0"/>
              <a:t>que se puede </a:t>
            </a:r>
            <a:r>
              <a:rPr lang="es-ES" sz="2400" dirty="0" err="1"/>
              <a:t>deconstruir</a:t>
            </a:r>
            <a:r>
              <a:rPr lang="es-ES" sz="2400" dirty="0"/>
              <a:t> en dos secuencias que apuntan en direcciones opuestas que se encuentran en un punto cero común. </a:t>
            </a:r>
            <a:endParaRPr lang="es-ES" sz="2400" dirty="0" smtClean="0"/>
          </a:p>
          <a:p>
            <a:r>
              <a:rPr lang="es-ES" sz="2400" dirty="0" smtClean="0"/>
              <a:t>Por </a:t>
            </a:r>
            <a:r>
              <a:rPr lang="es-ES" sz="2400" dirty="0"/>
              <a:t>ejemplo, un conjunto de datos de altura de montaña es secuencial, cuando se mide desde un punto mínimo del nivel del mar hasta un punto máximo del Monte Everest. </a:t>
            </a:r>
            <a:endParaRPr lang="es-ES" sz="2400" dirty="0" smtClean="0"/>
          </a:p>
          <a:p>
            <a:r>
              <a:rPr lang="es-ES" sz="2400" dirty="0" smtClean="0"/>
              <a:t>Un </a:t>
            </a:r>
            <a:r>
              <a:rPr lang="es-ES" sz="2400" dirty="0"/>
              <a:t>conjunto de datos batimétricos también es secuencial, con el nivel del mar en un extremo y el punto más bajo en el fondo del océano en el otro. </a:t>
            </a:r>
            <a:endParaRPr lang="es-ES" sz="2400" dirty="0" smtClean="0"/>
          </a:p>
          <a:p>
            <a:r>
              <a:rPr lang="es-ES" sz="2400" dirty="0" smtClean="0"/>
              <a:t>Un </a:t>
            </a:r>
            <a:r>
              <a:rPr lang="es-ES" sz="2400" dirty="0"/>
              <a:t>conjunto de datos de elevación completa sería divergente, donde los valores suben para las montañas en tierra y bajan para los valles submarinos, con el valor cero del nivel del mar como el punto común que une los dos conjuntos de datos secuenciales</a:t>
            </a:r>
            <a:r>
              <a:rPr lang="es-ES" sz="2400" dirty="0" smtClean="0"/>
              <a:t>.</a:t>
            </a:r>
            <a:endParaRPr lang="es-ES" sz="2400" dirty="0"/>
          </a:p>
        </p:txBody>
      </p:sp>
    </p:spTree>
    <p:extLst>
      <p:ext uri="{BB962C8B-B14F-4D97-AF65-F5344CB8AC3E}">
        <p14:creationId xmlns:p14="http://schemas.microsoft.com/office/powerpoint/2010/main" val="3249229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2024805"/>
            <a:ext cx="10385280" cy="418081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Cíclico</a:t>
            </a:r>
            <a:endParaRPr lang="es-ES" sz="2600" dirty="0"/>
          </a:p>
          <a:p>
            <a:r>
              <a:rPr lang="es-ES" sz="2600" dirty="0"/>
              <a:t>Los </a:t>
            </a:r>
            <a:r>
              <a:rPr lang="es-ES" sz="2600" i="1" dirty="0"/>
              <a:t>datos ordenados </a:t>
            </a:r>
            <a:r>
              <a:rPr lang="es-ES" sz="2600" dirty="0"/>
              <a:t>pueden ser cíclicos, donde los valores vuelven a un punto de partida en lugar de continuar aumentando indefinidamente</a:t>
            </a:r>
            <a:r>
              <a:rPr lang="es-ES" sz="2600" dirty="0" smtClean="0"/>
              <a:t>.</a:t>
            </a:r>
          </a:p>
          <a:p>
            <a:r>
              <a:rPr lang="es-ES" sz="2600" dirty="0" smtClean="0"/>
              <a:t>Muchos </a:t>
            </a:r>
            <a:r>
              <a:rPr lang="es-ES" sz="2600" dirty="0"/>
              <a:t>tipos de mediciones de tiempo son cíclicos, incluida la hora del día, el día de la semana y el mes del año.</a:t>
            </a:r>
          </a:p>
          <a:p>
            <a:endParaRPr lang="es-ES" sz="2600" dirty="0"/>
          </a:p>
        </p:txBody>
      </p:sp>
    </p:spTree>
    <p:extLst>
      <p:ext uri="{BB962C8B-B14F-4D97-AF65-F5344CB8AC3E}">
        <p14:creationId xmlns:p14="http://schemas.microsoft.com/office/powerpoint/2010/main" val="1945481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770399" y="1473203"/>
            <a:ext cx="10862801" cy="456308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b="1" dirty="0"/>
              <a:t>Atributos jerárquicos</a:t>
            </a:r>
          </a:p>
          <a:p>
            <a:r>
              <a:rPr lang="es-ES" sz="2500" dirty="0"/>
              <a:t>Puede haber una estructura jerárquica dentro de un atributo o entre múltiples atributos. </a:t>
            </a:r>
            <a:endParaRPr lang="es-ES" sz="2500" dirty="0" smtClean="0"/>
          </a:p>
          <a:p>
            <a:r>
              <a:rPr lang="es-ES" sz="2500" dirty="0" smtClean="0"/>
              <a:t>El </a:t>
            </a:r>
            <a:r>
              <a:rPr lang="es-ES" sz="2500" dirty="0"/>
              <a:t>precio diario de las acciones de las empresas recopiladas en el transcurso de una década es un ejemplo de un conjunto de datos de series temporales, donde uno de los atributos es el tiempo. </a:t>
            </a:r>
            <a:endParaRPr lang="es-ES" sz="2500" dirty="0" smtClean="0"/>
          </a:p>
          <a:p>
            <a:r>
              <a:rPr lang="es-ES" sz="2500" dirty="0" smtClean="0"/>
              <a:t>En </a:t>
            </a:r>
            <a:r>
              <a:rPr lang="es-ES" sz="2500" dirty="0"/>
              <a:t>este caso, el tiempo se puede agregar jerárquicamente, desde días individuales hasta semanas, hasta meses, hasta años. </a:t>
            </a:r>
            <a:endParaRPr lang="es-ES" sz="2500" dirty="0" smtClean="0"/>
          </a:p>
          <a:p>
            <a:r>
              <a:rPr lang="es-ES" sz="2500" dirty="0" smtClean="0"/>
              <a:t>Puede </a:t>
            </a:r>
            <a:r>
              <a:rPr lang="es-ES" sz="2500" dirty="0"/>
              <a:t>haber patrones interesantes en múltiples escalas temporales, como variaciones semanales muy fuertes para el día de la semana versus el fin de semana, o patrones anuales más sutiles que muestran variaciones estacionales en verano versus invierno. </a:t>
            </a:r>
          </a:p>
        </p:txBody>
      </p:sp>
    </p:spTree>
    <p:extLst>
      <p:ext uri="{BB962C8B-B14F-4D97-AF65-F5344CB8AC3E}">
        <p14:creationId xmlns:p14="http://schemas.microsoft.com/office/powerpoint/2010/main" val="1651141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err="1"/>
              <a:t>Attribute</a:t>
            </a:r>
            <a:r>
              <a:rPr lang="es-ES" dirty="0"/>
              <a:t> </a:t>
            </a:r>
            <a:r>
              <a:rPr lang="es-ES" dirty="0" err="1"/>
              <a:t>Types</a:t>
            </a:r>
            <a:endParaRPr lang="en-US" sz="4400" dirty="0"/>
          </a:p>
        </p:txBody>
      </p:sp>
      <p:sp>
        <p:nvSpPr>
          <p:cNvPr id="5" name="Marcador de contenido 2"/>
          <p:cNvSpPr txBox="1">
            <a:spLocks/>
          </p:cNvSpPr>
          <p:nvPr/>
        </p:nvSpPr>
        <p:spPr>
          <a:xfrm>
            <a:off x="907560" y="2692400"/>
            <a:ext cx="10385280" cy="3513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Muchos tipos de atributos pueden tener este tipo de estructura jerárquica: por ejemplo, el atributo geográfico de un código postal se puede agregar hasta el nivel de ciudades o estados o países enteros</a:t>
            </a:r>
            <a:r>
              <a:rPr lang="es-ES" sz="2600" dirty="0" smtClean="0"/>
              <a:t>.</a:t>
            </a:r>
            <a:endParaRPr lang="es-ES" sz="2600" dirty="0"/>
          </a:p>
        </p:txBody>
      </p:sp>
    </p:spTree>
    <p:extLst>
      <p:ext uri="{BB962C8B-B14F-4D97-AF65-F5344CB8AC3E}">
        <p14:creationId xmlns:p14="http://schemas.microsoft.com/office/powerpoint/2010/main" val="1604028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625601"/>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Conocer </a:t>
            </a:r>
            <a:r>
              <a:rPr lang="es-ES" sz="2600" dirty="0"/>
              <a:t>el tipo de un atributo no nos dice acerca de su </a:t>
            </a:r>
            <a:r>
              <a:rPr lang="es-ES" sz="2600" dirty="0" smtClean="0"/>
              <a:t>semántica, porque </a:t>
            </a:r>
            <a:r>
              <a:rPr lang="es-ES" sz="2600" dirty="0"/>
              <a:t>estas dos </a:t>
            </a:r>
            <a:r>
              <a:rPr lang="es-ES" sz="2600" dirty="0" smtClean="0"/>
              <a:t>propiedades </a:t>
            </a:r>
            <a:r>
              <a:rPr lang="es-ES" sz="2600" dirty="0"/>
              <a:t>son transversales: una no dicta la otra. </a:t>
            </a:r>
            <a:endParaRPr lang="es-ES" sz="2600" dirty="0" smtClean="0"/>
          </a:p>
          <a:p>
            <a:r>
              <a:rPr lang="es-ES" sz="2600" dirty="0" smtClean="0"/>
              <a:t>Hay diferentes </a:t>
            </a:r>
            <a:r>
              <a:rPr lang="es-ES" sz="2600" dirty="0"/>
              <a:t>enfoques para considerar la semántica de los </a:t>
            </a:r>
            <a:r>
              <a:rPr lang="es-ES" sz="2600" dirty="0" smtClean="0"/>
              <a:t>atributos. La principal se centra </a:t>
            </a:r>
            <a:r>
              <a:rPr lang="es-ES" sz="2600" dirty="0"/>
              <a:t>en la semántica de </a:t>
            </a:r>
            <a:r>
              <a:rPr lang="es-ES" sz="2600" u="sng" dirty="0"/>
              <a:t>claves</a:t>
            </a:r>
            <a:r>
              <a:rPr lang="es-ES" sz="2600" dirty="0"/>
              <a:t> versus </a:t>
            </a:r>
            <a:r>
              <a:rPr lang="es-ES" sz="2600" u="sng" dirty="0"/>
              <a:t>valores</a:t>
            </a:r>
            <a:r>
              <a:rPr lang="es-ES" sz="2600" dirty="0"/>
              <a:t>, y las preguntas relacionadas a</a:t>
            </a:r>
            <a:r>
              <a:rPr lang="es-ES" sz="2600" dirty="0" smtClean="0"/>
              <a:t> </a:t>
            </a:r>
            <a:r>
              <a:rPr lang="es-ES" sz="2600" dirty="0"/>
              <a:t>datos espaciales y continuos versus datos no espaciales y </a:t>
            </a:r>
            <a:r>
              <a:rPr lang="es-ES" sz="2600" dirty="0" smtClean="0"/>
              <a:t>discretos. </a:t>
            </a:r>
            <a:r>
              <a:rPr lang="es-ES" sz="2600" dirty="0"/>
              <a:t>Una consideración adicional es si un atributo es temporal.</a:t>
            </a:r>
          </a:p>
          <a:p>
            <a:r>
              <a:rPr lang="es-ES" sz="2600" b="1" i="1" dirty="0" smtClean="0"/>
              <a:t>Semántica </a:t>
            </a:r>
            <a:r>
              <a:rPr lang="es-ES" sz="2600" b="1" i="1" dirty="0"/>
              <a:t>clave versus valor</a:t>
            </a:r>
          </a:p>
          <a:p>
            <a:r>
              <a:rPr lang="es-ES" sz="2600" dirty="0"/>
              <a:t>Un atributo clave actúa como un índice que se utiliza para buscar atributos de valor. La distinción entre los atributos clave y de valor es importante para los tipos de conjuntos de datos de tablas y campos, como se muestra en la Figura 2.8.</a:t>
            </a:r>
          </a:p>
          <a:p>
            <a:endParaRPr lang="es-ES" sz="2600" dirty="0"/>
          </a:p>
        </p:txBody>
      </p:sp>
    </p:spTree>
    <p:extLst>
      <p:ext uri="{BB962C8B-B14F-4D97-AF65-F5344CB8AC3E}">
        <p14:creationId xmlns:p14="http://schemas.microsoft.com/office/powerpoint/2010/main" val="370867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pPr fontAlgn="b"/>
            <a:r>
              <a:rPr lang="es-ES_tradnl" sz="4400" dirty="0"/>
              <a:t>Temas avanzados en Visualización</a:t>
            </a:r>
          </a:p>
        </p:txBody>
      </p:sp>
      <p:graphicFrame>
        <p:nvGraphicFramePr>
          <p:cNvPr id="4" name="Tabla 3"/>
          <p:cNvGraphicFramePr>
            <a:graphicFrameLocks noGrp="1"/>
          </p:cNvGraphicFramePr>
          <p:nvPr>
            <p:extLst>
              <p:ext uri="{D42A27DB-BD31-4B8C-83A1-F6EECF244321}">
                <p14:modId xmlns:p14="http://schemas.microsoft.com/office/powerpoint/2010/main" val="1689951516"/>
              </p:ext>
            </p:extLst>
          </p:nvPr>
        </p:nvGraphicFramePr>
        <p:xfrm>
          <a:off x="954459" y="2665620"/>
          <a:ext cx="7587962" cy="1730268"/>
        </p:xfrm>
        <a:graphic>
          <a:graphicData uri="http://schemas.openxmlformats.org/drawingml/2006/table">
            <a:tbl>
              <a:tblPr/>
              <a:tblGrid>
                <a:gridCol w="7587962">
                  <a:extLst>
                    <a:ext uri="{9D8B030D-6E8A-4147-A177-3AD203B41FA5}">
                      <a16:colId xmlns="" xmlns:a16="http://schemas.microsoft.com/office/drawing/2014/main" val="20000"/>
                    </a:ext>
                  </a:extLst>
                </a:gridCol>
              </a:tblGrid>
              <a:tr h="251420">
                <a:tc>
                  <a:txBody>
                    <a:bodyPr/>
                    <a:lstStyle/>
                    <a:p>
                      <a:pPr algn="l" rtl="0" fontAlgn="b"/>
                      <a:r>
                        <a:rPr lang="es-ES_tradnl" sz="2800" b="0" i="0" u="none" strike="noStrike" dirty="0" smtClean="0">
                          <a:solidFill>
                            <a:srgbClr val="FF0000"/>
                          </a:solidFill>
                          <a:effectLst/>
                          <a:latin typeface="Arial" charset="0"/>
                        </a:rPr>
                        <a:t>Datos, tipos y representaciones visuales </a:t>
                      </a:r>
                      <a:endParaRPr lang="es-ES_tradnl" sz="2800" b="0" i="0" u="none" strike="noStrike" dirty="0">
                        <a:solidFill>
                          <a:srgbClr val="FF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51420">
                <a:tc>
                  <a:txBody>
                    <a:bodyPr/>
                    <a:lstStyle/>
                    <a:p>
                      <a:pPr algn="l" rtl="0" fontAlgn="b"/>
                      <a:r>
                        <a:rPr lang="es-ES_tradnl" sz="2800" b="0" i="0" u="none" strike="noStrike" dirty="0" smtClean="0">
                          <a:solidFill>
                            <a:srgbClr val="FF0000"/>
                          </a:solidFill>
                          <a:effectLst/>
                          <a:latin typeface="Arial" charset="0"/>
                        </a:rPr>
                        <a:t>Árboles, </a:t>
                      </a:r>
                      <a:r>
                        <a:rPr lang="es-ES_tradnl" sz="2800" b="0" i="0" u="none" strike="noStrike" dirty="0" err="1" smtClean="0">
                          <a:solidFill>
                            <a:srgbClr val="FF0000"/>
                          </a:solidFill>
                          <a:effectLst/>
                          <a:latin typeface="Arial" charset="0"/>
                        </a:rPr>
                        <a:t>Grids</a:t>
                      </a:r>
                      <a:r>
                        <a:rPr lang="es-ES_tradnl" sz="2800" b="0" i="0" u="none" strike="noStrike" dirty="0" smtClean="0">
                          <a:solidFill>
                            <a:srgbClr val="FF0000"/>
                          </a:solidFill>
                          <a:effectLst/>
                          <a:latin typeface="Arial" charset="0"/>
                        </a:rPr>
                        <a:t>, y otros</a:t>
                      </a:r>
                      <a:endParaRPr lang="es-ES_tradnl" sz="2800" b="0" i="0" u="none" strike="noStrike" dirty="0">
                        <a:solidFill>
                          <a:srgbClr val="FF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1420">
                <a:tc>
                  <a:txBody>
                    <a:bodyPr/>
                    <a:lstStyle/>
                    <a:p>
                      <a:pPr algn="l" rtl="0" fontAlgn="b"/>
                      <a:r>
                        <a:rPr lang="es-ES_tradnl" sz="2800" b="0" i="0" u="none" strike="noStrike" dirty="0" smtClean="0">
                          <a:solidFill>
                            <a:srgbClr val="000000"/>
                          </a:solidFill>
                          <a:effectLst/>
                          <a:latin typeface="Arial" charset="0"/>
                        </a:rPr>
                        <a:t>Abstracción de una tarea</a:t>
                      </a:r>
                      <a:endParaRPr lang="es-ES_tradnl" sz="2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1420">
                <a:tc>
                  <a:txBody>
                    <a:bodyPr/>
                    <a:lstStyle/>
                    <a:p>
                      <a:pPr algn="l" rtl="0" fontAlgn="b"/>
                      <a:r>
                        <a:rPr lang="es-ES_tradnl" sz="2800" b="0" i="0" u="none" strike="noStrike" dirty="0">
                          <a:solidFill>
                            <a:srgbClr val="00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3" name="Imagen 2"/>
          <p:cNvPicPr>
            <a:picLocks noChangeAspect="1"/>
          </p:cNvPicPr>
          <p:nvPr/>
        </p:nvPicPr>
        <p:blipFill rotWithShape="1">
          <a:blip r:embed="rId3"/>
          <a:srcRect l="25308" t="23883" r="42318" b="39351"/>
          <a:stretch/>
        </p:blipFill>
        <p:spPr>
          <a:xfrm>
            <a:off x="4097866" y="270934"/>
            <a:ext cx="6282267" cy="5820856"/>
          </a:xfrm>
          <a:prstGeom prst="rect">
            <a:avLst/>
          </a:prstGeom>
        </p:spPr>
      </p:pic>
      <p:sp>
        <p:nvSpPr>
          <p:cNvPr id="6" name="Marcador de contenido 2"/>
          <p:cNvSpPr txBox="1">
            <a:spLocks/>
          </p:cNvSpPr>
          <p:nvPr/>
        </p:nvSpPr>
        <p:spPr>
          <a:xfrm>
            <a:off x="770399" y="1710267"/>
            <a:ext cx="3190306" cy="3513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Un sinónimo de atributo clave es un atributo </a:t>
            </a:r>
            <a:r>
              <a:rPr lang="es-ES" sz="2600" i="1" dirty="0"/>
              <a:t>independiente</a:t>
            </a:r>
            <a:r>
              <a:rPr lang="es-ES" sz="2600" dirty="0"/>
              <a:t>. Un sinónimo de atributo de valor es atributo </a:t>
            </a:r>
            <a:r>
              <a:rPr lang="es-ES" sz="2600" i="1" dirty="0"/>
              <a:t>dependiente</a:t>
            </a:r>
            <a:r>
              <a:rPr lang="es-ES" sz="2600" dirty="0"/>
              <a:t>. El lenguaje de independiente y dependiente es común en estadística. </a:t>
            </a:r>
          </a:p>
        </p:txBody>
      </p:sp>
    </p:spTree>
    <p:extLst>
      <p:ext uri="{BB962C8B-B14F-4D97-AF65-F5344CB8AC3E}">
        <p14:creationId xmlns:p14="http://schemas.microsoft.com/office/powerpoint/2010/main" val="3324715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24003"/>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b="1" dirty="0" smtClean="0"/>
              <a:t>Tablas </a:t>
            </a:r>
            <a:r>
              <a:rPr lang="es-ES" sz="2600" b="1" dirty="0"/>
              <a:t>planas</a:t>
            </a:r>
          </a:p>
          <a:p>
            <a:r>
              <a:rPr lang="es-ES" sz="2600" dirty="0"/>
              <a:t>Una tabla plana </a:t>
            </a:r>
            <a:r>
              <a:rPr lang="es-ES" sz="2600" dirty="0" smtClean="0"/>
              <a:t>(flat </a:t>
            </a:r>
            <a:r>
              <a:rPr lang="es-ES" sz="2600" dirty="0" err="1" smtClean="0"/>
              <a:t>table</a:t>
            </a:r>
            <a:r>
              <a:rPr lang="es-ES" sz="2600" dirty="0" smtClean="0"/>
              <a:t>) tiene </a:t>
            </a:r>
            <a:r>
              <a:rPr lang="es-ES" sz="2600" dirty="0"/>
              <a:t>solo una clave, donde cada elemento corresponde a una fila de la tabla, y cualquier número de atributos </a:t>
            </a:r>
            <a:r>
              <a:rPr lang="es-ES" sz="2600" dirty="0" smtClean="0"/>
              <a:t>con valor.</a:t>
            </a:r>
          </a:p>
          <a:p>
            <a:r>
              <a:rPr lang="es-ES" sz="2600" dirty="0" smtClean="0"/>
              <a:t>En </a:t>
            </a:r>
            <a:r>
              <a:rPr lang="es-ES" sz="2600" dirty="0"/>
              <a:t>este caso, la clave puede estar completamente implícita, donde es simplemente </a:t>
            </a:r>
            <a:r>
              <a:rPr lang="es-ES" sz="2600" u="sng" dirty="0"/>
              <a:t>el índice de la fila</a:t>
            </a:r>
            <a:r>
              <a:rPr lang="es-ES" sz="2600" dirty="0"/>
              <a:t>. </a:t>
            </a:r>
            <a:r>
              <a:rPr lang="es-ES" sz="2600" dirty="0" smtClean="0"/>
              <a:t>O puede </a:t>
            </a:r>
            <a:r>
              <a:rPr lang="es-ES" sz="2600" dirty="0"/>
              <a:t>ser explícito, donde está contenido dentro de la tabla como un atributo. En este caso, no debe haber valores duplicados dentro de ese atributo. </a:t>
            </a:r>
            <a:endParaRPr lang="es-ES" sz="2600" dirty="0" smtClean="0"/>
          </a:p>
          <a:p>
            <a:r>
              <a:rPr lang="es-ES" sz="2600" dirty="0" smtClean="0"/>
              <a:t>En </a:t>
            </a:r>
            <a:r>
              <a:rPr lang="es-ES" sz="2600" dirty="0"/>
              <a:t>las tablas, las claves pueden ser atributos </a:t>
            </a:r>
            <a:r>
              <a:rPr lang="es-ES" sz="2600" dirty="0" smtClean="0"/>
              <a:t>categóricos u ordinales, pero los atributos cuantitativos generalmente no son adecuados como claves porque no hay nada que les impida tener los mismos valores para varios elementos.</a:t>
            </a:r>
            <a:endParaRPr lang="es-ES" sz="2600" dirty="0"/>
          </a:p>
        </p:txBody>
      </p:sp>
    </p:spTree>
    <p:extLst>
      <p:ext uri="{BB962C8B-B14F-4D97-AF65-F5344CB8AC3E}">
        <p14:creationId xmlns:p14="http://schemas.microsoft.com/office/powerpoint/2010/main" val="2250489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07070"/>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Por ejemplo, en la Tabla 2.1, Nombre es un atributo categórico que puede parecer una clave razonable al principio, pero la última línea muestra que dos personas tienen el mismo nombre, por lo que no es una buena opción. </a:t>
            </a:r>
            <a:endParaRPr lang="es-ES" sz="2600" dirty="0" smtClean="0"/>
          </a:p>
          <a:p>
            <a:r>
              <a:rPr lang="es-ES" sz="2600" dirty="0" smtClean="0"/>
              <a:t>La </a:t>
            </a:r>
            <a:r>
              <a:rPr lang="es-ES" sz="2600" dirty="0"/>
              <a:t>fruta favorita claramente no es una clave, a pesar de ser categórica, porque la pera aparece en dos filas diferentes. </a:t>
            </a:r>
            <a:endParaRPr lang="es-ES" sz="2600" dirty="0" smtClean="0"/>
          </a:p>
          <a:p>
            <a:r>
              <a:rPr lang="es-ES" sz="2600" dirty="0" smtClean="0"/>
              <a:t>El </a:t>
            </a:r>
            <a:r>
              <a:rPr lang="es-ES" sz="2600" dirty="0"/>
              <a:t>atributo cuantitativo de </a:t>
            </a:r>
            <a:r>
              <a:rPr lang="es-ES" sz="2600" dirty="0" err="1"/>
              <a:t>Age</a:t>
            </a:r>
            <a:r>
              <a:rPr lang="es-ES" sz="2600" dirty="0"/>
              <a:t> tiene muchos valores duplicados, al igual que el atributo ordinal de </a:t>
            </a:r>
            <a:r>
              <a:rPr lang="es-ES" sz="2600" dirty="0" err="1"/>
              <a:t>Size</a:t>
            </a:r>
            <a:r>
              <a:rPr lang="es-ES" sz="2600" dirty="0"/>
              <a:t> de camisa</a:t>
            </a:r>
            <a:r>
              <a:rPr lang="es-ES" sz="2600" dirty="0" smtClean="0"/>
              <a:t>.</a:t>
            </a:r>
          </a:p>
          <a:p>
            <a:r>
              <a:rPr lang="es-ES" sz="2600" dirty="0" smtClean="0"/>
              <a:t> </a:t>
            </a:r>
            <a:r>
              <a:rPr lang="es-ES" sz="2600" dirty="0"/>
              <a:t>El primer atributo en esta tabla plana tiene un identificador único explícito que actúa como la clave</a:t>
            </a:r>
            <a:r>
              <a:rPr lang="es-ES" sz="2600" dirty="0" smtClean="0"/>
              <a:t>. Este </a:t>
            </a:r>
            <a:r>
              <a:rPr lang="es-ES" sz="2600" dirty="0"/>
              <a:t>atributo clave podría ser ordinal, por ejemplo, si el orden en que se ingresaron las filas en la tabla captura información temporal </a:t>
            </a:r>
            <a:r>
              <a:rPr lang="es-ES" sz="2600" dirty="0" smtClean="0"/>
              <a:t>interesante, </a:t>
            </a:r>
            <a:r>
              <a:rPr lang="es-ES" sz="2600" dirty="0"/>
              <a:t>o </a:t>
            </a:r>
            <a:r>
              <a:rPr lang="es-ES" sz="2600" dirty="0" smtClean="0"/>
              <a:t>categórica </a:t>
            </a:r>
            <a:r>
              <a:rPr lang="es-ES" sz="2600" dirty="0"/>
              <a:t>si es simplemente tratado como un código único</a:t>
            </a:r>
            <a:r>
              <a:rPr lang="es-ES" sz="2600" dirty="0" smtClean="0"/>
              <a:t>.</a:t>
            </a:r>
            <a:endParaRPr lang="es-ES" sz="2600" dirty="0"/>
          </a:p>
        </p:txBody>
      </p:sp>
    </p:spTree>
    <p:extLst>
      <p:ext uri="{BB962C8B-B14F-4D97-AF65-F5344CB8AC3E}">
        <p14:creationId xmlns:p14="http://schemas.microsoft.com/office/powerpoint/2010/main" val="823323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4" name="Imagen 3"/>
          <p:cNvPicPr>
            <a:picLocks noChangeAspect="1"/>
          </p:cNvPicPr>
          <p:nvPr/>
        </p:nvPicPr>
        <p:blipFill rotWithShape="1">
          <a:blip r:embed="rId3"/>
          <a:srcRect l="23480" t="25676" r="35185" b="49440"/>
          <a:stretch/>
        </p:blipFill>
        <p:spPr>
          <a:xfrm>
            <a:off x="1717789" y="1456267"/>
            <a:ext cx="8895035" cy="4368800"/>
          </a:xfrm>
          <a:prstGeom prst="rect">
            <a:avLst/>
          </a:prstGeom>
        </p:spPr>
      </p:pic>
    </p:spTree>
    <p:extLst>
      <p:ext uri="{BB962C8B-B14F-4D97-AF65-F5344CB8AC3E}">
        <p14:creationId xmlns:p14="http://schemas.microsoft.com/office/powerpoint/2010/main" val="1089912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744132"/>
            <a:ext cx="10385280" cy="434295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a:t>La Figura 2.9 muestra la tabla de </a:t>
            </a:r>
            <a:r>
              <a:rPr lang="es-ES" sz="2600" dirty="0" smtClean="0"/>
              <a:t>donde </a:t>
            </a:r>
            <a:r>
              <a:rPr lang="es-ES" sz="2600" dirty="0"/>
              <a:t>cada atributo se colorea de acuerdo con su tipo. </a:t>
            </a:r>
            <a:endParaRPr lang="es-ES" sz="2600" dirty="0" smtClean="0"/>
          </a:p>
          <a:p>
            <a:r>
              <a:rPr lang="es-ES" sz="2600" dirty="0" smtClean="0"/>
              <a:t>No </a:t>
            </a:r>
            <a:r>
              <a:rPr lang="es-ES" sz="2600" dirty="0"/>
              <a:t>hay una clave explícita: incluso el atributo ID de pedido tiene duplicados, porque los pedidos consisten en varios artículos con diferentes tamaños de contenedor, por lo que no actúa como un identificador único. </a:t>
            </a:r>
            <a:endParaRPr lang="es-ES" sz="2600" dirty="0" smtClean="0"/>
          </a:p>
          <a:p>
            <a:r>
              <a:rPr lang="es-ES" sz="2600" dirty="0" smtClean="0"/>
              <a:t>Esta </a:t>
            </a:r>
            <a:r>
              <a:rPr lang="es-ES" sz="2600" dirty="0"/>
              <a:t>tabla es un ejemplo del uso de una clave implícita que es el número de fila dentro de la tabla.</a:t>
            </a:r>
          </a:p>
        </p:txBody>
      </p:sp>
    </p:spTree>
    <p:extLst>
      <p:ext uri="{BB962C8B-B14F-4D97-AF65-F5344CB8AC3E}">
        <p14:creationId xmlns:p14="http://schemas.microsoft.com/office/powerpoint/2010/main" val="2142571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pic>
        <p:nvPicPr>
          <p:cNvPr id="3" name="Imagen 2"/>
          <p:cNvPicPr>
            <a:picLocks noChangeAspect="1"/>
          </p:cNvPicPr>
          <p:nvPr/>
        </p:nvPicPr>
        <p:blipFill rotWithShape="1">
          <a:blip r:embed="rId3"/>
          <a:srcRect l="38660" t="25004" r="20919" b="33298"/>
          <a:stretch/>
        </p:blipFill>
        <p:spPr>
          <a:xfrm>
            <a:off x="3488267" y="389466"/>
            <a:ext cx="6874933" cy="5786141"/>
          </a:xfrm>
          <a:prstGeom prst="rect">
            <a:avLst/>
          </a:prstGeom>
        </p:spPr>
      </p:pic>
    </p:spTree>
    <p:extLst>
      <p:ext uri="{BB962C8B-B14F-4D97-AF65-F5344CB8AC3E}">
        <p14:creationId xmlns:p14="http://schemas.microsoft.com/office/powerpoint/2010/main" val="580466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smtClean="0"/>
              <a:t>Semántica</a:t>
            </a:r>
            <a:endParaRPr lang="es-ES" sz="4400" dirty="0"/>
          </a:p>
          <a:p>
            <a:endParaRPr lang="en-US" sz="4400" dirty="0"/>
          </a:p>
        </p:txBody>
      </p:sp>
      <p:sp>
        <p:nvSpPr>
          <p:cNvPr id="5" name="Marcador de contenido 2"/>
          <p:cNvSpPr txBox="1">
            <a:spLocks/>
          </p:cNvSpPr>
          <p:nvPr/>
        </p:nvSpPr>
        <p:spPr>
          <a:xfrm>
            <a:off x="907560" y="1524003"/>
            <a:ext cx="10385280" cy="4580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b="1" dirty="0"/>
              <a:t>Tablas Multidimensionales</a:t>
            </a:r>
          </a:p>
          <a:p>
            <a:r>
              <a:rPr lang="es-ES" sz="2400" dirty="0"/>
              <a:t>El caso más complejo es una tabla multidimensional, donde se requieren varias claves para buscar un elemento</a:t>
            </a:r>
            <a:r>
              <a:rPr lang="es-ES" sz="2400" dirty="0" smtClean="0"/>
              <a:t>.</a:t>
            </a:r>
          </a:p>
          <a:p>
            <a:r>
              <a:rPr lang="es-ES" sz="2400" dirty="0" smtClean="0"/>
              <a:t>La </a:t>
            </a:r>
            <a:r>
              <a:rPr lang="es-ES" sz="2400" dirty="0"/>
              <a:t>combinación de todas las claves debe ser única para cada </a:t>
            </a:r>
            <a:r>
              <a:rPr lang="es-ES" sz="2400" dirty="0" smtClean="0"/>
              <a:t>elemento. </a:t>
            </a:r>
            <a:r>
              <a:rPr lang="es-ES" sz="2400" dirty="0"/>
              <a:t>Por ejemplo, una tabla multidimensional común del dominio de biología tiene un gen como una clave y el tiempo como otra clave, de modo que el valor en cada celda es el nivel de actividad de un gen en un momento determinado. </a:t>
            </a:r>
            <a:endParaRPr lang="es-ES" sz="2400" dirty="0" smtClean="0"/>
          </a:p>
          <a:p>
            <a:r>
              <a:rPr lang="es-ES" sz="2400" dirty="0" smtClean="0"/>
              <a:t>La </a:t>
            </a:r>
            <a:r>
              <a:rPr lang="es-ES" sz="2400" dirty="0"/>
              <a:t>información sobre </a:t>
            </a:r>
            <a:r>
              <a:rPr lang="es-ES" sz="2400" i="1" dirty="0"/>
              <a:t>qué atributos son claves </a:t>
            </a:r>
            <a:r>
              <a:rPr lang="es-ES" sz="2400" dirty="0"/>
              <a:t>y </a:t>
            </a:r>
            <a:r>
              <a:rPr lang="es-ES" sz="2400" i="1" dirty="0"/>
              <a:t>cuáles son valores</a:t>
            </a:r>
            <a:r>
              <a:rPr lang="es-ES" sz="2400" dirty="0"/>
              <a:t> puede no estar disponible; </a:t>
            </a:r>
            <a:r>
              <a:rPr lang="es-ES" sz="2400" dirty="0" smtClean="0"/>
              <a:t>en </a:t>
            </a:r>
            <a:r>
              <a:rPr lang="es-ES" sz="2400" dirty="0"/>
              <a:t>muchos casos, determinar qué atributos son claves independientes versus valores dependientes es el objetivo del proceso visual, en lugar de su punto de partida. En este caso, el resultado exitoso del análisis utilizando vis podría ser reestructurar una tabla plana en una tabla multidimensional más semánticamente significativa</a:t>
            </a:r>
            <a:r>
              <a:rPr lang="es-ES" sz="2400" dirty="0" smtClean="0"/>
              <a:t>.</a:t>
            </a:r>
            <a:endParaRPr lang="es-ES" sz="2400" dirty="0"/>
          </a:p>
        </p:txBody>
      </p:sp>
    </p:spTree>
    <p:extLst>
      <p:ext uri="{BB962C8B-B14F-4D97-AF65-F5344CB8AC3E}">
        <p14:creationId xmlns:p14="http://schemas.microsoft.com/office/powerpoint/2010/main" val="3183442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3, Ch3 </a:t>
            </a:r>
          </a:p>
          <a:p>
            <a:pPr fontAlgn="b"/>
            <a:r>
              <a:rPr lang="es-ES_tradnl" sz="4400" dirty="0"/>
              <a:t>Temas avanzados en Visualización</a:t>
            </a:r>
          </a:p>
        </p:txBody>
      </p:sp>
      <p:graphicFrame>
        <p:nvGraphicFramePr>
          <p:cNvPr id="4" name="Tabla 3"/>
          <p:cNvGraphicFramePr>
            <a:graphicFrameLocks noGrp="1"/>
          </p:cNvGraphicFramePr>
          <p:nvPr>
            <p:extLst>
              <p:ext uri="{D42A27DB-BD31-4B8C-83A1-F6EECF244321}">
                <p14:modId xmlns:p14="http://schemas.microsoft.com/office/powerpoint/2010/main" val="407598276"/>
              </p:ext>
            </p:extLst>
          </p:nvPr>
        </p:nvGraphicFramePr>
        <p:xfrm>
          <a:off x="954459" y="2665620"/>
          <a:ext cx="7587962" cy="1730268"/>
        </p:xfrm>
        <a:graphic>
          <a:graphicData uri="http://schemas.openxmlformats.org/drawingml/2006/table">
            <a:tbl>
              <a:tblPr/>
              <a:tblGrid>
                <a:gridCol w="7587962">
                  <a:extLst>
                    <a:ext uri="{9D8B030D-6E8A-4147-A177-3AD203B41FA5}">
                      <a16:colId xmlns="" xmlns:a16="http://schemas.microsoft.com/office/drawing/2014/main" val="20000"/>
                    </a:ext>
                  </a:extLst>
                </a:gridCol>
              </a:tblGrid>
              <a:tr h="251420">
                <a:tc>
                  <a:txBody>
                    <a:bodyPr/>
                    <a:lstStyle/>
                    <a:p>
                      <a:pPr algn="l" rtl="0" fontAlgn="b"/>
                      <a:r>
                        <a:rPr lang="es-ES_tradnl" sz="2800" b="0" i="0" u="none" strike="noStrike" dirty="0" smtClean="0">
                          <a:solidFill>
                            <a:schemeClr val="tx1"/>
                          </a:solidFill>
                          <a:effectLst/>
                          <a:latin typeface="Arial" charset="0"/>
                        </a:rPr>
                        <a:t>Datos, tipos y representaciones visuales </a:t>
                      </a:r>
                      <a:endParaRPr lang="es-ES_tradnl" sz="2800" b="0" i="0" u="none" strike="noStrike" dirty="0">
                        <a:solidFill>
                          <a:schemeClr val="tx1"/>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51420">
                <a:tc>
                  <a:txBody>
                    <a:bodyPr/>
                    <a:lstStyle/>
                    <a:p>
                      <a:pPr algn="l" rtl="0" fontAlgn="b"/>
                      <a:r>
                        <a:rPr lang="es-ES_tradnl" sz="2800" b="0" i="0" u="none" strike="noStrike" dirty="0" smtClean="0">
                          <a:solidFill>
                            <a:schemeClr val="tx1"/>
                          </a:solidFill>
                          <a:effectLst/>
                          <a:latin typeface="Arial" charset="0"/>
                        </a:rPr>
                        <a:t>Árboles, </a:t>
                      </a:r>
                      <a:r>
                        <a:rPr lang="es-ES_tradnl" sz="2800" b="0" i="0" u="none" strike="noStrike" dirty="0" err="1" smtClean="0">
                          <a:solidFill>
                            <a:schemeClr val="tx1"/>
                          </a:solidFill>
                          <a:effectLst/>
                          <a:latin typeface="Arial" charset="0"/>
                        </a:rPr>
                        <a:t>Grids</a:t>
                      </a:r>
                      <a:r>
                        <a:rPr lang="es-ES_tradnl" sz="2800" b="0" i="0" u="none" strike="noStrike" dirty="0" smtClean="0">
                          <a:solidFill>
                            <a:schemeClr val="tx1"/>
                          </a:solidFill>
                          <a:effectLst/>
                          <a:latin typeface="Arial" charset="0"/>
                        </a:rPr>
                        <a:t>, y otros</a:t>
                      </a:r>
                      <a:endParaRPr lang="es-ES_tradnl" sz="2800" b="0" i="0" u="none" strike="noStrike" dirty="0">
                        <a:solidFill>
                          <a:schemeClr val="tx1"/>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1420">
                <a:tc>
                  <a:txBody>
                    <a:bodyPr/>
                    <a:lstStyle/>
                    <a:p>
                      <a:pPr algn="l" rtl="0" fontAlgn="b"/>
                      <a:r>
                        <a:rPr lang="es-ES_tradnl" sz="2800" b="0" i="0" u="none" strike="noStrike" dirty="0" smtClean="0">
                          <a:solidFill>
                            <a:srgbClr val="FF0000"/>
                          </a:solidFill>
                          <a:effectLst/>
                          <a:latin typeface="Arial" charset="0"/>
                        </a:rPr>
                        <a:t>Abstracción de una tarea</a:t>
                      </a:r>
                      <a:endParaRPr lang="es-ES_tradnl" sz="2800" b="0" i="0" u="none" strike="noStrike" dirty="0">
                        <a:solidFill>
                          <a:srgbClr val="FF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1420">
                <a:tc>
                  <a:txBody>
                    <a:bodyPr/>
                    <a:lstStyle/>
                    <a:p>
                      <a:pPr algn="l" rtl="0" fontAlgn="b"/>
                      <a:r>
                        <a:rPr lang="es-ES_tradnl" sz="2800" b="0" i="0" u="none" strike="noStrike" dirty="0">
                          <a:solidFill>
                            <a:srgbClr val="FF0000"/>
                          </a:solidFill>
                          <a:effectLst/>
                          <a:latin typeface="Arial" charset="0"/>
                        </a:rPr>
                        <a:t>Narración 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51985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La Figura 3.1 se desglosa en </a:t>
            </a:r>
            <a:r>
              <a:rPr lang="es-EC" sz="2600" b="1" i="1" dirty="0"/>
              <a:t>acciones</a:t>
            </a:r>
            <a:r>
              <a:rPr lang="es-EC" sz="2600" dirty="0"/>
              <a:t> y se enfoca en las </a:t>
            </a:r>
            <a:r>
              <a:rPr lang="es-EC" sz="2600" i="1" dirty="0"/>
              <a:t>razones</a:t>
            </a:r>
            <a:r>
              <a:rPr lang="es-EC" sz="2600" dirty="0"/>
              <a:t> por las cuales se está utilizando una herramienta visual. </a:t>
            </a:r>
            <a:endParaRPr lang="es-EC" sz="2600" dirty="0" smtClean="0"/>
          </a:p>
          <a:p>
            <a:pPr marL="0" indent="0">
              <a:buClr>
                <a:schemeClr val="tx1"/>
              </a:buClr>
              <a:buNone/>
            </a:pPr>
            <a:r>
              <a:rPr lang="es-EC" sz="2600" dirty="0" smtClean="0"/>
              <a:t>Las </a:t>
            </a:r>
            <a:r>
              <a:rPr lang="es-EC" sz="2600" dirty="0"/>
              <a:t>acciones de más alto nivel son usar vis para consumir o producir </a:t>
            </a:r>
            <a:r>
              <a:rPr lang="es-EC" sz="2600" dirty="0" smtClean="0"/>
              <a:t>información (an</a:t>
            </a:r>
            <a:r>
              <a:rPr lang="es-ES" sz="2600" dirty="0" err="1" smtClean="0"/>
              <a:t>álisis</a:t>
            </a:r>
            <a:r>
              <a:rPr lang="es-EC" sz="2600" dirty="0" smtClean="0"/>
              <a:t>). </a:t>
            </a:r>
            <a:r>
              <a:rPr lang="es-EC" sz="2600" dirty="0"/>
              <a:t>Los casos para </a:t>
            </a:r>
            <a:r>
              <a:rPr lang="es-EC" sz="2600" i="1" dirty="0"/>
              <a:t>consumir</a:t>
            </a:r>
            <a:r>
              <a:rPr lang="es-EC" sz="2600" dirty="0"/>
              <a:t> son </a:t>
            </a:r>
            <a:r>
              <a:rPr lang="es-EC" sz="2600" u="sng" dirty="0"/>
              <a:t>presentar</a:t>
            </a:r>
            <a:r>
              <a:rPr lang="es-EC" sz="2600" dirty="0"/>
              <a:t>, </a:t>
            </a:r>
            <a:r>
              <a:rPr lang="es-EC" sz="2600" u="sng" dirty="0"/>
              <a:t>descubrir</a:t>
            </a:r>
            <a:r>
              <a:rPr lang="es-EC" sz="2600" dirty="0"/>
              <a:t> y </a:t>
            </a:r>
            <a:r>
              <a:rPr lang="es-EC" sz="2600" u="sng" dirty="0" smtClean="0"/>
              <a:t>disfrutar</a:t>
            </a:r>
            <a:r>
              <a:rPr lang="es-EC" sz="2600" dirty="0" smtClean="0"/>
              <a:t>.</a:t>
            </a:r>
          </a:p>
          <a:p>
            <a:pPr marL="0" indent="0">
              <a:buClr>
                <a:schemeClr val="tx1"/>
              </a:buClr>
              <a:buNone/>
            </a:pPr>
            <a:r>
              <a:rPr lang="es-EC" sz="2600" dirty="0" smtClean="0"/>
              <a:t>En </a:t>
            </a:r>
            <a:r>
              <a:rPr lang="es-EC" sz="2600" dirty="0"/>
              <a:t>el nivel medio, la búsqueda </a:t>
            </a:r>
            <a:r>
              <a:rPr lang="es-EC" sz="2600" dirty="0" smtClean="0"/>
              <a:t>o </a:t>
            </a:r>
            <a:r>
              <a:rPr lang="es-EC" sz="2600" b="1" i="1" dirty="0"/>
              <a:t>s</a:t>
            </a:r>
            <a:r>
              <a:rPr lang="es-EC" sz="2600" b="1" i="1" dirty="0" smtClean="0"/>
              <a:t>earch</a:t>
            </a:r>
            <a:r>
              <a:rPr lang="es-EC" sz="2600" dirty="0" smtClean="0"/>
              <a:t> se </a:t>
            </a:r>
            <a:r>
              <a:rPr lang="es-EC" sz="2600" dirty="0"/>
              <a:t>puede clasificar de acuerdo a si se conoce o no la identidad y la ubicación de los </a:t>
            </a:r>
            <a:r>
              <a:rPr lang="es-EC" sz="2600" dirty="0" smtClean="0"/>
              <a:t>targets: </a:t>
            </a:r>
            <a:r>
              <a:rPr lang="es-EC" sz="2600" dirty="0"/>
              <a:t>ambos se conocen con </a:t>
            </a:r>
            <a:r>
              <a:rPr lang="es-EC" sz="2600" i="1" dirty="0" smtClean="0"/>
              <a:t>lookup</a:t>
            </a:r>
            <a:r>
              <a:rPr lang="es-EC" sz="2600" dirty="0" smtClean="0"/>
              <a:t>, </a:t>
            </a:r>
            <a:r>
              <a:rPr lang="es-EC" sz="2600" dirty="0"/>
              <a:t>el </a:t>
            </a:r>
            <a:r>
              <a:rPr lang="es-EC" sz="2600" dirty="0" smtClean="0"/>
              <a:t>target se </a:t>
            </a:r>
            <a:r>
              <a:rPr lang="es-EC" sz="2600" dirty="0"/>
              <a:t>conoce pero su ubicación </a:t>
            </a:r>
            <a:r>
              <a:rPr lang="es-EC" sz="2600" dirty="0" smtClean="0"/>
              <a:t>no, entonces corresponde a </a:t>
            </a:r>
            <a:r>
              <a:rPr lang="es-EC" sz="2600" i="1" dirty="0" smtClean="0"/>
              <a:t>locate</a:t>
            </a:r>
            <a:r>
              <a:rPr lang="es-EC" sz="2600" dirty="0" smtClean="0"/>
              <a:t>, </a:t>
            </a:r>
            <a:r>
              <a:rPr lang="es-EC" sz="2600" dirty="0"/>
              <a:t>la ubicación se conoce pero el </a:t>
            </a:r>
            <a:r>
              <a:rPr lang="es-EC" sz="2600" dirty="0" smtClean="0"/>
              <a:t>target no, para </a:t>
            </a:r>
            <a:r>
              <a:rPr lang="es-EC" sz="2600" i="1" dirty="0" smtClean="0"/>
              <a:t>browse</a:t>
            </a:r>
            <a:r>
              <a:rPr lang="es-EC" sz="2600" dirty="0" smtClean="0"/>
              <a:t>, </a:t>
            </a:r>
            <a:r>
              <a:rPr lang="es-EC" sz="2600" dirty="0"/>
              <a:t>y ni el objetivo ni la ubicación son </a:t>
            </a:r>
            <a:r>
              <a:rPr lang="es-EC" sz="2600" dirty="0" smtClean="0"/>
              <a:t>conocidos, entonces se tiene </a:t>
            </a:r>
            <a:r>
              <a:rPr lang="es-EC" sz="2600" i="1" dirty="0" smtClean="0"/>
              <a:t>explore</a:t>
            </a:r>
            <a:r>
              <a:rPr lang="es-EC" sz="2600" dirty="0" smtClean="0"/>
              <a:t>. </a:t>
            </a:r>
          </a:p>
        </p:txBody>
      </p:sp>
    </p:spTree>
    <p:extLst>
      <p:ext uri="{BB962C8B-B14F-4D97-AF65-F5344CB8AC3E}">
        <p14:creationId xmlns:p14="http://schemas.microsoft.com/office/powerpoint/2010/main" val="2093643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En el nivel bajo, las consultas pueden tener tres ámbitos: </a:t>
            </a:r>
            <a:r>
              <a:rPr lang="es-EC" sz="2600" i="1" dirty="0"/>
              <a:t>identificar</a:t>
            </a:r>
            <a:r>
              <a:rPr lang="es-EC" sz="2600" dirty="0"/>
              <a:t> un objetivo, </a:t>
            </a:r>
            <a:r>
              <a:rPr lang="es-EC" sz="2600" i="1" dirty="0"/>
              <a:t>comparar</a:t>
            </a:r>
            <a:r>
              <a:rPr lang="es-EC" sz="2600" dirty="0"/>
              <a:t> algunos objetivos y </a:t>
            </a:r>
            <a:r>
              <a:rPr lang="es-EC" sz="2600" i="1" dirty="0"/>
              <a:t>resumir</a:t>
            </a:r>
            <a:r>
              <a:rPr lang="es-EC" sz="2600" dirty="0"/>
              <a:t> todos los objetivos. </a:t>
            </a:r>
            <a:endParaRPr lang="es-EC" sz="2600" dirty="0" smtClean="0"/>
          </a:p>
          <a:p>
            <a:pPr marL="0" indent="0">
              <a:buClr>
                <a:schemeClr val="tx1"/>
              </a:buClr>
              <a:buNone/>
            </a:pPr>
            <a:r>
              <a:rPr lang="es-EC" sz="2600" dirty="0" smtClean="0"/>
              <a:t>Los </a:t>
            </a:r>
            <a:r>
              <a:rPr lang="es-EC" sz="2600" dirty="0"/>
              <a:t>objetivos para todo tipo de datos son encontrar tendencias y valores </a:t>
            </a:r>
            <a:r>
              <a:rPr lang="es-EC" sz="2600" dirty="0" smtClean="0"/>
              <a:t>atípicos. Para </a:t>
            </a:r>
            <a:r>
              <a:rPr lang="es-EC" sz="2600" dirty="0"/>
              <a:t>un atributo, el objetivo puede ser un valor, los extremos de los valores mínimos y máximos, o la distribución de todos los valores en todo el atributo. Para múltiples atributos, el objetivo puede ser dependencias, correlaciones o similitudes entre ellos. </a:t>
            </a:r>
            <a:endParaRPr lang="es-EC" sz="2600" dirty="0" smtClean="0"/>
          </a:p>
          <a:p>
            <a:pPr marL="0" indent="0">
              <a:buClr>
                <a:schemeClr val="tx1"/>
              </a:buClr>
              <a:buNone/>
            </a:pPr>
            <a:r>
              <a:rPr lang="es-EC" sz="2600" dirty="0" smtClean="0"/>
              <a:t>El </a:t>
            </a:r>
            <a:r>
              <a:rPr lang="es-EC" sz="2600" dirty="0"/>
              <a:t>objetivo con datos de red puede ser topología en general o rutas en particular, y con datos espaciales el objetivo puede </a:t>
            </a:r>
            <a:r>
              <a:rPr lang="es-EC" sz="2600" dirty="0" smtClean="0"/>
              <a:t>se la forma.</a:t>
            </a:r>
          </a:p>
        </p:txBody>
      </p:sp>
    </p:spTree>
    <p:extLst>
      <p:ext uri="{BB962C8B-B14F-4D97-AF65-F5344CB8AC3E}">
        <p14:creationId xmlns:p14="http://schemas.microsoft.com/office/powerpoint/2010/main" val="47889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La figura 2.1 muestra los tipos abstractos de lo que se puede visualizar. </a:t>
            </a:r>
            <a:endParaRPr lang="es-EC" sz="2600" dirty="0" smtClean="0"/>
          </a:p>
          <a:p>
            <a:pPr marL="0" indent="0">
              <a:buClr>
                <a:schemeClr val="tx1"/>
              </a:buClr>
              <a:buNone/>
            </a:pPr>
            <a:r>
              <a:rPr lang="es-EC" sz="2600" dirty="0" smtClean="0"/>
              <a:t>Los </a:t>
            </a:r>
            <a:r>
              <a:rPr lang="es-EC" sz="2600" dirty="0"/>
              <a:t>cuatro tipos básicos de </a:t>
            </a:r>
            <a:r>
              <a:rPr lang="es-EC" sz="2600" u="sng" dirty="0"/>
              <a:t>conjuntos de datos</a:t>
            </a:r>
            <a:r>
              <a:rPr lang="es-EC" sz="2600" dirty="0"/>
              <a:t> son tablas, redes, campos y </a:t>
            </a:r>
            <a:r>
              <a:rPr lang="es-EC" sz="2600" dirty="0" smtClean="0"/>
              <a:t>geometría.</a:t>
            </a:r>
          </a:p>
          <a:p>
            <a:pPr marL="0" indent="0">
              <a:buClr>
                <a:schemeClr val="tx1"/>
              </a:buClr>
              <a:buNone/>
            </a:pPr>
            <a:r>
              <a:rPr lang="es-EC" sz="2600" dirty="0" smtClean="0"/>
              <a:t>Otras </a:t>
            </a:r>
            <a:r>
              <a:rPr lang="es-EC" sz="2600" dirty="0"/>
              <a:t>posibles colecciones de elementos incluyen grupos, conjuntos y listas. </a:t>
            </a:r>
            <a:endParaRPr lang="es-EC" sz="2600" dirty="0" smtClean="0"/>
          </a:p>
          <a:p>
            <a:pPr marL="0" indent="0">
              <a:buClr>
                <a:schemeClr val="tx1"/>
              </a:buClr>
              <a:buNone/>
            </a:pPr>
            <a:r>
              <a:rPr lang="es-EC" sz="2600" dirty="0" smtClean="0"/>
              <a:t>Estos </a:t>
            </a:r>
            <a:r>
              <a:rPr lang="es-EC" sz="2600" dirty="0"/>
              <a:t>conjuntos de datos están formados por diferentes combinaciones de los cinco </a:t>
            </a:r>
            <a:r>
              <a:rPr lang="es-EC" sz="2600" u="sng" dirty="0"/>
              <a:t>tipos de datos</a:t>
            </a:r>
            <a:r>
              <a:rPr lang="es-EC" sz="2600" dirty="0"/>
              <a:t>: elementos, atributos, enlaces, posiciones y </a:t>
            </a:r>
            <a:r>
              <a:rPr lang="es-EC" sz="2600" dirty="0" smtClean="0"/>
              <a:t>cuadrículas (</a:t>
            </a:r>
            <a:r>
              <a:rPr lang="es-EC" sz="2600" dirty="0" err="1" smtClean="0"/>
              <a:t>Grids</a:t>
            </a:r>
            <a:r>
              <a:rPr lang="es-EC" sz="2600" dirty="0" smtClean="0"/>
              <a:t>). </a:t>
            </a:r>
          </a:p>
          <a:p>
            <a:pPr marL="0" indent="0">
              <a:buClr>
                <a:schemeClr val="tx1"/>
              </a:buClr>
              <a:buNone/>
            </a:pPr>
            <a:r>
              <a:rPr lang="es-EC" sz="2600" dirty="0" smtClean="0"/>
              <a:t>Para </a:t>
            </a:r>
            <a:r>
              <a:rPr lang="es-EC" sz="2600" dirty="0"/>
              <a:t>cualquiera de estos tipos de conjuntos de datos, el conjunto de datos completo podría estar disponible inmediatamente en forma de archivo estático, o </a:t>
            </a:r>
            <a:r>
              <a:rPr lang="es-EC" sz="2600" dirty="0" smtClean="0"/>
              <a:t>podrían </a:t>
            </a:r>
            <a:r>
              <a:rPr lang="es-EC" sz="2600" dirty="0"/>
              <a:t>ser datos dinámicos procesados gradualmente en forma de una secuencia. </a:t>
            </a:r>
            <a:endParaRPr lang="es-ES_tradnl" sz="2600" dirty="0" smtClean="0"/>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pic>
        <p:nvPicPr>
          <p:cNvPr id="5" name="Imagen 4"/>
          <p:cNvPicPr>
            <a:picLocks noChangeAspect="1"/>
          </p:cNvPicPr>
          <p:nvPr/>
        </p:nvPicPr>
        <p:blipFill>
          <a:blip r:embed="rId3"/>
          <a:stretch>
            <a:fillRect/>
          </a:stretch>
        </p:blipFill>
        <p:spPr>
          <a:xfrm>
            <a:off x="1911768" y="35170"/>
            <a:ext cx="8289610" cy="6793378"/>
          </a:xfrm>
          <a:prstGeom prst="rect">
            <a:avLst/>
          </a:prstGeom>
        </p:spPr>
      </p:pic>
    </p:spTree>
    <p:extLst>
      <p:ext uri="{BB962C8B-B14F-4D97-AF65-F5344CB8AC3E}">
        <p14:creationId xmlns:p14="http://schemas.microsoft.com/office/powerpoint/2010/main" val="16773411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200" smtClean="0"/>
              <a:t>¿</a:t>
            </a:r>
            <a:r>
              <a:rPr lang="es-EC" sz="4200"/>
              <a:t>Por qué analizar las tareas de manera abstracta?</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Este </a:t>
            </a:r>
            <a:r>
              <a:rPr lang="es-EC" sz="2600" dirty="0"/>
              <a:t>marco </a:t>
            </a:r>
            <a:r>
              <a:rPr lang="es-EC" sz="2600" dirty="0" smtClean="0"/>
              <a:t>de trabajo lo </a:t>
            </a:r>
            <a:r>
              <a:rPr lang="es-EC" sz="2600" dirty="0"/>
              <a:t>alienta a considerar tareas en forma abstracta, en lugar de la forma específica del dominio que los usuarios suelen pensar en ellas</a:t>
            </a:r>
            <a:r>
              <a:rPr lang="es-EC" sz="2600" dirty="0" smtClean="0"/>
              <a:t>.</a:t>
            </a:r>
          </a:p>
          <a:p>
            <a:pPr marL="0" indent="0">
              <a:buClr>
                <a:schemeClr val="tx1"/>
              </a:buClr>
              <a:buNone/>
            </a:pPr>
            <a:r>
              <a:rPr lang="es-EC" sz="2600" i="1" dirty="0" smtClean="0"/>
              <a:t>Transformar</a:t>
            </a:r>
            <a:r>
              <a:rPr lang="es-EC" sz="2600" dirty="0" smtClean="0"/>
              <a:t> </a:t>
            </a:r>
            <a:r>
              <a:rPr lang="es-EC" sz="2600" dirty="0"/>
              <a:t>las descripciones de tareas del lenguaje específico del dominio en </a:t>
            </a:r>
            <a:r>
              <a:rPr lang="es-EC" sz="2600" u="sng" dirty="0"/>
              <a:t>forma abstracta </a:t>
            </a:r>
            <a:r>
              <a:rPr lang="es-EC" sz="2600" dirty="0"/>
              <a:t>le permite razonar sobre similitudes y diferencias entre ellas. De lo contrario, es difícil hacer comparaciones útiles entre situaciones de dominio, porque si no </a:t>
            </a:r>
            <a:r>
              <a:rPr lang="es-EC" sz="2600" dirty="0" smtClean="0"/>
              <a:t>hace </a:t>
            </a:r>
            <a:r>
              <a:rPr lang="es-EC" sz="2600" dirty="0"/>
              <a:t>este tipo de traducción, entonces todo parece ser </a:t>
            </a:r>
            <a:r>
              <a:rPr lang="es-EC" sz="2600" dirty="0" smtClean="0"/>
              <a:t>diferente. Esa </a:t>
            </a:r>
            <a:r>
              <a:rPr lang="es-EC" sz="2600" dirty="0"/>
              <a:t>aparente diferencia es engañosa: hay muchas similitudes en lo que la gente quiere hacer una vez que eliminas las diferencias de lenguaje superficial</a:t>
            </a:r>
            <a:r>
              <a:rPr lang="es-EC" sz="2600" dirty="0" smtClean="0"/>
              <a:t>.</a:t>
            </a:r>
          </a:p>
        </p:txBody>
      </p:sp>
    </p:spTree>
    <p:extLst>
      <p:ext uri="{BB962C8B-B14F-4D97-AF65-F5344CB8AC3E}">
        <p14:creationId xmlns:p14="http://schemas.microsoft.com/office/powerpoint/2010/main" val="10892379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200" smtClean="0"/>
              <a:t>¿</a:t>
            </a:r>
            <a:r>
              <a:rPr lang="es-EC" sz="4200"/>
              <a:t>Por qué analizar las tareas de manera abstracta?</a:t>
            </a:r>
            <a:endParaRPr lang="en-US" sz="4200" dirty="0"/>
          </a:p>
        </p:txBody>
      </p:sp>
      <p:sp>
        <p:nvSpPr>
          <p:cNvPr id="5" name="Marcador de contenido 2"/>
          <p:cNvSpPr txBox="1">
            <a:spLocks/>
          </p:cNvSpPr>
          <p:nvPr/>
        </p:nvSpPr>
        <p:spPr>
          <a:xfrm>
            <a:off x="907560" y="1612234"/>
            <a:ext cx="10522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Por ejemplo, un epidimiólogo que estudia la propagación de una nueva cepa de influenza podría describir inicialmente su tarea como "contrastar el pronóstico de los pacientes que fueron intubados en la UCI más de un mes después de la exposición versus pacientes hospitalizados en la primera </a:t>
            </a:r>
            <a:r>
              <a:rPr lang="es-EC" sz="2400" dirty="0" smtClean="0"/>
              <a:t>semana”. </a:t>
            </a:r>
          </a:p>
          <a:p>
            <a:pPr marL="0" indent="0">
              <a:buClr>
                <a:schemeClr val="tx1"/>
              </a:buClr>
              <a:buNone/>
            </a:pPr>
            <a:r>
              <a:rPr lang="es-EC" sz="2400" dirty="0" smtClean="0"/>
              <a:t>Mientras </a:t>
            </a:r>
            <a:r>
              <a:rPr lang="es-EC" sz="2400" dirty="0"/>
              <a:t>que un biólogo </a:t>
            </a:r>
            <a:r>
              <a:rPr lang="es-EC" sz="2400" dirty="0" smtClean="0"/>
              <a:t>que estudia </a:t>
            </a:r>
            <a:r>
              <a:rPr lang="es-EC" sz="2400" dirty="0"/>
              <a:t>la respuesta del sistema inmunitario podría usar un lenguaje como "ver si los resultados de las muestras de tejido tratadas con LL-37 coinciden con los que no tienen el péptido". </a:t>
            </a:r>
            <a:endParaRPr lang="es-EC" sz="2400" dirty="0" smtClean="0"/>
          </a:p>
          <a:p>
            <a:pPr marL="0" indent="0">
              <a:buClr>
                <a:schemeClr val="tx1"/>
              </a:buClr>
              <a:buNone/>
            </a:pPr>
            <a:r>
              <a:rPr lang="es-EC" sz="2400" dirty="0" smtClean="0"/>
              <a:t>Incluso </a:t>
            </a:r>
            <a:r>
              <a:rPr lang="es-EC" sz="2400" dirty="0"/>
              <a:t>si </a:t>
            </a:r>
            <a:r>
              <a:rPr lang="es-EC" sz="2400" dirty="0" smtClean="0"/>
              <a:t>sabe </a:t>
            </a:r>
            <a:r>
              <a:rPr lang="es-EC" sz="2400" dirty="0"/>
              <a:t>lo que significa todo el vocabulario especializado, aún es difícil pensar en lo que estas dos descripciones tienen en común porque usan palabras diferentes: "contraste" versus "emparejar". Si los transforma en descripciones utilizando un conjunto consistente de términos genéricos, puede ver que estas dos tareas son solo dos instancias de la misma cosa: "comparar valores entre dos grupos</a:t>
            </a:r>
            <a:r>
              <a:rPr lang="es-EC" sz="2400" dirty="0" smtClean="0"/>
              <a:t>".</a:t>
            </a:r>
            <a:endParaRPr lang="es-ES_tradnl" sz="2400" dirty="0"/>
          </a:p>
        </p:txBody>
      </p:sp>
    </p:spTree>
    <p:extLst>
      <p:ext uri="{BB962C8B-B14F-4D97-AF65-F5344CB8AC3E}">
        <p14:creationId xmlns:p14="http://schemas.microsoft.com/office/powerpoint/2010/main" val="1064666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200" smtClean="0"/>
              <a:t>¿</a:t>
            </a:r>
            <a:r>
              <a:rPr lang="es-EC" sz="4200"/>
              <a:t>Por qué analizar las tareas de manera abstracta?</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El marco de análisis tiene un pequeño conjunto de palabras cuidadosamente elegidas para describir </a:t>
            </a:r>
            <a:r>
              <a:rPr lang="es-EC" sz="2500" b="1" dirty="0"/>
              <a:t>por qué</a:t>
            </a:r>
            <a:r>
              <a:rPr lang="es-EC" sz="2500" dirty="0"/>
              <a:t> las personas usan vis, diseñadas para ayudarlo a distinguir de manera clara y concisa entre diferentes </a:t>
            </a:r>
            <a:r>
              <a:rPr lang="es-EC" sz="2500" dirty="0" smtClean="0"/>
              <a:t>objetivos.</a:t>
            </a:r>
          </a:p>
          <a:p>
            <a:pPr marL="0" indent="0">
              <a:buClr>
                <a:schemeClr val="tx1"/>
              </a:buClr>
              <a:buNone/>
            </a:pPr>
            <a:r>
              <a:rPr lang="es-EC" sz="2500" dirty="0" smtClean="0"/>
              <a:t>Este </a:t>
            </a:r>
            <a:r>
              <a:rPr lang="es-EC" sz="2500" dirty="0"/>
              <a:t>conjunto tiene verbos que describen </a:t>
            </a:r>
            <a:r>
              <a:rPr lang="es-EC" sz="2500" i="1" dirty="0"/>
              <a:t>acciones</a:t>
            </a:r>
            <a:r>
              <a:rPr lang="es-EC" sz="2500" dirty="0"/>
              <a:t> y sustantivos que describen </a:t>
            </a:r>
            <a:r>
              <a:rPr lang="es-EC" sz="2500" dirty="0" smtClean="0"/>
              <a:t>objetivos o </a:t>
            </a:r>
            <a:r>
              <a:rPr lang="es-EC" sz="2500" i="1" dirty="0" smtClean="0"/>
              <a:t>targets</a:t>
            </a:r>
            <a:r>
              <a:rPr lang="es-EC" sz="2500" dirty="0" smtClean="0"/>
              <a:t>. </a:t>
            </a:r>
          </a:p>
          <a:p>
            <a:pPr marL="0" indent="0">
              <a:buClr>
                <a:schemeClr val="tx1"/>
              </a:buClr>
              <a:buNone/>
            </a:pPr>
            <a:r>
              <a:rPr lang="es-EC" sz="2500" dirty="0" smtClean="0"/>
              <a:t>Es </a:t>
            </a:r>
            <a:r>
              <a:rPr lang="es-EC" sz="2500" dirty="0"/>
              <a:t>posible que decida utilizar términos adicionales para describir de manera completa y precisa los objetivos del usuario; si es así, esfuércese por traducir los términos específicos del dominio en palabras que sean lo más genéricas posible</a:t>
            </a:r>
            <a:r>
              <a:rPr lang="es-EC" sz="2500" dirty="0" smtClean="0"/>
              <a:t>.</a:t>
            </a:r>
          </a:p>
          <a:p>
            <a:pPr marL="0" indent="0">
              <a:buClr>
                <a:schemeClr val="tx1"/>
              </a:buClr>
              <a:buNone/>
            </a:pPr>
            <a:r>
              <a:rPr lang="es-EC" sz="2500" dirty="0" smtClean="0"/>
              <a:t>La </a:t>
            </a:r>
            <a:r>
              <a:rPr lang="es-EC" sz="2500" dirty="0"/>
              <a:t>misma herramienta visual podría ser utilizable para muchos objetivos diferentes. </a:t>
            </a:r>
            <a:endParaRPr lang="es-ES_tradnl" sz="2500" dirty="0"/>
          </a:p>
        </p:txBody>
      </p:sp>
    </p:spTree>
    <p:extLst>
      <p:ext uri="{BB962C8B-B14F-4D97-AF65-F5344CB8AC3E}">
        <p14:creationId xmlns:p14="http://schemas.microsoft.com/office/powerpoint/2010/main" val="952076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200" smtClean="0"/>
              <a:t>¿</a:t>
            </a:r>
            <a:r>
              <a:rPr lang="es-EC" sz="4200"/>
              <a:t>Por qué analizar las tareas de manera abstracta?</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A menudo es útil considerar solo uno de los objetivos del usuario a la vez, a fin de considerar más fácilmente la cuestión de </a:t>
            </a:r>
            <a:r>
              <a:rPr lang="es-EC" sz="2600" i="1" dirty="0"/>
              <a:t>cómo</a:t>
            </a:r>
            <a:r>
              <a:rPr lang="es-EC" sz="2600" dirty="0"/>
              <a:t> un idioma en particular apoya ese </a:t>
            </a:r>
            <a:r>
              <a:rPr lang="es-EC" sz="2600" dirty="0" smtClean="0"/>
              <a:t>objetivo.</a:t>
            </a:r>
          </a:p>
          <a:p>
            <a:pPr marL="0" indent="0">
              <a:buClr>
                <a:schemeClr val="tx1"/>
              </a:buClr>
              <a:buNone/>
            </a:pPr>
            <a:r>
              <a:rPr lang="es-EC" sz="2600" dirty="0" smtClean="0"/>
              <a:t>Para </a:t>
            </a:r>
            <a:r>
              <a:rPr lang="es-EC" sz="2600" dirty="0"/>
              <a:t>describir actividades complejas, puede especificar una secuencia encadenada de tareas, donde la salida de una se convierte en la entrada de la siguiente. </a:t>
            </a:r>
            <a:endParaRPr lang="es-EC" sz="2600" dirty="0" smtClean="0"/>
          </a:p>
          <a:p>
            <a:pPr marL="0" indent="0">
              <a:buClr>
                <a:schemeClr val="tx1"/>
              </a:buClr>
              <a:buNone/>
            </a:pPr>
            <a:r>
              <a:rPr lang="es-EC" sz="2600" dirty="0" smtClean="0"/>
              <a:t>Otra </a:t>
            </a:r>
            <a:r>
              <a:rPr lang="es-EC" sz="2600" dirty="0"/>
              <a:t>razón importante para analizar la tarea es comprender </a:t>
            </a:r>
            <a:r>
              <a:rPr lang="es-EC" sz="2600" dirty="0" smtClean="0"/>
              <a:t>cómo transformar </a:t>
            </a:r>
            <a:r>
              <a:rPr lang="es-EC" sz="2600" dirty="0"/>
              <a:t>los datos originales del usuario en diferentes formas derivando nuevos datos. Es decir, la abstracción de tareas puede y debe guiar la abstracción de datos.</a:t>
            </a:r>
            <a:endParaRPr lang="es-ES_tradnl" sz="2600" dirty="0"/>
          </a:p>
          <a:p>
            <a:pPr marL="0" indent="0">
              <a:buClr>
                <a:schemeClr val="tx1"/>
              </a:buClr>
              <a:buNone/>
            </a:pPr>
            <a:endParaRPr lang="es-ES_tradnl" sz="2600" dirty="0"/>
          </a:p>
          <a:p>
            <a:pPr marL="0" indent="0">
              <a:buClr>
                <a:schemeClr val="tx1"/>
              </a:buClr>
              <a:buNone/>
            </a:pPr>
            <a:endParaRPr lang="es-ES_tradnl" sz="2600" dirty="0"/>
          </a:p>
        </p:txBody>
      </p:sp>
    </p:spTree>
    <p:extLst>
      <p:ext uri="{BB962C8B-B14F-4D97-AF65-F5344CB8AC3E}">
        <p14:creationId xmlns:p14="http://schemas.microsoft.com/office/powerpoint/2010/main" val="6069292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Quién: diseñador o usuario</a:t>
            </a:r>
            <a:endParaRPr lang="en-US" sz="4200" dirty="0"/>
          </a:p>
        </p:txBody>
      </p:sp>
      <p:sp>
        <p:nvSpPr>
          <p:cNvPr id="5" name="Marcador de contenido 2"/>
          <p:cNvSpPr txBox="1">
            <a:spLocks/>
          </p:cNvSpPr>
          <p:nvPr/>
        </p:nvSpPr>
        <p:spPr>
          <a:xfrm>
            <a:off x="633046" y="1489139"/>
            <a:ext cx="1102555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smtClean="0"/>
              <a:t>A </a:t>
            </a:r>
            <a:r>
              <a:rPr lang="es-EC" sz="2400" dirty="0"/>
              <a:t>veces es útil aumentar una especificación de instancia de análisis indicando </a:t>
            </a:r>
            <a:r>
              <a:rPr lang="es-EC" sz="2400" i="1" dirty="0"/>
              <a:t>quién</a:t>
            </a:r>
            <a:r>
              <a:rPr lang="es-EC" sz="2400" dirty="0"/>
              <a:t> tiene un objetivo o elige un diseño: el diseñador de la vis o el usuario final de la vis. </a:t>
            </a:r>
            <a:endParaRPr lang="es-EC" sz="2400" dirty="0" smtClean="0"/>
          </a:p>
          <a:p>
            <a:pPr marL="0" indent="0">
              <a:buClr>
                <a:schemeClr val="tx1"/>
              </a:buClr>
              <a:buNone/>
            </a:pPr>
            <a:r>
              <a:rPr lang="es-EC" sz="2400" dirty="0" smtClean="0"/>
              <a:t>Ambos </a:t>
            </a:r>
            <a:r>
              <a:rPr lang="es-EC" sz="2400" dirty="0"/>
              <a:t>casos son comunes</a:t>
            </a:r>
            <a:r>
              <a:rPr lang="es-EC" sz="2400" dirty="0" smtClean="0"/>
              <a:t>. Las </a:t>
            </a:r>
            <a:r>
              <a:rPr lang="es-EC" sz="2400" dirty="0"/>
              <a:t>herramientas de Vis caen en algún lugar a lo largo de un </a:t>
            </a:r>
            <a:r>
              <a:rPr lang="es-EC" sz="2400" dirty="0" smtClean="0"/>
              <a:t>continuum </a:t>
            </a:r>
            <a:r>
              <a:rPr lang="es-EC" sz="2400" dirty="0"/>
              <a:t>de específico a general</a:t>
            </a:r>
            <a:r>
              <a:rPr lang="es-EC" sz="2400" dirty="0" smtClean="0"/>
              <a:t>. </a:t>
            </a:r>
          </a:p>
          <a:p>
            <a:pPr marL="0" indent="0">
              <a:buClr>
                <a:schemeClr val="tx1"/>
              </a:buClr>
              <a:buNone/>
            </a:pPr>
            <a:r>
              <a:rPr lang="es-EC" sz="2400" dirty="0" smtClean="0"/>
              <a:t>En </a:t>
            </a:r>
            <a:r>
              <a:rPr lang="es-EC" sz="2400" dirty="0"/>
              <a:t>el lado específico, las herramientas son estrechas: el diseñador ha incorporado muchas opciones en el diseño de la herramienta en sí misma de una manera que el usuario no puede </a:t>
            </a:r>
            <a:r>
              <a:rPr lang="es-EC" sz="2400" dirty="0" smtClean="0"/>
              <a:t>invalidar. </a:t>
            </a:r>
            <a:r>
              <a:rPr lang="es-EC" sz="2400" dirty="0"/>
              <a:t>Estas herramientas están limitadas en los tipos de datos y tareas que pueden abordar, pero su fortaleza es que los usuarios no se enfrentan a una abrumadora variedad de opciones de diseño. </a:t>
            </a:r>
            <a:endParaRPr lang="es-EC" sz="2400" dirty="0" smtClean="0"/>
          </a:p>
          <a:p>
            <a:pPr marL="0" indent="0">
              <a:buClr>
                <a:schemeClr val="tx1"/>
              </a:buClr>
              <a:buNone/>
            </a:pPr>
            <a:r>
              <a:rPr lang="es-EC" sz="2400" dirty="0"/>
              <a:t>En el lado general, las herramientas son flexibles y los usuarios tienen muchas opciones para trabajar. La amplitud de opciones es tanto una fortaleza como una limitación: los usuarios tienen mucho poder, pero también pueden tomar decisiones ineficaces si no tienen una comprensión profunda de muchos problemas de diseño de visualizaci</a:t>
            </a:r>
            <a:r>
              <a:rPr lang="es-ES" sz="2400" dirty="0" err="1"/>
              <a:t>ón</a:t>
            </a:r>
            <a:r>
              <a:rPr lang="es-EC" sz="2400" dirty="0"/>
              <a:t>. </a:t>
            </a:r>
          </a:p>
        </p:txBody>
      </p:sp>
    </p:spTree>
    <p:extLst>
      <p:ext uri="{BB962C8B-B14F-4D97-AF65-F5344CB8AC3E}">
        <p14:creationId xmlns:p14="http://schemas.microsoft.com/office/powerpoint/2010/main" val="614123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Quién: diseñador o usuario</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smtClean="0"/>
              <a:t>Las </a:t>
            </a:r>
            <a:r>
              <a:rPr lang="es-EC" sz="2500" dirty="0"/>
              <a:t>herramientas vis especializadas están diseñadas para contextos específicos con una gama limitada de configuraciones de datos, especialmente aquellas creadas a través de un proceso impulsado por problemas. </a:t>
            </a:r>
            <a:endParaRPr lang="es-EC" sz="2500" dirty="0" smtClean="0"/>
          </a:p>
          <a:p>
            <a:pPr marL="0" indent="0">
              <a:buClr>
                <a:schemeClr val="tx1"/>
              </a:buClr>
              <a:buNone/>
            </a:pPr>
            <a:r>
              <a:rPr lang="es-EC" sz="2500" dirty="0" smtClean="0"/>
              <a:t>Estos </a:t>
            </a:r>
            <a:r>
              <a:rPr lang="es-EC" sz="2500" dirty="0"/>
              <a:t>conjuntos de datos especializados son a menudo una mezcla interesante de combinaciones complejas y casos especiales de los tipos de datos </a:t>
            </a:r>
            <a:r>
              <a:rPr lang="es-EC" sz="2500" dirty="0" smtClean="0"/>
              <a:t>básicos. </a:t>
            </a:r>
            <a:r>
              <a:rPr lang="es-EC" sz="2500" dirty="0"/>
              <a:t>En contraste, las herramientas vis generales están diseñadas para manejar una amplia gama de datos de una manera flexible, por ejemplo, al aceptar cualquier conjunto de datos de un tipo particular como entrada: tablas, campos o redes</a:t>
            </a:r>
            <a:r>
              <a:rPr lang="es-EC" sz="2500" dirty="0" smtClean="0"/>
              <a:t>.</a:t>
            </a:r>
          </a:p>
          <a:p>
            <a:pPr marL="0" indent="0">
              <a:buClr>
                <a:schemeClr val="tx1"/>
              </a:buClr>
              <a:buNone/>
            </a:pPr>
            <a:r>
              <a:rPr lang="es-EC" sz="2500" dirty="0"/>
              <a:t>Algunas herramientas particularmente amplias manejan múltiples tipos de conjuntos de datos, por ejemplo, soportando transformaciones entre tablas y redes.</a:t>
            </a:r>
          </a:p>
          <a:p>
            <a:pPr marL="0" indent="0">
              <a:buClr>
                <a:schemeClr val="tx1"/>
              </a:buClr>
              <a:buNone/>
            </a:pPr>
            <a:r>
              <a:rPr lang="es-EC" sz="2500" dirty="0" smtClean="0"/>
              <a:t> </a:t>
            </a:r>
            <a:endParaRPr lang="es-ES_tradnl" sz="2500" dirty="0"/>
          </a:p>
        </p:txBody>
      </p:sp>
    </p:spTree>
    <p:extLst>
      <p:ext uri="{BB962C8B-B14F-4D97-AF65-F5344CB8AC3E}">
        <p14:creationId xmlns:p14="http://schemas.microsoft.com/office/powerpoint/2010/main" val="20753896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La </a:t>
            </a:r>
            <a:r>
              <a:rPr lang="es-EC" sz="2600" dirty="0"/>
              <a:t>Figura 3.2 muestra tres niveles de acciones que definen los objetivos del usuario. </a:t>
            </a:r>
            <a:endParaRPr lang="es-EC" sz="2600" dirty="0" smtClean="0"/>
          </a:p>
          <a:p>
            <a:pPr marL="0" indent="0">
              <a:buClr>
                <a:schemeClr val="tx1"/>
              </a:buClr>
              <a:buNone/>
            </a:pPr>
            <a:r>
              <a:rPr lang="es-EC" sz="2600" dirty="0" smtClean="0"/>
              <a:t>Las </a:t>
            </a:r>
            <a:r>
              <a:rPr lang="es-EC" sz="2600" dirty="0"/>
              <a:t>opciones de alto nivel describen cómo se está utilizando la vis para </a:t>
            </a:r>
            <a:r>
              <a:rPr lang="es-EC" sz="2600" i="1" dirty="0"/>
              <a:t>analizar</a:t>
            </a:r>
            <a:r>
              <a:rPr lang="es-EC" sz="2600" dirty="0"/>
              <a:t>, ya sea para </a:t>
            </a:r>
            <a:r>
              <a:rPr lang="es-EC" sz="2600" u="sng" dirty="0"/>
              <a:t>consumir</a:t>
            </a:r>
            <a:r>
              <a:rPr lang="es-EC" sz="2600" dirty="0"/>
              <a:t> datos existentes o también para </a:t>
            </a:r>
            <a:r>
              <a:rPr lang="es-EC" sz="2600" u="sng" dirty="0"/>
              <a:t>producir</a:t>
            </a:r>
            <a:r>
              <a:rPr lang="es-EC" sz="2600" dirty="0"/>
              <a:t> datos adicionales. </a:t>
            </a:r>
            <a:endParaRPr lang="es-EC" sz="2600" dirty="0" smtClean="0"/>
          </a:p>
          <a:p>
            <a:pPr marL="0" indent="0">
              <a:buClr>
                <a:schemeClr val="tx1"/>
              </a:buClr>
              <a:buNone/>
            </a:pPr>
            <a:r>
              <a:rPr lang="es-EC" sz="2600" dirty="0" smtClean="0"/>
              <a:t>Las </a:t>
            </a:r>
            <a:r>
              <a:rPr lang="es-EC" sz="2600" dirty="0"/>
              <a:t>opciones de nivel medio cubren qué tipo de </a:t>
            </a:r>
            <a:r>
              <a:rPr lang="es-EC" sz="2600" i="1" dirty="0"/>
              <a:t>búsqueda</a:t>
            </a:r>
            <a:r>
              <a:rPr lang="es-EC" sz="2600" dirty="0"/>
              <a:t> está involucrada, en términos de si el objetivo </a:t>
            </a:r>
            <a:r>
              <a:rPr lang="es-EC" sz="2600" dirty="0" smtClean="0"/>
              <a:t>o </a:t>
            </a:r>
            <a:r>
              <a:rPr lang="es-EC" sz="2600" u="sng" dirty="0" smtClean="0"/>
              <a:t>target</a:t>
            </a:r>
            <a:r>
              <a:rPr lang="es-EC" sz="2600" dirty="0" smtClean="0"/>
              <a:t> y </a:t>
            </a:r>
            <a:r>
              <a:rPr lang="es-EC" sz="2600" dirty="0"/>
              <a:t>la </a:t>
            </a:r>
            <a:r>
              <a:rPr lang="es-EC" sz="2600" u="sng" dirty="0"/>
              <a:t>ubicación</a:t>
            </a:r>
            <a:r>
              <a:rPr lang="es-EC" sz="2600" dirty="0"/>
              <a:t> son conocidos o no. </a:t>
            </a:r>
            <a:endParaRPr lang="es-EC" sz="2600" dirty="0" smtClean="0"/>
          </a:p>
          <a:p>
            <a:pPr marL="0" indent="0">
              <a:buClr>
                <a:schemeClr val="tx1"/>
              </a:buClr>
              <a:buNone/>
            </a:pPr>
            <a:r>
              <a:rPr lang="es-EC" sz="2600" dirty="0" smtClean="0"/>
              <a:t>Las </a:t>
            </a:r>
            <a:r>
              <a:rPr lang="es-EC" sz="2600" dirty="0"/>
              <a:t>opciones de bajo nivel pertenecen al tipo de </a:t>
            </a:r>
            <a:r>
              <a:rPr lang="es-EC" sz="2600" i="1" dirty="0"/>
              <a:t>consulta</a:t>
            </a:r>
            <a:r>
              <a:rPr lang="es-EC" sz="2600" dirty="0"/>
              <a:t>: ¿necesita el usuario </a:t>
            </a:r>
            <a:r>
              <a:rPr lang="es-EC" sz="2600" u="sng" dirty="0"/>
              <a:t>identificar</a:t>
            </a:r>
            <a:r>
              <a:rPr lang="es-EC" sz="2600" dirty="0"/>
              <a:t> un objetivo, </a:t>
            </a:r>
            <a:r>
              <a:rPr lang="es-EC" sz="2600" u="sng" dirty="0"/>
              <a:t>comparar</a:t>
            </a:r>
            <a:r>
              <a:rPr lang="es-EC" sz="2600" dirty="0"/>
              <a:t> algunos objetivos o </a:t>
            </a:r>
            <a:r>
              <a:rPr lang="es-EC" sz="2600" u="sng" dirty="0"/>
              <a:t>resumir</a:t>
            </a:r>
            <a:r>
              <a:rPr lang="es-EC" sz="2600" dirty="0"/>
              <a:t> todos los objetivos? </a:t>
            </a:r>
            <a:endParaRPr lang="es-EC" sz="2600" dirty="0" smtClean="0"/>
          </a:p>
          <a:p>
            <a:pPr marL="0" indent="0">
              <a:buClr>
                <a:schemeClr val="tx1"/>
              </a:buClr>
              <a:buNone/>
            </a:pPr>
            <a:r>
              <a:rPr lang="es-EC" sz="2600" dirty="0" smtClean="0"/>
              <a:t>Las </a:t>
            </a:r>
            <a:r>
              <a:rPr lang="es-EC" sz="2600" dirty="0"/>
              <a:t>opciones en cada uno de estos tres niveles son independientes entre </a:t>
            </a:r>
            <a:r>
              <a:rPr lang="es-EC" sz="2600" dirty="0" smtClean="0"/>
              <a:t>sí.</a:t>
            </a:r>
          </a:p>
        </p:txBody>
      </p:sp>
    </p:spTree>
    <p:extLst>
      <p:ext uri="{BB962C8B-B14F-4D97-AF65-F5344CB8AC3E}">
        <p14:creationId xmlns:p14="http://schemas.microsoft.com/office/powerpoint/2010/main" val="15377069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48</a:t>
            </a:fld>
            <a:endParaRPr lang="en-US" sz="1600" dirty="0"/>
          </a:p>
        </p:txBody>
      </p:sp>
      <p:pic>
        <p:nvPicPr>
          <p:cNvPr id="3" name="Imagen 2"/>
          <p:cNvPicPr>
            <a:picLocks noChangeAspect="1"/>
          </p:cNvPicPr>
          <p:nvPr/>
        </p:nvPicPr>
        <p:blipFill>
          <a:blip r:embed="rId3"/>
          <a:stretch>
            <a:fillRect/>
          </a:stretch>
        </p:blipFill>
        <p:spPr>
          <a:xfrm>
            <a:off x="4011004" y="0"/>
            <a:ext cx="4169991" cy="6858000"/>
          </a:xfrm>
          <a:prstGeom prst="rect">
            <a:avLst/>
          </a:prstGeom>
        </p:spPr>
      </p:pic>
    </p:spTree>
    <p:extLst>
      <p:ext uri="{BB962C8B-B14F-4D97-AF65-F5344CB8AC3E}">
        <p14:creationId xmlns:p14="http://schemas.microsoft.com/office/powerpoint/2010/main" val="1585401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49</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577064"/>
            <a:ext cx="10680702"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b="1" dirty="0" smtClean="0"/>
              <a:t>Analizar</a:t>
            </a:r>
          </a:p>
          <a:p>
            <a:pPr marL="0" indent="0">
              <a:buClr>
                <a:schemeClr val="tx1"/>
              </a:buClr>
              <a:buNone/>
            </a:pPr>
            <a:r>
              <a:rPr lang="es-EC" sz="2500" dirty="0" smtClean="0"/>
              <a:t>En </a:t>
            </a:r>
            <a:r>
              <a:rPr lang="es-EC" sz="2500" dirty="0"/>
              <a:t>el nivel más alto, el marco </a:t>
            </a:r>
            <a:r>
              <a:rPr lang="es-EC" sz="2500" dirty="0" smtClean="0"/>
              <a:t>de trabajo distingue </a:t>
            </a:r>
            <a:r>
              <a:rPr lang="es-EC" sz="2500" dirty="0"/>
              <a:t>entre dos posibles objetivos de las personas que desean analizar datos utilizando una herramienta visual: los usuarios pueden querer </a:t>
            </a:r>
            <a:r>
              <a:rPr lang="es-EC" sz="2500" i="1" dirty="0"/>
              <a:t>consumir</a:t>
            </a:r>
            <a:r>
              <a:rPr lang="es-EC" sz="2500" dirty="0"/>
              <a:t> solo la información existente o también </a:t>
            </a:r>
            <a:r>
              <a:rPr lang="es-EC" sz="2500" i="1" dirty="0"/>
              <a:t>producir</a:t>
            </a:r>
            <a:r>
              <a:rPr lang="es-EC" sz="2500" dirty="0"/>
              <a:t> activamente nueva información. </a:t>
            </a:r>
            <a:endParaRPr lang="es-EC" sz="2500" dirty="0" smtClean="0"/>
          </a:p>
          <a:p>
            <a:pPr marL="0" indent="0">
              <a:buClr>
                <a:schemeClr val="tx1"/>
              </a:buClr>
              <a:buNone/>
            </a:pPr>
            <a:r>
              <a:rPr lang="es-EC" sz="2500" dirty="0" smtClean="0"/>
              <a:t>El </a:t>
            </a:r>
            <a:r>
              <a:rPr lang="es-EC" sz="2500" dirty="0"/>
              <a:t>caso de uso más común para vis es que el usuario consuma información que ya se ha generado como datos almacenados en un formato susceptible de cálculo. </a:t>
            </a:r>
            <a:endParaRPr lang="es-EC" sz="2500" dirty="0" smtClean="0"/>
          </a:p>
          <a:p>
            <a:pPr marL="0" indent="0">
              <a:buClr>
                <a:schemeClr val="tx1"/>
              </a:buClr>
              <a:buNone/>
            </a:pPr>
            <a:r>
              <a:rPr lang="es-EC" sz="2500" dirty="0" smtClean="0"/>
              <a:t>El </a:t>
            </a:r>
            <a:r>
              <a:rPr lang="es-EC" sz="2500" dirty="0"/>
              <a:t>marco tiene tres distinciones adicionales dentro de ese caso: si el objetivo es </a:t>
            </a:r>
            <a:r>
              <a:rPr lang="es-EC" sz="2500" u="sng" dirty="0"/>
              <a:t>presentar</a:t>
            </a:r>
            <a:r>
              <a:rPr lang="es-EC" sz="2500" dirty="0"/>
              <a:t> algo que el usuario ya entiende a un tercero, o para que el usuario </a:t>
            </a:r>
            <a:r>
              <a:rPr lang="es-EC" sz="2500" u="sng" dirty="0"/>
              <a:t>descubra</a:t>
            </a:r>
            <a:r>
              <a:rPr lang="es-EC" sz="2500" dirty="0"/>
              <a:t> algo nuevo o analice información que aún no se comprende completamente, o para que los usuarios </a:t>
            </a:r>
            <a:r>
              <a:rPr lang="es-EC" sz="2500" u="sng" dirty="0"/>
              <a:t>disfruten</a:t>
            </a:r>
            <a:r>
              <a:rPr lang="es-EC" sz="2500" dirty="0"/>
              <a:t> una visita para satisfacer sus intereses casuales en un tema</a:t>
            </a:r>
            <a:r>
              <a:rPr lang="es-EC" sz="2500" dirty="0" smtClean="0"/>
              <a:t>.</a:t>
            </a:r>
          </a:p>
        </p:txBody>
      </p:sp>
    </p:spTree>
    <p:extLst>
      <p:ext uri="{BB962C8B-B14F-4D97-AF65-F5344CB8AC3E}">
        <p14:creationId xmlns:p14="http://schemas.microsoft.com/office/powerpoint/2010/main" val="897621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3" name="Rectángulo 2"/>
          <p:cNvSpPr/>
          <p:nvPr/>
        </p:nvSpPr>
        <p:spPr>
          <a:xfrm>
            <a:off x="304798" y="6464947"/>
            <a:ext cx="8263467" cy="369332"/>
          </a:xfrm>
          <a:prstGeom prst="rect">
            <a:avLst/>
          </a:prstGeom>
        </p:spPr>
        <p:txBody>
          <a:bodyPr wrap="square">
            <a:spAutoFit/>
          </a:bodyPr>
          <a:lstStyle/>
          <a:p>
            <a:r>
              <a:rPr lang="en-US" b="1" dirty="0">
                <a:solidFill>
                  <a:schemeClr val="bg1"/>
                </a:solidFill>
                <a:latin typeface="NimbusSanL-Bold"/>
              </a:rPr>
              <a:t>Figure 2.1. </a:t>
            </a:r>
            <a:r>
              <a:rPr lang="en-US" i="1" dirty="0">
                <a:solidFill>
                  <a:schemeClr val="bg1"/>
                </a:solidFill>
                <a:latin typeface="NimbusSanL-ReguItal"/>
              </a:rPr>
              <a:t>What </a:t>
            </a:r>
            <a:r>
              <a:rPr lang="en-US" dirty="0">
                <a:solidFill>
                  <a:schemeClr val="bg1"/>
                </a:solidFill>
                <a:latin typeface="NimbusSanL-Regu"/>
              </a:rPr>
              <a:t>can be visualized: data, datasets, and attributes.</a:t>
            </a:r>
            <a:endParaRPr lang="es-ES" dirty="0">
              <a:solidFill>
                <a:schemeClr val="bg1"/>
              </a:solidFill>
            </a:endParaRPr>
          </a:p>
        </p:txBody>
      </p:sp>
      <p:pic>
        <p:nvPicPr>
          <p:cNvPr id="4" name="Imagen 3"/>
          <p:cNvPicPr>
            <a:picLocks noChangeAspect="1"/>
          </p:cNvPicPr>
          <p:nvPr/>
        </p:nvPicPr>
        <p:blipFill rotWithShape="1">
          <a:blip r:embed="rId3"/>
          <a:srcRect l="17340" t="18951" r="26873" b="2903"/>
          <a:stretch/>
        </p:blipFill>
        <p:spPr>
          <a:xfrm>
            <a:off x="770400" y="210236"/>
            <a:ext cx="5350934" cy="5902698"/>
          </a:xfrm>
          <a:prstGeom prst="rect">
            <a:avLst/>
          </a:prstGeom>
        </p:spPr>
      </p:pic>
      <p:pic>
        <p:nvPicPr>
          <p:cNvPr id="6" name="Imagen 5"/>
          <p:cNvPicPr>
            <a:picLocks noChangeAspect="1"/>
          </p:cNvPicPr>
          <p:nvPr/>
        </p:nvPicPr>
        <p:blipFill rotWithShape="1">
          <a:blip r:embed="rId4"/>
          <a:srcRect l="14338" t="51906" r="61123" b="30384"/>
          <a:stretch/>
        </p:blipFill>
        <p:spPr>
          <a:xfrm>
            <a:off x="5452535" y="4966660"/>
            <a:ext cx="2353733" cy="1337734"/>
          </a:xfrm>
          <a:prstGeom prst="rect">
            <a:avLst/>
          </a:prstGeom>
        </p:spPr>
      </p:pic>
      <p:pic>
        <p:nvPicPr>
          <p:cNvPr id="7" name="Imagen 6"/>
          <p:cNvPicPr>
            <a:picLocks noChangeAspect="1"/>
          </p:cNvPicPr>
          <p:nvPr/>
        </p:nvPicPr>
        <p:blipFill rotWithShape="1">
          <a:blip r:embed="rId5"/>
          <a:srcRect l="18399" t="66029" r="44880" b="16036"/>
          <a:stretch/>
        </p:blipFill>
        <p:spPr>
          <a:xfrm>
            <a:off x="7349066" y="1066799"/>
            <a:ext cx="4842934" cy="1862667"/>
          </a:xfrm>
          <a:prstGeom prst="rect">
            <a:avLst/>
          </a:prstGeom>
        </p:spPr>
      </p:pic>
    </p:spTree>
    <p:extLst>
      <p:ext uri="{BB962C8B-B14F-4D97-AF65-F5344CB8AC3E}">
        <p14:creationId xmlns:p14="http://schemas.microsoft.com/office/powerpoint/2010/main" val="19368669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smtClean="0"/>
              <a:t>(Consume) Descubrir</a:t>
            </a:r>
          </a:p>
          <a:p>
            <a:pPr marL="0" indent="0">
              <a:buClr>
                <a:schemeClr val="tx1"/>
              </a:buClr>
              <a:buNone/>
            </a:pPr>
            <a:r>
              <a:rPr lang="es-EC" sz="2600" dirty="0" smtClean="0"/>
              <a:t>El </a:t>
            </a:r>
            <a:r>
              <a:rPr lang="es-EC" sz="2600" dirty="0"/>
              <a:t>objetivo de descubrimiento se refiere al uso de vis para encontrar nuevos conocimientos que no se conocían previamente. </a:t>
            </a:r>
            <a:endParaRPr lang="es-EC" sz="2600" dirty="0" smtClean="0"/>
          </a:p>
          <a:p>
            <a:pPr marL="0" indent="0">
              <a:buClr>
                <a:schemeClr val="tx1"/>
              </a:buClr>
              <a:buNone/>
            </a:pPr>
            <a:r>
              <a:rPr lang="es-EC" sz="2600" dirty="0" smtClean="0"/>
              <a:t>El </a:t>
            </a:r>
            <a:r>
              <a:rPr lang="es-EC" sz="2600" dirty="0"/>
              <a:t>descubrimiento puede surgir de la observación fortuita de fenómenos inesperados, pero la investigación puede estar motivada por teorías, modelos, hipótesis o presentimientos existentes</a:t>
            </a:r>
            <a:r>
              <a:rPr lang="es-EC" sz="2600" dirty="0" smtClean="0"/>
              <a:t>.</a:t>
            </a:r>
          </a:p>
          <a:p>
            <a:pPr marL="0" indent="0">
              <a:buClr>
                <a:schemeClr val="tx1"/>
              </a:buClr>
              <a:buNone/>
            </a:pPr>
            <a:r>
              <a:rPr lang="es-EC" sz="2600" dirty="0" smtClean="0"/>
              <a:t>Este </a:t>
            </a:r>
            <a:r>
              <a:rPr lang="es-EC" sz="2600" dirty="0"/>
              <a:t>uso incluye el objetivo de encontrar cosas completamente nuevas; es decir, el resultado es generar una nueva hipótesis. </a:t>
            </a:r>
            <a:endParaRPr lang="es-EC" sz="2600" dirty="0" smtClean="0"/>
          </a:p>
          <a:p>
            <a:pPr marL="0" indent="0">
              <a:buClr>
                <a:schemeClr val="tx1"/>
              </a:buClr>
              <a:buNone/>
            </a:pPr>
            <a:r>
              <a:rPr lang="es-EC" sz="2600" dirty="0" smtClean="0"/>
              <a:t>También </a:t>
            </a:r>
            <a:r>
              <a:rPr lang="es-EC" sz="2600" dirty="0"/>
              <a:t>incluye el objetivo de averiguar si una conjetura es verdadera o falsa; es decir, para verificar, o desconfirmar, una hipótesis existente</a:t>
            </a:r>
            <a:r>
              <a:rPr lang="es-EC" sz="2600" dirty="0" smtClean="0"/>
              <a:t>.</a:t>
            </a:r>
          </a:p>
        </p:txBody>
      </p:sp>
    </p:spTree>
    <p:extLst>
      <p:ext uri="{BB962C8B-B14F-4D97-AF65-F5344CB8AC3E}">
        <p14:creationId xmlns:p14="http://schemas.microsoft.com/office/powerpoint/2010/main" val="884827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770399" y="1506726"/>
            <a:ext cx="7427548"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Si bien la visión para el descubrimiento a menudo se asocia con modos de investigación científica, no se limita a situaciones de dominio que se consideran formalmente ramas de la ciencia. </a:t>
            </a:r>
            <a:endParaRPr lang="es-EC" sz="2600" dirty="0" smtClean="0"/>
          </a:p>
          <a:p>
            <a:pPr marL="0" indent="0">
              <a:buClr>
                <a:schemeClr val="tx1"/>
              </a:buClr>
              <a:buNone/>
            </a:pPr>
            <a:r>
              <a:rPr lang="es-EC" sz="2600" dirty="0" smtClean="0"/>
              <a:t>El </a:t>
            </a:r>
            <a:r>
              <a:rPr lang="es-EC" sz="2600" dirty="0"/>
              <a:t>objetivo de descubrimiento a menudo se discute como la motivación clásica para </a:t>
            </a:r>
            <a:r>
              <a:rPr lang="es-EC" sz="2600" dirty="0" smtClean="0"/>
              <a:t>modismos/idiomas </a:t>
            </a:r>
            <a:r>
              <a:rPr lang="es-EC" sz="2600" dirty="0"/>
              <a:t>interactivos sofisticados, porque el diseñador visual no sabe de antemano lo que el </a:t>
            </a:r>
            <a:r>
              <a:rPr lang="es-EC" sz="2600" u="sng" dirty="0"/>
              <a:t>usuario</a:t>
            </a:r>
            <a:r>
              <a:rPr lang="es-EC" sz="2600" dirty="0"/>
              <a:t> </a:t>
            </a:r>
            <a:r>
              <a:rPr lang="es-EC" sz="2600" dirty="0" smtClean="0"/>
              <a:t>necesitar</a:t>
            </a:r>
            <a:r>
              <a:rPr lang="es-ES" sz="2600" dirty="0" smtClean="0"/>
              <a:t>á </a:t>
            </a:r>
            <a:r>
              <a:rPr lang="es-EC" sz="2600" dirty="0" smtClean="0"/>
              <a:t>ver</a:t>
            </a:r>
            <a:r>
              <a:rPr lang="es-EC" sz="2600" dirty="0"/>
              <a:t>. </a:t>
            </a:r>
            <a:endParaRPr lang="es-EC" sz="2600" dirty="0" smtClean="0"/>
          </a:p>
          <a:p>
            <a:pPr marL="0" indent="0">
              <a:buClr>
                <a:schemeClr val="tx1"/>
              </a:buClr>
              <a:buNone/>
            </a:pPr>
            <a:r>
              <a:rPr lang="es-EC" sz="2600" dirty="0" smtClean="0"/>
              <a:t>La </a:t>
            </a:r>
            <a:r>
              <a:rPr lang="es-EC" sz="2600" dirty="0"/>
              <a:t>motivación fundamental de este marco de análisis es ayudarlo a separar las preguntas de </a:t>
            </a:r>
            <a:r>
              <a:rPr lang="es-EC" sz="2600" dirty="0" smtClean="0"/>
              <a:t>‘</a:t>
            </a:r>
            <a:r>
              <a:rPr lang="es-EC" sz="2600" i="1" dirty="0" smtClean="0"/>
              <a:t>por </a:t>
            </a:r>
            <a:r>
              <a:rPr lang="es-EC" sz="2600" i="1" dirty="0"/>
              <a:t>qué </a:t>
            </a:r>
            <a:r>
              <a:rPr lang="es-EC" sz="2600" dirty="0"/>
              <a:t>se está utilizando el </a:t>
            </a:r>
            <a:r>
              <a:rPr lang="es-EC" sz="2600" dirty="0" smtClean="0"/>
              <a:t>vis’ </a:t>
            </a:r>
            <a:r>
              <a:rPr lang="es-EC" sz="2600" dirty="0"/>
              <a:t>de </a:t>
            </a:r>
            <a:r>
              <a:rPr lang="es-EC" sz="2600" dirty="0" smtClean="0"/>
              <a:t>‘</a:t>
            </a:r>
            <a:r>
              <a:rPr lang="es-EC" sz="2600" i="1" dirty="0" smtClean="0"/>
              <a:t>cómo</a:t>
            </a:r>
            <a:r>
              <a:rPr lang="es-EC" sz="2600" dirty="0" smtClean="0"/>
              <a:t> </a:t>
            </a:r>
            <a:r>
              <a:rPr lang="es-EC" sz="2600" dirty="0"/>
              <a:t>se diseñó el idioma de vis para lograr esos </a:t>
            </a:r>
            <a:r>
              <a:rPr lang="es-EC" sz="2600" dirty="0" smtClean="0"/>
              <a:t>objetivos’.</a:t>
            </a:r>
          </a:p>
        </p:txBody>
      </p:sp>
      <p:pic>
        <p:nvPicPr>
          <p:cNvPr id="3" name="Imagen 2"/>
          <p:cNvPicPr>
            <a:picLocks noChangeAspect="1"/>
          </p:cNvPicPr>
          <p:nvPr/>
        </p:nvPicPr>
        <p:blipFill>
          <a:blip r:embed="rId3"/>
          <a:stretch>
            <a:fillRect/>
          </a:stretch>
        </p:blipFill>
        <p:spPr>
          <a:xfrm>
            <a:off x="8602503" y="274860"/>
            <a:ext cx="3366270" cy="2872785"/>
          </a:xfrm>
          <a:prstGeom prst="rect">
            <a:avLst/>
          </a:prstGeom>
        </p:spPr>
      </p:pic>
    </p:spTree>
    <p:extLst>
      <p:ext uri="{BB962C8B-B14F-4D97-AF65-F5344CB8AC3E}">
        <p14:creationId xmlns:p14="http://schemas.microsoft.com/office/powerpoint/2010/main" val="101836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559479"/>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i="1" dirty="0"/>
              <a:t>(Consume) </a:t>
            </a:r>
            <a:r>
              <a:rPr lang="es-EC" sz="2400" i="1" dirty="0" smtClean="0"/>
              <a:t>Presentar</a:t>
            </a:r>
          </a:p>
          <a:p>
            <a:pPr marL="0" indent="0">
              <a:buClr>
                <a:schemeClr val="tx1"/>
              </a:buClr>
              <a:buNone/>
            </a:pPr>
            <a:r>
              <a:rPr lang="es-EC" sz="2400" dirty="0"/>
              <a:t>El objetivo </a:t>
            </a:r>
            <a:r>
              <a:rPr lang="es-EC" sz="2400" i="1" dirty="0" smtClean="0"/>
              <a:t>Presentar</a:t>
            </a:r>
            <a:r>
              <a:rPr lang="es-EC" sz="2400" dirty="0" smtClean="0"/>
              <a:t> se </a:t>
            </a:r>
            <a:r>
              <a:rPr lang="es-EC" sz="2400" dirty="0"/>
              <a:t>refiere al uso de vis para la comunicación sucinta de información, para contar una historia con datos o para guiar a una audiencia a través de una serie de operaciones cognitivas. </a:t>
            </a:r>
            <a:endParaRPr lang="es-EC" sz="2400" dirty="0" smtClean="0"/>
          </a:p>
          <a:p>
            <a:pPr marL="0" indent="0">
              <a:buClr>
                <a:schemeClr val="tx1"/>
              </a:buClr>
              <a:buNone/>
            </a:pPr>
            <a:r>
              <a:rPr lang="es-EC" sz="2400" dirty="0" smtClean="0"/>
              <a:t>La </a:t>
            </a:r>
            <a:r>
              <a:rPr lang="es-EC" sz="2400" dirty="0"/>
              <a:t>presentación utilizando vis puede tener lugar dentro del contexto de la toma de decisiones, la planificación, el pronóstico y los procesos de instrucción. </a:t>
            </a:r>
            <a:endParaRPr lang="es-EC" sz="2400" dirty="0" smtClean="0"/>
          </a:p>
          <a:p>
            <a:pPr marL="0" indent="0">
              <a:buClr>
                <a:schemeClr val="tx1"/>
              </a:buClr>
              <a:buNone/>
            </a:pPr>
            <a:r>
              <a:rPr lang="es-EC" sz="2400" dirty="0" smtClean="0"/>
              <a:t>El </a:t>
            </a:r>
            <a:r>
              <a:rPr lang="es-EC" sz="2400" dirty="0"/>
              <a:t>punto crucial sobre el objetivo actual es que alguien está utilizando vis para comunicar algo específico y </a:t>
            </a:r>
            <a:r>
              <a:rPr lang="es-EC" sz="2400" i="1" dirty="0"/>
              <a:t>ya</a:t>
            </a:r>
            <a:r>
              <a:rPr lang="es-EC" sz="2400" dirty="0"/>
              <a:t> entendido a una audiencia</a:t>
            </a:r>
            <a:r>
              <a:rPr lang="es-EC" sz="2400" dirty="0" smtClean="0"/>
              <a:t>.</a:t>
            </a:r>
          </a:p>
          <a:p>
            <a:pPr marL="0" indent="0">
              <a:buClr>
                <a:schemeClr val="tx1"/>
              </a:buClr>
              <a:buNone/>
            </a:pPr>
            <a:r>
              <a:rPr lang="es-EC" sz="2400" dirty="0" smtClean="0"/>
              <a:t>La </a:t>
            </a:r>
            <a:r>
              <a:rPr lang="es-EC" sz="2400" dirty="0"/>
              <a:t>presentación puede involucrar contextos colaborativos o pedagógicos, y los medios por los cuales se realiza una presentación pueden variar de acuerdo con el tamaño de la audiencia, si la presentación es en vivo o pregrabada, y si la audiencia está en el mismo lugar que el presentador. </a:t>
            </a:r>
            <a:endParaRPr lang="es-EC" sz="2400" dirty="0" smtClean="0"/>
          </a:p>
        </p:txBody>
      </p:sp>
    </p:spTree>
    <p:extLst>
      <p:ext uri="{BB962C8B-B14F-4D97-AF65-F5344CB8AC3E}">
        <p14:creationId xmlns:p14="http://schemas.microsoft.com/office/powerpoint/2010/main" val="3681678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53</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Un ejemplo clásico de una visión </a:t>
            </a:r>
            <a:r>
              <a:rPr lang="es-EC" sz="2600" dirty="0" smtClean="0"/>
              <a:t>para presentaci</a:t>
            </a:r>
            <a:r>
              <a:rPr lang="es-ES" sz="2600" dirty="0" err="1" smtClean="0"/>
              <a:t>ón</a:t>
            </a:r>
            <a:r>
              <a:rPr lang="es-ES" sz="2600" dirty="0" smtClean="0"/>
              <a:t> </a:t>
            </a:r>
            <a:r>
              <a:rPr lang="es-EC" sz="2600" dirty="0" smtClean="0"/>
              <a:t>son </a:t>
            </a:r>
            <a:r>
              <a:rPr lang="es-EC" sz="2600" dirty="0"/>
              <a:t>los gráficos de información estática, como un diagrama en un periódico o una imagen en un blog. </a:t>
            </a:r>
            <a:endParaRPr lang="es-EC" sz="2600" dirty="0" smtClean="0"/>
          </a:p>
          <a:p>
            <a:pPr marL="0" indent="0">
              <a:buClr>
                <a:schemeClr val="tx1"/>
              </a:buClr>
              <a:buNone/>
            </a:pPr>
            <a:r>
              <a:rPr lang="es-EC" sz="2600" dirty="0" smtClean="0"/>
              <a:t>Sin </a:t>
            </a:r>
            <a:r>
              <a:rPr lang="es-EC" sz="2600" dirty="0"/>
              <a:t>embargo, el objetivo </a:t>
            </a:r>
            <a:r>
              <a:rPr lang="es-EC" sz="2600" i="1" dirty="0" smtClean="0"/>
              <a:t>Presentar</a:t>
            </a:r>
            <a:r>
              <a:rPr lang="es-EC" sz="2600" dirty="0" smtClean="0"/>
              <a:t> no </a:t>
            </a:r>
            <a:r>
              <a:rPr lang="es-EC" sz="2600" dirty="0"/>
              <a:t>está intrínsecamente limitado a un </a:t>
            </a:r>
            <a:r>
              <a:rPr lang="es-EC" sz="2600" dirty="0" smtClean="0"/>
              <a:t>idioma visual estático. </a:t>
            </a:r>
            <a:r>
              <a:rPr lang="es-EC" sz="2600" dirty="0"/>
              <a:t>Es muy posible alcanzar este objetivo con expresiones visuales dinámicas que incluyen interacción y animación. </a:t>
            </a:r>
            <a:endParaRPr lang="es-EC" sz="2600" dirty="0" smtClean="0"/>
          </a:p>
          <a:p>
            <a:pPr marL="0" indent="0">
              <a:buClr>
                <a:schemeClr val="tx1"/>
              </a:buClr>
              <a:buNone/>
            </a:pPr>
            <a:r>
              <a:rPr lang="es-EC" sz="2600" dirty="0" smtClean="0"/>
              <a:t>Una </a:t>
            </a:r>
            <a:r>
              <a:rPr lang="es-EC" sz="2600" dirty="0"/>
              <a:t>vez más, la decisión sobre </a:t>
            </a:r>
            <a:r>
              <a:rPr lang="es-EC" sz="2600" i="1" dirty="0"/>
              <a:t>por qué </a:t>
            </a:r>
            <a:r>
              <a:rPr lang="es-EC" sz="2600" dirty="0"/>
              <a:t>es separable de </a:t>
            </a:r>
            <a:r>
              <a:rPr lang="es-EC" sz="2600" i="1" dirty="0" smtClean="0"/>
              <a:t>cómo el idioma</a:t>
            </a:r>
            <a:r>
              <a:rPr lang="es-EC" sz="2600" dirty="0" smtClean="0"/>
              <a:t> está diseñado: </a:t>
            </a:r>
            <a:r>
              <a:rPr lang="es-EC" sz="2600" dirty="0"/>
              <a:t>la presentación puede ser apoyada a través de una amplia variedad de opciones de diseño de idioma</a:t>
            </a:r>
            <a:r>
              <a:rPr lang="es-EC" sz="2600" dirty="0" smtClean="0"/>
              <a:t>.</a:t>
            </a:r>
          </a:p>
        </p:txBody>
      </p:sp>
    </p:spTree>
    <p:extLst>
      <p:ext uri="{BB962C8B-B14F-4D97-AF65-F5344CB8AC3E}">
        <p14:creationId xmlns:p14="http://schemas.microsoft.com/office/powerpoint/2010/main" val="1724623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54</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Un aspecto crucial de la presentación es que los conocimientos comunicados ya son conocidos por el presentador de antemano. </a:t>
            </a:r>
            <a:endParaRPr lang="es-EC" sz="2600" dirty="0" smtClean="0"/>
          </a:p>
          <a:p>
            <a:pPr marL="0" indent="0">
              <a:buClr>
                <a:schemeClr val="tx1"/>
              </a:buClr>
              <a:buNone/>
            </a:pPr>
            <a:r>
              <a:rPr lang="es-EC" sz="2600" dirty="0" smtClean="0"/>
              <a:t>A </a:t>
            </a:r>
            <a:r>
              <a:rPr lang="es-EC" sz="2600" dirty="0"/>
              <a:t>veces, el presentador lo sabe antes de usar vis y lo usa solo para comunicarse. En otros casos, el conocimiento surgió del uso previo de vis del presentador con el objetivo de descubrimiento, y es útil pensar en una secuencia encadenada de tareas donde el resultado de una sesión de descubrimiento se convierte en la entrada de una sesión </a:t>
            </a:r>
            <a:r>
              <a:rPr lang="es-EC" sz="2600" dirty="0" smtClean="0"/>
              <a:t>de presentaci</a:t>
            </a:r>
            <a:r>
              <a:rPr lang="es-ES" sz="2600" dirty="0" err="1" smtClean="0"/>
              <a:t>ón</a:t>
            </a:r>
            <a:r>
              <a:rPr lang="es-EC" sz="2600" dirty="0" smtClean="0"/>
              <a:t>.</a:t>
            </a:r>
          </a:p>
        </p:txBody>
      </p:sp>
    </p:spTree>
    <p:extLst>
      <p:ext uri="{BB962C8B-B14F-4D97-AF65-F5344CB8AC3E}">
        <p14:creationId xmlns:p14="http://schemas.microsoft.com/office/powerpoint/2010/main" val="2872306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a:t>(Consume) </a:t>
            </a:r>
            <a:r>
              <a:rPr lang="es-EC" sz="2600" i="1" dirty="0" smtClean="0"/>
              <a:t>Disfrutar</a:t>
            </a:r>
          </a:p>
          <a:p>
            <a:pPr marL="0" indent="0">
              <a:buClr>
                <a:schemeClr val="tx1"/>
              </a:buClr>
              <a:buNone/>
            </a:pPr>
            <a:r>
              <a:rPr lang="es-EC" sz="2600" dirty="0" smtClean="0"/>
              <a:t>El </a:t>
            </a:r>
            <a:r>
              <a:rPr lang="es-EC" sz="2600" dirty="0"/>
              <a:t>objetivo de disfrutar se refiere a encuentros casuales con vis. En estos contextos, el usuario no se ve impulsado por una necesidad apremiante de verificar o generar una hipótesis, sino por una curiosidad que podría ser estimulada y satisfecha por el vis. </a:t>
            </a:r>
            <a:endParaRPr lang="es-EC" sz="2600" dirty="0" smtClean="0"/>
          </a:p>
          <a:p>
            <a:pPr marL="0" indent="0">
              <a:buClr>
                <a:schemeClr val="tx1"/>
              </a:buClr>
              <a:buNone/>
            </a:pPr>
            <a:r>
              <a:rPr lang="es-EC" sz="2600" dirty="0" smtClean="0"/>
              <a:t>Los </a:t>
            </a:r>
            <a:r>
              <a:rPr lang="es-EC" sz="2600" dirty="0"/>
              <a:t>encuentros casuales con vis para </a:t>
            </a:r>
            <a:r>
              <a:rPr lang="es-EC" sz="2600" i="1" dirty="0"/>
              <a:t>disfrutar</a:t>
            </a:r>
            <a:r>
              <a:rPr lang="es-EC" sz="2600" dirty="0"/>
              <a:t> pueden ser fugaces, como cuando se mira una infografía mientras se lee una publicación de blog. </a:t>
            </a:r>
            <a:endParaRPr lang="es-EC" sz="2600" dirty="0" smtClean="0"/>
          </a:p>
          <a:p>
            <a:pPr marL="0" indent="0">
              <a:buClr>
                <a:schemeClr val="tx1"/>
              </a:buClr>
              <a:buNone/>
            </a:pPr>
            <a:r>
              <a:rPr lang="es-EC" sz="2600" dirty="0" smtClean="0"/>
              <a:t>Sin </a:t>
            </a:r>
            <a:r>
              <a:rPr lang="es-EC" sz="2600" dirty="0"/>
              <a:t>embargo, los usuarios pueden comprometerse lo suficiente con una herramienta visual agradable que la utilicen intensamente durante un período de tiempo más prolongado</a:t>
            </a:r>
            <a:r>
              <a:rPr lang="es-EC" sz="2600" dirty="0" smtClean="0"/>
              <a:t>.</a:t>
            </a:r>
          </a:p>
        </p:txBody>
      </p:sp>
    </p:spTree>
    <p:extLst>
      <p:ext uri="{BB962C8B-B14F-4D97-AF65-F5344CB8AC3E}">
        <p14:creationId xmlns:p14="http://schemas.microsoft.com/office/powerpoint/2010/main" val="1707111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56</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Un aspecto de esta clasificación que es complicado es que los objetivos del usuario final pueden no coincidir con los objetivos del usuario </a:t>
            </a:r>
            <a:r>
              <a:rPr lang="es-EC" sz="2600" dirty="0" smtClean="0"/>
              <a:t>que fueron asumidos por </a:t>
            </a:r>
            <a:r>
              <a:rPr lang="es-EC" sz="2600" dirty="0"/>
              <a:t>el diseñador visual. </a:t>
            </a:r>
            <a:endParaRPr lang="es-EC" sz="2600" dirty="0" smtClean="0"/>
          </a:p>
          <a:p>
            <a:pPr marL="0" indent="0">
              <a:buClr>
                <a:schemeClr val="tx1"/>
              </a:buClr>
              <a:buNone/>
            </a:pPr>
            <a:r>
              <a:rPr lang="es-EC" sz="2600" dirty="0" smtClean="0"/>
              <a:t>Por </a:t>
            </a:r>
            <a:r>
              <a:rPr lang="es-EC" sz="2600" dirty="0"/>
              <a:t>ejemplo, una herramienta visual puede haber sido </a:t>
            </a:r>
            <a:r>
              <a:rPr lang="es-EC" sz="2600" dirty="0" smtClean="0"/>
              <a:t>creada por </a:t>
            </a:r>
            <a:r>
              <a:rPr lang="es-EC" sz="2600" dirty="0"/>
              <a:t>el diseñador para el objetivo de descubrimiento con un público en particular, pero podría ser utilizada para el disfrute puro de un grupo diferente de personas. </a:t>
            </a:r>
            <a:endParaRPr lang="es-EC" sz="2600" dirty="0" smtClean="0"/>
          </a:p>
          <a:p>
            <a:pPr marL="0" indent="0">
              <a:buClr>
                <a:schemeClr val="tx1"/>
              </a:buClr>
              <a:buNone/>
            </a:pPr>
            <a:r>
              <a:rPr lang="es-EC" sz="2600" dirty="0" smtClean="0"/>
              <a:t>Según </a:t>
            </a:r>
            <a:r>
              <a:rPr lang="es-EC" sz="2600" dirty="0"/>
              <a:t>su propia experiencia como diseñador, es posible que deba considerar cómo </a:t>
            </a:r>
            <a:r>
              <a:rPr lang="es-EC" sz="2600" dirty="0" smtClean="0"/>
              <a:t>esos objetivos pueden </a:t>
            </a:r>
            <a:r>
              <a:rPr lang="es-EC" sz="2600" dirty="0"/>
              <a:t>divergir. </a:t>
            </a:r>
            <a:endParaRPr lang="es-EC" sz="2600" dirty="0" smtClean="0"/>
          </a:p>
        </p:txBody>
      </p:sp>
    </p:spTree>
    <p:extLst>
      <p:ext uri="{BB962C8B-B14F-4D97-AF65-F5344CB8AC3E}">
        <p14:creationId xmlns:p14="http://schemas.microsoft.com/office/powerpoint/2010/main" val="7156675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La Figura 3.3 muestra el Name Voyager, creado para que los futuros padres decidan cómo nombrar a su nuevo bebé. </a:t>
            </a:r>
            <a:endParaRPr lang="es-EC" sz="2400" dirty="0" smtClean="0"/>
          </a:p>
          <a:p>
            <a:pPr marL="0" indent="0">
              <a:buClr>
                <a:schemeClr val="tx1"/>
              </a:buClr>
              <a:buNone/>
            </a:pPr>
            <a:r>
              <a:rPr lang="es-EC" sz="2400" dirty="0" smtClean="0"/>
              <a:t>Cuando </a:t>
            </a:r>
            <a:r>
              <a:rPr lang="es-EC" sz="2400" dirty="0"/>
              <a:t>el usuario escribe caracteres de un nombre, el vis muestra datos de la popularidad de los nombres en los Estados Unidos desde 1900 que comienzan con esa secuencia de caracteres. </a:t>
            </a:r>
            <a:endParaRPr lang="es-EC" sz="2400" dirty="0" smtClean="0"/>
          </a:p>
          <a:p>
            <a:pPr marL="0" indent="0">
              <a:buClr>
                <a:schemeClr val="tx1"/>
              </a:buClr>
              <a:buNone/>
            </a:pPr>
            <a:r>
              <a:rPr lang="es-EC" sz="2400" dirty="0" smtClean="0"/>
              <a:t>La </a:t>
            </a:r>
            <a:r>
              <a:rPr lang="es-EC" sz="2400" dirty="0"/>
              <a:t>herramienta utiliza el </a:t>
            </a:r>
            <a:r>
              <a:rPr lang="es-EC" sz="2400" dirty="0" smtClean="0"/>
              <a:t>idioma de </a:t>
            </a:r>
            <a:r>
              <a:rPr lang="es-EC" sz="2400" dirty="0"/>
              <a:t>codificación visual donde cada nombre tiene una franja cuya altura corresponde a la popularidad en un momento dado. </a:t>
            </a:r>
            <a:endParaRPr lang="es-EC" sz="2400" dirty="0" smtClean="0"/>
          </a:p>
          <a:p>
            <a:pPr marL="0" indent="0">
              <a:buClr>
                <a:schemeClr val="tx1"/>
              </a:buClr>
              <a:buNone/>
            </a:pPr>
            <a:r>
              <a:rPr lang="es-EC" sz="2400" dirty="0" smtClean="0"/>
              <a:t>Actualmente</a:t>
            </a:r>
            <a:r>
              <a:rPr lang="es-EC" sz="2400" dirty="0"/>
              <a:t>, los nombres populares son más brillantes y el género está codificado por color. El Name Voyager atrajo a muchas personas sin interés en tener hijos, quienes analizaron muchas tendencias históricas diferentes y publicaron extensamente sobre sus hallazgos en sus blogs personales, motivados por su propio disfrute en lugar de una necesidad apremiante [Wattenberg 05].</a:t>
            </a:r>
          </a:p>
        </p:txBody>
      </p:sp>
    </p:spTree>
    <p:extLst>
      <p:ext uri="{BB962C8B-B14F-4D97-AF65-F5344CB8AC3E}">
        <p14:creationId xmlns:p14="http://schemas.microsoft.com/office/powerpoint/2010/main" val="16512504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58</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47155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La Figura 3.3 muestra el Name Voyager, creado para que los futuros padres decidan cómo nombrar a su nuevo bebé. </a:t>
            </a:r>
            <a:endParaRPr lang="es-EC" sz="2400" dirty="0" smtClean="0"/>
          </a:p>
          <a:p>
            <a:pPr marL="0" indent="0">
              <a:buClr>
                <a:schemeClr val="tx1"/>
              </a:buClr>
              <a:buNone/>
            </a:pPr>
            <a:r>
              <a:rPr lang="es-EC" sz="2400" dirty="0" smtClean="0"/>
              <a:t>Cuando </a:t>
            </a:r>
            <a:r>
              <a:rPr lang="es-EC" sz="2400" dirty="0"/>
              <a:t>el usuario escribe caracteres de un nombre, el vis muestra datos de la popularidad de los nombres en los Estados Unidos desde 1900 que comienzan con esa secuencia de caracteres. </a:t>
            </a:r>
            <a:endParaRPr lang="es-EC" sz="2400" dirty="0" smtClean="0"/>
          </a:p>
          <a:p>
            <a:pPr marL="0" indent="0">
              <a:buClr>
                <a:schemeClr val="tx1"/>
              </a:buClr>
              <a:buNone/>
            </a:pPr>
            <a:r>
              <a:rPr lang="es-EC" sz="2400" dirty="0" smtClean="0"/>
              <a:t>La </a:t>
            </a:r>
            <a:r>
              <a:rPr lang="es-EC" sz="2400" dirty="0"/>
              <a:t>herramienta utiliza el </a:t>
            </a:r>
            <a:r>
              <a:rPr lang="es-EC" sz="2400" dirty="0" smtClean="0"/>
              <a:t>idioma de </a:t>
            </a:r>
            <a:r>
              <a:rPr lang="es-EC" sz="2400" dirty="0"/>
              <a:t>codificación visual donde cada nombre tiene una franja cuya altura corresponde a la popularidad en un momento </a:t>
            </a:r>
            <a:r>
              <a:rPr lang="es-EC" sz="2400" dirty="0" smtClean="0"/>
              <a:t>dado. En la actualidad, los </a:t>
            </a:r>
            <a:r>
              <a:rPr lang="es-EC" sz="2400" dirty="0"/>
              <a:t>nombres populares son más brillantes y el género está codificado por </a:t>
            </a:r>
            <a:r>
              <a:rPr lang="es-EC" sz="2400" dirty="0" smtClean="0"/>
              <a:t>color.</a:t>
            </a:r>
          </a:p>
          <a:p>
            <a:pPr marL="0" indent="0">
              <a:buClr>
                <a:schemeClr val="tx1"/>
              </a:buClr>
              <a:buNone/>
            </a:pPr>
            <a:r>
              <a:rPr lang="es-EC" sz="2400" dirty="0" smtClean="0"/>
              <a:t>El </a:t>
            </a:r>
            <a:r>
              <a:rPr lang="es-EC" sz="2400" dirty="0"/>
              <a:t>Name Voyager atrajo a muchas personas sin interés en tener hijos, quienes analizaron muchas tendencias históricas diferentes y publicaron extensamente sobre sus hallazgos en sus blogs personales, motivados por su propio disfrute en lugar de una necesidad apremiante [Wattenberg 05].</a:t>
            </a:r>
          </a:p>
        </p:txBody>
      </p:sp>
    </p:spTree>
    <p:extLst>
      <p:ext uri="{BB962C8B-B14F-4D97-AF65-F5344CB8AC3E}">
        <p14:creationId xmlns:p14="http://schemas.microsoft.com/office/powerpoint/2010/main" val="1847169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59</a:t>
            </a:fld>
            <a:endParaRPr lang="en-US" sz="1600" dirty="0"/>
          </a:p>
        </p:txBody>
      </p:sp>
      <p:pic>
        <p:nvPicPr>
          <p:cNvPr id="4" name="Imagen 3"/>
          <p:cNvPicPr>
            <a:picLocks noChangeAspect="1"/>
          </p:cNvPicPr>
          <p:nvPr/>
        </p:nvPicPr>
        <p:blipFill>
          <a:blip r:embed="rId3"/>
          <a:stretch>
            <a:fillRect/>
          </a:stretch>
        </p:blipFill>
        <p:spPr>
          <a:xfrm>
            <a:off x="265684" y="422030"/>
            <a:ext cx="11669031" cy="5108331"/>
          </a:xfrm>
          <a:prstGeom prst="rect">
            <a:avLst/>
          </a:prstGeom>
        </p:spPr>
      </p:pic>
      <p:sp>
        <p:nvSpPr>
          <p:cNvPr id="5" name="CuadroTexto 4"/>
          <p:cNvSpPr txBox="1"/>
          <p:nvPr/>
        </p:nvSpPr>
        <p:spPr>
          <a:xfrm>
            <a:off x="263769" y="5873262"/>
            <a:ext cx="8866658" cy="446276"/>
          </a:xfrm>
          <a:prstGeom prst="rect">
            <a:avLst/>
          </a:prstGeom>
          <a:noFill/>
        </p:spPr>
        <p:txBody>
          <a:bodyPr wrap="none" rtlCol="0">
            <a:spAutoFit/>
          </a:bodyPr>
          <a:lstStyle/>
          <a:p>
            <a:r>
              <a:rPr lang="es-ES_tradnl" sz="2300" dirty="0">
                <a:hlinkClick r:id="rId4"/>
              </a:rPr>
              <a:t>http://www.babynamewizard.com/voyager#prefix=la&amp;sw=f&amp;exact=false</a:t>
            </a:r>
            <a:endParaRPr lang="en-US" sz="2300" dirty="0"/>
          </a:p>
        </p:txBody>
      </p:sp>
    </p:spTree>
    <p:extLst>
      <p:ext uri="{BB962C8B-B14F-4D97-AF65-F5344CB8AC3E}">
        <p14:creationId xmlns:p14="http://schemas.microsoft.com/office/powerpoint/2010/main" val="1221446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6458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El tipo de un atributo puede ser categórico u ordenado, con una división adicional en ordinal y </a:t>
            </a:r>
            <a:r>
              <a:rPr lang="es-EC" sz="2600" dirty="0" smtClean="0"/>
              <a:t>cuantitativo. </a:t>
            </a:r>
          </a:p>
          <a:p>
            <a:pPr marL="0" indent="0">
              <a:buClr>
                <a:schemeClr val="tx1"/>
              </a:buClr>
              <a:buNone/>
            </a:pPr>
            <a:r>
              <a:rPr lang="es-EC" sz="2600" dirty="0" smtClean="0"/>
              <a:t>La </a:t>
            </a:r>
            <a:r>
              <a:rPr lang="es-EC" sz="2600" dirty="0"/>
              <a:t>dirección de orden de los atributos puede ser secuencial, divergente o cíclica.</a:t>
            </a:r>
            <a:endParaRPr lang="es-ES_tradnl" sz="2600" dirty="0"/>
          </a:p>
        </p:txBody>
      </p:sp>
      <p:pic>
        <p:nvPicPr>
          <p:cNvPr id="3" name="Imagen 2"/>
          <p:cNvPicPr>
            <a:picLocks noChangeAspect="1"/>
          </p:cNvPicPr>
          <p:nvPr/>
        </p:nvPicPr>
        <p:blipFill rotWithShape="1">
          <a:blip r:embed="rId3"/>
          <a:srcRect l="57893" t="17829" r="17351" b="12674"/>
          <a:stretch/>
        </p:blipFill>
        <p:spPr>
          <a:xfrm>
            <a:off x="7503161" y="135467"/>
            <a:ext cx="2978572" cy="6690995"/>
          </a:xfrm>
          <a:prstGeom prst="rect">
            <a:avLst/>
          </a:prstGeom>
        </p:spPr>
      </p:pic>
    </p:spTree>
    <p:extLst>
      <p:ext uri="{BB962C8B-B14F-4D97-AF65-F5344CB8AC3E}">
        <p14:creationId xmlns:p14="http://schemas.microsoft.com/office/powerpoint/2010/main" val="1937899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smtClean="0"/>
              <a:t>Producir</a:t>
            </a:r>
          </a:p>
          <a:p>
            <a:pPr marL="0" indent="0">
              <a:buClr>
                <a:schemeClr val="tx1"/>
              </a:buClr>
              <a:buNone/>
            </a:pPr>
            <a:r>
              <a:rPr lang="es-EC" sz="2500" dirty="0" smtClean="0"/>
              <a:t>En </a:t>
            </a:r>
            <a:r>
              <a:rPr lang="es-EC" sz="2500" dirty="0"/>
              <a:t>contraste con el uso de vis solo para consumir información existente, en el caso del producto, la intención del usuario es generar material nuevo</a:t>
            </a:r>
            <a:r>
              <a:rPr lang="es-EC" sz="2500" dirty="0" smtClean="0"/>
              <a:t>.</a:t>
            </a:r>
          </a:p>
          <a:p>
            <a:pPr marL="0" indent="0">
              <a:buClr>
                <a:schemeClr val="tx1"/>
              </a:buClr>
              <a:buNone/>
            </a:pPr>
            <a:r>
              <a:rPr lang="es-EC" sz="2500" dirty="0" smtClean="0"/>
              <a:t>A </a:t>
            </a:r>
            <a:r>
              <a:rPr lang="es-EC" sz="2500" dirty="0"/>
              <a:t>menudo, el objetivo con producir es </a:t>
            </a:r>
            <a:r>
              <a:rPr lang="es-EC" sz="2500" dirty="0" smtClean="0"/>
              <a:t>generar una </a:t>
            </a:r>
            <a:r>
              <a:rPr lang="es-EC" sz="2500" dirty="0"/>
              <a:t>salida que se use inmediatamente, como entrada para una próxima instancia. </a:t>
            </a:r>
            <a:endParaRPr lang="es-EC" sz="2500" dirty="0" smtClean="0"/>
          </a:p>
          <a:p>
            <a:pPr marL="0" indent="0">
              <a:buClr>
                <a:schemeClr val="tx1"/>
              </a:buClr>
              <a:buNone/>
            </a:pPr>
            <a:r>
              <a:rPr lang="es-EC" sz="2500" dirty="0" smtClean="0"/>
              <a:t>A </a:t>
            </a:r>
            <a:r>
              <a:rPr lang="es-EC" sz="2500" dirty="0"/>
              <a:t>veces, el usuario tiene la intención de utilizar este nuevo material para alguna otra tarea relacionada con la vista más adelante, como el descubrimiento o la presentación. </a:t>
            </a:r>
            <a:endParaRPr lang="es-EC" sz="2500" dirty="0" smtClean="0"/>
          </a:p>
          <a:p>
            <a:pPr marL="0" indent="0">
              <a:buClr>
                <a:schemeClr val="tx1"/>
              </a:buClr>
              <a:buNone/>
            </a:pPr>
            <a:r>
              <a:rPr lang="es-EC" sz="2500" i="1" dirty="0" smtClean="0"/>
              <a:t>A </a:t>
            </a:r>
            <a:r>
              <a:rPr lang="es-EC" sz="2500" i="1" dirty="0"/>
              <a:t>veces, el uso previsto del nuevo material es para algún otro propósito que no requiere vis, como el análisis posterior utilizando herramientas no visuales</a:t>
            </a:r>
            <a:r>
              <a:rPr lang="es-EC" sz="2500" dirty="0"/>
              <a:t>. Hay tres tipos de objetivos de producción: anotar, registrar y derivar</a:t>
            </a:r>
            <a:r>
              <a:rPr lang="es-EC" sz="2500" dirty="0" smtClean="0"/>
              <a:t>. </a:t>
            </a:r>
          </a:p>
        </p:txBody>
      </p:sp>
    </p:spTree>
    <p:extLst>
      <p:ext uri="{BB962C8B-B14F-4D97-AF65-F5344CB8AC3E}">
        <p14:creationId xmlns:p14="http://schemas.microsoft.com/office/powerpoint/2010/main" val="20534302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smtClean="0"/>
              <a:t>(Produce) Anotar</a:t>
            </a:r>
            <a:endParaRPr lang="es-EC" sz="2600" i="1" dirty="0"/>
          </a:p>
          <a:p>
            <a:pPr marL="0" indent="0">
              <a:buClr>
                <a:schemeClr val="tx1"/>
              </a:buClr>
              <a:buNone/>
            </a:pPr>
            <a:r>
              <a:rPr lang="es-EC" sz="2600" dirty="0" smtClean="0"/>
              <a:t>El </a:t>
            </a:r>
            <a:r>
              <a:rPr lang="es-EC" sz="2600" dirty="0"/>
              <a:t>objetivo de anotación se refiere a la adición de anotaciones gráficas o textuales asociadas con uno o más elementos de visualización preexistentes, generalmente como una acción manual por parte del </a:t>
            </a:r>
            <a:r>
              <a:rPr lang="es-EC" sz="2600" dirty="0" smtClean="0"/>
              <a:t>usuario.</a:t>
            </a:r>
          </a:p>
          <a:p>
            <a:pPr marL="0" indent="0">
              <a:buClr>
                <a:schemeClr val="tx1"/>
              </a:buClr>
              <a:buNone/>
            </a:pPr>
            <a:r>
              <a:rPr lang="es-EC" sz="2600" dirty="0" smtClean="0"/>
              <a:t>Cuando </a:t>
            </a:r>
            <a:r>
              <a:rPr lang="es-EC" sz="2600" dirty="0"/>
              <a:t>una anotación se asocia con elementos de datos, la anotación podría considerarse como un nuevo atributo para ellos. </a:t>
            </a:r>
            <a:endParaRPr lang="es-EC" sz="2600" dirty="0" smtClean="0"/>
          </a:p>
          <a:p>
            <a:pPr marL="0" indent="0">
              <a:buClr>
                <a:schemeClr val="tx1"/>
              </a:buClr>
              <a:buNone/>
            </a:pPr>
            <a:r>
              <a:rPr lang="es-EC" sz="2600" dirty="0" smtClean="0"/>
              <a:t>Por </a:t>
            </a:r>
            <a:r>
              <a:rPr lang="es-EC" sz="2600" dirty="0"/>
              <a:t>ejemplo, el usuario podría anotar todos los puntos dentro de un clúster con una etiqueta de texto</a:t>
            </a:r>
            <a:r>
              <a:rPr lang="es-EC" sz="2600" dirty="0" smtClean="0"/>
              <a:t>.</a:t>
            </a:r>
          </a:p>
        </p:txBody>
      </p:sp>
    </p:spTree>
    <p:extLst>
      <p:ext uri="{BB962C8B-B14F-4D97-AF65-F5344CB8AC3E}">
        <p14:creationId xmlns:p14="http://schemas.microsoft.com/office/powerpoint/2010/main" val="10789416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62</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a:t>(Produce) </a:t>
            </a:r>
            <a:r>
              <a:rPr lang="es-EC" sz="2600" i="1" dirty="0" smtClean="0"/>
              <a:t>Registrar</a:t>
            </a:r>
            <a:endParaRPr lang="es-EC" sz="2600" i="1" dirty="0"/>
          </a:p>
          <a:p>
            <a:pPr marL="0" indent="0">
              <a:buClr>
                <a:schemeClr val="tx1"/>
              </a:buClr>
              <a:buNone/>
            </a:pPr>
            <a:r>
              <a:rPr lang="es-EC" sz="2600" dirty="0" smtClean="0"/>
              <a:t>El </a:t>
            </a:r>
            <a:r>
              <a:rPr lang="es-EC" sz="2600" dirty="0"/>
              <a:t>objetivo de registro guarda o captura elementos de visualización como artefactos persistentes. Estos artefactos incluyen capturas de pantalla, listas de elementos o ubicaciones </a:t>
            </a:r>
            <a:r>
              <a:rPr lang="es-EC" sz="2600" dirty="0" smtClean="0"/>
              <a:t>de tipo bookmarked, </a:t>
            </a:r>
            <a:r>
              <a:rPr lang="es-EC" sz="2600" dirty="0"/>
              <a:t>configuraciones de parámetros, </a:t>
            </a:r>
            <a:r>
              <a:rPr lang="es-EC" sz="2600" dirty="0" smtClean="0"/>
              <a:t>logs </a:t>
            </a:r>
            <a:r>
              <a:rPr lang="es-EC" sz="2600" dirty="0"/>
              <a:t>de interacción o anotaciones. </a:t>
            </a:r>
            <a:endParaRPr lang="es-EC" sz="2600" dirty="0" smtClean="0"/>
          </a:p>
          <a:p>
            <a:pPr marL="0" indent="0">
              <a:buClr>
                <a:schemeClr val="tx1"/>
              </a:buClr>
              <a:buNone/>
            </a:pPr>
            <a:r>
              <a:rPr lang="es-EC" sz="2600" dirty="0" smtClean="0"/>
              <a:t>La </a:t>
            </a:r>
            <a:r>
              <a:rPr lang="es-EC" sz="2600" dirty="0"/>
              <a:t>opción de </a:t>
            </a:r>
            <a:r>
              <a:rPr lang="es-EC" sz="2600" i="1" dirty="0"/>
              <a:t>registro</a:t>
            </a:r>
            <a:r>
              <a:rPr lang="es-EC" sz="2600" dirty="0"/>
              <a:t> guarda un artefacto persistente, en contraste con la anotación, que adjunta información temporalmente a los elementos </a:t>
            </a:r>
            <a:r>
              <a:rPr lang="es-EC" sz="2600" dirty="0" smtClean="0"/>
              <a:t>existentes. </a:t>
            </a:r>
            <a:r>
              <a:rPr lang="es-EC" sz="2600" dirty="0"/>
              <a:t>Una anotación hecha por un usuario puede ser registrada posteriormente. </a:t>
            </a:r>
            <a:endParaRPr lang="es-EC" sz="2600" dirty="0" smtClean="0"/>
          </a:p>
        </p:txBody>
      </p:sp>
    </p:spTree>
    <p:extLst>
      <p:ext uri="{BB962C8B-B14F-4D97-AF65-F5344CB8AC3E}">
        <p14:creationId xmlns:p14="http://schemas.microsoft.com/office/powerpoint/2010/main" val="15973218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63</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Un ejemplo interesante de un objetivo de registro es reunir un </a:t>
            </a:r>
            <a:r>
              <a:rPr lang="es-EC" sz="2600" i="1" dirty="0"/>
              <a:t>historial gráfico</a:t>
            </a:r>
            <a:r>
              <a:rPr lang="es-EC" sz="2600" dirty="0"/>
              <a:t>, en el que el resultado de cada tarea incluye una instantánea estática de la vista que muestra su estado actual, y estas instantáneas se acumulan en una meta-visualización que muestra lo que ocurrió durante la sesión total de uso de la herramienta vis por parte del usuario. </a:t>
            </a:r>
            <a:endParaRPr lang="es-EC" sz="2600" dirty="0" smtClean="0"/>
          </a:p>
          <a:p>
            <a:pPr marL="0" indent="0">
              <a:buClr>
                <a:schemeClr val="tx1"/>
              </a:buClr>
              <a:buNone/>
            </a:pPr>
            <a:r>
              <a:rPr lang="es-EC" sz="2600" dirty="0" smtClean="0"/>
              <a:t>La </a:t>
            </a:r>
            <a:r>
              <a:rPr lang="es-EC" sz="2600" dirty="0"/>
              <a:t>Figura 3.4 muestra un ejemplo de la herramienta Tableau. </a:t>
            </a:r>
            <a:endParaRPr lang="es-EC" sz="2600" dirty="0" smtClean="0"/>
          </a:p>
          <a:p>
            <a:pPr marL="0" indent="0">
              <a:buClr>
                <a:schemeClr val="tx1"/>
              </a:buClr>
              <a:buNone/>
            </a:pPr>
            <a:r>
              <a:rPr lang="es-EC" sz="2600" dirty="0" smtClean="0"/>
              <a:t>Grabar </a:t>
            </a:r>
            <a:r>
              <a:rPr lang="es-EC" sz="2600" dirty="0"/>
              <a:t>y retener artefactos como estos a menudo son deseables para mantener un sentido de procedencia analítica, permitiendo a los usuarios volver a visitar estados anteriores o configuraciones de parámetros</a:t>
            </a:r>
            <a:r>
              <a:rPr lang="es-EC" sz="2600" dirty="0" smtClean="0"/>
              <a:t>.</a:t>
            </a:r>
          </a:p>
        </p:txBody>
      </p:sp>
    </p:spTree>
    <p:extLst>
      <p:ext uri="{BB962C8B-B14F-4D97-AF65-F5344CB8AC3E}">
        <p14:creationId xmlns:p14="http://schemas.microsoft.com/office/powerpoint/2010/main" val="10632179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64</a:t>
            </a:fld>
            <a:endParaRPr lang="en-US" sz="1600" dirty="0"/>
          </a:p>
        </p:txBody>
      </p:sp>
      <p:pic>
        <p:nvPicPr>
          <p:cNvPr id="3" name="Imagen 2"/>
          <p:cNvPicPr>
            <a:picLocks noChangeAspect="1"/>
          </p:cNvPicPr>
          <p:nvPr/>
        </p:nvPicPr>
        <p:blipFill>
          <a:blip r:embed="rId3"/>
          <a:stretch>
            <a:fillRect/>
          </a:stretch>
        </p:blipFill>
        <p:spPr>
          <a:xfrm>
            <a:off x="391378" y="1491917"/>
            <a:ext cx="11225140" cy="3778918"/>
          </a:xfrm>
          <a:prstGeom prst="rect">
            <a:avLst/>
          </a:prstGeom>
        </p:spPr>
      </p:pic>
    </p:spTree>
    <p:extLst>
      <p:ext uri="{BB962C8B-B14F-4D97-AF65-F5344CB8AC3E}">
        <p14:creationId xmlns:p14="http://schemas.microsoft.com/office/powerpoint/2010/main" val="5160845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65</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47155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i="1" dirty="0"/>
              <a:t>(Produce) </a:t>
            </a:r>
            <a:r>
              <a:rPr lang="es-EC" sz="2500" i="1" dirty="0" smtClean="0"/>
              <a:t>Derivar</a:t>
            </a:r>
            <a:endParaRPr lang="es-EC" sz="2500" i="1" dirty="0"/>
          </a:p>
          <a:p>
            <a:pPr marL="0" indent="0">
              <a:buClr>
                <a:schemeClr val="tx1"/>
              </a:buClr>
              <a:buNone/>
            </a:pPr>
            <a:r>
              <a:rPr lang="es-EC" sz="2500" dirty="0" smtClean="0"/>
              <a:t>El </a:t>
            </a:r>
            <a:r>
              <a:rPr lang="es-EC" sz="2500" dirty="0"/>
              <a:t>objetivo </a:t>
            </a:r>
            <a:r>
              <a:rPr lang="es-EC" sz="2500" dirty="0" smtClean="0"/>
              <a:t>de derivar es </a:t>
            </a:r>
            <a:r>
              <a:rPr lang="es-EC" sz="2500" dirty="0"/>
              <a:t>producir nuevos elementos de datos basados ​​en elementos de datos existentes. </a:t>
            </a:r>
            <a:endParaRPr lang="es-EC" sz="2500" dirty="0" smtClean="0"/>
          </a:p>
          <a:p>
            <a:pPr marL="0" indent="0">
              <a:buClr>
                <a:schemeClr val="tx1"/>
              </a:buClr>
              <a:buNone/>
            </a:pPr>
            <a:r>
              <a:rPr lang="es-EC" sz="2500" dirty="0" smtClean="0"/>
              <a:t>Los </a:t>
            </a:r>
            <a:r>
              <a:rPr lang="es-EC" sz="2500" dirty="0"/>
              <a:t>nuevos atributos se pueden derivar de la información contenida en los existentes, o los datos se pueden transformar de un tipo a otro. </a:t>
            </a:r>
            <a:endParaRPr lang="es-EC" sz="2500" dirty="0" smtClean="0"/>
          </a:p>
          <a:p>
            <a:pPr marL="0" indent="0">
              <a:buClr>
                <a:schemeClr val="tx1"/>
              </a:buClr>
              <a:buNone/>
            </a:pPr>
            <a:r>
              <a:rPr lang="es-EC" sz="2500" dirty="0" smtClean="0"/>
              <a:t>Obtener </a:t>
            </a:r>
            <a:r>
              <a:rPr lang="es-EC" sz="2500" dirty="0"/>
              <a:t>nuevos datos es una parte crítica del proceso de diseño visual. </a:t>
            </a:r>
            <a:endParaRPr lang="es-EC" sz="2500" dirty="0" smtClean="0"/>
          </a:p>
          <a:p>
            <a:pPr marL="0" indent="0">
              <a:buClr>
                <a:schemeClr val="tx1"/>
              </a:buClr>
              <a:buNone/>
            </a:pPr>
            <a:r>
              <a:rPr lang="es-EC" sz="2500" dirty="0" smtClean="0"/>
              <a:t>Cuando </a:t>
            </a:r>
            <a:r>
              <a:rPr lang="es-EC" sz="2500" dirty="0"/>
              <a:t>se enfrenta a un </a:t>
            </a:r>
            <a:r>
              <a:rPr lang="es-EC" sz="2500" dirty="0" smtClean="0"/>
              <a:t>dataset, </a:t>
            </a:r>
            <a:r>
              <a:rPr lang="es-EC" sz="2500" dirty="0"/>
              <a:t>siempre debe considerar si simplemente usarlo como está o </a:t>
            </a:r>
            <a:r>
              <a:rPr lang="es-EC" sz="2500" dirty="0" smtClean="0"/>
              <a:t>transformarlo: </a:t>
            </a:r>
            <a:r>
              <a:rPr lang="es-EC" sz="2500" dirty="0"/>
              <a:t>podría crear atributos recién derivados de los originales, o incluso transformar el </a:t>
            </a:r>
            <a:r>
              <a:rPr lang="es-EC" sz="2500" dirty="0" smtClean="0"/>
              <a:t>dataset </a:t>
            </a:r>
            <a:r>
              <a:rPr lang="es-EC" sz="2500" dirty="0"/>
              <a:t>del tipo original a </a:t>
            </a:r>
            <a:r>
              <a:rPr lang="es-EC" sz="2500" dirty="0" smtClean="0"/>
              <a:t>otro.</a:t>
            </a:r>
          </a:p>
        </p:txBody>
      </p:sp>
    </p:spTree>
    <p:extLst>
      <p:ext uri="{BB962C8B-B14F-4D97-AF65-F5344CB8AC3E}">
        <p14:creationId xmlns:p14="http://schemas.microsoft.com/office/powerpoint/2010/main" val="3306442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66</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Existe una fuerte relación entre la forma de los datos (los atributos y los tipos de </a:t>
            </a:r>
            <a:r>
              <a:rPr lang="es-EC" sz="2600" dirty="0" smtClean="0"/>
              <a:t>dataset) </a:t>
            </a:r>
            <a:r>
              <a:rPr lang="es-EC" sz="2600" dirty="0"/>
              <a:t>y qué tipos de </a:t>
            </a:r>
            <a:r>
              <a:rPr lang="es-EC" sz="2600" dirty="0" smtClean="0"/>
              <a:t>idiomas visuales </a:t>
            </a:r>
            <a:r>
              <a:rPr lang="es-EC" sz="2600" dirty="0"/>
              <a:t>son efectivos para mostrarlos. </a:t>
            </a:r>
            <a:endParaRPr lang="es-EC" sz="2600" dirty="0" smtClean="0"/>
          </a:p>
          <a:p>
            <a:pPr marL="0" indent="0">
              <a:buClr>
                <a:schemeClr val="tx1"/>
              </a:buClr>
              <a:buNone/>
            </a:pPr>
            <a:r>
              <a:rPr lang="es-EC" sz="2600" dirty="0" smtClean="0"/>
              <a:t>La </a:t>
            </a:r>
            <a:r>
              <a:rPr lang="es-EC" sz="2600" dirty="0"/>
              <a:t>buena noticia es que sus manos no están atadas como diseñador porque puede transformar los datos en una forma más útil para la tarea en cuestión. </a:t>
            </a:r>
            <a:endParaRPr lang="es-EC" sz="2600" dirty="0" smtClean="0"/>
          </a:p>
          <a:p>
            <a:pPr marL="0" indent="0">
              <a:buClr>
                <a:schemeClr val="tx1"/>
              </a:buClr>
              <a:buNone/>
            </a:pPr>
            <a:r>
              <a:rPr lang="es-EC" sz="2600" dirty="0" smtClean="0"/>
              <a:t>No </a:t>
            </a:r>
            <a:r>
              <a:rPr lang="es-EC" sz="2600" dirty="0"/>
              <a:t>solo </a:t>
            </a:r>
            <a:r>
              <a:rPr lang="es-EC" sz="2600" dirty="0" smtClean="0"/>
              <a:t>dibuje </a:t>
            </a:r>
            <a:r>
              <a:rPr lang="es-EC" sz="2600" dirty="0"/>
              <a:t>lo que </a:t>
            </a:r>
            <a:r>
              <a:rPr lang="es-EC" sz="2600" dirty="0" smtClean="0"/>
              <a:t>le </a:t>
            </a:r>
            <a:r>
              <a:rPr lang="es-EC" sz="2600" dirty="0"/>
              <a:t>dan; decida qué es lo correcto para mostrar, créelo con una serie de transformaciones del </a:t>
            </a:r>
            <a:r>
              <a:rPr lang="es-EC" sz="2600" dirty="0" smtClean="0"/>
              <a:t>dataset original</a:t>
            </a:r>
            <a:r>
              <a:rPr lang="es-EC" sz="2600" dirty="0"/>
              <a:t>, ¡y dibuje eso</a:t>
            </a:r>
            <a:r>
              <a:rPr lang="es-EC" sz="2600" dirty="0" smtClean="0"/>
              <a:t>!</a:t>
            </a:r>
          </a:p>
          <a:p>
            <a:pPr marL="0" indent="0">
              <a:buClr>
                <a:schemeClr val="tx1"/>
              </a:buClr>
              <a:buNone/>
            </a:pPr>
            <a:r>
              <a:rPr lang="es-EC" sz="2600" dirty="0" smtClean="0"/>
              <a:t>La </a:t>
            </a:r>
            <a:r>
              <a:rPr lang="es-EC" sz="2600" dirty="0"/>
              <a:t>capacidad de obtener nuevos datos es la razón por la cual la abstracción de datos utilizada en una herramienta visual es una opción activa por parte del </a:t>
            </a:r>
            <a:r>
              <a:rPr lang="es-EC" sz="2600" dirty="0" smtClean="0"/>
              <a:t>diseñador. </a:t>
            </a:r>
            <a:endParaRPr lang="es-EC" sz="2600" dirty="0"/>
          </a:p>
        </p:txBody>
      </p:sp>
    </p:spTree>
    <p:extLst>
      <p:ext uri="{BB962C8B-B14F-4D97-AF65-F5344CB8AC3E}">
        <p14:creationId xmlns:p14="http://schemas.microsoft.com/office/powerpoint/2010/main" val="2057035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67</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Cambiar el </a:t>
            </a:r>
            <a:r>
              <a:rPr lang="es-EC" sz="2600" dirty="0" smtClean="0"/>
              <a:t>dataset a </a:t>
            </a:r>
            <a:r>
              <a:rPr lang="es-EC" sz="2600" dirty="0"/>
              <a:t>otra forma derivando nuevos atributos y tipos expande enormemente el espacio de diseño de posibles </a:t>
            </a:r>
            <a:r>
              <a:rPr lang="es-EC" sz="2600" dirty="0" smtClean="0"/>
              <a:t>idiomas vis </a:t>
            </a:r>
            <a:r>
              <a:rPr lang="es-EC" sz="2600" dirty="0"/>
              <a:t>que puede usar para mostrarlo. </a:t>
            </a:r>
            <a:endParaRPr lang="es-EC" sz="2600" dirty="0" smtClean="0"/>
          </a:p>
          <a:p>
            <a:pPr marL="0" indent="0">
              <a:buClr>
                <a:schemeClr val="tx1"/>
              </a:buClr>
              <a:buNone/>
            </a:pPr>
            <a:r>
              <a:rPr lang="es-EC" sz="2600" dirty="0" smtClean="0"/>
              <a:t>La </a:t>
            </a:r>
            <a:r>
              <a:rPr lang="es-EC" sz="2600" dirty="0"/>
              <a:t>abstracción de datos final que elija podría ser simplemente el </a:t>
            </a:r>
            <a:r>
              <a:rPr lang="es-EC" sz="2600" dirty="0" smtClean="0"/>
              <a:t>dataset </a:t>
            </a:r>
            <a:r>
              <a:rPr lang="es-EC" sz="2600" dirty="0"/>
              <a:t>en su forma original, pero las abstracciones de datos más complejas basadas en la derivación de nuevos atributos y tipos son con frecuencia necesarias si está diseñando una herramienta visual para un caso de uso complejo del mundo real. </a:t>
            </a:r>
            <a:endParaRPr lang="es-EC" sz="2600" dirty="0" smtClean="0"/>
          </a:p>
          <a:p>
            <a:pPr marL="0" indent="0">
              <a:buClr>
                <a:schemeClr val="tx1"/>
              </a:buClr>
              <a:buNone/>
            </a:pPr>
            <a:r>
              <a:rPr lang="es-EC" sz="2600" dirty="0" smtClean="0"/>
              <a:t>De </a:t>
            </a:r>
            <a:r>
              <a:rPr lang="es-EC" sz="2600" dirty="0"/>
              <a:t>manera similar, cuando considera el diseño de un sistema visual existente, comprender cómo el diseñador original eligió transformar el </a:t>
            </a:r>
            <a:r>
              <a:rPr lang="es-EC" sz="2600" dirty="0" smtClean="0"/>
              <a:t>dataset dado </a:t>
            </a:r>
            <a:r>
              <a:rPr lang="es-EC" sz="2600" dirty="0"/>
              <a:t>debería ser la piedra angular de su análisis.</a:t>
            </a:r>
          </a:p>
        </p:txBody>
      </p:sp>
    </p:spTree>
    <p:extLst>
      <p:ext uri="{BB962C8B-B14F-4D97-AF65-F5344CB8AC3E}">
        <p14:creationId xmlns:p14="http://schemas.microsoft.com/office/powerpoint/2010/main" val="17987207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68</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Un conjunto de datos a menudo necesita transformarse más allá de su estado original para crear una codificación visual que pueda resolver el problema deseado. </a:t>
            </a:r>
            <a:r>
              <a:rPr lang="es-EC" sz="2400" dirty="0" smtClean="0"/>
              <a:t>Para </a:t>
            </a:r>
            <a:r>
              <a:rPr lang="es-EC" sz="2400" dirty="0"/>
              <a:t>hacerlo, podemos crear atributos derivados que extiendan el </a:t>
            </a:r>
            <a:r>
              <a:rPr lang="es-EC" sz="2400" dirty="0" smtClean="0"/>
              <a:t>dataset </a:t>
            </a:r>
            <a:r>
              <a:rPr lang="es-EC" sz="2400" dirty="0"/>
              <a:t>más allá del conjunto original de atributos que contiene. </a:t>
            </a:r>
            <a:endParaRPr lang="es-EC" sz="2400" dirty="0" smtClean="0"/>
          </a:p>
          <a:p>
            <a:pPr marL="0" indent="0">
              <a:buClr>
                <a:schemeClr val="tx1"/>
              </a:buClr>
              <a:buNone/>
            </a:pPr>
            <a:r>
              <a:rPr lang="es-EC" sz="2400" dirty="0" smtClean="0"/>
              <a:t>En </a:t>
            </a:r>
            <a:r>
              <a:rPr lang="es-EC" sz="2400" dirty="0"/>
              <a:t>algunos casos, el atributo derivado codifica los mismos datos que el original, pero con un cambio de tipo. Por ejemplo, un </a:t>
            </a:r>
            <a:r>
              <a:rPr lang="es-EC" sz="2400" dirty="0" smtClean="0"/>
              <a:t>dataset podría </a:t>
            </a:r>
            <a:r>
              <a:rPr lang="es-EC" sz="2400" dirty="0"/>
              <a:t>tener un atributo original que son datos cuantitativos: por ejemplo, números de coma flotante que representan la temperatura. Para algunas tareas, como encontrar anomalías en los patrones climáticos locales, los datos sin procesar pueden usarse directamente. Para otra tarea, como decidir si el agua </a:t>
            </a:r>
            <a:r>
              <a:rPr lang="es-EC" sz="2400" dirty="0" smtClean="0"/>
              <a:t>est</a:t>
            </a:r>
            <a:r>
              <a:rPr lang="es-ES" sz="2400" dirty="0" smtClean="0"/>
              <a:t>á a</a:t>
            </a:r>
            <a:r>
              <a:rPr lang="es-EC" sz="2400" dirty="0" smtClean="0"/>
              <a:t> </a:t>
            </a:r>
            <a:r>
              <a:rPr lang="es-EC" sz="2400" dirty="0"/>
              <a:t>una temperatura adecuada para una ducha, ese atributo cuantitativo podría transformarse en un nuevo atributo derivado que se ordena: caliente, tibio o frío. </a:t>
            </a:r>
            <a:endParaRPr lang="es-EC" sz="2400" dirty="0" smtClean="0"/>
          </a:p>
          <a:p>
            <a:pPr marL="0" indent="0">
              <a:buClr>
                <a:schemeClr val="tx1"/>
              </a:buClr>
              <a:buNone/>
            </a:pPr>
            <a:r>
              <a:rPr lang="es-EC" sz="2400" dirty="0"/>
              <a:t>En esta transformación, la mayoría de los detalles se </a:t>
            </a:r>
            <a:r>
              <a:rPr lang="es-EC" sz="2400" b="1" dirty="0"/>
              <a:t>agregan</a:t>
            </a:r>
            <a:r>
              <a:rPr lang="es-EC" sz="2400" dirty="0"/>
              <a:t>. </a:t>
            </a:r>
          </a:p>
          <a:p>
            <a:pPr marL="0" indent="0">
              <a:buClr>
                <a:schemeClr val="tx1"/>
              </a:buClr>
              <a:buNone/>
            </a:pPr>
            <a:endParaRPr lang="es-EC" sz="2400" dirty="0"/>
          </a:p>
        </p:txBody>
      </p:sp>
    </p:spTree>
    <p:extLst>
      <p:ext uri="{BB962C8B-B14F-4D97-AF65-F5344CB8AC3E}">
        <p14:creationId xmlns:p14="http://schemas.microsoft.com/office/powerpoint/2010/main" val="17880802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69</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En </a:t>
            </a:r>
            <a:r>
              <a:rPr lang="es-EC" sz="2600" dirty="0"/>
              <a:t>un tercer ejemplo, al hacer tostadas, una transformación aún más con pérdida en un atributo categórico binario podría ser suficiente: quemado o no quemado. </a:t>
            </a:r>
            <a:endParaRPr lang="es-EC" sz="2600" dirty="0" smtClean="0"/>
          </a:p>
          <a:p>
            <a:pPr marL="0" indent="0">
              <a:buClr>
                <a:schemeClr val="tx1"/>
              </a:buClr>
              <a:buNone/>
            </a:pPr>
            <a:r>
              <a:rPr lang="es-EC" sz="2600" dirty="0" smtClean="0"/>
              <a:t>En </a:t>
            </a:r>
            <a:r>
              <a:rPr lang="es-EC" sz="2600" dirty="0"/>
              <a:t>otros casos, la creación del atributo derivado requiere acceso a información adicional. Para un ejemplo geográfico, un atributo categórico del nombre de la ciudad podría transformarse en dos atributos cuantitativos derivados que contienen la latitud y la longitud de la ciudad. </a:t>
            </a:r>
            <a:endParaRPr lang="es-EC" sz="2600" dirty="0" smtClean="0"/>
          </a:p>
          <a:p>
            <a:pPr marL="0" indent="0">
              <a:buClr>
                <a:schemeClr val="tx1"/>
              </a:buClr>
              <a:buNone/>
            </a:pPr>
            <a:r>
              <a:rPr lang="es-EC" sz="2600" dirty="0" smtClean="0"/>
              <a:t>Esta </a:t>
            </a:r>
            <a:r>
              <a:rPr lang="es-EC" sz="2600" dirty="0"/>
              <a:t>transformación podría lograrse mediante una búsqueda en una base de datos externa separada. </a:t>
            </a:r>
            <a:endParaRPr lang="es-EC" sz="2600" dirty="0" smtClean="0"/>
          </a:p>
        </p:txBody>
      </p:sp>
    </p:spTree>
    <p:extLst>
      <p:ext uri="{BB962C8B-B14F-4D97-AF65-F5344CB8AC3E}">
        <p14:creationId xmlns:p14="http://schemas.microsoft.com/office/powerpoint/2010/main" val="1640939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Muchos aspectos del diseño visual dependen del tipo de datos que tiene a su </a:t>
            </a:r>
            <a:r>
              <a:rPr lang="es-EC" sz="2600" dirty="0" smtClean="0"/>
              <a:t>disposición:</a:t>
            </a:r>
          </a:p>
          <a:p>
            <a:r>
              <a:rPr lang="es-EC" sz="2600" dirty="0" smtClean="0"/>
              <a:t>¿</a:t>
            </a:r>
            <a:r>
              <a:rPr lang="es-EC" sz="2600" dirty="0"/>
              <a:t>Qué tipo de datos </a:t>
            </a:r>
            <a:r>
              <a:rPr lang="es-EC" sz="2600" dirty="0" smtClean="0"/>
              <a:t>le </a:t>
            </a:r>
            <a:r>
              <a:rPr lang="es-EC" sz="2600" dirty="0"/>
              <a:t>dan? ¿Qué información puede deducir de los datos, en comparación con </a:t>
            </a:r>
            <a:r>
              <a:rPr lang="es-EC" sz="2600" dirty="0" smtClean="0"/>
              <a:t>los detalles </a:t>
            </a:r>
            <a:r>
              <a:rPr lang="es-EC" sz="2600" dirty="0"/>
              <a:t>que se le debe decir explícitamente? ¿Qué conceptos de alto nivel le permitirán dividir los conjuntos de datos en partes generales y útiles?</a:t>
            </a:r>
            <a:endParaRPr lang="es-ES" sz="2600" dirty="0"/>
          </a:p>
          <a:p>
            <a:r>
              <a:rPr lang="es-EC" sz="2600" dirty="0"/>
              <a:t>Suponga que ve los siguientes datos:</a:t>
            </a:r>
            <a:endParaRPr lang="es-ES" sz="2600" dirty="0"/>
          </a:p>
          <a:p>
            <a:r>
              <a:rPr lang="es-EC" sz="2600" dirty="0"/>
              <a:t>14, 2.6, 30, 30, 15, 100001</a:t>
            </a:r>
            <a:endParaRPr lang="es-ES" sz="2600" dirty="0"/>
          </a:p>
          <a:p>
            <a:r>
              <a:rPr lang="es-EC" sz="2600" dirty="0"/>
              <a:t>¿Qué significa esta secuencia de seis números? Es posible que aún no pueda saberlo, sin más información sobre cómo interpretar cada número. </a:t>
            </a:r>
            <a:endParaRPr lang="es-ES_tradnl" sz="2600" dirty="0" smtClean="0"/>
          </a:p>
        </p:txBody>
      </p:sp>
    </p:spTree>
    <p:extLst>
      <p:ext uri="{BB962C8B-B14F-4D97-AF65-F5344CB8AC3E}">
        <p14:creationId xmlns:p14="http://schemas.microsoft.com/office/powerpoint/2010/main" val="885798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70</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1612234"/>
            <a:ext cx="1052244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Se puede crear un nuevo atributo derivado utilizando operaciones aritméticas, lógicas o estadísticas que varían de simples a complejas. </a:t>
            </a:r>
            <a:endParaRPr lang="es-EC" sz="2500" dirty="0" smtClean="0"/>
          </a:p>
          <a:p>
            <a:pPr marL="0" indent="0">
              <a:buClr>
                <a:schemeClr val="tx1"/>
              </a:buClr>
              <a:buNone/>
            </a:pPr>
            <a:r>
              <a:rPr lang="es-EC" sz="2500" dirty="0" smtClean="0"/>
              <a:t>Una </a:t>
            </a:r>
            <a:r>
              <a:rPr lang="es-EC" sz="2500" dirty="0"/>
              <a:t>operación simple común es restar dos atributos cuantitativos para crear un nuevo atributo de diferencia cuantitativa, que luego puede ser directamente codificado visualmente. </a:t>
            </a:r>
            <a:endParaRPr lang="es-EC" sz="2500" dirty="0" smtClean="0"/>
          </a:p>
          <a:p>
            <a:pPr marL="0" indent="0">
              <a:buClr>
                <a:schemeClr val="tx1"/>
              </a:buClr>
              <a:buNone/>
            </a:pPr>
            <a:r>
              <a:rPr lang="es-EC" sz="2500" dirty="0" smtClean="0"/>
              <a:t>La </a:t>
            </a:r>
            <a:r>
              <a:rPr lang="es-EC" sz="2500" dirty="0"/>
              <a:t>Figura 3.5 muestra un ejemplo de codificación de dos atributos directamente, frente a la codificación de la variable derivada de la diferencia entre ellos. </a:t>
            </a:r>
            <a:endParaRPr lang="es-EC" sz="2500" dirty="0" smtClean="0"/>
          </a:p>
          <a:p>
            <a:pPr marL="0" indent="0">
              <a:buClr>
                <a:schemeClr val="tx1"/>
              </a:buClr>
              <a:buNone/>
            </a:pPr>
            <a:r>
              <a:rPr lang="es-EC" sz="2500" dirty="0" smtClean="0"/>
              <a:t>Para </a:t>
            </a:r>
            <a:r>
              <a:rPr lang="es-EC" sz="2500" dirty="0"/>
              <a:t>las tareas que requieren comprender esta diferencia, la Figura 3.5 (b) es preferible porque codifica la diferencia directamente. </a:t>
            </a:r>
            <a:r>
              <a:rPr lang="es-EC" sz="2500" dirty="0" smtClean="0"/>
              <a:t>En </a:t>
            </a:r>
            <a:r>
              <a:rPr lang="es-EC" sz="2500" dirty="0"/>
              <a:t>contraste, en la Figura 3.5 (a), el usuario debe juzgar la diferencia de alturas entre las dos curvas originales en cada paso, una operación perceptiva que es más difícil y exigente. </a:t>
            </a:r>
          </a:p>
        </p:txBody>
      </p:sp>
    </p:spTree>
    <p:extLst>
      <p:ext uri="{BB962C8B-B14F-4D97-AF65-F5344CB8AC3E}">
        <p14:creationId xmlns:p14="http://schemas.microsoft.com/office/powerpoint/2010/main" val="10674359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71</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pic>
        <p:nvPicPr>
          <p:cNvPr id="3" name="Imagen 2"/>
          <p:cNvPicPr>
            <a:picLocks noChangeAspect="1"/>
          </p:cNvPicPr>
          <p:nvPr/>
        </p:nvPicPr>
        <p:blipFill>
          <a:blip r:embed="rId3"/>
          <a:stretch>
            <a:fillRect/>
          </a:stretch>
        </p:blipFill>
        <p:spPr>
          <a:xfrm>
            <a:off x="1629848" y="1495669"/>
            <a:ext cx="8803542" cy="4683826"/>
          </a:xfrm>
          <a:prstGeom prst="rect">
            <a:avLst/>
          </a:prstGeom>
        </p:spPr>
      </p:pic>
    </p:spTree>
    <p:extLst>
      <p:ext uri="{BB962C8B-B14F-4D97-AF65-F5344CB8AC3E}">
        <p14:creationId xmlns:p14="http://schemas.microsoft.com/office/powerpoint/2010/main" val="2044005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72</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907560" y="2024806"/>
            <a:ext cx="10385280"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La operación de ejemplo anterior es </a:t>
            </a:r>
            <a:r>
              <a:rPr lang="es-EC" sz="2600" dirty="0"/>
              <a:t>simple porque está localizada en un par de valores de </a:t>
            </a:r>
            <a:r>
              <a:rPr lang="es-EC" sz="2600" dirty="0" smtClean="0"/>
              <a:t>atributo. </a:t>
            </a:r>
            <a:r>
              <a:rPr lang="es-EC" sz="2600" dirty="0"/>
              <a:t>Una operación más compleja requeriría cálculos globales en todos los valores de un atributo, como el promedio de un solo atributo o la correlación entre dos de ellos. </a:t>
            </a:r>
            <a:endParaRPr lang="es-EC" sz="2600" dirty="0" smtClean="0"/>
          </a:p>
          <a:p>
            <a:pPr marL="0" indent="0">
              <a:buClr>
                <a:schemeClr val="tx1"/>
              </a:buClr>
              <a:buNone/>
            </a:pPr>
            <a:r>
              <a:rPr lang="es-EC" sz="2600" dirty="0" smtClean="0"/>
              <a:t>Los </a:t>
            </a:r>
            <a:r>
              <a:rPr lang="es-EC" sz="2600" dirty="0"/>
              <a:t>conjuntos de datos se pueden transformar en nuevos de un tipo diferente, al igual que se pueden derivar nuevos atributos de los existentes. </a:t>
            </a:r>
            <a:endParaRPr lang="es-EC" sz="2600" dirty="0" smtClean="0"/>
          </a:p>
        </p:txBody>
      </p:sp>
    </p:spTree>
    <p:extLst>
      <p:ext uri="{BB962C8B-B14F-4D97-AF65-F5344CB8AC3E}">
        <p14:creationId xmlns:p14="http://schemas.microsoft.com/office/powerpoint/2010/main" val="9323694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73</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a:t>Acciones</a:t>
            </a:r>
            <a:endParaRPr lang="en-US" sz="4200" dirty="0"/>
          </a:p>
        </p:txBody>
      </p:sp>
      <p:sp>
        <p:nvSpPr>
          <p:cNvPr id="5" name="Marcador de contenido 2"/>
          <p:cNvSpPr txBox="1">
            <a:spLocks/>
          </p:cNvSpPr>
          <p:nvPr/>
        </p:nvSpPr>
        <p:spPr>
          <a:xfrm>
            <a:off x="509954" y="1313289"/>
            <a:ext cx="11377246"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El proceso completo de creación de datos derivados puede involucrar múltiples etapas de transformación.</a:t>
            </a:r>
          </a:p>
          <a:p>
            <a:pPr marL="0" indent="0">
              <a:buClr>
                <a:schemeClr val="tx1"/>
              </a:buClr>
              <a:buNone/>
            </a:pPr>
            <a:r>
              <a:rPr lang="es-EC" sz="2400" dirty="0"/>
              <a:t>Por ejemplo, el sistema VxInsight transforma una tabla de datos genómicos en una red a través de un proceso de derivación en varias etapas al crear primero un atributo cuantitativo derivado de similitud y luego crear una red derivada con enlaces solo entre los elementos más similares [Davidson et al. 01]. </a:t>
            </a:r>
            <a:endParaRPr lang="es-EC" sz="2400" dirty="0" smtClean="0"/>
          </a:p>
          <a:p>
            <a:pPr marL="0" indent="0">
              <a:buClr>
                <a:schemeClr val="tx1"/>
              </a:buClr>
              <a:buNone/>
            </a:pPr>
            <a:r>
              <a:rPr lang="es-EC" sz="2400" dirty="0" smtClean="0"/>
              <a:t>La </a:t>
            </a:r>
            <a:r>
              <a:rPr lang="es-EC" sz="2400" dirty="0"/>
              <a:t>tabla tenía 6000 filas de genes de levadura y 18 columnas que contenían mediciones del nivel de actividad genética en una condición experimental específica. Los valores en las columnas se usaron para derivar un nuevo atributo, el puntaje de similitud, definido entre cada par de genes. La puntuación de similitud se calculó utilizando un procesamiento estadístico </a:t>
            </a:r>
            <a:r>
              <a:rPr lang="es-EC" sz="2400" dirty="0" smtClean="0"/>
              <a:t>sofisticado, </a:t>
            </a:r>
            <a:r>
              <a:rPr lang="es-EC" sz="2400" dirty="0"/>
              <a:t>como ocurre en este tipo de aplicación biológica. Este atributo derivado se usó para crear una red derivada, donde los nodos en la red eran genes. Se estableció un vínculo entre dos genes cuando el puntaje de similitud era alto; específicamente, los enlaces se crearon solo para los 20 mejores puntajes de similitud.</a:t>
            </a:r>
          </a:p>
        </p:txBody>
      </p:sp>
    </p:spTree>
    <p:extLst>
      <p:ext uri="{BB962C8B-B14F-4D97-AF65-F5344CB8AC3E}">
        <p14:creationId xmlns:p14="http://schemas.microsoft.com/office/powerpoint/2010/main" val="16765047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74</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Taller</a:t>
            </a:r>
            <a:endParaRPr lang="en-US" sz="4200" dirty="0"/>
          </a:p>
        </p:txBody>
      </p:sp>
      <p:sp>
        <p:nvSpPr>
          <p:cNvPr id="5" name="Marcador de contenido 2"/>
          <p:cNvSpPr txBox="1">
            <a:spLocks/>
          </p:cNvSpPr>
          <p:nvPr/>
        </p:nvSpPr>
        <p:spPr>
          <a:xfrm>
            <a:off x="907560" y="2024806"/>
            <a:ext cx="10385280"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Lectura de contenido acerca de </a:t>
            </a:r>
            <a:r>
              <a:rPr lang="es-EC" sz="2600" i="1" dirty="0" smtClean="0"/>
              <a:t>Search</a:t>
            </a:r>
            <a:r>
              <a:rPr lang="es-EC" sz="2600" dirty="0" smtClean="0"/>
              <a:t> y </a:t>
            </a:r>
            <a:r>
              <a:rPr lang="es-EC" sz="2600" i="1" dirty="0" smtClean="0"/>
              <a:t>Query, </a:t>
            </a:r>
            <a:r>
              <a:rPr lang="es-EC" sz="2600" dirty="0" smtClean="0"/>
              <a:t>para el </a:t>
            </a:r>
            <a:r>
              <a:rPr lang="es-ES" sz="2600" dirty="0" smtClean="0"/>
              <a:t>ámbito de Acciones</a:t>
            </a:r>
            <a:r>
              <a:rPr lang="es-ES" sz="2600" i="1" dirty="0" smtClean="0"/>
              <a:t>.</a:t>
            </a:r>
          </a:p>
          <a:p>
            <a:pPr marL="0" indent="0">
              <a:buClr>
                <a:schemeClr val="tx1"/>
              </a:buClr>
              <a:buNone/>
            </a:pPr>
            <a:r>
              <a:rPr lang="es-ES" sz="2600" dirty="0" smtClean="0"/>
              <a:t>Lectura de Targets</a:t>
            </a:r>
            <a:endParaRPr lang="es-EC" sz="2600" dirty="0" smtClean="0"/>
          </a:p>
        </p:txBody>
      </p:sp>
    </p:spTree>
    <p:extLst>
      <p:ext uri="{BB962C8B-B14F-4D97-AF65-F5344CB8AC3E}">
        <p14:creationId xmlns:p14="http://schemas.microsoft.com/office/powerpoint/2010/main" val="3294575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75</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El C</a:t>
            </a:r>
            <a:r>
              <a:rPr lang="es-ES" sz="4400" dirty="0" err="1" smtClean="0"/>
              <a:t>ómo</a:t>
            </a:r>
            <a:r>
              <a:rPr lang="es-ES" sz="4400" dirty="0" smtClean="0"/>
              <a:t>, </a:t>
            </a:r>
            <a:r>
              <a:rPr lang="es-ES" sz="4400" dirty="0" err="1" smtClean="0"/>
              <a:t>preview</a:t>
            </a:r>
            <a:endParaRPr lang="en-US" sz="4200" dirty="0"/>
          </a:p>
        </p:txBody>
      </p:sp>
      <p:sp>
        <p:nvSpPr>
          <p:cNvPr id="5" name="Marcador de contenido 2"/>
          <p:cNvSpPr txBox="1">
            <a:spLocks/>
          </p:cNvSpPr>
          <p:nvPr/>
        </p:nvSpPr>
        <p:spPr>
          <a:xfrm>
            <a:off x="770399" y="1418799"/>
            <a:ext cx="10659602"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La tercera parte </a:t>
            </a:r>
            <a:r>
              <a:rPr lang="es-EC" sz="2600" dirty="0" smtClean="0"/>
              <a:t>de </a:t>
            </a:r>
            <a:r>
              <a:rPr lang="es-EC" sz="2600" dirty="0"/>
              <a:t>análisis es cómo se puede construir un </a:t>
            </a:r>
            <a:r>
              <a:rPr lang="es-EC" sz="2600" dirty="0" smtClean="0"/>
              <a:t>idioma visual </a:t>
            </a:r>
            <a:r>
              <a:rPr lang="es-EC" sz="2600" dirty="0"/>
              <a:t>a partir de un conjunto de opciones de diseño. </a:t>
            </a:r>
            <a:endParaRPr lang="es-EC" sz="2600" dirty="0" smtClean="0"/>
          </a:p>
          <a:p>
            <a:pPr marL="0" indent="0">
              <a:buClr>
                <a:schemeClr val="tx1"/>
              </a:buClr>
              <a:buNone/>
            </a:pPr>
            <a:r>
              <a:rPr lang="es-EC" sz="2600" dirty="0" smtClean="0"/>
              <a:t>La </a:t>
            </a:r>
            <a:r>
              <a:rPr lang="es-EC" sz="2600" dirty="0"/>
              <a:t>Figura 3.7 proporciona una vista previa de estas opciones, con un desglose de alto nivel en cuatro clases principales. </a:t>
            </a:r>
            <a:endParaRPr lang="es-EC" sz="2600" dirty="0" smtClean="0"/>
          </a:p>
          <a:p>
            <a:pPr marL="0" indent="0">
              <a:buClr>
                <a:schemeClr val="tx1"/>
              </a:buClr>
              <a:buNone/>
            </a:pPr>
            <a:r>
              <a:rPr lang="es-EC" sz="2600" dirty="0" smtClean="0"/>
              <a:t>La </a:t>
            </a:r>
            <a:r>
              <a:rPr lang="es-EC" sz="2600" dirty="0"/>
              <a:t>familia de </a:t>
            </a:r>
            <a:r>
              <a:rPr lang="es-EC" sz="2600" u="sng" dirty="0"/>
              <a:t>cómo codificar </a:t>
            </a:r>
            <a:r>
              <a:rPr lang="es-EC" sz="2600" dirty="0"/>
              <a:t>datos dentro de una vista tiene cinco opciones para </a:t>
            </a:r>
            <a:r>
              <a:rPr lang="es-EC" sz="2600" i="1" dirty="0"/>
              <a:t>organizar los datos espacialmente</a:t>
            </a:r>
            <a:r>
              <a:rPr lang="es-EC" sz="2600" dirty="0"/>
              <a:t>: expresar valores; separar, ordenar y alinear regiones; y usar datos espaciales dados. </a:t>
            </a:r>
            <a:endParaRPr lang="es-EC" sz="2600" dirty="0" smtClean="0"/>
          </a:p>
          <a:p>
            <a:pPr marL="0" indent="0">
              <a:buClr>
                <a:schemeClr val="tx1"/>
              </a:buClr>
              <a:buNone/>
            </a:pPr>
            <a:r>
              <a:rPr lang="es-EC" sz="2600" dirty="0" smtClean="0"/>
              <a:t>Esta </a:t>
            </a:r>
            <a:r>
              <a:rPr lang="es-EC" sz="2600" dirty="0"/>
              <a:t>familia también incluye cómo </a:t>
            </a:r>
            <a:r>
              <a:rPr lang="es-EC" sz="2600" i="1" dirty="0"/>
              <a:t>mapear</a:t>
            </a:r>
            <a:r>
              <a:rPr lang="es-EC" sz="2600" dirty="0"/>
              <a:t> datos con todos los canales visuales </a:t>
            </a:r>
            <a:r>
              <a:rPr lang="es-EC" sz="2600" i="1" dirty="0"/>
              <a:t>no espaciales</a:t>
            </a:r>
            <a:r>
              <a:rPr lang="es-EC" sz="2600" dirty="0"/>
              <a:t>, incluidos el color, el tamaño, el ángulo, la forma y muchos más. </a:t>
            </a:r>
          </a:p>
        </p:txBody>
      </p:sp>
    </p:spTree>
    <p:extLst>
      <p:ext uri="{BB962C8B-B14F-4D97-AF65-F5344CB8AC3E}">
        <p14:creationId xmlns:p14="http://schemas.microsoft.com/office/powerpoint/2010/main" val="13810340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76</a:t>
            </a:fld>
            <a:endParaRPr lang="en-US" sz="1600" dirty="0"/>
          </a:p>
        </p:txBody>
      </p:sp>
      <p:pic>
        <p:nvPicPr>
          <p:cNvPr id="3" name="Imagen 2"/>
          <p:cNvPicPr>
            <a:picLocks noChangeAspect="1"/>
          </p:cNvPicPr>
          <p:nvPr/>
        </p:nvPicPr>
        <p:blipFill>
          <a:blip r:embed="rId3"/>
          <a:stretch>
            <a:fillRect/>
          </a:stretch>
        </p:blipFill>
        <p:spPr>
          <a:xfrm>
            <a:off x="2233246" y="70336"/>
            <a:ext cx="7363512" cy="6717323"/>
          </a:xfrm>
          <a:prstGeom prst="rect">
            <a:avLst/>
          </a:prstGeom>
        </p:spPr>
      </p:pic>
    </p:spTree>
    <p:extLst>
      <p:ext uri="{BB962C8B-B14F-4D97-AF65-F5344CB8AC3E}">
        <p14:creationId xmlns:p14="http://schemas.microsoft.com/office/powerpoint/2010/main" val="8844295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77</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El C</a:t>
            </a:r>
            <a:r>
              <a:rPr lang="es-ES" sz="4400" dirty="0" err="1" smtClean="0"/>
              <a:t>ómo</a:t>
            </a:r>
            <a:r>
              <a:rPr lang="es-ES" sz="4400" dirty="0" smtClean="0"/>
              <a:t>, </a:t>
            </a:r>
            <a:r>
              <a:rPr lang="es-ES" sz="4400" dirty="0" err="1" smtClean="0"/>
              <a:t>preview</a:t>
            </a:r>
            <a:endParaRPr lang="en-US" sz="4200" dirty="0"/>
          </a:p>
        </p:txBody>
      </p:sp>
      <p:sp>
        <p:nvSpPr>
          <p:cNvPr id="5" name="Marcador de contenido 2"/>
          <p:cNvSpPr txBox="1">
            <a:spLocks/>
          </p:cNvSpPr>
          <p:nvPr/>
        </p:nvSpPr>
        <p:spPr>
          <a:xfrm>
            <a:off x="770399" y="1828799"/>
            <a:ext cx="10659602" cy="423418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La familia de </a:t>
            </a:r>
            <a:r>
              <a:rPr lang="es-EC" sz="2600" u="sng" dirty="0"/>
              <a:t>manipulaci</a:t>
            </a:r>
            <a:r>
              <a:rPr lang="es-ES" sz="2600" u="sng" dirty="0" err="1"/>
              <a:t>ón</a:t>
            </a:r>
            <a:r>
              <a:rPr lang="es-EC" sz="2600" u="sng" dirty="0"/>
              <a:t> </a:t>
            </a:r>
            <a:r>
              <a:rPr lang="es-EC" sz="2600" dirty="0"/>
              <a:t>tiene la opción de cambiar cualquier aspecto de la vista, seleccionar elementos desde dentro de la vista y navegar para cambiar el punto de vista dentro de la </a:t>
            </a:r>
            <a:r>
              <a:rPr lang="es-EC" sz="2600" dirty="0" smtClean="0"/>
              <a:t>vista. </a:t>
            </a:r>
          </a:p>
          <a:p>
            <a:pPr marL="0" indent="0">
              <a:buClr>
                <a:schemeClr val="tx1"/>
              </a:buClr>
              <a:buNone/>
            </a:pPr>
            <a:r>
              <a:rPr lang="es-EC" sz="2600" dirty="0" smtClean="0"/>
              <a:t>La </a:t>
            </a:r>
            <a:r>
              <a:rPr lang="es-EC" sz="2600" dirty="0"/>
              <a:t>familia de cómo </a:t>
            </a:r>
            <a:r>
              <a:rPr lang="es-EC" sz="2600" u="sng" dirty="0"/>
              <a:t>facetar datos </a:t>
            </a:r>
            <a:r>
              <a:rPr lang="es-EC" sz="2600" dirty="0"/>
              <a:t>entre vistas tiene opciones sobre cómo yuxtaponer y coordinar múltiples vistas, cómo dividir datos entre vistas y cómo superponer capas una encima de otra. </a:t>
            </a:r>
            <a:endParaRPr lang="es-EC" sz="2600" dirty="0" smtClean="0"/>
          </a:p>
          <a:p>
            <a:pPr marL="0" indent="0">
              <a:buClr>
                <a:schemeClr val="tx1"/>
              </a:buClr>
              <a:buNone/>
            </a:pPr>
            <a:r>
              <a:rPr lang="es-EC" sz="2600" dirty="0" smtClean="0"/>
              <a:t>La </a:t>
            </a:r>
            <a:r>
              <a:rPr lang="es-EC" sz="2600" dirty="0"/>
              <a:t>familia de cómo </a:t>
            </a:r>
            <a:r>
              <a:rPr lang="es-EC" sz="2600" u="sng" dirty="0"/>
              <a:t>reducir los datos </a:t>
            </a:r>
            <a:r>
              <a:rPr lang="es-EC" sz="2600" dirty="0"/>
              <a:t>que se muestran tiene las opciones de filtrar los datos, agregar muchos elementos de datos e integrar información de enfoque y contexto en una sola vista. </a:t>
            </a:r>
          </a:p>
        </p:txBody>
      </p:sp>
    </p:spTree>
    <p:extLst>
      <p:ext uri="{BB962C8B-B14F-4D97-AF65-F5344CB8AC3E}">
        <p14:creationId xmlns:p14="http://schemas.microsoft.com/office/powerpoint/2010/main" val="71262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78</a:t>
            </a:fld>
            <a:endParaRPr lang="en-US" sz="1600" dirty="0"/>
          </a:p>
        </p:txBody>
      </p:sp>
      <p:sp>
        <p:nvSpPr>
          <p:cNvPr id="8" name="Título 1"/>
          <p:cNvSpPr txBox="1">
            <a:spLocks/>
          </p:cNvSpPr>
          <p:nvPr/>
        </p:nvSpPr>
        <p:spPr>
          <a:xfrm>
            <a:off x="770400" y="2760785"/>
            <a:ext cx="10522441" cy="1057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Ejemplos</a:t>
            </a:r>
            <a:endParaRPr lang="en-US" sz="4200" dirty="0"/>
          </a:p>
        </p:txBody>
      </p:sp>
    </p:spTree>
    <p:extLst>
      <p:ext uri="{BB962C8B-B14F-4D97-AF65-F5344CB8AC3E}">
        <p14:creationId xmlns:p14="http://schemas.microsoft.com/office/powerpoint/2010/main" val="9110900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79</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2338753"/>
            <a:ext cx="10659602" cy="372423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Los dos ejemplos </a:t>
            </a:r>
            <a:r>
              <a:rPr lang="es-EC" sz="2600" dirty="0"/>
              <a:t>de análisis y derivación a continuación dan una idea de cómo este marco </a:t>
            </a:r>
            <a:r>
              <a:rPr lang="es-EC" sz="2600" dirty="0" smtClean="0"/>
              <a:t>de trabajo de </a:t>
            </a:r>
            <a:r>
              <a:rPr lang="es-EC" sz="2600" dirty="0"/>
              <a:t>qué, por qué, cómo se puede </a:t>
            </a:r>
            <a:r>
              <a:rPr lang="es-EC" sz="2600" dirty="0" smtClean="0"/>
              <a:t>usar. </a:t>
            </a:r>
          </a:p>
          <a:p>
            <a:pPr marL="0" indent="0">
              <a:buClr>
                <a:schemeClr val="tx1"/>
              </a:buClr>
              <a:buNone/>
            </a:pPr>
            <a:r>
              <a:rPr lang="es-EC" sz="2600" dirty="0" smtClean="0"/>
              <a:t>El </a:t>
            </a:r>
            <a:r>
              <a:rPr lang="es-EC" sz="2600" dirty="0"/>
              <a:t>primer ejemplo cubre el análisis comparativo entre dos herramientas vis. </a:t>
            </a:r>
            <a:endParaRPr lang="es-EC" sz="2600" dirty="0" smtClean="0"/>
          </a:p>
          <a:p>
            <a:pPr marL="0" indent="0">
              <a:buClr>
                <a:schemeClr val="tx1"/>
              </a:buClr>
              <a:buNone/>
            </a:pPr>
            <a:r>
              <a:rPr lang="es-EC" sz="2600" dirty="0" smtClean="0"/>
              <a:t>El </a:t>
            </a:r>
            <a:r>
              <a:rPr lang="es-EC" sz="2600" dirty="0"/>
              <a:t>segundo ejemplo analiza la derivación de un solo atributo, una medida de importancia para que los árboles decidan qué ramas mostrar para resumir su estructura topológica. </a:t>
            </a:r>
            <a:endParaRPr lang="es-EC" sz="2600" dirty="0" smtClean="0"/>
          </a:p>
        </p:txBody>
      </p:sp>
    </p:spTree>
    <p:extLst>
      <p:ext uri="{BB962C8B-B14F-4D97-AF65-F5344CB8AC3E}">
        <p14:creationId xmlns:p14="http://schemas.microsoft.com/office/powerpoint/2010/main" val="1586022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14, 2.6, 30, 30, 15, </a:t>
            </a:r>
            <a:r>
              <a:rPr lang="es-EC" sz="2600" dirty="0" smtClean="0"/>
              <a:t>100001</a:t>
            </a:r>
          </a:p>
          <a:p>
            <a:endParaRPr lang="es-EC" sz="2600" dirty="0"/>
          </a:p>
          <a:p>
            <a:r>
              <a:rPr lang="es-EC" sz="2600" dirty="0" smtClean="0"/>
              <a:t>¿</a:t>
            </a:r>
            <a:r>
              <a:rPr lang="es-EC" sz="2600" dirty="0"/>
              <a:t>Son ubicaciones para dos puntos alejados entre sí en un espacio tridimensional, 14, 2.6, 30 y 30, 15, 100001? </a:t>
            </a:r>
            <a:endParaRPr lang="es-EC" sz="2600" dirty="0" smtClean="0"/>
          </a:p>
          <a:p>
            <a:r>
              <a:rPr lang="es-EC" sz="2600" dirty="0" smtClean="0"/>
              <a:t>¿</a:t>
            </a:r>
            <a:r>
              <a:rPr lang="es-EC" sz="2600" dirty="0"/>
              <a:t>Están dos puntos más cerca uno del otro en un espacio bidimensional, 14, 2.6 y 30, 30, </a:t>
            </a:r>
            <a:r>
              <a:rPr lang="es-EC" sz="2600" dirty="0" smtClean="0"/>
              <a:t>con </a:t>
            </a:r>
            <a:r>
              <a:rPr lang="es-EC" sz="2600" dirty="0"/>
              <a:t>el quinto número significa que hay 15 enlaces entre estos dos puntos y el sexto número asigna el peso de "100001" a ese enlace?</a:t>
            </a:r>
            <a:endParaRPr lang="es-ES_tradnl" sz="2600" dirty="0"/>
          </a:p>
        </p:txBody>
      </p:sp>
    </p:spTree>
    <p:extLst>
      <p:ext uri="{BB962C8B-B14F-4D97-AF65-F5344CB8AC3E}">
        <p14:creationId xmlns:p14="http://schemas.microsoft.com/office/powerpoint/2010/main" val="26309426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80</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512274"/>
            <a:ext cx="10659602" cy="44276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smtClean="0"/>
              <a:t>Comparar </a:t>
            </a:r>
            <a:r>
              <a:rPr lang="es-EC" sz="2400" dirty="0"/>
              <a:t>dos expresiones </a:t>
            </a:r>
            <a:r>
              <a:rPr lang="es-EC" sz="2400" dirty="0" smtClean="0"/>
              <a:t>idiomáticas</a:t>
            </a:r>
          </a:p>
          <a:p>
            <a:pPr marL="0" indent="0">
              <a:buClr>
                <a:schemeClr val="tx1"/>
              </a:buClr>
              <a:buNone/>
            </a:pPr>
            <a:r>
              <a:rPr lang="es-EC" sz="2400" dirty="0" smtClean="0"/>
              <a:t>El </a:t>
            </a:r>
            <a:r>
              <a:rPr lang="es-EC" sz="2400" dirty="0"/>
              <a:t>marco de análisis de qué, por qué, cómo es útil para el análisis comparativo, por ejemplo, para examinar dos herramientas vis diferentes que tienen diferentes respuestas a la pregunta de cómo se diseña el idioma cuando se usa exactamente para el mismo </a:t>
            </a:r>
            <a:r>
              <a:rPr lang="es-EC" sz="2400" dirty="0" smtClean="0"/>
              <a:t>contexto.</a:t>
            </a:r>
          </a:p>
          <a:p>
            <a:pPr marL="0" indent="0">
              <a:buClr>
                <a:schemeClr val="tx1"/>
              </a:buClr>
              <a:buNone/>
            </a:pPr>
            <a:r>
              <a:rPr lang="es-EC" sz="2400" dirty="0" smtClean="0"/>
              <a:t>SpaceTree </a:t>
            </a:r>
            <a:r>
              <a:rPr lang="es-EC" sz="2400" dirty="0"/>
              <a:t>[Plaisant et al. 02], que se muestra en la Figura 3.8 (a), y Tree-Juxtaposer [Munzner et al. 03], que se muestra en la Figura 3.8 (b), son herramientas de árbol que usan </a:t>
            </a:r>
            <a:r>
              <a:rPr lang="es-EC" sz="2400" dirty="0" smtClean="0"/>
              <a:t>idiomas algo </a:t>
            </a:r>
            <a:r>
              <a:rPr lang="es-EC" sz="2400" dirty="0"/>
              <a:t>diferentes. </a:t>
            </a:r>
            <a:endParaRPr lang="es-EC" sz="2400" dirty="0" smtClean="0"/>
          </a:p>
          <a:p>
            <a:pPr marL="0" indent="0">
              <a:buClr>
                <a:schemeClr val="tx1"/>
              </a:buClr>
              <a:buNone/>
            </a:pPr>
            <a:r>
              <a:rPr lang="es-EC" sz="2400" dirty="0" smtClean="0"/>
              <a:t>Lo </a:t>
            </a:r>
            <a:r>
              <a:rPr lang="es-EC" sz="2400" dirty="0"/>
              <a:t>que estas herramientas toman como datos de entrada es lo mismo: un gran árbol compuesto de nodos y enlaces. La razón por la que se utilizan estas herramientas es para el mismo objetivo en este escenario: presentar una ruta trazada entre dos nodos de interés para un </a:t>
            </a:r>
            <a:r>
              <a:rPr lang="es-EC" sz="2400" dirty="0" smtClean="0"/>
              <a:t>nodo target. </a:t>
            </a:r>
            <a:r>
              <a:rPr lang="es-EC" sz="2400" dirty="0"/>
              <a:t>Con más detalle, ambas herramientas se pueden utilizar para localizar rutas entre nodos e identificarlos.</a:t>
            </a:r>
          </a:p>
          <a:p>
            <a:pPr marL="0" indent="0">
              <a:buClr>
                <a:schemeClr val="tx1"/>
              </a:buClr>
              <a:buNone/>
            </a:pPr>
            <a:endParaRPr lang="es-EC" sz="2400" dirty="0"/>
          </a:p>
        </p:txBody>
      </p:sp>
    </p:spTree>
    <p:extLst>
      <p:ext uri="{BB962C8B-B14F-4D97-AF65-F5344CB8AC3E}">
        <p14:creationId xmlns:p14="http://schemas.microsoft.com/office/powerpoint/2010/main" val="2027158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81</a:t>
            </a:fld>
            <a:endParaRPr lang="en-US" sz="1600" dirty="0"/>
          </a:p>
        </p:txBody>
      </p:sp>
      <p:pic>
        <p:nvPicPr>
          <p:cNvPr id="4" name="Imagen 3"/>
          <p:cNvPicPr>
            <a:picLocks noChangeAspect="1"/>
          </p:cNvPicPr>
          <p:nvPr/>
        </p:nvPicPr>
        <p:blipFill>
          <a:blip r:embed="rId3"/>
          <a:stretch>
            <a:fillRect/>
          </a:stretch>
        </p:blipFill>
        <p:spPr>
          <a:xfrm>
            <a:off x="720962" y="334108"/>
            <a:ext cx="10753476" cy="5943517"/>
          </a:xfrm>
          <a:prstGeom prst="rect">
            <a:avLst/>
          </a:prstGeom>
        </p:spPr>
      </p:pic>
    </p:spTree>
    <p:extLst>
      <p:ext uri="{BB962C8B-B14F-4D97-AF65-F5344CB8AC3E}">
        <p14:creationId xmlns:p14="http://schemas.microsoft.com/office/powerpoint/2010/main" val="18341922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82</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635369"/>
            <a:ext cx="10659602" cy="44276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Algunos </a:t>
            </a:r>
            <a:r>
              <a:rPr lang="es-EC" sz="2600" dirty="0"/>
              <a:t>aspectos de las expresiones idiomáticas son los mismos: ambos sistemas permiten al usuario navegar y seleccionar una ruta, con el resultado de que está codificada de manera diferente a las rutas no seleccionadas </a:t>
            </a:r>
            <a:r>
              <a:rPr lang="es-EC" sz="2600" u="sng" dirty="0"/>
              <a:t>a través del resaltado</a:t>
            </a:r>
            <a:r>
              <a:rPr lang="es-EC" sz="2600" dirty="0"/>
              <a:t>. </a:t>
            </a:r>
            <a:endParaRPr lang="es-EC" sz="2600" dirty="0" smtClean="0"/>
          </a:p>
          <a:p>
            <a:pPr marL="0" indent="0">
              <a:buClr>
                <a:schemeClr val="tx1"/>
              </a:buClr>
              <a:buNone/>
            </a:pPr>
            <a:r>
              <a:rPr lang="es-EC" sz="2600" dirty="0" smtClean="0"/>
              <a:t>Los </a:t>
            </a:r>
            <a:r>
              <a:rPr lang="es-EC" sz="2600" dirty="0"/>
              <a:t>sistemas difieren en cómo los elementos de la visualización se manipulan y arreglan. </a:t>
            </a:r>
            <a:endParaRPr lang="es-EC" sz="2600" dirty="0" smtClean="0"/>
          </a:p>
          <a:p>
            <a:pPr marL="0" indent="0">
              <a:buClr>
                <a:schemeClr val="tx1"/>
              </a:buClr>
              <a:buNone/>
            </a:pPr>
            <a:r>
              <a:rPr lang="es-EC" sz="2600" dirty="0" smtClean="0"/>
              <a:t>SpaceTree </a:t>
            </a:r>
            <a:r>
              <a:rPr lang="es-EC" sz="2600" dirty="0"/>
              <a:t>vincula el acto de selección a un cambio de lo que se muestra al agregar y filtrar automáticamente los elementos no seleccionados. Por el contrario, TreeJuxtaposer permite al usuario organizar áreas del árbol para garantizar la visibilidad de las áreas de interés. </a:t>
            </a:r>
            <a:endParaRPr lang="es-EC" sz="2600" dirty="0" smtClean="0"/>
          </a:p>
          <a:p>
            <a:pPr marL="0" indent="0">
              <a:buClr>
                <a:schemeClr val="tx1"/>
              </a:buClr>
              <a:buNone/>
            </a:pPr>
            <a:r>
              <a:rPr lang="es-EC" sz="2600" dirty="0" smtClean="0"/>
              <a:t>La </a:t>
            </a:r>
            <a:r>
              <a:rPr lang="es-EC" sz="2600" dirty="0"/>
              <a:t>Figura 3.9 resume este análisis de qué, por qué y cómo</a:t>
            </a:r>
            <a:r>
              <a:rPr lang="es-EC" sz="2600" dirty="0" smtClean="0"/>
              <a:t>.</a:t>
            </a:r>
          </a:p>
        </p:txBody>
      </p:sp>
    </p:spTree>
    <p:extLst>
      <p:ext uri="{BB962C8B-B14F-4D97-AF65-F5344CB8AC3E}">
        <p14:creationId xmlns:p14="http://schemas.microsoft.com/office/powerpoint/2010/main" val="126162383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83</a:t>
            </a:fld>
            <a:endParaRPr lang="en-US" sz="1600" dirty="0"/>
          </a:p>
        </p:txBody>
      </p:sp>
      <p:pic>
        <p:nvPicPr>
          <p:cNvPr id="3" name="Imagen 2"/>
          <p:cNvPicPr>
            <a:picLocks noChangeAspect="1"/>
          </p:cNvPicPr>
          <p:nvPr/>
        </p:nvPicPr>
        <p:blipFill>
          <a:blip r:embed="rId3"/>
          <a:stretch>
            <a:fillRect/>
          </a:stretch>
        </p:blipFill>
        <p:spPr>
          <a:xfrm>
            <a:off x="403496" y="1159606"/>
            <a:ext cx="11393408" cy="4379547"/>
          </a:xfrm>
          <a:prstGeom prst="rect">
            <a:avLst/>
          </a:prstGeom>
        </p:spPr>
      </p:pic>
    </p:spTree>
    <p:extLst>
      <p:ext uri="{BB962C8B-B14F-4D97-AF65-F5344CB8AC3E}">
        <p14:creationId xmlns:p14="http://schemas.microsoft.com/office/powerpoint/2010/main" val="3228105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84</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635369"/>
            <a:ext cx="10659602" cy="44276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Derivar </a:t>
            </a:r>
            <a:r>
              <a:rPr lang="es-EC" sz="2600" dirty="0"/>
              <a:t>un </a:t>
            </a:r>
            <a:r>
              <a:rPr lang="es-EC" sz="2600" dirty="0" smtClean="0"/>
              <a:t>atributo</a:t>
            </a:r>
          </a:p>
          <a:p>
            <a:pPr marL="0" indent="0">
              <a:buClr>
                <a:schemeClr val="tx1"/>
              </a:buClr>
              <a:buNone/>
            </a:pPr>
            <a:r>
              <a:rPr lang="es-EC" sz="2600" dirty="0" smtClean="0"/>
              <a:t>En </a:t>
            </a:r>
            <a:r>
              <a:rPr lang="es-EC" sz="2600" dirty="0"/>
              <a:t>una </a:t>
            </a:r>
            <a:r>
              <a:rPr lang="es-EC" sz="2600" dirty="0" smtClean="0"/>
              <a:t>gr</a:t>
            </a:r>
            <a:r>
              <a:rPr lang="es-ES" sz="2600" dirty="0" err="1" smtClean="0"/>
              <a:t>áfica</a:t>
            </a:r>
            <a:r>
              <a:rPr lang="es-EC" sz="2600" dirty="0" smtClean="0"/>
              <a:t> </a:t>
            </a:r>
            <a:r>
              <a:rPr lang="es-EC" sz="2600" dirty="0"/>
              <a:t>que muestra una red o árbol complejo, es útil poder filtrar la mayor parte de la complejidad dibujando una imagen más simple que comunique los aspectos clave de su estructura topológica. </a:t>
            </a:r>
            <a:endParaRPr lang="es-EC" sz="2600" dirty="0" smtClean="0"/>
          </a:p>
          <a:p>
            <a:pPr marL="0" indent="0">
              <a:buClr>
                <a:schemeClr val="tx1"/>
              </a:buClr>
              <a:buNone/>
            </a:pPr>
            <a:r>
              <a:rPr lang="es-EC" sz="2600" dirty="0" smtClean="0"/>
              <a:t>Una </a:t>
            </a:r>
            <a:r>
              <a:rPr lang="es-EC" sz="2600" dirty="0"/>
              <a:t>forma de admitir este tipo de resumen es calcular un nuevo atributo derivado que mide la importancia de cada nodo en el gráfico y el filtro en función de ese atributo. </a:t>
            </a:r>
            <a:endParaRPr lang="es-EC" sz="2600" dirty="0" smtClean="0"/>
          </a:p>
          <a:p>
            <a:pPr marL="0" indent="0">
              <a:buClr>
                <a:schemeClr val="tx1"/>
              </a:buClr>
              <a:buNone/>
            </a:pPr>
            <a:r>
              <a:rPr lang="es-EC" sz="2600" dirty="0" smtClean="0"/>
              <a:t>Se </a:t>
            </a:r>
            <a:r>
              <a:rPr lang="es-EC" sz="2600" dirty="0"/>
              <a:t>han propuesto muchos enfoques diferentes para calcular la importancia; las métricas de </a:t>
            </a:r>
            <a:r>
              <a:rPr lang="es-EC" sz="2600" i="1" dirty="0"/>
              <a:t>centralidad</a:t>
            </a:r>
            <a:r>
              <a:rPr lang="es-EC" sz="2600" dirty="0"/>
              <a:t> lo hacen de una manera que tiene en cuenta la topología de la red</a:t>
            </a:r>
            <a:r>
              <a:rPr lang="es-EC" sz="2600" dirty="0" smtClean="0"/>
              <a:t>.</a:t>
            </a:r>
          </a:p>
          <a:p>
            <a:pPr marL="0" indent="0">
              <a:buClr>
                <a:schemeClr val="tx1"/>
              </a:buClr>
              <a:buNone/>
            </a:pPr>
            <a:endParaRPr lang="es-EC" sz="2600" dirty="0"/>
          </a:p>
        </p:txBody>
      </p:sp>
    </p:spTree>
    <p:extLst>
      <p:ext uri="{BB962C8B-B14F-4D97-AF65-F5344CB8AC3E}">
        <p14:creationId xmlns:p14="http://schemas.microsoft.com/office/powerpoint/2010/main" val="18416113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85</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635369"/>
            <a:ext cx="10659602" cy="44276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El número de Strahler es una medida de importancia de nodo desarrollada originalmente en hidrogeología para caracterizar la estructura de ramificación de los ríos que se ha adaptado y extendido para su uso visualizando árboles y redes [Auber 02]. </a:t>
            </a:r>
            <a:endParaRPr lang="es-EC" sz="2600" dirty="0" smtClean="0"/>
          </a:p>
          <a:p>
            <a:pPr marL="0" indent="0">
              <a:buClr>
                <a:schemeClr val="tx1"/>
              </a:buClr>
              <a:buNone/>
            </a:pPr>
            <a:r>
              <a:rPr lang="es-EC" sz="2600" dirty="0" smtClean="0"/>
              <a:t>Los </a:t>
            </a:r>
            <a:r>
              <a:rPr lang="es-EC" sz="2600" dirty="0"/>
              <a:t>nodos muy centrales tienen grandes números de Strahler, mientras que los nodos periféricos tienen valores bajos. El número de Strahler es un ejemplo de un atributo derivado para datos de red que es el resultado de un cálculo complejo y global, en lugar de simplemente un cálculo local en un pequeño vecindario alrededor de un nodo. </a:t>
            </a:r>
            <a:endParaRPr lang="es-EC" sz="2600" dirty="0" smtClean="0"/>
          </a:p>
          <a:p>
            <a:pPr marL="0" indent="0">
              <a:buClr>
                <a:schemeClr val="tx1"/>
              </a:buClr>
              <a:buNone/>
            </a:pPr>
            <a:r>
              <a:rPr lang="es-EC" sz="2600" dirty="0" smtClean="0"/>
              <a:t>La </a:t>
            </a:r>
            <a:r>
              <a:rPr lang="es-EC" sz="2600" dirty="0"/>
              <a:t>figura 3.10 muestra un ejemplo de filtrado de acuerdo con el atributo derivado de Strahler para resumir un árbol de manera efectiva. </a:t>
            </a:r>
          </a:p>
        </p:txBody>
      </p:sp>
    </p:spTree>
    <p:extLst>
      <p:ext uri="{BB962C8B-B14F-4D97-AF65-F5344CB8AC3E}">
        <p14:creationId xmlns:p14="http://schemas.microsoft.com/office/powerpoint/2010/main" val="11246364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86</a:t>
            </a:fld>
            <a:endParaRPr lang="en-US" sz="1600" dirty="0"/>
          </a:p>
        </p:txBody>
      </p:sp>
      <p:pic>
        <p:nvPicPr>
          <p:cNvPr id="4" name="Imagen 3"/>
          <p:cNvPicPr>
            <a:picLocks noChangeAspect="1"/>
          </p:cNvPicPr>
          <p:nvPr/>
        </p:nvPicPr>
        <p:blipFill>
          <a:blip r:embed="rId3"/>
          <a:stretch>
            <a:fillRect/>
          </a:stretch>
        </p:blipFill>
        <p:spPr>
          <a:xfrm>
            <a:off x="1840375" y="331666"/>
            <a:ext cx="8519650" cy="5775747"/>
          </a:xfrm>
          <a:prstGeom prst="rect">
            <a:avLst/>
          </a:prstGeom>
        </p:spPr>
      </p:pic>
    </p:spTree>
    <p:extLst>
      <p:ext uri="{BB962C8B-B14F-4D97-AF65-F5344CB8AC3E}">
        <p14:creationId xmlns:p14="http://schemas.microsoft.com/office/powerpoint/2010/main" val="13061131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87</a:t>
            </a:fld>
            <a:endParaRPr lang="en-US" sz="1600" dirty="0"/>
          </a:p>
        </p:txBody>
      </p:sp>
      <p:sp>
        <p:nvSpPr>
          <p:cNvPr id="8" name="Título 1"/>
          <p:cNvSpPr txBox="1">
            <a:spLocks/>
          </p:cNvSpPr>
          <p:nvPr/>
        </p:nvSpPr>
        <p:spPr>
          <a:xfrm>
            <a:off x="770399" y="595017"/>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846385"/>
            <a:ext cx="10659601" cy="42166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El resultado de dibujar solo los 5000 nodos mejor clasificados y los enlaces que los conectan es un esqueleto reconocible del árbol completo, que se muestra en la Figura 3.10 (a), mientras que más de medio millón de nodos se muestran en la Figura 3.10 (b). </a:t>
            </a:r>
            <a:endParaRPr lang="es-EC" sz="2400" dirty="0" smtClean="0"/>
          </a:p>
          <a:p>
            <a:pPr marL="0" indent="0">
              <a:buClr>
                <a:schemeClr val="tx1"/>
              </a:buClr>
              <a:buNone/>
            </a:pPr>
            <a:r>
              <a:rPr lang="es-EC" sz="2400" dirty="0" smtClean="0"/>
              <a:t>Por </a:t>
            </a:r>
            <a:r>
              <a:rPr lang="es-EC" sz="2400" dirty="0"/>
              <a:t>el contrario, si los 5000 nodos para dibujar se eligieran al azar, la estructura no sería comprensible. </a:t>
            </a:r>
            <a:endParaRPr lang="es-EC" sz="2400" dirty="0" smtClean="0"/>
          </a:p>
          <a:p>
            <a:pPr marL="0" indent="0">
              <a:buClr>
                <a:schemeClr val="tx1"/>
              </a:buClr>
              <a:buNone/>
            </a:pPr>
            <a:r>
              <a:rPr lang="es-EC" sz="2400" dirty="0" smtClean="0"/>
              <a:t>Ambas </a:t>
            </a:r>
            <a:r>
              <a:rPr lang="es-EC" sz="2400" dirty="0"/>
              <a:t>versiones de la red también están coloreadas de acuerdo con el número de Strahler, para mostrar cómo varía la medida de centralidad dentro de la red</a:t>
            </a:r>
            <a:r>
              <a:rPr lang="es-EC" sz="2400" dirty="0" smtClean="0"/>
              <a:t>.</a:t>
            </a:r>
          </a:p>
          <a:p>
            <a:pPr marL="0" indent="0">
              <a:buClr>
                <a:schemeClr val="tx1"/>
              </a:buClr>
              <a:buNone/>
            </a:pPr>
            <a:r>
              <a:rPr lang="es-EC" sz="2400" dirty="0"/>
              <a:t>Para resumir este ejemplo de manera concisa en términos de un análisis de qué, por qué, cómo, como se muestra en la Figura 3.11, se deriva un nuevo atributo cuantitativo y se utiliza para filtrar las partes periféricas de un árbol, en apoyo de la tarea de resumir la estructura general del árbol.</a:t>
            </a:r>
          </a:p>
          <a:p>
            <a:pPr marL="0" indent="0">
              <a:buClr>
                <a:schemeClr val="tx1"/>
              </a:buClr>
              <a:buNone/>
            </a:pPr>
            <a:endParaRPr lang="es-EC" sz="2400" dirty="0"/>
          </a:p>
        </p:txBody>
      </p:sp>
    </p:spTree>
    <p:extLst>
      <p:ext uri="{BB962C8B-B14F-4D97-AF65-F5344CB8AC3E}">
        <p14:creationId xmlns:p14="http://schemas.microsoft.com/office/powerpoint/2010/main" val="8130935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88</a:t>
            </a:fld>
            <a:endParaRPr lang="en-US" sz="1600" dirty="0"/>
          </a:p>
        </p:txBody>
      </p:sp>
      <p:sp>
        <p:nvSpPr>
          <p:cNvPr id="8" name="Título 1"/>
          <p:cNvSpPr txBox="1">
            <a:spLocks/>
          </p:cNvSpPr>
          <p:nvPr/>
        </p:nvSpPr>
        <p:spPr>
          <a:xfrm>
            <a:off x="770399" y="313662"/>
            <a:ext cx="105224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Análisis </a:t>
            </a:r>
            <a:r>
              <a:rPr lang="es-EC" sz="4400" dirty="0"/>
              <a:t>y derivación: ejemplos</a:t>
            </a:r>
            <a:endParaRPr lang="en-US" sz="4200" dirty="0"/>
          </a:p>
        </p:txBody>
      </p:sp>
      <p:sp>
        <p:nvSpPr>
          <p:cNvPr id="5" name="Marcador de contenido 2"/>
          <p:cNvSpPr txBox="1">
            <a:spLocks/>
          </p:cNvSpPr>
          <p:nvPr/>
        </p:nvSpPr>
        <p:spPr>
          <a:xfrm>
            <a:off x="770399" y="1230924"/>
            <a:ext cx="10659602" cy="48320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Como </a:t>
            </a:r>
            <a:r>
              <a:rPr lang="es-EC" sz="2600" dirty="0"/>
              <a:t>en el ejemplo anterior, el árbol está codificado como un diagrama de nodo-enlace, la opción más común para la disposición del árbol y la red.</a:t>
            </a:r>
          </a:p>
        </p:txBody>
      </p:sp>
      <p:pic>
        <p:nvPicPr>
          <p:cNvPr id="3" name="Imagen 2"/>
          <p:cNvPicPr>
            <a:picLocks noChangeAspect="1"/>
          </p:cNvPicPr>
          <p:nvPr/>
        </p:nvPicPr>
        <p:blipFill>
          <a:blip r:embed="rId3"/>
          <a:stretch>
            <a:fillRect/>
          </a:stretch>
        </p:blipFill>
        <p:spPr>
          <a:xfrm>
            <a:off x="1266095" y="1998936"/>
            <a:ext cx="9548446" cy="4302195"/>
          </a:xfrm>
          <a:prstGeom prst="rect">
            <a:avLst/>
          </a:prstGeom>
        </p:spPr>
      </p:pic>
    </p:spTree>
    <p:extLst>
      <p:ext uri="{BB962C8B-B14F-4D97-AF65-F5344CB8AC3E}">
        <p14:creationId xmlns:p14="http://schemas.microsoft.com/office/powerpoint/2010/main" val="1573204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Del mismo modo, suponga que ve los siguientes datos:</a:t>
            </a:r>
            <a:endParaRPr lang="es-ES" sz="2600" dirty="0"/>
          </a:p>
          <a:p>
            <a:r>
              <a:rPr lang="es-EC" sz="2600" dirty="0"/>
              <a:t>Albahaca, 7, S, Pera</a:t>
            </a:r>
            <a:endParaRPr lang="es-ES" sz="2600" dirty="0"/>
          </a:p>
          <a:p>
            <a:r>
              <a:rPr lang="es-EC" sz="2600" dirty="0"/>
              <a:t>Estos números y palabras podrían tener muchos significados posibles. Tal vez un envío de alimentos ha llegado en condiciones satisfactorias el séptimo día del mes, que contiene albahaca y peras. </a:t>
            </a:r>
            <a:endParaRPr lang="es-EC" sz="2600" dirty="0" smtClean="0"/>
          </a:p>
          <a:p>
            <a:r>
              <a:rPr lang="es-EC" sz="2600" dirty="0" smtClean="0"/>
              <a:t>Tal </a:t>
            </a:r>
            <a:r>
              <a:rPr lang="es-EC" sz="2600" dirty="0"/>
              <a:t>vez el servicio de remoción de nieve de </a:t>
            </a:r>
            <a:r>
              <a:rPr lang="es-EC" sz="2600" dirty="0" err="1" smtClean="0"/>
              <a:t>Pear</a:t>
            </a:r>
            <a:r>
              <a:rPr lang="es-EC" sz="2600" dirty="0" smtClean="0"/>
              <a:t> (Pera) </a:t>
            </a:r>
            <a:r>
              <a:rPr lang="es-EC" sz="2600" dirty="0"/>
              <a:t>Creek </a:t>
            </a:r>
            <a:r>
              <a:rPr lang="es-EC" sz="2600" dirty="0" err="1"/>
              <a:t>Limited</a:t>
            </a:r>
            <a:r>
              <a:rPr lang="es-EC" sz="2600" dirty="0"/>
              <a:t> haya limpiado 7 pulgadas de nieve en el vecindario de </a:t>
            </a:r>
            <a:r>
              <a:rPr lang="es-EC" sz="2600" dirty="0" err="1" smtClean="0"/>
              <a:t>Basil</a:t>
            </a:r>
            <a:r>
              <a:rPr lang="es-EC" sz="2600" dirty="0" smtClean="0"/>
              <a:t> (Albahaca) </a:t>
            </a:r>
            <a:r>
              <a:rPr lang="es-EC" sz="2600" dirty="0"/>
              <a:t>Point de la ciudad. </a:t>
            </a:r>
            <a:endParaRPr lang="es-EC" sz="2600" dirty="0" smtClean="0"/>
          </a:p>
          <a:p>
            <a:r>
              <a:rPr lang="es-EC" sz="2600" dirty="0" smtClean="0"/>
              <a:t>Tal </a:t>
            </a:r>
            <a:r>
              <a:rPr lang="es-EC" sz="2600" dirty="0"/>
              <a:t>vez la rata de laboratorio llamada Albahaca</a:t>
            </a:r>
            <a:r>
              <a:rPr lang="es-EC" sz="2600" dirty="0" smtClean="0"/>
              <a:t> </a:t>
            </a:r>
            <a:r>
              <a:rPr lang="es-EC" sz="2600" dirty="0"/>
              <a:t>ha hecho siete intentos para encontrar su camino a través de la sección sur del laberinto, atraída por el aroma de la comida de recompensa para esta prueba, una </a:t>
            </a:r>
            <a:r>
              <a:rPr lang="es-EC" sz="2600" dirty="0" smtClean="0"/>
              <a:t>Pera.</a:t>
            </a:r>
            <a:endParaRPr lang="es-ES" sz="2600" dirty="0"/>
          </a:p>
        </p:txBody>
      </p:sp>
    </p:spTree>
    <p:extLst>
      <p:ext uri="{BB962C8B-B14F-4D97-AF65-F5344CB8AC3E}">
        <p14:creationId xmlns:p14="http://schemas.microsoft.com/office/powerpoint/2010/main" val="3723956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44670</TotalTime>
  <Words>7919</Words>
  <Application>Microsoft Macintosh PowerPoint</Application>
  <PresentationFormat>Panorámica</PresentationFormat>
  <Paragraphs>575</Paragraphs>
  <Slides>88</Slides>
  <Notes>88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88</vt:i4>
      </vt:variant>
    </vt:vector>
  </HeadingPairs>
  <TitlesOfParts>
    <vt:vector size="95" baseType="lpstr">
      <vt:lpstr>Calibri</vt:lpstr>
      <vt:lpstr>Calibri Light</vt:lpstr>
      <vt:lpstr>NimbusSanL-Bold</vt:lpstr>
      <vt:lpstr>NimbusSanL-Regu</vt:lpstr>
      <vt:lpstr>NimbusSanL-ReguItal</vt:lpstr>
      <vt:lpstr>Arial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515</cp:revision>
  <dcterms:created xsi:type="dcterms:W3CDTF">2018-09-05T16:34:01Z</dcterms:created>
  <dcterms:modified xsi:type="dcterms:W3CDTF">2019-10-17T20:57:50Z</dcterms:modified>
</cp:coreProperties>
</file>