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63"/>
  </p:notesMasterIdLst>
  <p:sldIdLst>
    <p:sldId id="358" r:id="rId2"/>
    <p:sldId id="472" r:id="rId3"/>
    <p:sldId id="619" r:id="rId4"/>
    <p:sldId id="614" r:id="rId5"/>
    <p:sldId id="625" r:id="rId6"/>
    <p:sldId id="626" r:id="rId7"/>
    <p:sldId id="627" r:id="rId8"/>
    <p:sldId id="629" r:id="rId9"/>
    <p:sldId id="628" r:id="rId10"/>
    <p:sldId id="630" r:id="rId11"/>
    <p:sldId id="631" r:id="rId12"/>
    <p:sldId id="632" r:id="rId13"/>
    <p:sldId id="633" r:id="rId14"/>
    <p:sldId id="636" r:id="rId15"/>
    <p:sldId id="634" r:id="rId16"/>
    <p:sldId id="635" r:id="rId17"/>
    <p:sldId id="637" r:id="rId18"/>
    <p:sldId id="639" r:id="rId19"/>
    <p:sldId id="640" r:id="rId20"/>
    <p:sldId id="641" r:id="rId21"/>
    <p:sldId id="642" r:id="rId22"/>
    <p:sldId id="643" r:id="rId23"/>
    <p:sldId id="644" r:id="rId24"/>
    <p:sldId id="645" r:id="rId25"/>
    <p:sldId id="647" r:id="rId26"/>
    <p:sldId id="646" r:id="rId27"/>
    <p:sldId id="648" r:id="rId28"/>
    <p:sldId id="649" r:id="rId29"/>
    <p:sldId id="651" r:id="rId30"/>
    <p:sldId id="650" r:id="rId31"/>
    <p:sldId id="652" r:id="rId32"/>
    <p:sldId id="656" r:id="rId33"/>
    <p:sldId id="653" r:id="rId34"/>
    <p:sldId id="654" r:id="rId35"/>
    <p:sldId id="657" r:id="rId36"/>
    <p:sldId id="658" r:id="rId37"/>
    <p:sldId id="660" r:id="rId38"/>
    <p:sldId id="659" r:id="rId39"/>
    <p:sldId id="661" r:id="rId40"/>
    <p:sldId id="662" r:id="rId41"/>
    <p:sldId id="663" r:id="rId42"/>
    <p:sldId id="664" r:id="rId43"/>
    <p:sldId id="665" r:id="rId44"/>
    <p:sldId id="666" r:id="rId45"/>
    <p:sldId id="667" r:id="rId46"/>
    <p:sldId id="668" r:id="rId47"/>
    <p:sldId id="669" r:id="rId48"/>
    <p:sldId id="670" r:id="rId49"/>
    <p:sldId id="671" r:id="rId50"/>
    <p:sldId id="673" r:id="rId51"/>
    <p:sldId id="672" r:id="rId52"/>
    <p:sldId id="674" r:id="rId53"/>
    <p:sldId id="675" r:id="rId54"/>
    <p:sldId id="676" r:id="rId55"/>
    <p:sldId id="677" r:id="rId56"/>
    <p:sldId id="678" r:id="rId57"/>
    <p:sldId id="679" r:id="rId58"/>
    <p:sldId id="681" r:id="rId59"/>
    <p:sldId id="680" r:id="rId60"/>
    <p:sldId id="682" r:id="rId61"/>
    <p:sldId id="683" r:id="rId62"/>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6"/>
    <p:restoredTop sz="85236"/>
  </p:normalViewPr>
  <p:slideViewPr>
    <p:cSldViewPr snapToGrid="0" snapToObjects="1">
      <p:cViewPr varScale="1">
        <p:scale>
          <a:sx n="78" d="100"/>
          <a:sy n="78" d="100"/>
        </p:scale>
        <p:origin x="200" y="200"/>
      </p:cViewPr>
      <p:guideLst/>
    </p:cSldViewPr>
  </p:slideViewPr>
  <p:notesTextViewPr>
    <p:cViewPr>
      <p:scale>
        <a:sx n="1" d="1"/>
        <a:sy n="1" d="1"/>
      </p:scale>
      <p:origin x="0" y="0"/>
    </p:cViewPr>
  </p:notesTextViewPr>
  <p:notesViewPr>
    <p:cSldViewPr snapToGrid="0" snapToObjects="1">
      <p:cViewPr varScale="1">
        <p:scale>
          <a:sx n="49" d="100"/>
          <a:sy n="49" d="100"/>
        </p:scale>
        <p:origin x="21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10/21/19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a:t>
            </a:fld>
            <a:endParaRPr lang="en-US"/>
          </a:p>
        </p:txBody>
      </p:sp>
    </p:spTree>
    <p:extLst>
      <p:ext uri="{BB962C8B-B14F-4D97-AF65-F5344CB8AC3E}">
        <p14:creationId xmlns:p14="http://schemas.microsoft.com/office/powerpoint/2010/main" val="74320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1862971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7791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747483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592198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593728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252440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9647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1093976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1636587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1190226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1341010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2066507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1180452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556989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773731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166654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13198386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1769954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159206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1828838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29</a:t>
            </a:fld>
            <a:endParaRPr lang="en-US"/>
          </a:p>
        </p:txBody>
      </p:sp>
    </p:spTree>
    <p:extLst>
      <p:ext uri="{BB962C8B-B14F-4D97-AF65-F5344CB8AC3E}">
        <p14:creationId xmlns:p14="http://schemas.microsoft.com/office/powerpoint/2010/main" val="822631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98289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30</a:t>
            </a:fld>
            <a:endParaRPr lang="en-US"/>
          </a:p>
        </p:txBody>
      </p:sp>
    </p:spTree>
    <p:extLst>
      <p:ext uri="{BB962C8B-B14F-4D97-AF65-F5344CB8AC3E}">
        <p14:creationId xmlns:p14="http://schemas.microsoft.com/office/powerpoint/2010/main" val="4229069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31</a:t>
            </a:fld>
            <a:endParaRPr lang="en-US"/>
          </a:p>
        </p:txBody>
      </p:sp>
    </p:spTree>
    <p:extLst>
      <p:ext uri="{BB962C8B-B14F-4D97-AF65-F5344CB8AC3E}">
        <p14:creationId xmlns:p14="http://schemas.microsoft.com/office/powerpoint/2010/main" val="928709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32</a:t>
            </a:fld>
            <a:endParaRPr lang="en-US"/>
          </a:p>
        </p:txBody>
      </p:sp>
    </p:spTree>
    <p:extLst>
      <p:ext uri="{BB962C8B-B14F-4D97-AF65-F5344CB8AC3E}">
        <p14:creationId xmlns:p14="http://schemas.microsoft.com/office/powerpoint/2010/main" val="10080474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33</a:t>
            </a:fld>
            <a:endParaRPr lang="en-US"/>
          </a:p>
        </p:txBody>
      </p:sp>
    </p:spTree>
    <p:extLst>
      <p:ext uri="{BB962C8B-B14F-4D97-AF65-F5344CB8AC3E}">
        <p14:creationId xmlns:p14="http://schemas.microsoft.com/office/powerpoint/2010/main" val="3747926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34</a:t>
            </a:fld>
            <a:endParaRPr lang="en-US"/>
          </a:p>
        </p:txBody>
      </p:sp>
    </p:spTree>
    <p:extLst>
      <p:ext uri="{BB962C8B-B14F-4D97-AF65-F5344CB8AC3E}">
        <p14:creationId xmlns:p14="http://schemas.microsoft.com/office/powerpoint/2010/main" val="1111472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35</a:t>
            </a:fld>
            <a:endParaRPr lang="en-US"/>
          </a:p>
        </p:txBody>
      </p:sp>
    </p:spTree>
    <p:extLst>
      <p:ext uri="{BB962C8B-B14F-4D97-AF65-F5344CB8AC3E}">
        <p14:creationId xmlns:p14="http://schemas.microsoft.com/office/powerpoint/2010/main" val="4532973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36</a:t>
            </a:fld>
            <a:endParaRPr lang="en-US"/>
          </a:p>
        </p:txBody>
      </p:sp>
    </p:spTree>
    <p:extLst>
      <p:ext uri="{BB962C8B-B14F-4D97-AF65-F5344CB8AC3E}">
        <p14:creationId xmlns:p14="http://schemas.microsoft.com/office/powerpoint/2010/main" val="1757335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37</a:t>
            </a:fld>
            <a:endParaRPr lang="en-US"/>
          </a:p>
        </p:txBody>
      </p:sp>
    </p:spTree>
    <p:extLst>
      <p:ext uri="{BB962C8B-B14F-4D97-AF65-F5344CB8AC3E}">
        <p14:creationId xmlns:p14="http://schemas.microsoft.com/office/powerpoint/2010/main" val="2123343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38</a:t>
            </a:fld>
            <a:endParaRPr lang="en-US"/>
          </a:p>
        </p:txBody>
      </p:sp>
    </p:spTree>
    <p:extLst>
      <p:ext uri="{BB962C8B-B14F-4D97-AF65-F5344CB8AC3E}">
        <p14:creationId xmlns:p14="http://schemas.microsoft.com/office/powerpoint/2010/main" val="1668625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39</a:t>
            </a:fld>
            <a:endParaRPr lang="en-US"/>
          </a:p>
        </p:txBody>
      </p:sp>
    </p:spTree>
    <p:extLst>
      <p:ext uri="{BB962C8B-B14F-4D97-AF65-F5344CB8AC3E}">
        <p14:creationId xmlns:p14="http://schemas.microsoft.com/office/powerpoint/2010/main" val="73370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733826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40</a:t>
            </a:fld>
            <a:endParaRPr lang="en-US"/>
          </a:p>
        </p:txBody>
      </p:sp>
    </p:spTree>
    <p:extLst>
      <p:ext uri="{BB962C8B-B14F-4D97-AF65-F5344CB8AC3E}">
        <p14:creationId xmlns:p14="http://schemas.microsoft.com/office/powerpoint/2010/main" val="10055474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41</a:t>
            </a:fld>
            <a:endParaRPr lang="en-US"/>
          </a:p>
        </p:txBody>
      </p:sp>
    </p:spTree>
    <p:extLst>
      <p:ext uri="{BB962C8B-B14F-4D97-AF65-F5344CB8AC3E}">
        <p14:creationId xmlns:p14="http://schemas.microsoft.com/office/powerpoint/2010/main" val="16052542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42</a:t>
            </a:fld>
            <a:endParaRPr lang="en-US"/>
          </a:p>
        </p:txBody>
      </p:sp>
    </p:spTree>
    <p:extLst>
      <p:ext uri="{BB962C8B-B14F-4D97-AF65-F5344CB8AC3E}">
        <p14:creationId xmlns:p14="http://schemas.microsoft.com/office/powerpoint/2010/main" val="10887805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43</a:t>
            </a:fld>
            <a:endParaRPr lang="en-US"/>
          </a:p>
        </p:txBody>
      </p:sp>
    </p:spTree>
    <p:extLst>
      <p:ext uri="{BB962C8B-B14F-4D97-AF65-F5344CB8AC3E}">
        <p14:creationId xmlns:p14="http://schemas.microsoft.com/office/powerpoint/2010/main" val="20123016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44</a:t>
            </a:fld>
            <a:endParaRPr lang="en-US"/>
          </a:p>
        </p:txBody>
      </p:sp>
    </p:spTree>
    <p:extLst>
      <p:ext uri="{BB962C8B-B14F-4D97-AF65-F5344CB8AC3E}">
        <p14:creationId xmlns:p14="http://schemas.microsoft.com/office/powerpoint/2010/main" val="2073377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45</a:t>
            </a:fld>
            <a:endParaRPr lang="en-US"/>
          </a:p>
        </p:txBody>
      </p:sp>
    </p:spTree>
    <p:extLst>
      <p:ext uri="{BB962C8B-B14F-4D97-AF65-F5344CB8AC3E}">
        <p14:creationId xmlns:p14="http://schemas.microsoft.com/office/powerpoint/2010/main" val="14543855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46</a:t>
            </a:fld>
            <a:endParaRPr lang="en-US"/>
          </a:p>
        </p:txBody>
      </p:sp>
    </p:spTree>
    <p:extLst>
      <p:ext uri="{BB962C8B-B14F-4D97-AF65-F5344CB8AC3E}">
        <p14:creationId xmlns:p14="http://schemas.microsoft.com/office/powerpoint/2010/main" val="1694145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47</a:t>
            </a:fld>
            <a:endParaRPr lang="en-US"/>
          </a:p>
        </p:txBody>
      </p:sp>
    </p:spTree>
    <p:extLst>
      <p:ext uri="{BB962C8B-B14F-4D97-AF65-F5344CB8AC3E}">
        <p14:creationId xmlns:p14="http://schemas.microsoft.com/office/powerpoint/2010/main" val="3968524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48</a:t>
            </a:fld>
            <a:endParaRPr lang="en-US"/>
          </a:p>
        </p:txBody>
      </p:sp>
    </p:spTree>
    <p:extLst>
      <p:ext uri="{BB962C8B-B14F-4D97-AF65-F5344CB8AC3E}">
        <p14:creationId xmlns:p14="http://schemas.microsoft.com/office/powerpoint/2010/main" val="318695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49</a:t>
            </a:fld>
            <a:endParaRPr lang="en-US"/>
          </a:p>
        </p:txBody>
      </p:sp>
    </p:spTree>
    <p:extLst>
      <p:ext uri="{BB962C8B-B14F-4D97-AF65-F5344CB8AC3E}">
        <p14:creationId xmlns:p14="http://schemas.microsoft.com/office/powerpoint/2010/main" val="931408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20668315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50</a:t>
            </a:fld>
            <a:endParaRPr lang="en-US"/>
          </a:p>
        </p:txBody>
      </p:sp>
    </p:spTree>
    <p:extLst>
      <p:ext uri="{BB962C8B-B14F-4D97-AF65-F5344CB8AC3E}">
        <p14:creationId xmlns:p14="http://schemas.microsoft.com/office/powerpoint/2010/main" val="3798430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51</a:t>
            </a:fld>
            <a:endParaRPr lang="en-US"/>
          </a:p>
        </p:txBody>
      </p:sp>
    </p:spTree>
    <p:extLst>
      <p:ext uri="{BB962C8B-B14F-4D97-AF65-F5344CB8AC3E}">
        <p14:creationId xmlns:p14="http://schemas.microsoft.com/office/powerpoint/2010/main" val="19662032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52</a:t>
            </a:fld>
            <a:endParaRPr lang="en-US"/>
          </a:p>
        </p:txBody>
      </p:sp>
    </p:spTree>
    <p:extLst>
      <p:ext uri="{BB962C8B-B14F-4D97-AF65-F5344CB8AC3E}">
        <p14:creationId xmlns:p14="http://schemas.microsoft.com/office/powerpoint/2010/main" val="16543887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53</a:t>
            </a:fld>
            <a:endParaRPr lang="en-US"/>
          </a:p>
        </p:txBody>
      </p:sp>
    </p:spTree>
    <p:extLst>
      <p:ext uri="{BB962C8B-B14F-4D97-AF65-F5344CB8AC3E}">
        <p14:creationId xmlns:p14="http://schemas.microsoft.com/office/powerpoint/2010/main" val="20430182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54</a:t>
            </a:fld>
            <a:endParaRPr lang="en-US"/>
          </a:p>
        </p:txBody>
      </p:sp>
    </p:spTree>
    <p:extLst>
      <p:ext uri="{BB962C8B-B14F-4D97-AF65-F5344CB8AC3E}">
        <p14:creationId xmlns:p14="http://schemas.microsoft.com/office/powerpoint/2010/main" val="6424480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55</a:t>
            </a:fld>
            <a:endParaRPr lang="en-US"/>
          </a:p>
        </p:txBody>
      </p:sp>
    </p:spTree>
    <p:extLst>
      <p:ext uri="{BB962C8B-B14F-4D97-AF65-F5344CB8AC3E}">
        <p14:creationId xmlns:p14="http://schemas.microsoft.com/office/powerpoint/2010/main" val="19170893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56</a:t>
            </a:fld>
            <a:endParaRPr lang="en-US"/>
          </a:p>
        </p:txBody>
      </p:sp>
    </p:spTree>
    <p:extLst>
      <p:ext uri="{BB962C8B-B14F-4D97-AF65-F5344CB8AC3E}">
        <p14:creationId xmlns:p14="http://schemas.microsoft.com/office/powerpoint/2010/main" val="207582691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57</a:t>
            </a:fld>
            <a:endParaRPr lang="en-US"/>
          </a:p>
        </p:txBody>
      </p:sp>
    </p:spTree>
    <p:extLst>
      <p:ext uri="{BB962C8B-B14F-4D97-AF65-F5344CB8AC3E}">
        <p14:creationId xmlns:p14="http://schemas.microsoft.com/office/powerpoint/2010/main" val="18807488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58</a:t>
            </a:fld>
            <a:endParaRPr lang="en-US"/>
          </a:p>
        </p:txBody>
      </p:sp>
    </p:spTree>
    <p:extLst>
      <p:ext uri="{BB962C8B-B14F-4D97-AF65-F5344CB8AC3E}">
        <p14:creationId xmlns:p14="http://schemas.microsoft.com/office/powerpoint/2010/main" val="16774277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59</a:t>
            </a:fld>
            <a:endParaRPr lang="en-US"/>
          </a:p>
        </p:txBody>
      </p:sp>
    </p:spTree>
    <p:extLst>
      <p:ext uri="{BB962C8B-B14F-4D97-AF65-F5344CB8AC3E}">
        <p14:creationId xmlns:p14="http://schemas.microsoft.com/office/powerpoint/2010/main" val="1664955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170140770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60</a:t>
            </a:fld>
            <a:endParaRPr lang="en-US"/>
          </a:p>
        </p:txBody>
      </p:sp>
    </p:spTree>
    <p:extLst>
      <p:ext uri="{BB962C8B-B14F-4D97-AF65-F5344CB8AC3E}">
        <p14:creationId xmlns:p14="http://schemas.microsoft.com/office/powerpoint/2010/main" val="16174139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61</a:t>
            </a:fld>
            <a:endParaRPr lang="en-US"/>
          </a:p>
        </p:txBody>
      </p:sp>
    </p:spTree>
    <p:extLst>
      <p:ext uri="{BB962C8B-B14F-4D97-AF65-F5344CB8AC3E}">
        <p14:creationId xmlns:p14="http://schemas.microsoft.com/office/powerpoint/2010/main" val="651804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156418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1091992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1925451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21/10/19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21/10/19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21/10/19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21/10/19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21/10/19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21/10/19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21/10/19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21/10/19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21/10/19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21/10/19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21/10/19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21/10/19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image" Target="../media/image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 Id="rId3" Type="http://schemas.openxmlformats.org/officeDocument/2006/relationships/image" Target="../media/image1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p:cNvSpPr txBox="1">
            <a:spLocks/>
          </p:cNvSpPr>
          <p:nvPr/>
        </p:nvSpPr>
        <p:spPr>
          <a:xfrm>
            <a:off x="385011" y="2021305"/>
            <a:ext cx="11357810" cy="1060018"/>
          </a:xfrm>
          <a:prstGeom prst="rect">
            <a:avLst/>
          </a:prstGeom>
        </p:spPr>
        <p:txBody>
          <a:bodyPr>
            <a:normAutofit fontScale="850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 sz="5800" dirty="0"/>
              <a:t>Visualización </a:t>
            </a:r>
            <a:r>
              <a:rPr lang="es-ES" sz="5800" dirty="0" smtClean="0"/>
              <a:t>Científica </a:t>
            </a:r>
            <a:r>
              <a:rPr lang="es-ES" sz="5800" dirty="0"/>
              <a:t>y </a:t>
            </a:r>
            <a:r>
              <a:rPr lang="es-ES" sz="5800" dirty="0" smtClean="0"/>
              <a:t>Analítica </a:t>
            </a:r>
            <a:r>
              <a:rPr lang="es-ES" sz="5800" dirty="0"/>
              <a:t>de </a:t>
            </a:r>
            <a:r>
              <a:rPr lang="es-ES" sz="5800" dirty="0" smtClean="0"/>
              <a:t>Datos</a:t>
            </a:r>
            <a:endParaRPr lang="en-US" sz="7100" dirty="0"/>
          </a:p>
        </p:txBody>
      </p:sp>
      <p:sp>
        <p:nvSpPr>
          <p:cNvPr id="4" name="Subtítulo 2"/>
          <p:cNvSpPr txBox="1">
            <a:spLocks/>
          </p:cNvSpPr>
          <p:nvPr/>
        </p:nvSpPr>
        <p:spPr>
          <a:xfrm>
            <a:off x="956518" y="4691811"/>
            <a:ext cx="10058400" cy="114300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 sz="2400" dirty="0" smtClean="0">
                <a:solidFill>
                  <a:schemeClr val="tx1"/>
                </a:solidFill>
              </a:rPr>
              <a:t>Escuela Politécnica Nacional</a:t>
            </a:r>
          </a:p>
          <a:p>
            <a:r>
              <a:rPr lang="es-ES" sz="2400" dirty="0" smtClean="0">
                <a:solidFill>
                  <a:schemeClr val="tx1"/>
                </a:solidFill>
              </a:rPr>
              <a:t>Programa de Maestría</a:t>
            </a:r>
            <a:endParaRPr lang="en-US" sz="2400" dirty="0">
              <a:solidFill>
                <a:schemeClr val="tx1"/>
              </a:solidFill>
            </a:endParaRPr>
          </a:p>
        </p:txBody>
      </p:sp>
      <p:sp>
        <p:nvSpPr>
          <p:cNvPr id="6" name="Subtítulo 2"/>
          <p:cNvSpPr txBox="1">
            <a:spLocks/>
          </p:cNvSpPr>
          <p:nvPr/>
        </p:nvSpPr>
        <p:spPr>
          <a:xfrm>
            <a:off x="956518" y="3761015"/>
            <a:ext cx="10058400" cy="45890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2800" b="1" dirty="0" smtClean="0">
                <a:solidFill>
                  <a:schemeClr val="tx1"/>
                </a:solidFill>
              </a:rPr>
              <a:t>Lorena </a:t>
            </a:r>
            <a:r>
              <a:rPr lang="en-US" sz="2800" b="1" dirty="0" err="1" smtClean="0">
                <a:solidFill>
                  <a:schemeClr val="tx1"/>
                </a:solidFill>
              </a:rPr>
              <a:t>recalde</a:t>
            </a:r>
            <a:r>
              <a:rPr lang="en-US" sz="2800" b="1" dirty="0" smtClean="0">
                <a:solidFill>
                  <a:schemeClr val="tx1"/>
                </a:solidFill>
              </a:rPr>
              <a:t> </a:t>
            </a:r>
            <a:r>
              <a:rPr lang="en-US" sz="2800" b="1" cap="none" dirty="0" smtClean="0">
                <a:solidFill>
                  <a:schemeClr val="tx1"/>
                </a:solidFill>
              </a:rPr>
              <a:t>Ph.D.</a:t>
            </a:r>
            <a:endParaRPr lang="en-US" sz="2800" b="1" dirty="0">
              <a:solidFill>
                <a:schemeClr val="tx1"/>
              </a:solidFill>
            </a:endParaRPr>
          </a:p>
        </p:txBody>
      </p:sp>
      <p:sp>
        <p:nvSpPr>
          <p:cNvPr id="7" name="Subtítulo 2"/>
          <p:cNvSpPr txBox="1">
            <a:spLocks/>
          </p:cNvSpPr>
          <p:nvPr/>
        </p:nvSpPr>
        <p:spPr>
          <a:xfrm>
            <a:off x="956518" y="5834811"/>
            <a:ext cx="2734333" cy="47189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2019-B</a:t>
            </a:r>
            <a:endParaRPr lang="en-US" dirty="0">
              <a:solidFill>
                <a:schemeClr val="tx1"/>
              </a:solidFill>
            </a:endParaRPr>
          </a:p>
        </p:txBody>
      </p:sp>
    </p:spTree>
    <p:extLst>
      <p:ext uri="{BB962C8B-B14F-4D97-AF65-F5344CB8AC3E}">
        <p14:creationId xmlns:p14="http://schemas.microsoft.com/office/powerpoint/2010/main" val="741299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i="1" dirty="0" smtClean="0"/>
              <a:t>Resaltar </a:t>
            </a:r>
            <a:r>
              <a:rPr lang="es-EC" sz="2600" i="1" dirty="0"/>
              <a:t>las cosas </a:t>
            </a:r>
            <a:r>
              <a:rPr lang="es-EC" sz="2600" i="1" dirty="0" smtClean="0"/>
              <a:t>importantes</a:t>
            </a:r>
          </a:p>
          <a:p>
            <a:pPr marL="0" indent="0">
              <a:buClr>
                <a:schemeClr val="tx1"/>
              </a:buClr>
              <a:buNone/>
            </a:pPr>
            <a:r>
              <a:rPr lang="es-EC" sz="2600" dirty="0" smtClean="0"/>
              <a:t>Anteriormente </a:t>
            </a:r>
            <a:r>
              <a:rPr lang="es-EC" sz="2600" dirty="0"/>
              <a:t>hemos demostrado el uso de atributos preattentivos para atraer la atención de nuestra audiencia hacia dónde queremos que se concentren: en otras palabras, para resaltar las cosas importantes. Continuemos explorando esta estrategia. </a:t>
            </a:r>
            <a:endParaRPr lang="es-EC" sz="2600" dirty="0" smtClean="0"/>
          </a:p>
          <a:p>
            <a:pPr marL="0" indent="0">
              <a:buClr>
                <a:schemeClr val="tx1"/>
              </a:buClr>
              <a:buNone/>
            </a:pPr>
            <a:r>
              <a:rPr lang="es-EC" sz="2600" dirty="0" smtClean="0"/>
              <a:t>Lo </a:t>
            </a:r>
            <a:r>
              <a:rPr lang="es-EC" sz="2600" dirty="0"/>
              <a:t>crítico aquí es resaltar </a:t>
            </a:r>
            <a:r>
              <a:rPr lang="es-EC" sz="2600" u="sng" dirty="0"/>
              <a:t>solo una fracción de la visión general</a:t>
            </a:r>
            <a:r>
              <a:rPr lang="es-EC" sz="2600" dirty="0"/>
              <a:t>, ya que los efectos de resaltado se diluyen a medida que aumenta el porcentaje </a:t>
            </a:r>
            <a:r>
              <a:rPr lang="es-EC" sz="2600" dirty="0" smtClean="0"/>
              <a:t>de lo resaltado</a:t>
            </a:r>
            <a:r>
              <a:rPr lang="es-EC" sz="2600" dirty="0"/>
              <a:t>. </a:t>
            </a:r>
            <a:endParaRPr lang="es-EC" sz="2600" dirty="0" smtClean="0"/>
          </a:p>
          <a:p>
            <a:pPr marL="0" indent="0">
              <a:buClr>
                <a:schemeClr val="tx1"/>
              </a:buClr>
              <a:buNone/>
            </a:pPr>
            <a:r>
              <a:rPr lang="es-EC" sz="2600" dirty="0" smtClean="0"/>
              <a:t>En </a:t>
            </a:r>
            <a:r>
              <a:rPr lang="es-EC" sz="2600" dirty="0"/>
              <a:t>Principios universales de diseño (Lidwell, Holden y Butler, 2003), se recomienda resaltar como máximo el 10% del diseño visual. Ofrecen las siguientes pautas</a:t>
            </a:r>
            <a:r>
              <a:rPr lang="es-EC" sz="2600" dirty="0" smtClean="0"/>
              <a:t>:</a:t>
            </a:r>
          </a:p>
        </p:txBody>
      </p:sp>
    </p:spTree>
    <p:extLst>
      <p:ext uri="{BB962C8B-B14F-4D97-AF65-F5344CB8AC3E}">
        <p14:creationId xmlns:p14="http://schemas.microsoft.com/office/powerpoint/2010/main" val="2006788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580702"/>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 </a:t>
            </a:r>
            <a:r>
              <a:rPr lang="es-EC" sz="2500" b="1" dirty="0"/>
              <a:t>Negrita</a:t>
            </a:r>
            <a:r>
              <a:rPr lang="es-EC" sz="2500" dirty="0"/>
              <a:t>, </a:t>
            </a:r>
            <a:r>
              <a:rPr lang="es-EC" sz="2500" i="1" dirty="0"/>
              <a:t>cursiva</a:t>
            </a:r>
            <a:r>
              <a:rPr lang="es-EC" sz="2500" dirty="0"/>
              <a:t> y </a:t>
            </a:r>
            <a:r>
              <a:rPr lang="es-EC" sz="2500" u="sng" dirty="0"/>
              <a:t>subrayado</a:t>
            </a:r>
            <a:r>
              <a:rPr lang="es-EC" sz="2500" dirty="0"/>
              <a:t>: se usa para títulos, etiquetas, subtítulos y secuencias cortas de palabras para diferenciar elementos. </a:t>
            </a:r>
            <a:endParaRPr lang="es-EC" sz="2500" dirty="0" smtClean="0"/>
          </a:p>
          <a:p>
            <a:pPr marL="0" indent="0">
              <a:buClr>
                <a:schemeClr val="tx1"/>
              </a:buClr>
              <a:buNone/>
            </a:pPr>
            <a:r>
              <a:rPr lang="es-EC" sz="2500" dirty="0" smtClean="0"/>
              <a:t>Generalmente </a:t>
            </a:r>
            <a:r>
              <a:rPr lang="es-EC" sz="2500" dirty="0"/>
              <a:t>se prefiere el uso de negrita sobre la cursiva y el subrayado porque agrega un ruido mínimo al diseño y resalta claramente los elementos elegidos. Las cursivas agregan un ruido mínimo, pero tampoco se destacan tanto y son menos legibles. </a:t>
            </a:r>
            <a:endParaRPr lang="es-EC" sz="2500" dirty="0" smtClean="0"/>
          </a:p>
          <a:p>
            <a:pPr marL="0" indent="0">
              <a:buClr>
                <a:schemeClr val="tx1"/>
              </a:buClr>
              <a:buNone/>
            </a:pPr>
            <a:r>
              <a:rPr lang="es-EC" sz="2500" dirty="0" smtClean="0"/>
              <a:t>El </a:t>
            </a:r>
            <a:r>
              <a:rPr lang="es-EC" sz="2500" dirty="0"/>
              <a:t>subrayado agrega ruido y compromete la legibilidad, por lo que debe usarse con </a:t>
            </a:r>
            <a:r>
              <a:rPr lang="es-EC" sz="2500" dirty="0" smtClean="0"/>
              <a:t>moderación.</a:t>
            </a:r>
          </a:p>
          <a:p>
            <a:pPr marL="0" indent="0">
              <a:buClr>
                <a:schemeClr val="tx1"/>
              </a:buClr>
              <a:buNone/>
            </a:pPr>
            <a:r>
              <a:rPr lang="es-EC" sz="2500" dirty="0" smtClean="0"/>
              <a:t>• CASE </a:t>
            </a:r>
            <a:r>
              <a:rPr lang="es-EC" sz="2500" dirty="0"/>
              <a:t>y </a:t>
            </a:r>
            <a:r>
              <a:rPr lang="es-EC" sz="2500" dirty="0">
                <a:latin typeface="American Typewriter" charset="0"/>
                <a:ea typeface="American Typewriter" charset="0"/>
                <a:cs typeface="American Typewriter" charset="0"/>
              </a:rPr>
              <a:t>tipografía</a:t>
            </a:r>
            <a:r>
              <a:rPr lang="es-EC" sz="2500" dirty="0"/>
              <a:t>: el texto en mayúsculas en secuencias de palabras cortas se escanea fácilmente, lo que puede funcionar bien cuando se aplica a títulos, etiquetas y palabras clave. Evite utilizar diferentes fuentes como técnica de resaltado, ya que es difícil lograr una diferencia notable sin alterar la estética</a:t>
            </a:r>
            <a:r>
              <a:rPr lang="es-EC" sz="2500" dirty="0" smtClean="0"/>
              <a:t>.</a:t>
            </a:r>
          </a:p>
        </p:txBody>
      </p:sp>
    </p:spTree>
    <p:extLst>
      <p:ext uri="{BB962C8B-B14F-4D97-AF65-F5344CB8AC3E}">
        <p14:creationId xmlns:p14="http://schemas.microsoft.com/office/powerpoint/2010/main" val="1310314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403131"/>
            <a:ext cx="10833022" cy="485329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 El color es una técnica de resaltado efectiva cuando se usa con moderación y generalmente junto con otras técnicas de resaltado (por ejemplo, negrita</a:t>
            </a:r>
            <a:r>
              <a:rPr lang="es-EC" sz="2500" dirty="0" smtClean="0"/>
              <a:t>).</a:t>
            </a:r>
          </a:p>
          <a:p>
            <a:pPr marL="0" indent="0">
              <a:buClr>
                <a:schemeClr val="tx1"/>
              </a:buClr>
              <a:buNone/>
            </a:pPr>
            <a:r>
              <a:rPr lang="es-EC" sz="2500" dirty="0" smtClean="0"/>
              <a:t>• </a:t>
            </a:r>
            <a:r>
              <a:rPr lang="es-EC" sz="2500" dirty="0"/>
              <a:t>La inversión de elementos es efectiva para atraer la atención, pero puede agregar un ruido considerable a un diseño, por lo que debe usarse con moderación</a:t>
            </a:r>
            <a:r>
              <a:rPr lang="es-EC" sz="2500" dirty="0" smtClean="0"/>
              <a:t>.</a:t>
            </a:r>
          </a:p>
          <a:p>
            <a:pPr marL="0" indent="0">
              <a:buClr>
                <a:schemeClr val="tx1"/>
              </a:buClr>
              <a:buNone/>
            </a:pPr>
            <a:r>
              <a:rPr lang="es-EC" sz="2500" dirty="0" smtClean="0"/>
              <a:t>• </a:t>
            </a:r>
            <a:r>
              <a:rPr lang="es-EC" sz="2500" dirty="0"/>
              <a:t>El tamaño es otra forma de atraer la atención y señalar la importancia</a:t>
            </a:r>
            <a:r>
              <a:rPr lang="es-EC" sz="2500" dirty="0" smtClean="0"/>
              <a:t>.</a:t>
            </a:r>
            <a:endParaRPr lang="es-EC" sz="2500" dirty="0"/>
          </a:p>
          <a:p>
            <a:pPr marL="0" indent="0">
              <a:buClr>
                <a:schemeClr val="tx1"/>
              </a:buClr>
              <a:buNone/>
            </a:pPr>
            <a:endParaRPr lang="es-EC" sz="2500" dirty="0" smtClean="0"/>
          </a:p>
          <a:p>
            <a:pPr marL="0" indent="0">
              <a:buClr>
                <a:schemeClr val="tx1"/>
              </a:buClr>
              <a:buNone/>
            </a:pPr>
            <a:r>
              <a:rPr lang="es-EC" sz="2500" dirty="0" smtClean="0"/>
              <a:t>Se ha </a:t>
            </a:r>
            <a:r>
              <a:rPr lang="es-EC" sz="2500" dirty="0"/>
              <a:t>omitido "parpadeo o </a:t>
            </a:r>
            <a:r>
              <a:rPr lang="es-EC" sz="2500" dirty="0" smtClean="0"/>
              <a:t>tintineo" </a:t>
            </a:r>
            <a:r>
              <a:rPr lang="es-EC" sz="2500" dirty="0"/>
              <a:t>de la lista anterior, que Lidwell et al. i</a:t>
            </a:r>
            <a:r>
              <a:rPr lang="es-EC" sz="2500" dirty="0" smtClean="0"/>
              <a:t>ncluyen con instrucciones de uso: solo </a:t>
            </a:r>
            <a:r>
              <a:rPr lang="es-EC" sz="2500" dirty="0"/>
              <a:t>para indicar información altamente crítica que requiere una respuesta inmediata. No </a:t>
            </a:r>
            <a:r>
              <a:rPr lang="es-EC" sz="2500" dirty="0" smtClean="0"/>
              <a:t>se recomienda </a:t>
            </a:r>
            <a:r>
              <a:rPr lang="es-EC" sz="2500" dirty="0"/>
              <a:t>usar el parpadeo o el </a:t>
            </a:r>
            <a:r>
              <a:rPr lang="es-EC" sz="2500" dirty="0" smtClean="0"/>
              <a:t>tintineo al </a:t>
            </a:r>
            <a:r>
              <a:rPr lang="es-EC" sz="2500" dirty="0"/>
              <a:t>comunicarse con los datos con fines explicativos (tiende a ser más molesto que útil</a:t>
            </a:r>
            <a:r>
              <a:rPr lang="es-EC" sz="2500" dirty="0" smtClean="0"/>
              <a:t>).</a:t>
            </a:r>
          </a:p>
        </p:txBody>
      </p:sp>
    </p:spTree>
    <p:extLst>
      <p:ext uri="{BB962C8B-B14F-4D97-AF65-F5344CB8AC3E}">
        <p14:creationId xmlns:p14="http://schemas.microsoft.com/office/powerpoint/2010/main" val="14686692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Tenga en cuenta que los atributos de atención previa pueden ser en capas, por lo que si tiene algo realmente importante, puede señalar esto y llamar la atención haciéndolo grande, coloreado y </a:t>
            </a:r>
            <a:r>
              <a:rPr lang="es-EC" sz="2600" dirty="0" smtClean="0"/>
              <a:t>en negrita.</a:t>
            </a:r>
          </a:p>
          <a:p>
            <a:pPr marL="0" indent="0">
              <a:buClr>
                <a:schemeClr val="tx1"/>
              </a:buClr>
              <a:buNone/>
            </a:pPr>
            <a:r>
              <a:rPr lang="es-EC" sz="2600" dirty="0" smtClean="0"/>
              <a:t>Veamos </a:t>
            </a:r>
            <a:r>
              <a:rPr lang="es-EC" sz="2600" dirty="0"/>
              <a:t>un ejemplo específico usando el resaltado de manera efectiva en la visualización de </a:t>
            </a:r>
            <a:r>
              <a:rPr lang="es-EC" sz="2600" dirty="0" smtClean="0"/>
              <a:t>datos: </a:t>
            </a:r>
          </a:p>
          <a:p>
            <a:r>
              <a:rPr lang="es-EC" sz="2600" dirty="0" smtClean="0"/>
              <a:t>Se </a:t>
            </a:r>
            <a:r>
              <a:rPr lang="es-EC" sz="2600" dirty="0"/>
              <a:t>incluyó un gráfico similar </a:t>
            </a:r>
            <a:r>
              <a:rPr lang="es-EC" sz="2600" dirty="0" smtClean="0"/>
              <a:t>al de la </a:t>
            </a:r>
            <a:r>
              <a:rPr lang="es-EC" sz="2600" dirty="0"/>
              <a:t>Figura 5.2 en un artículo del Centro de Investigación Pew de febrero de 2014 </a:t>
            </a:r>
            <a:r>
              <a:rPr lang="es-EC" sz="2600" dirty="0" smtClean="0"/>
              <a:t>titulado: </a:t>
            </a:r>
            <a:r>
              <a:rPr lang="es-EC" sz="2600" dirty="0"/>
              <a:t>"</a:t>
            </a:r>
            <a:r>
              <a:rPr lang="en-US" sz="2600" dirty="0"/>
              <a:t>New Census Data Show More Americans Are Tying the Knot, but Mostly It’s the </a:t>
            </a:r>
            <a:r>
              <a:rPr lang="en-US" sz="2600" dirty="0" smtClean="0"/>
              <a:t>College‐Educated</a:t>
            </a:r>
            <a:r>
              <a:rPr lang="es-EC" sz="2600" dirty="0" smtClean="0"/>
              <a:t>”.</a:t>
            </a:r>
            <a:endParaRPr lang="es-EC" sz="2600" dirty="0"/>
          </a:p>
        </p:txBody>
      </p:sp>
    </p:spTree>
    <p:extLst>
      <p:ext uri="{BB962C8B-B14F-4D97-AF65-F5344CB8AC3E}">
        <p14:creationId xmlns:p14="http://schemas.microsoft.com/office/powerpoint/2010/main" val="1567300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pic>
        <p:nvPicPr>
          <p:cNvPr id="3" name="Imagen 2"/>
          <p:cNvPicPr>
            <a:picLocks noChangeAspect="1"/>
          </p:cNvPicPr>
          <p:nvPr/>
        </p:nvPicPr>
        <p:blipFill>
          <a:blip r:embed="rId3"/>
          <a:stretch>
            <a:fillRect/>
          </a:stretch>
        </p:blipFill>
        <p:spPr>
          <a:xfrm>
            <a:off x="3182004" y="143639"/>
            <a:ext cx="5867400" cy="6607432"/>
          </a:xfrm>
          <a:prstGeom prst="rect">
            <a:avLst/>
          </a:prstGeom>
        </p:spPr>
      </p:pic>
    </p:spTree>
    <p:extLst>
      <p:ext uri="{BB962C8B-B14F-4D97-AF65-F5344CB8AC3E}">
        <p14:creationId xmlns:p14="http://schemas.microsoft.com/office/powerpoint/2010/main" val="12773154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470851" y="1359978"/>
            <a:ext cx="5567339"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Según el artículo que lo acompaña, la Figura 5.2 pretende demostrar que el aumento de 2011 a 2012 observado en el total de </a:t>
            </a:r>
            <a:r>
              <a:rPr lang="es-EC" sz="2400" i="1" dirty="0"/>
              <a:t>nuevos matrimonios</a:t>
            </a:r>
            <a:r>
              <a:rPr lang="es-EC" sz="2400" dirty="0"/>
              <a:t> fue impulsado principalmente por un aumento en aquellos que tienen un título de licenciatura o más (en realidad no parece haber un aumento basado en la tendencia </a:t>
            </a:r>
            <a:r>
              <a:rPr lang="es-EC" sz="2400" dirty="0" smtClean="0"/>
              <a:t>“All" </a:t>
            </a:r>
            <a:r>
              <a:rPr lang="es-EC" sz="2400" dirty="0"/>
              <a:t>mostrada, pero ignoremos esto). Sin embargo, el diseño de la Figura 5.2 hace poco para llamar nuestra atención sobre esto. Por el contrario, me llaman la atención las barras de 2012 dentro de los diversos grupos porque se representan en un color más oscuro que el resto. </a:t>
            </a:r>
            <a:endParaRPr lang="es-ES_tradnl" sz="2400" dirty="0"/>
          </a:p>
        </p:txBody>
      </p:sp>
      <p:pic>
        <p:nvPicPr>
          <p:cNvPr id="6" name="Imagen 5"/>
          <p:cNvPicPr>
            <a:picLocks noChangeAspect="1"/>
          </p:cNvPicPr>
          <p:nvPr/>
        </p:nvPicPr>
        <p:blipFill>
          <a:blip r:embed="rId3"/>
          <a:stretch>
            <a:fillRect/>
          </a:stretch>
        </p:blipFill>
        <p:spPr>
          <a:xfrm>
            <a:off x="6261536" y="185946"/>
            <a:ext cx="5867400" cy="6607432"/>
          </a:xfrm>
          <a:prstGeom prst="rect">
            <a:avLst/>
          </a:prstGeom>
        </p:spPr>
      </p:pic>
    </p:spTree>
    <p:extLst>
      <p:ext uri="{BB962C8B-B14F-4D97-AF65-F5344CB8AC3E}">
        <p14:creationId xmlns:p14="http://schemas.microsoft.com/office/powerpoint/2010/main" val="12017811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481960"/>
            <a:ext cx="3911959" cy="477446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Cambiar el uso del color en </a:t>
            </a:r>
            <a:r>
              <a:rPr lang="es-EC" sz="2500" dirty="0" smtClean="0"/>
              <a:t>esta visualizaci</a:t>
            </a:r>
            <a:r>
              <a:rPr lang="es-ES" sz="2500" dirty="0" err="1" smtClean="0"/>
              <a:t>ón</a:t>
            </a:r>
            <a:r>
              <a:rPr lang="es-EC" sz="2500" dirty="0" smtClean="0"/>
              <a:t> </a:t>
            </a:r>
            <a:r>
              <a:rPr lang="es-EC" sz="2500" dirty="0"/>
              <a:t>puede redirigir completamente nuestro enfoque. </a:t>
            </a:r>
            <a:r>
              <a:rPr lang="es-EC" sz="2500" dirty="0" smtClean="0"/>
              <a:t>En </a:t>
            </a:r>
            <a:r>
              <a:rPr lang="es-EC" sz="2500" dirty="0"/>
              <a:t>la Figura 5.3, el color naranja se ha utilizado para resaltar los puntos de datos para aquellos que tienen un título de licenciatura o más. Al hacer que todo lo demás sea gris, el resaltado proporciona una señal clara de dónde debemos enfocar nuestra atención.</a:t>
            </a:r>
            <a:endParaRPr lang="es-EC" sz="2500" dirty="0" smtClean="0"/>
          </a:p>
        </p:txBody>
      </p:sp>
      <p:pic>
        <p:nvPicPr>
          <p:cNvPr id="3" name="Imagen 2"/>
          <p:cNvPicPr>
            <a:picLocks noChangeAspect="1"/>
          </p:cNvPicPr>
          <p:nvPr/>
        </p:nvPicPr>
        <p:blipFill>
          <a:blip r:embed="rId3"/>
          <a:stretch>
            <a:fillRect/>
          </a:stretch>
        </p:blipFill>
        <p:spPr>
          <a:xfrm>
            <a:off x="5133429" y="316378"/>
            <a:ext cx="5740400" cy="6477000"/>
          </a:xfrm>
          <a:prstGeom prst="rect">
            <a:avLst/>
          </a:prstGeom>
        </p:spPr>
      </p:pic>
    </p:spTree>
    <p:extLst>
      <p:ext uri="{BB962C8B-B14F-4D97-AF65-F5344CB8AC3E}">
        <p14:creationId xmlns:p14="http://schemas.microsoft.com/office/powerpoint/2010/main" val="1340352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390059"/>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328446"/>
            <a:ext cx="10817256"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i="1" dirty="0" smtClean="0"/>
              <a:t>Eliminar distracciones</a:t>
            </a:r>
          </a:p>
          <a:p>
            <a:pPr marL="0" indent="0">
              <a:buClr>
                <a:schemeClr val="tx1"/>
              </a:buClr>
              <a:buNone/>
            </a:pPr>
            <a:r>
              <a:rPr lang="es-EC" sz="2400" dirty="0" smtClean="0"/>
              <a:t>Si </a:t>
            </a:r>
            <a:r>
              <a:rPr lang="es-EC" sz="2400" dirty="0"/>
              <a:t>bien destacamos las piezas importantes, también queremos eliminar las distracciones. </a:t>
            </a:r>
            <a:endParaRPr lang="es-EC" sz="2400" dirty="0" smtClean="0"/>
          </a:p>
          <a:p>
            <a:pPr marL="0" indent="0">
              <a:buClr>
                <a:schemeClr val="tx1"/>
              </a:buClr>
              <a:buNone/>
            </a:pPr>
            <a:r>
              <a:rPr lang="es-EC" sz="2400" dirty="0" smtClean="0"/>
              <a:t>En </a:t>
            </a:r>
            <a:r>
              <a:rPr lang="es-EC" sz="2400" dirty="0"/>
              <a:t>su libro Airman’s Odyssey, Antoine de Saint-Exupery dijo: "Sabes que has logrado la perfección, no cuando no tienes nada más que agregar, sino cuando no tienes nada que quitar" (Saint-Exupery, 1943). </a:t>
            </a:r>
            <a:endParaRPr lang="es-EC" sz="2400" dirty="0" smtClean="0"/>
          </a:p>
          <a:p>
            <a:pPr marL="0" indent="0">
              <a:buClr>
                <a:schemeClr val="tx1"/>
              </a:buClr>
              <a:buNone/>
            </a:pPr>
            <a:r>
              <a:rPr lang="es-EC" sz="2400" dirty="0" smtClean="0"/>
              <a:t>Cuando </a:t>
            </a:r>
            <a:r>
              <a:rPr lang="es-EC" sz="2400" dirty="0"/>
              <a:t>se trata de la perfección del diseño con la visualización de datos, la decisión de </a:t>
            </a:r>
            <a:r>
              <a:rPr lang="es-EC" sz="2400" i="1" dirty="0"/>
              <a:t>qué cortar</a:t>
            </a:r>
            <a:r>
              <a:rPr lang="es-EC" sz="2400" dirty="0"/>
              <a:t> o </a:t>
            </a:r>
            <a:r>
              <a:rPr lang="es-EC" sz="2400" i="1" dirty="0" smtClean="0"/>
              <a:t>en qu</a:t>
            </a:r>
            <a:r>
              <a:rPr lang="es-ES" sz="2400" i="1" dirty="0" smtClean="0"/>
              <a:t>é </a:t>
            </a:r>
            <a:r>
              <a:rPr lang="es-EC" sz="2400" i="1" dirty="0" smtClean="0"/>
              <a:t>quitar </a:t>
            </a:r>
            <a:r>
              <a:rPr lang="es-EC" sz="2400" i="1" dirty="0"/>
              <a:t>el énfasis</a:t>
            </a:r>
            <a:r>
              <a:rPr lang="es-EC" sz="2400" dirty="0"/>
              <a:t> puede ser aún más importante que </a:t>
            </a:r>
            <a:r>
              <a:rPr lang="es-EC" sz="2400" i="1" dirty="0" smtClean="0"/>
              <a:t>qu</a:t>
            </a:r>
            <a:r>
              <a:rPr lang="es-ES" sz="2400" i="1" dirty="0" smtClean="0"/>
              <a:t>é </a:t>
            </a:r>
            <a:r>
              <a:rPr lang="es-EC" sz="2400" i="1" dirty="0" smtClean="0"/>
              <a:t>incluir</a:t>
            </a:r>
            <a:r>
              <a:rPr lang="es-EC" sz="2400" dirty="0" smtClean="0"/>
              <a:t> </a:t>
            </a:r>
            <a:r>
              <a:rPr lang="es-EC" sz="2400" dirty="0"/>
              <a:t>o </a:t>
            </a:r>
            <a:r>
              <a:rPr lang="es-EC" sz="2400" i="1" dirty="0" smtClean="0"/>
              <a:t>qu</a:t>
            </a:r>
            <a:r>
              <a:rPr lang="es-ES" sz="2400" i="1" dirty="0" smtClean="0"/>
              <a:t>é </a:t>
            </a:r>
            <a:r>
              <a:rPr lang="es-EC" sz="2400" i="1" dirty="0" smtClean="0"/>
              <a:t>resaltar</a:t>
            </a:r>
            <a:r>
              <a:rPr lang="es-EC" sz="2400" dirty="0" smtClean="0"/>
              <a:t>.</a:t>
            </a:r>
          </a:p>
          <a:p>
            <a:pPr marL="0" indent="0">
              <a:buClr>
                <a:schemeClr val="tx1"/>
              </a:buClr>
              <a:buNone/>
            </a:pPr>
            <a:r>
              <a:rPr lang="es-EC" sz="2400" dirty="0" smtClean="0"/>
              <a:t>Para </a:t>
            </a:r>
            <a:r>
              <a:rPr lang="es-EC" sz="2400" dirty="0"/>
              <a:t>identificar distracciones, piense tanto en el desorden como en el contexto. Ya hemos discutido el desorden: estos son elementos que ocupan espacio pero no agregan información a nuestras imágenes. El contexto es lo que necesita estar presente para su audiencia para que lo que quiere comunicar tenga sentido. </a:t>
            </a:r>
            <a:endParaRPr lang="es-ES_tradnl" sz="2400" dirty="0"/>
          </a:p>
        </p:txBody>
      </p:sp>
    </p:spTree>
    <p:extLst>
      <p:ext uri="{BB962C8B-B14F-4D97-AF65-F5344CB8AC3E}">
        <p14:creationId xmlns:p14="http://schemas.microsoft.com/office/powerpoint/2010/main" val="1641311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Cuando se trata de contexto, use la cantidad correcta, ni demasiado ni muy poco. Considere ampliamente qué información es crítica y qué no lo es. </a:t>
            </a:r>
            <a:endParaRPr lang="es-EC" sz="2600" dirty="0" smtClean="0"/>
          </a:p>
          <a:p>
            <a:pPr marL="0" indent="0">
              <a:buClr>
                <a:schemeClr val="tx1"/>
              </a:buClr>
              <a:buNone/>
            </a:pPr>
            <a:r>
              <a:rPr lang="es-EC" sz="2600" dirty="0" smtClean="0"/>
              <a:t>Identifique </a:t>
            </a:r>
            <a:r>
              <a:rPr lang="es-EC" sz="2600" dirty="0"/>
              <a:t>elementos o información innecesarios, extraños o irrelevantes. </a:t>
            </a:r>
            <a:endParaRPr lang="es-EC" sz="2600" dirty="0" smtClean="0"/>
          </a:p>
          <a:p>
            <a:pPr marL="0" indent="0">
              <a:buClr>
                <a:schemeClr val="tx1"/>
              </a:buClr>
              <a:buNone/>
            </a:pPr>
            <a:r>
              <a:rPr lang="es-EC" sz="2600" dirty="0" smtClean="0"/>
              <a:t>Determine </a:t>
            </a:r>
            <a:r>
              <a:rPr lang="es-EC" sz="2600" dirty="0"/>
              <a:t>si hay cosas que podrían estar distrayendo su mensaje o punto principal. Todos estos son candidatos para la eliminación. </a:t>
            </a:r>
            <a:endParaRPr lang="es-EC" sz="2600" dirty="0" smtClean="0"/>
          </a:p>
          <a:p>
            <a:pPr marL="0" indent="0">
              <a:buClr>
                <a:schemeClr val="tx1"/>
              </a:buClr>
              <a:buNone/>
            </a:pPr>
            <a:r>
              <a:rPr lang="es-EC" sz="2600" dirty="0" smtClean="0"/>
              <a:t>Aquí </a:t>
            </a:r>
            <a:r>
              <a:rPr lang="es-EC" sz="2600" dirty="0"/>
              <a:t>hay algunas consideraciones específicas para ayudarlo a identificar posibles distracciones</a:t>
            </a:r>
            <a:r>
              <a:rPr lang="es-EC" sz="2600" dirty="0" smtClean="0"/>
              <a:t>:</a:t>
            </a:r>
          </a:p>
          <a:p>
            <a:pPr marL="0" indent="0">
              <a:buClr>
                <a:schemeClr val="tx1"/>
              </a:buClr>
              <a:buNone/>
            </a:pPr>
            <a:r>
              <a:rPr lang="es-EC" sz="2600" dirty="0" smtClean="0"/>
              <a:t>• </a:t>
            </a:r>
            <a:r>
              <a:rPr lang="es-EC" sz="2600" dirty="0"/>
              <a:t>No todos los datos son igualmente importantes. Utiliza tu espacio y la atención de tu audiencia sabiamente eliminando datos o componentes no críticos</a:t>
            </a:r>
            <a:r>
              <a:rPr lang="es-EC" sz="2600" dirty="0" smtClean="0"/>
              <a:t>.</a:t>
            </a:r>
          </a:p>
        </p:txBody>
      </p:sp>
    </p:spTree>
    <p:extLst>
      <p:ext uri="{BB962C8B-B14F-4D97-AF65-F5344CB8AC3E}">
        <p14:creationId xmlns:p14="http://schemas.microsoft.com/office/powerpoint/2010/main" val="12212255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 Cuando no se necesiten detalles, </a:t>
            </a:r>
            <a:r>
              <a:rPr lang="es-EC" sz="2600" dirty="0" smtClean="0"/>
              <a:t>resume. </a:t>
            </a:r>
            <a:r>
              <a:rPr lang="es-EC" sz="2600" dirty="0"/>
              <a:t>Debes estar familiarizado con los detalles, pero eso no significa que tu audiencia deba estarlo. </a:t>
            </a:r>
            <a:r>
              <a:rPr lang="es-EC" sz="2600" dirty="0" smtClean="0"/>
              <a:t>Considera </a:t>
            </a:r>
            <a:r>
              <a:rPr lang="es-EC" sz="2600" dirty="0"/>
              <a:t>si el resumen es apropiado</a:t>
            </a:r>
            <a:r>
              <a:rPr lang="es-EC" sz="2600" dirty="0" smtClean="0"/>
              <a:t>.</a:t>
            </a:r>
          </a:p>
          <a:p>
            <a:pPr marL="0" indent="0">
              <a:buClr>
                <a:schemeClr val="tx1"/>
              </a:buClr>
              <a:buNone/>
            </a:pPr>
            <a:r>
              <a:rPr lang="es-EC" sz="2600" dirty="0" smtClean="0"/>
              <a:t>• </a:t>
            </a:r>
            <a:r>
              <a:rPr lang="es-EC" sz="2600" dirty="0"/>
              <a:t>Pregúntate a ti mismo: </a:t>
            </a:r>
            <a:r>
              <a:rPr lang="es-EC" sz="2600" dirty="0" smtClean="0"/>
              <a:t>¿cambiar</a:t>
            </a:r>
            <a:r>
              <a:rPr lang="es-ES" sz="2600" dirty="0" err="1" smtClean="0"/>
              <a:t>ía</a:t>
            </a:r>
            <a:r>
              <a:rPr lang="es-ES" sz="2600" dirty="0" smtClean="0"/>
              <a:t> </a:t>
            </a:r>
            <a:r>
              <a:rPr lang="es-EC" sz="2600" dirty="0" smtClean="0"/>
              <a:t>algo eliminar esto? </a:t>
            </a:r>
            <a:r>
              <a:rPr lang="es-EC" sz="2600" dirty="0"/>
              <a:t>¿No? </a:t>
            </a:r>
            <a:r>
              <a:rPr lang="es-EC" sz="2600" dirty="0" smtClean="0"/>
              <a:t>¡Pues eliminarlo! </a:t>
            </a:r>
            <a:r>
              <a:rPr lang="es-EC" sz="2600" dirty="0"/>
              <a:t>Resiste la tentación de conservar las cosas porque son lindas o porque trabajaste duro para crearlas; </a:t>
            </a:r>
            <a:r>
              <a:rPr lang="es-EC" sz="2600" dirty="0" smtClean="0"/>
              <a:t>si </a:t>
            </a:r>
            <a:r>
              <a:rPr lang="es-EC" sz="2600" dirty="0"/>
              <a:t>no </a:t>
            </a:r>
            <a:r>
              <a:rPr lang="es-EC" sz="2600" dirty="0" smtClean="0"/>
              <a:t>apoyan al </a:t>
            </a:r>
            <a:r>
              <a:rPr lang="es-EC" sz="2600" dirty="0"/>
              <a:t>mensaje, no sirven para comunicarse</a:t>
            </a:r>
            <a:r>
              <a:rPr lang="es-EC" sz="2600" dirty="0" smtClean="0"/>
              <a:t>.</a:t>
            </a:r>
          </a:p>
          <a:p>
            <a:pPr marL="0" indent="0">
              <a:buClr>
                <a:schemeClr val="tx1"/>
              </a:buClr>
              <a:buNone/>
            </a:pPr>
            <a:r>
              <a:rPr lang="es-EC" sz="2600" dirty="0" smtClean="0"/>
              <a:t>• </a:t>
            </a:r>
            <a:r>
              <a:rPr lang="es-EC" sz="2600" dirty="0"/>
              <a:t>Empuje los elementos necesarios, pero que no afectan el mensaje, a un segundo plano. Usa tu conocimiento de los atributos preattentivos para enfatizar. El gris claro funciona bien para esto</a:t>
            </a:r>
            <a:r>
              <a:rPr lang="es-EC" sz="2600" dirty="0" smtClean="0"/>
              <a:t>.</a:t>
            </a:r>
          </a:p>
        </p:txBody>
      </p:sp>
    </p:spTree>
    <p:extLst>
      <p:ext uri="{BB962C8B-B14F-4D97-AF65-F5344CB8AC3E}">
        <p14:creationId xmlns:p14="http://schemas.microsoft.com/office/powerpoint/2010/main" val="5670003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r>
              <a:rPr lang="es-ES" sz="1600" dirty="0" smtClean="0"/>
              <a:t>Contenido                                                                                                                                                                                                              </a:t>
            </a:r>
            <a:fld id="{5C8A0B6C-2F0D-9146-B965-5B2E4517E27B}" type="slidenum">
              <a:rPr lang="en-US" sz="1600" smtClean="0"/>
              <a:t>2</a:t>
            </a:fld>
            <a:endParaRPr lang="en-US" sz="1600" dirty="0"/>
          </a:p>
        </p:txBody>
      </p:sp>
      <p:sp>
        <p:nvSpPr>
          <p:cNvPr id="14" name="Título 1"/>
          <p:cNvSpPr txBox="1">
            <a:spLocks/>
          </p:cNvSpPr>
          <p:nvPr/>
        </p:nvSpPr>
        <p:spPr>
          <a:xfrm>
            <a:off x="786965" y="266008"/>
            <a:ext cx="10058400" cy="72880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Contenido de este curso</a:t>
            </a:r>
            <a:endParaRPr lang="en-US" dirty="0"/>
          </a:p>
        </p:txBody>
      </p:sp>
      <p:graphicFrame>
        <p:nvGraphicFramePr>
          <p:cNvPr id="4" name="Tabla 3"/>
          <p:cNvGraphicFramePr>
            <a:graphicFrameLocks noGrp="1"/>
          </p:cNvGraphicFramePr>
          <p:nvPr>
            <p:extLst>
              <p:ext uri="{D42A27DB-BD31-4B8C-83A1-F6EECF244321}">
                <p14:modId xmlns:p14="http://schemas.microsoft.com/office/powerpoint/2010/main" val="225706616"/>
              </p:ext>
            </p:extLst>
          </p:nvPr>
        </p:nvGraphicFramePr>
        <p:xfrm>
          <a:off x="452436" y="994204"/>
          <a:ext cx="11295528" cy="5305632"/>
        </p:xfrm>
        <a:graphic>
          <a:graphicData uri="http://schemas.openxmlformats.org/drawingml/2006/table">
            <a:tbl>
              <a:tblPr/>
              <a:tblGrid>
                <a:gridCol w="896470">
                  <a:extLst>
                    <a:ext uri="{9D8B030D-6E8A-4147-A177-3AD203B41FA5}">
                      <a16:colId xmlns="" xmlns:a16="http://schemas.microsoft.com/office/drawing/2014/main" val="20000"/>
                    </a:ext>
                  </a:extLst>
                </a:gridCol>
                <a:gridCol w="914400">
                  <a:extLst>
                    <a:ext uri="{9D8B030D-6E8A-4147-A177-3AD203B41FA5}">
                      <a16:colId xmlns="" xmlns:a16="http://schemas.microsoft.com/office/drawing/2014/main" val="20001"/>
                    </a:ext>
                  </a:extLst>
                </a:gridCol>
                <a:gridCol w="5145741">
                  <a:extLst>
                    <a:ext uri="{9D8B030D-6E8A-4147-A177-3AD203B41FA5}">
                      <a16:colId xmlns="" xmlns:a16="http://schemas.microsoft.com/office/drawing/2014/main" val="20002"/>
                    </a:ext>
                  </a:extLst>
                </a:gridCol>
                <a:gridCol w="4338917">
                  <a:extLst>
                    <a:ext uri="{9D8B030D-6E8A-4147-A177-3AD203B41FA5}">
                      <a16:colId xmlns="" xmlns:a16="http://schemas.microsoft.com/office/drawing/2014/main" val="20003"/>
                    </a:ext>
                  </a:extLst>
                </a:gridCol>
              </a:tblGrid>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Warming up sesion: Gephi para crear y visualizar grafos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24</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Qué es la visualización y porqué es importante</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25</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Efectividad de una representación visual</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26</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Ejemplos de varias visualizaciones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Ch1. Introducción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30</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La carga cognitiva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1</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Reordenando elementos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is-IS" sz="1800" b="0" i="0" u="none" strike="noStrike">
                          <a:solidFill>
                            <a:srgbClr val="000000"/>
                          </a:solidFill>
                          <a:effectLst/>
                          <a:latin typeface="Arial" charset="0"/>
                        </a:rPr>
                        <a:t>2</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Atención y memoria</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Ch2. Aspectos cognitivos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a:solidFill>
                            <a:srgbClr val="000000"/>
                          </a:solidFill>
                          <a:effectLst/>
                          <a:latin typeface="Arial" charset="0"/>
                        </a:rPr>
                        <a:t>3</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43993">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14</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s-ES_tradnl" sz="1800" b="0" i="0" u="none" strike="noStrike" dirty="0" smtClean="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8"/>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15</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s-ES_tradnl" sz="1800" b="1" i="0" u="none" strike="noStrike" dirty="0" smtClean="0">
                          <a:solidFill>
                            <a:srgbClr val="FF0000"/>
                          </a:solidFill>
                          <a:effectLst/>
                          <a:latin typeface="Arial" charset="0"/>
                        </a:rPr>
                        <a:t>PRUEBA </a:t>
                      </a:r>
                      <a:r>
                        <a:rPr lang="es-ES_tradnl" sz="1800" b="1" i="0" u="none" strike="noStrike" baseline="0" dirty="0" smtClean="0">
                          <a:solidFill>
                            <a:srgbClr val="FF0000"/>
                          </a:solidFill>
                          <a:effectLst/>
                          <a:latin typeface="Arial" charset="0"/>
                        </a:rPr>
                        <a:t> - </a:t>
                      </a:r>
                      <a:r>
                        <a:rPr lang="es-ES_tradnl" sz="1800" b="0" i="0" u="none" strike="noStrike" dirty="0" smtClean="0">
                          <a:solidFill>
                            <a:srgbClr val="000000"/>
                          </a:solidFill>
                          <a:effectLst/>
                          <a:latin typeface="Arial" charset="0"/>
                        </a:rPr>
                        <a:t>Tamaño y color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Ch2. Aspectos cognitivos</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9"/>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16</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Datos, tipos y representaciones visuales</a:t>
                      </a:r>
                    </a:p>
                    <a:p>
                      <a:pPr marL="0" marR="0" indent="0" algn="l" defTabSz="914400" rtl="0" eaLnBrk="1" fontAlgn="b" latinLnBrk="0" hangingPunct="1">
                        <a:lnSpc>
                          <a:spcPct val="100000"/>
                        </a:lnSpc>
                        <a:spcBef>
                          <a:spcPts val="0"/>
                        </a:spcBef>
                        <a:spcAft>
                          <a:spcPts val="0"/>
                        </a:spcAft>
                        <a:buClrTx/>
                        <a:buSzTx/>
                        <a:buFontTx/>
                        <a:buNone/>
                        <a:tabLst/>
                        <a:defRPr/>
                      </a:pPr>
                      <a:r>
                        <a:rPr lang="es-ES_tradnl" sz="1800" b="0" i="0" u="none" strike="noStrike" dirty="0" smtClean="0">
                          <a:solidFill>
                            <a:srgbClr val="000000"/>
                          </a:solidFill>
                          <a:effectLst/>
                          <a:latin typeface="Arial" charset="0"/>
                        </a:rPr>
                        <a:t>Árboles, </a:t>
                      </a:r>
                      <a:r>
                        <a:rPr lang="es-ES_tradnl" sz="1800" b="0" i="0" u="none" strike="noStrike" dirty="0" err="1" smtClean="0">
                          <a:solidFill>
                            <a:srgbClr val="000000"/>
                          </a:solidFill>
                          <a:effectLst/>
                          <a:latin typeface="Arial" charset="0"/>
                        </a:rPr>
                        <a:t>Grids</a:t>
                      </a:r>
                      <a:r>
                        <a:rPr lang="es-ES_tradnl" sz="1800" b="0" i="0" u="none" strike="noStrike" dirty="0" smtClean="0">
                          <a:solidFill>
                            <a:srgbClr val="000000"/>
                          </a:solidFill>
                          <a:effectLst/>
                          <a:latin typeface="Arial" charset="0"/>
                        </a:rPr>
                        <a:t>, y otros </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0"/>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17</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smtClean="0">
                          <a:solidFill>
                            <a:srgbClr val="000000"/>
                          </a:solidFill>
                          <a:effectLst/>
                          <a:latin typeface="Arial" charset="0"/>
                        </a:rPr>
                        <a:t>Abstracción de una tarea </a:t>
                      </a:r>
                    </a:p>
                    <a:p>
                      <a:pPr algn="l" rtl="0" fontAlgn="b"/>
                      <a:r>
                        <a:rPr lang="es-ES_tradnl" sz="1800" b="0" i="0" u="none" strike="noStrike" dirty="0" smtClean="0">
                          <a:solidFill>
                            <a:srgbClr val="000000"/>
                          </a:solidFill>
                          <a:effectLst/>
                          <a:latin typeface="Arial" charset="0"/>
                        </a:rPr>
                        <a:t>Narración </a:t>
                      </a:r>
                      <a:r>
                        <a:rPr lang="es-ES_tradnl" sz="1800" b="0" i="0" u="none" strike="noStrike" dirty="0">
                          <a:solidFill>
                            <a:srgbClr val="000000"/>
                          </a:solidFill>
                          <a:effectLst/>
                          <a:latin typeface="Arial" charset="0"/>
                        </a:rPr>
                        <a:t>de una historia y repetición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Ch3. Temas avanzados en Visualización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1"/>
                  </a:ext>
                </a:extLst>
              </a:tr>
              <a:tr h="251420">
                <a:tc>
                  <a:txBody>
                    <a:bodyPr/>
                    <a:lstStyle/>
                    <a:p>
                      <a:pPr algn="ctr" rtl="0" fontAlgn="b"/>
                      <a:r>
                        <a:rPr lang="es-ES_tradnl" sz="1800" b="0" i="0" u="none" strike="noStrike">
                          <a:solidFill>
                            <a:srgbClr val="000000"/>
                          </a:solidFill>
                          <a:effectLst/>
                          <a:latin typeface="Arial" charset="0"/>
                        </a:rPr>
                        <a:t>Lu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21</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2"/>
                  </a:ext>
                </a:extLst>
              </a:tr>
              <a:tr h="251420">
                <a:tc>
                  <a:txBody>
                    <a:bodyPr/>
                    <a:lstStyle/>
                    <a:p>
                      <a:pPr algn="ctr" rtl="0" fontAlgn="b"/>
                      <a:r>
                        <a:rPr lang="es-ES_tradnl" sz="1800" b="0" i="0" u="none" strike="noStrike">
                          <a:solidFill>
                            <a:srgbClr val="000000"/>
                          </a:solidFill>
                          <a:effectLst/>
                          <a:latin typeface="Arial" charset="0"/>
                        </a:rPr>
                        <a:t>Mar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22</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000000"/>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a:solidFill>
                            <a:srgbClr val="000000"/>
                          </a:solidFill>
                          <a:effectLst/>
                          <a:latin typeface="Arial" charset="0"/>
                        </a:rPr>
                        <a:t>Ch4. El componente de diseño</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3"/>
                  </a:ext>
                </a:extLst>
              </a:tr>
              <a:tr h="251420">
                <a:tc>
                  <a:txBody>
                    <a:bodyPr/>
                    <a:lstStyle/>
                    <a:p>
                      <a:pPr algn="ctr" rtl="0" fontAlgn="b"/>
                      <a:r>
                        <a:rPr lang="es-ES_tradnl" sz="1800" b="0" i="0" u="none" strike="noStrike">
                          <a:solidFill>
                            <a:srgbClr val="000000"/>
                          </a:solidFill>
                          <a:effectLst/>
                          <a:latin typeface="Arial" charset="0"/>
                        </a:rPr>
                        <a:t>Mi</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23</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0" i="0" u="none" strike="noStrike" dirty="0">
                          <a:solidFill>
                            <a:srgbClr val="FF0000"/>
                          </a:solidFill>
                          <a:effectLst/>
                          <a:latin typeface="Arial" charset="0"/>
                        </a:rPr>
                        <a:t>Presentación de Proyectos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4"/>
                  </a:ext>
                </a:extLst>
              </a:tr>
              <a:tr h="251420">
                <a:tc>
                  <a:txBody>
                    <a:bodyPr/>
                    <a:lstStyle/>
                    <a:p>
                      <a:pPr algn="ctr" rtl="0" fontAlgn="b"/>
                      <a:r>
                        <a:rPr lang="es-ES_tradnl" sz="1800" b="0" i="0" u="none" strike="noStrike">
                          <a:solidFill>
                            <a:srgbClr val="000000"/>
                          </a:solidFill>
                          <a:effectLst/>
                          <a:latin typeface="Arial" charset="0"/>
                        </a:rPr>
                        <a:t>Ju</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s-ES_tradnl" sz="1800" b="0" i="0" u="none" strike="noStrike" dirty="0" smtClean="0">
                          <a:solidFill>
                            <a:srgbClr val="000000"/>
                          </a:solidFill>
                          <a:effectLst/>
                          <a:latin typeface="Arial" charset="0"/>
                        </a:rPr>
                        <a:t>24</a:t>
                      </a:r>
                      <a:endParaRPr lang="es-ES_tradnl" sz="18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es-ES_tradnl" sz="1800" b="1" i="0" u="none" strike="noStrike">
                          <a:solidFill>
                            <a:srgbClr val="FF0000"/>
                          </a:solidFill>
                          <a:effectLst/>
                          <a:latin typeface="Arial" charset="0"/>
                        </a:rPr>
                        <a:t>Examen</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rtl="0" fontAlgn="b"/>
                      <a:r>
                        <a:rPr lang="sk-SK" sz="1800" b="0" i="0" u="none" strike="noStrike" dirty="0">
                          <a:solidFill>
                            <a:srgbClr val="000000"/>
                          </a:solidFill>
                          <a:effectLst/>
                          <a:latin typeface="Arial" charset="0"/>
                        </a:rPr>
                        <a:t> </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15"/>
                  </a:ext>
                </a:extLst>
              </a:tr>
            </a:tbl>
          </a:graphicData>
        </a:graphic>
      </p:graphicFrame>
    </p:spTree>
    <p:extLst>
      <p:ext uri="{BB962C8B-B14F-4D97-AF65-F5344CB8AC3E}">
        <p14:creationId xmlns:p14="http://schemas.microsoft.com/office/powerpoint/2010/main" val="8559044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Cada paso en la reducción y </a:t>
            </a:r>
            <a:r>
              <a:rPr lang="es-EC" sz="2500" dirty="0" smtClean="0"/>
              <a:t>en quitar </a:t>
            </a:r>
            <a:r>
              <a:rPr lang="es-EC" sz="2500" dirty="0"/>
              <a:t>énfasis hace que lo que </a:t>
            </a:r>
            <a:r>
              <a:rPr lang="es-EC" sz="2500" dirty="0" smtClean="0"/>
              <a:t>se mantiene se </a:t>
            </a:r>
            <a:r>
              <a:rPr lang="es-EC" sz="2500" dirty="0"/>
              <a:t>destaque más. </a:t>
            </a:r>
            <a:endParaRPr lang="es-EC" sz="2500" dirty="0" smtClean="0"/>
          </a:p>
          <a:p>
            <a:pPr marL="0" indent="0">
              <a:buClr>
                <a:schemeClr val="tx1"/>
              </a:buClr>
              <a:buNone/>
            </a:pPr>
            <a:r>
              <a:rPr lang="es-EC" sz="2500" dirty="0" smtClean="0"/>
              <a:t>En </a:t>
            </a:r>
            <a:r>
              <a:rPr lang="es-EC" sz="2500" dirty="0"/>
              <a:t>los casos en que no esté seguro de si necesitará los detalles que está considerando recortar, piense si hay una manera de incluirlo sin diluir su mensaje principal. </a:t>
            </a:r>
            <a:endParaRPr lang="es-EC" sz="2500" dirty="0" smtClean="0"/>
          </a:p>
          <a:p>
            <a:pPr marL="0" indent="0">
              <a:buClr>
                <a:schemeClr val="tx1"/>
              </a:buClr>
              <a:buNone/>
            </a:pPr>
            <a:r>
              <a:rPr lang="es-EC" sz="2500" dirty="0" smtClean="0"/>
              <a:t>Por </a:t>
            </a:r>
            <a:r>
              <a:rPr lang="es-EC" sz="2500" dirty="0"/>
              <a:t>ejemplo, en una presentación de diapositivas, puede insertar contenido en el apéndice para que esté allí si lo necesita, pero no lo distraerá de su punto principal. </a:t>
            </a:r>
            <a:endParaRPr lang="es-EC" sz="2500" dirty="0" smtClean="0"/>
          </a:p>
          <a:p>
            <a:pPr marL="0" indent="0">
              <a:buClr>
                <a:schemeClr val="tx1"/>
              </a:buClr>
              <a:buNone/>
            </a:pPr>
            <a:r>
              <a:rPr lang="es-EC" sz="2500" dirty="0" smtClean="0"/>
              <a:t>Volvamos </a:t>
            </a:r>
            <a:r>
              <a:rPr lang="es-EC" sz="2500" dirty="0"/>
              <a:t>al ejemplo de Pew Research discutido anteriormente. En la Figura 5.3, utilizamos el color con moderación para resaltar la parte importante de nuestra imagen. Podemos mejorar aún más este gráfico eliminando distracciones, como se ilustra en la Figura 5.4.</a:t>
            </a:r>
            <a:endParaRPr lang="es-ES_tradnl" sz="2500" dirty="0"/>
          </a:p>
        </p:txBody>
      </p:sp>
    </p:spTree>
    <p:extLst>
      <p:ext uri="{BB962C8B-B14F-4D97-AF65-F5344CB8AC3E}">
        <p14:creationId xmlns:p14="http://schemas.microsoft.com/office/powerpoint/2010/main" val="1624247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pic>
        <p:nvPicPr>
          <p:cNvPr id="3" name="Imagen 2"/>
          <p:cNvPicPr>
            <a:picLocks noChangeAspect="1"/>
          </p:cNvPicPr>
          <p:nvPr/>
        </p:nvPicPr>
        <p:blipFill>
          <a:blip r:embed="rId3"/>
          <a:stretch>
            <a:fillRect/>
          </a:stretch>
        </p:blipFill>
        <p:spPr>
          <a:xfrm>
            <a:off x="3270249" y="349250"/>
            <a:ext cx="5921047" cy="6453276"/>
          </a:xfrm>
          <a:prstGeom prst="rect">
            <a:avLst/>
          </a:prstGeom>
        </p:spPr>
      </p:pic>
    </p:spTree>
    <p:extLst>
      <p:ext uri="{BB962C8B-B14F-4D97-AF65-F5344CB8AC3E}">
        <p14:creationId xmlns:p14="http://schemas.microsoft.com/office/powerpoint/2010/main" val="1266302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580702"/>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En la Figura 5.4, se hicieron varios cambios para eliminar las distracciones</a:t>
            </a:r>
            <a:r>
              <a:rPr lang="es-EC" sz="2500" dirty="0" smtClean="0"/>
              <a:t>.</a:t>
            </a:r>
          </a:p>
          <a:p>
            <a:pPr marL="0" indent="0">
              <a:buClr>
                <a:schemeClr val="tx1"/>
              </a:buClr>
              <a:buNone/>
            </a:pPr>
            <a:r>
              <a:rPr lang="es-EC" sz="2500" dirty="0" smtClean="0"/>
              <a:t>El </a:t>
            </a:r>
            <a:r>
              <a:rPr lang="es-EC" sz="2500" dirty="0"/>
              <a:t>mayor cambio fue de un gráfico de barras a un gráfico lineal. L</a:t>
            </a:r>
            <a:r>
              <a:rPr lang="es-EC" sz="2500" dirty="0" smtClean="0"/>
              <a:t>os </a:t>
            </a:r>
            <a:r>
              <a:rPr lang="es-EC" sz="2500" dirty="0"/>
              <a:t>gráficos de líneas suelen facilitar la visualización de tendencias a lo largo del tiempo. Este cambio también tiene el efecto de reducir visualmente elementos discretos, porque los datos que anteriormente eran cinco barras se han reducido a una sola línea con los puntos finales resaltados. </a:t>
            </a:r>
            <a:endParaRPr lang="es-EC" sz="2500" dirty="0" smtClean="0"/>
          </a:p>
          <a:p>
            <a:pPr marL="0" indent="0">
              <a:buClr>
                <a:schemeClr val="tx1"/>
              </a:buClr>
              <a:buNone/>
            </a:pPr>
            <a:r>
              <a:rPr lang="es-EC" sz="2500" dirty="0" smtClean="0"/>
              <a:t>Cuando </a:t>
            </a:r>
            <a:r>
              <a:rPr lang="es-EC" sz="2500" dirty="0"/>
              <a:t>consideramos los datos completos que se trazan, hemos pasado de 25 barras a 4 líneas. La organización de los datos como un gráfico lineal permite el uso de un solo eje x que se puede aprovechar en todas las categorías. </a:t>
            </a:r>
            <a:endParaRPr lang="es-EC" sz="2500" dirty="0" smtClean="0"/>
          </a:p>
          <a:p>
            <a:pPr marL="0" indent="0">
              <a:buClr>
                <a:schemeClr val="tx1"/>
              </a:buClr>
              <a:buNone/>
            </a:pPr>
            <a:r>
              <a:rPr lang="es-EC" sz="2500" dirty="0" smtClean="0"/>
              <a:t>Esto </a:t>
            </a:r>
            <a:r>
              <a:rPr lang="es-EC" sz="2500" dirty="0"/>
              <a:t>simplifica el procesamiento de la información (en lugar de ver los años en una leyenda a la izquierda y luego tener que traducir los distintos grupos de barras</a:t>
            </a:r>
            <a:r>
              <a:rPr lang="es-EC" sz="2500" dirty="0" smtClean="0"/>
              <a:t>).</a:t>
            </a:r>
          </a:p>
        </p:txBody>
      </p:sp>
    </p:spTree>
    <p:extLst>
      <p:ext uri="{BB962C8B-B14F-4D97-AF65-F5344CB8AC3E}">
        <p14:creationId xmlns:p14="http://schemas.microsoft.com/office/powerpoint/2010/main" val="9667649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La categoría </a:t>
            </a:r>
            <a:r>
              <a:rPr lang="es-EC" sz="2500" dirty="0" smtClean="0"/>
              <a:t>”All" </a:t>
            </a:r>
            <a:r>
              <a:rPr lang="es-EC" sz="2500" dirty="0"/>
              <a:t>incluida en el gráfico original se eliminó por completo. Este era el agregado de todas las otras categorías, por lo que mostrarlo por separado era redundante sin agregar valor. </a:t>
            </a:r>
            <a:endParaRPr lang="es-EC" sz="2500" dirty="0" smtClean="0"/>
          </a:p>
          <a:p>
            <a:pPr marL="0" indent="0">
              <a:buClr>
                <a:schemeClr val="tx1"/>
              </a:buClr>
              <a:buNone/>
            </a:pPr>
            <a:r>
              <a:rPr lang="es-EC" sz="2500" dirty="0" smtClean="0"/>
              <a:t>Este </a:t>
            </a:r>
            <a:r>
              <a:rPr lang="es-EC" sz="2500" dirty="0"/>
              <a:t>no siempre será el caso, pero aquí no agregó nada interesante a la historia. </a:t>
            </a:r>
            <a:endParaRPr lang="es-EC" sz="2500" dirty="0" smtClean="0"/>
          </a:p>
          <a:p>
            <a:pPr marL="0" indent="0">
              <a:buClr>
                <a:schemeClr val="tx1"/>
              </a:buClr>
              <a:buNone/>
            </a:pPr>
            <a:r>
              <a:rPr lang="es-EC" sz="2500" dirty="0" smtClean="0"/>
              <a:t>Los </a:t>
            </a:r>
            <a:r>
              <a:rPr lang="es-EC" sz="2500" dirty="0"/>
              <a:t>puntos decimales en las etiquetas de datos se eliminaron redondeando al dígito entero más cercano. Los datos que se trazan son "Número de adultos recién casados ​​por cada 1,000", y me resulta extraño discutir el número de adultos que usan decimales (¡fracciones de una persona!). </a:t>
            </a:r>
            <a:endParaRPr lang="es-EC" sz="2500" dirty="0" smtClean="0"/>
          </a:p>
          <a:p>
            <a:pPr marL="0" indent="0">
              <a:buClr>
                <a:schemeClr val="tx1"/>
              </a:buClr>
              <a:buNone/>
            </a:pPr>
            <a:r>
              <a:rPr lang="es-EC" sz="2500" dirty="0" smtClean="0"/>
              <a:t>Además</a:t>
            </a:r>
            <a:r>
              <a:rPr lang="es-EC" sz="2500" dirty="0"/>
              <a:t>, el gran tamaño de los números y las diferencias visibles entre ellos significan que no necesitamos el nivel de precisión o granularidad que proporcionan los puntos decimales. </a:t>
            </a:r>
            <a:endParaRPr lang="es-ES_tradnl" sz="2500" dirty="0"/>
          </a:p>
        </p:txBody>
      </p:sp>
    </p:spTree>
    <p:extLst>
      <p:ext uri="{BB962C8B-B14F-4D97-AF65-F5344CB8AC3E}">
        <p14:creationId xmlns:p14="http://schemas.microsoft.com/office/powerpoint/2010/main" val="630606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Es importante tener en cuenta el contexto al tomar decisiones como esta</a:t>
            </a:r>
            <a:r>
              <a:rPr lang="es-EC" sz="2400" dirty="0" smtClean="0"/>
              <a:t>.</a:t>
            </a:r>
          </a:p>
          <a:p>
            <a:pPr marL="0" indent="0">
              <a:buClr>
                <a:schemeClr val="tx1"/>
              </a:buClr>
              <a:buNone/>
            </a:pPr>
            <a:r>
              <a:rPr lang="es-EC" sz="2400" dirty="0" smtClean="0"/>
              <a:t>Las </a:t>
            </a:r>
            <a:r>
              <a:rPr lang="es-EC" sz="2400" dirty="0"/>
              <a:t>cursivas en el subtítulo se cambiaron a fuente normal. No había razón para llamar la atención sobre estas palabras. </a:t>
            </a:r>
            <a:endParaRPr lang="es-EC" sz="2400" dirty="0" smtClean="0"/>
          </a:p>
          <a:p>
            <a:pPr marL="0" indent="0">
              <a:buClr>
                <a:schemeClr val="tx1"/>
              </a:buClr>
              <a:buNone/>
            </a:pPr>
            <a:r>
              <a:rPr lang="es-EC" sz="2400" dirty="0" smtClean="0"/>
              <a:t>En </a:t>
            </a:r>
            <a:r>
              <a:rPr lang="es-EC" sz="2400" dirty="0"/>
              <a:t>el original, </a:t>
            </a:r>
            <a:r>
              <a:rPr lang="es-EC" sz="2400" dirty="0" smtClean="0"/>
              <a:t>la </a:t>
            </a:r>
            <a:r>
              <a:rPr lang="es-EC" sz="2400" dirty="0"/>
              <a:t>separación espacial entre el título y el subtítulo también causaba una atención indebida en el subtítulo, por lo que </a:t>
            </a:r>
            <a:r>
              <a:rPr lang="es-EC" sz="2400" dirty="0" smtClean="0"/>
              <a:t>se elimin</a:t>
            </a:r>
            <a:r>
              <a:rPr lang="es-ES" sz="2400" dirty="0" err="1" smtClean="0"/>
              <a:t>ó</a:t>
            </a:r>
            <a:r>
              <a:rPr lang="es-EC" sz="2400" dirty="0" smtClean="0"/>
              <a:t> </a:t>
            </a:r>
            <a:r>
              <a:rPr lang="es-EC" sz="2400" dirty="0"/>
              <a:t>el espacio en el cambio de </a:t>
            </a:r>
            <a:r>
              <a:rPr lang="es-EC" sz="2400" dirty="0" smtClean="0"/>
              <a:t>visualizaci</a:t>
            </a:r>
            <a:r>
              <a:rPr lang="es-ES" sz="2400" dirty="0" err="1" smtClean="0"/>
              <a:t>ón</a:t>
            </a:r>
            <a:r>
              <a:rPr lang="es-EC" sz="2400" dirty="0" smtClean="0"/>
              <a:t>. </a:t>
            </a:r>
          </a:p>
          <a:p>
            <a:pPr marL="0" indent="0">
              <a:buClr>
                <a:schemeClr val="tx1"/>
              </a:buClr>
              <a:buNone/>
            </a:pPr>
            <a:r>
              <a:rPr lang="es-EC" sz="2400" dirty="0" smtClean="0"/>
              <a:t>Finalmente</a:t>
            </a:r>
            <a:r>
              <a:rPr lang="es-EC" sz="2400" dirty="0"/>
              <a:t>, el resaltado de la categoría </a:t>
            </a:r>
            <a:r>
              <a:rPr lang="es-EC" sz="2400" dirty="0" smtClean="0"/>
              <a:t>”Bachelor’s degree or more" </a:t>
            </a:r>
            <a:r>
              <a:rPr lang="es-EC" sz="2400" dirty="0"/>
              <a:t>introducida en la Figura 5.3 se conservó y amplió para incluir el nombre de la categoría además de las etiquetas de datos. </a:t>
            </a:r>
            <a:r>
              <a:rPr lang="es-EC" sz="2400" dirty="0" smtClean="0"/>
              <a:t>Esta </a:t>
            </a:r>
            <a:r>
              <a:rPr lang="es-EC" sz="2400" dirty="0"/>
              <a:t>es una forma de unir componentes visualmente para nuestra audiencia, facilitando la interpretación. </a:t>
            </a:r>
            <a:endParaRPr lang="es-EC" sz="2400" dirty="0" smtClean="0"/>
          </a:p>
          <a:p>
            <a:pPr marL="0" indent="0">
              <a:buClr>
                <a:schemeClr val="tx1"/>
              </a:buClr>
              <a:buNone/>
            </a:pPr>
            <a:r>
              <a:rPr lang="es-EC" sz="2400" dirty="0" smtClean="0"/>
              <a:t>La </a:t>
            </a:r>
            <a:r>
              <a:rPr lang="es-EC" sz="2400" dirty="0"/>
              <a:t>figura 5.5 muestra el antes y el después. Al destacar las cosas importantes y eliminar las distracciones, hemos mejorado notablemente esta imagen.</a:t>
            </a:r>
          </a:p>
          <a:p>
            <a:pPr marL="0" indent="0">
              <a:buClr>
                <a:schemeClr val="tx1"/>
              </a:buClr>
              <a:buNone/>
            </a:pPr>
            <a:endParaRPr lang="es-ES_tradnl" sz="2400" dirty="0"/>
          </a:p>
        </p:txBody>
      </p:sp>
    </p:spTree>
    <p:extLst>
      <p:ext uri="{BB962C8B-B14F-4D97-AF65-F5344CB8AC3E}">
        <p14:creationId xmlns:p14="http://schemas.microsoft.com/office/powerpoint/2010/main" val="214075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pic>
        <p:nvPicPr>
          <p:cNvPr id="4" name="Imagen 3"/>
          <p:cNvPicPr>
            <a:picLocks noChangeAspect="1"/>
          </p:cNvPicPr>
          <p:nvPr/>
        </p:nvPicPr>
        <p:blipFill>
          <a:blip r:embed="rId3"/>
          <a:stretch>
            <a:fillRect/>
          </a:stretch>
        </p:blipFill>
        <p:spPr>
          <a:xfrm>
            <a:off x="637627" y="283783"/>
            <a:ext cx="11091919" cy="6019395"/>
          </a:xfrm>
          <a:prstGeom prst="rect">
            <a:avLst/>
          </a:prstGeom>
        </p:spPr>
      </p:pic>
    </p:spTree>
    <p:extLst>
      <p:ext uri="{BB962C8B-B14F-4D97-AF65-F5344CB8AC3E}">
        <p14:creationId xmlns:p14="http://schemas.microsoft.com/office/powerpoint/2010/main" val="1822635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i="1" dirty="0" smtClean="0"/>
              <a:t>Crear </a:t>
            </a:r>
            <a:r>
              <a:rPr lang="es-EC" sz="2500" i="1" dirty="0"/>
              <a:t>una clara jerarquía visual de </a:t>
            </a:r>
            <a:r>
              <a:rPr lang="es-EC" sz="2500" i="1" dirty="0" smtClean="0"/>
              <a:t>información</a:t>
            </a:r>
          </a:p>
          <a:p>
            <a:pPr marL="0" indent="0">
              <a:buClr>
                <a:schemeClr val="tx1"/>
              </a:buClr>
              <a:buNone/>
            </a:pPr>
            <a:r>
              <a:rPr lang="es-EC" sz="2500" dirty="0" smtClean="0"/>
              <a:t>Los </a:t>
            </a:r>
            <a:r>
              <a:rPr lang="es-EC" sz="2500" dirty="0"/>
              <a:t>mismos atributos preattentivos que usamos para resaltar las cosas importantes se pueden aprovechar para crear una jerarquía de información. </a:t>
            </a:r>
            <a:endParaRPr lang="es-EC" sz="2500" dirty="0" smtClean="0"/>
          </a:p>
          <a:p>
            <a:pPr marL="0" indent="0">
              <a:buClr>
                <a:schemeClr val="tx1"/>
              </a:buClr>
              <a:buNone/>
            </a:pPr>
            <a:r>
              <a:rPr lang="es-EC" sz="2500" dirty="0" smtClean="0"/>
              <a:t>Podemos </a:t>
            </a:r>
            <a:r>
              <a:rPr lang="es-EC" sz="2500" dirty="0"/>
              <a:t>mostrar visualmente algunos elementos y poner otros elementos en segundo plano, indicando a nuestra audiencia el orden general en el que deben procesar la información que estamos comunicando</a:t>
            </a:r>
            <a:r>
              <a:rPr lang="es-EC" sz="2500" dirty="0" smtClean="0"/>
              <a:t>.</a:t>
            </a:r>
          </a:p>
          <a:p>
            <a:pPr marL="0" indent="0">
              <a:buClr>
                <a:schemeClr val="tx1"/>
              </a:buClr>
              <a:buNone/>
            </a:pPr>
            <a:r>
              <a:rPr lang="es-EC" sz="2500" dirty="0" smtClean="0"/>
              <a:t>Veamos </a:t>
            </a:r>
            <a:r>
              <a:rPr lang="es-EC" sz="2500" dirty="0"/>
              <a:t>un ejemplo en el que se ha establecido una jerarquía visual clara y analicemos las elecciones de diseño específicas que se hicieron para crearlo. </a:t>
            </a:r>
            <a:endParaRPr lang="es-EC" sz="2500" dirty="0" smtClean="0"/>
          </a:p>
          <a:p>
            <a:pPr marL="0" indent="0">
              <a:buClr>
                <a:schemeClr val="tx1"/>
              </a:buClr>
              <a:buNone/>
            </a:pPr>
            <a:endParaRPr lang="es-ES_tradnl" sz="2500" dirty="0"/>
          </a:p>
        </p:txBody>
      </p:sp>
    </p:spTree>
    <p:extLst>
      <p:ext uri="{BB962C8B-B14F-4D97-AF65-F5344CB8AC3E}">
        <p14:creationId xmlns:p14="http://schemas.microsoft.com/office/powerpoint/2010/main" val="1331629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1464083" y="2024806"/>
            <a:ext cx="927223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Imagina que eres un fabricante de automóviles. Dos dimensiones importantes por las cuales </a:t>
            </a:r>
            <a:r>
              <a:rPr lang="es-EC" sz="2500" dirty="0" smtClean="0"/>
              <a:t>t</a:t>
            </a:r>
            <a:r>
              <a:rPr lang="es-ES" sz="2500" dirty="0" smtClean="0"/>
              <a:t>ú </a:t>
            </a:r>
            <a:r>
              <a:rPr lang="es-EC" sz="2500" dirty="0" smtClean="0"/>
              <a:t>juzgas </a:t>
            </a:r>
            <a:r>
              <a:rPr lang="es-EC" sz="2500" dirty="0"/>
              <a:t>el éxito de una marca y modelo en particular son (1) la satisfacción del cliente y (2) la frecuencia de los problemas con el automóvil. </a:t>
            </a:r>
            <a:endParaRPr lang="es-EC" sz="2500" dirty="0" smtClean="0"/>
          </a:p>
          <a:p>
            <a:pPr marL="0" indent="0">
              <a:buClr>
                <a:schemeClr val="tx1"/>
              </a:buClr>
              <a:buNone/>
            </a:pPr>
            <a:r>
              <a:rPr lang="es-EC" sz="2500" dirty="0" smtClean="0"/>
              <a:t>Un </a:t>
            </a:r>
            <a:r>
              <a:rPr lang="es-EC" sz="2500" dirty="0"/>
              <a:t>diagrama de dispersión podría ser útil para visualizar cómo se comparan los modelos del año actual con el </a:t>
            </a:r>
            <a:r>
              <a:rPr lang="es-EC" sz="2500" u="sng" dirty="0"/>
              <a:t>promedio del año anterior</a:t>
            </a:r>
            <a:r>
              <a:rPr lang="es-EC" sz="2500" dirty="0"/>
              <a:t> a lo largo de estas dos dimensiones, como se muestra en la Figura 5.6.</a:t>
            </a:r>
            <a:endParaRPr lang="es-ES_tradnl" sz="2500" dirty="0"/>
          </a:p>
          <a:p>
            <a:pPr marL="0" indent="0">
              <a:buClr>
                <a:schemeClr val="tx1"/>
              </a:buClr>
              <a:buNone/>
            </a:pPr>
            <a:endParaRPr lang="es-ES_tradnl" sz="2500" dirty="0"/>
          </a:p>
        </p:txBody>
      </p:sp>
    </p:spTree>
    <p:extLst>
      <p:ext uri="{BB962C8B-B14F-4D97-AF65-F5344CB8AC3E}">
        <p14:creationId xmlns:p14="http://schemas.microsoft.com/office/powerpoint/2010/main" val="5835070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pic>
        <p:nvPicPr>
          <p:cNvPr id="3" name="Imagen 2"/>
          <p:cNvPicPr>
            <a:picLocks noChangeAspect="1"/>
          </p:cNvPicPr>
          <p:nvPr/>
        </p:nvPicPr>
        <p:blipFill>
          <a:blip r:embed="rId3"/>
          <a:stretch>
            <a:fillRect/>
          </a:stretch>
        </p:blipFill>
        <p:spPr>
          <a:xfrm>
            <a:off x="2264471" y="358883"/>
            <a:ext cx="7671457" cy="5953749"/>
          </a:xfrm>
          <a:prstGeom prst="rect">
            <a:avLst/>
          </a:prstGeom>
        </p:spPr>
      </p:pic>
    </p:spTree>
    <p:extLst>
      <p:ext uri="{BB962C8B-B14F-4D97-AF65-F5344CB8AC3E}">
        <p14:creationId xmlns:p14="http://schemas.microsoft.com/office/powerpoint/2010/main" val="133878830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500" dirty="0"/>
              <a:t>La Figura 5.6 nos permite ver rápidamente cómo los diversos modelos de este año se comparan con el promedio del año pasado en función de la satisfacción y los problemas. El tamaño y el color de la fuente y los puntos de datos nos alertan sobre dónde prestar atención y en qué orden general. </a:t>
            </a:r>
            <a:endParaRPr lang="es-EC" sz="2500" dirty="0" smtClean="0"/>
          </a:p>
          <a:p>
            <a:pPr marL="0" indent="0">
              <a:buClr>
                <a:schemeClr val="tx1"/>
              </a:buClr>
              <a:buNone/>
            </a:pPr>
            <a:r>
              <a:rPr lang="es-EC" sz="2500" dirty="0" smtClean="0"/>
              <a:t>Consideremos </a:t>
            </a:r>
            <a:r>
              <a:rPr lang="es-EC" sz="2500" dirty="0"/>
              <a:t>la jerarquía visual de los componentes y cómo nos ayudan a procesar la información presentada. </a:t>
            </a:r>
            <a:endParaRPr lang="es-EC" sz="2500" dirty="0" smtClean="0"/>
          </a:p>
          <a:p>
            <a:pPr marL="0" indent="0">
              <a:buClr>
                <a:schemeClr val="tx1"/>
              </a:buClr>
              <a:buNone/>
            </a:pPr>
            <a:r>
              <a:rPr lang="es-EC" sz="2500" dirty="0" smtClean="0"/>
              <a:t>Si articulamos </a:t>
            </a:r>
            <a:r>
              <a:rPr lang="es-EC" sz="2500" dirty="0"/>
              <a:t>el orden en el que </a:t>
            </a:r>
            <a:r>
              <a:rPr lang="es-EC" sz="2500" dirty="0" smtClean="0"/>
              <a:t>tomamos </a:t>
            </a:r>
            <a:r>
              <a:rPr lang="es-EC" sz="2500" dirty="0"/>
              <a:t>la información, se parece a lo siguiente: </a:t>
            </a:r>
            <a:endParaRPr lang="es-EC" sz="2500" dirty="0" smtClean="0"/>
          </a:p>
          <a:p>
            <a:pPr>
              <a:buClr>
                <a:schemeClr val="tx1"/>
              </a:buClr>
              <a:buFont typeface="Arial" charset="0"/>
              <a:buChar char="•"/>
            </a:pPr>
            <a:r>
              <a:rPr lang="es-EC" sz="2500" dirty="0" smtClean="0"/>
              <a:t>Primero</a:t>
            </a:r>
            <a:r>
              <a:rPr lang="es-EC" sz="2500" dirty="0"/>
              <a:t>, leo el título del gráfico: “I</a:t>
            </a:r>
            <a:r>
              <a:rPr lang="en-US" sz="2500" dirty="0" err="1"/>
              <a:t>ssues</a:t>
            </a:r>
            <a:r>
              <a:rPr lang="en-US" sz="2500" dirty="0"/>
              <a:t> vs. Satisfaction by Model</a:t>
            </a:r>
            <a:r>
              <a:rPr lang="es-EC" sz="2500" dirty="0"/>
              <a:t>". La combinación de problemas y satisfacción indica que esas palabras son importantes, así que tengo ese contexto en mente mientras proceso el resto de </a:t>
            </a:r>
            <a:r>
              <a:rPr lang="es-EC" sz="2500" dirty="0" smtClean="0"/>
              <a:t>la visualizaci</a:t>
            </a:r>
            <a:r>
              <a:rPr lang="es-ES" sz="2500" dirty="0" err="1" smtClean="0"/>
              <a:t>ón</a:t>
            </a:r>
            <a:r>
              <a:rPr lang="es-EC" sz="2500" dirty="0" smtClean="0"/>
              <a:t>.</a:t>
            </a:r>
          </a:p>
        </p:txBody>
      </p:sp>
    </p:spTree>
    <p:extLst>
      <p:ext uri="{BB962C8B-B14F-4D97-AF65-F5344CB8AC3E}">
        <p14:creationId xmlns:p14="http://schemas.microsoft.com/office/powerpoint/2010/main" val="20402031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829931" y="758952"/>
            <a:ext cx="10325749" cy="116960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4, Ch4 </a:t>
            </a:r>
            <a:endParaRPr lang="es-ES" sz="4400" dirty="0"/>
          </a:p>
          <a:p>
            <a:pPr fontAlgn="b"/>
            <a:r>
              <a:rPr lang="es-ES_tradnl" sz="4400" dirty="0" smtClean="0"/>
              <a:t>El Componente de Diseño</a:t>
            </a:r>
            <a:endParaRPr lang="es-ES_tradnl" sz="4400" dirty="0"/>
          </a:p>
        </p:txBody>
      </p:sp>
      <p:graphicFrame>
        <p:nvGraphicFramePr>
          <p:cNvPr id="3" name="Tabla 2"/>
          <p:cNvGraphicFramePr>
            <a:graphicFrameLocks noGrp="1"/>
          </p:cNvGraphicFramePr>
          <p:nvPr>
            <p:extLst>
              <p:ext uri="{D42A27DB-BD31-4B8C-83A1-F6EECF244321}">
                <p14:modId xmlns:p14="http://schemas.microsoft.com/office/powerpoint/2010/main" val="1555893502"/>
              </p:ext>
            </p:extLst>
          </p:nvPr>
        </p:nvGraphicFramePr>
        <p:xfrm>
          <a:off x="954458" y="2937992"/>
          <a:ext cx="9801773" cy="1663461"/>
        </p:xfrm>
        <a:graphic>
          <a:graphicData uri="http://schemas.openxmlformats.org/drawingml/2006/table">
            <a:tbl>
              <a:tblPr/>
              <a:tblGrid>
                <a:gridCol w="9801773"/>
              </a:tblGrid>
              <a:tr h="251420">
                <a:tc>
                  <a:txBody>
                    <a:bodyPr/>
                    <a:lstStyle/>
                    <a:p>
                      <a:pPr algn="l" rtl="0" fontAlgn="b"/>
                      <a:r>
                        <a:rPr lang="es-ES_tradnl" sz="3600" b="0" i="0" u="none" strike="noStrike" dirty="0">
                          <a:solidFill>
                            <a:srgbClr val="FF0000"/>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chemeClr val="tx1"/>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smtClean="0">
                          <a:solidFill>
                            <a:srgbClr val="000000"/>
                          </a:solidFill>
                          <a:effectLst/>
                          <a:latin typeface="Arial" charset="0"/>
                        </a:rPr>
                        <a:t>Narración de una historia y repetición</a:t>
                      </a:r>
                      <a:endParaRPr lang="es-ES_tradnl" sz="36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92402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30</a:t>
            </a:fld>
            <a:endParaRPr lang="en-US" sz="1600" dirty="0"/>
          </a:p>
        </p:txBody>
      </p:sp>
      <p:sp>
        <p:nvSpPr>
          <p:cNvPr id="8" name="Título 1"/>
          <p:cNvSpPr txBox="1">
            <a:spLocks/>
          </p:cNvSpPr>
          <p:nvPr/>
        </p:nvSpPr>
        <p:spPr>
          <a:xfrm>
            <a:off x="770399" y="35852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344212"/>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C" sz="2400" dirty="0"/>
              <a:t>A continuación, veo la etiqueta principal del eje </a:t>
            </a:r>
            <a:r>
              <a:rPr lang="es-EC" sz="2400" i="1" dirty="0"/>
              <a:t>y</a:t>
            </a:r>
            <a:r>
              <a:rPr lang="es-EC" sz="2400" dirty="0"/>
              <a:t>: </a:t>
            </a:r>
            <a:r>
              <a:rPr lang="es-EC" sz="2400" dirty="0" smtClean="0"/>
              <a:t>"</a:t>
            </a:r>
            <a:r>
              <a:rPr lang="en-US" sz="2400" dirty="0"/>
              <a:t>Things Gone Wrong</a:t>
            </a:r>
            <a:r>
              <a:rPr lang="es-EC" sz="2400" dirty="0" smtClean="0"/>
              <a:t>". </a:t>
            </a:r>
            <a:r>
              <a:rPr lang="es-EC" sz="2400" dirty="0"/>
              <a:t>Observo que estas caen a lo largo de una escala de pocos (en la parte superior) a muchos (en la parte inferior). Después de eso, noto los detalles a través del eje x horizontal: Satisfacción, que varía de bajo (izquierda) a alto (derecha</a:t>
            </a:r>
            <a:r>
              <a:rPr lang="es-EC" sz="2400" dirty="0" smtClean="0"/>
              <a:t>).</a:t>
            </a:r>
          </a:p>
          <a:p>
            <a:pPr>
              <a:buClr>
                <a:schemeClr val="tx1"/>
              </a:buClr>
              <a:buFont typeface="Arial" charset="0"/>
              <a:buChar char="•"/>
            </a:pPr>
            <a:r>
              <a:rPr lang="es-EC" sz="2400" dirty="0" smtClean="0"/>
              <a:t>Luego </a:t>
            </a:r>
            <a:r>
              <a:rPr lang="es-EC" sz="2400" dirty="0"/>
              <a:t>me siento atraído por el punto gris oscuro y las palabras correspondientes "</a:t>
            </a:r>
            <a:r>
              <a:rPr lang="en-US" sz="2400" dirty="0"/>
              <a:t>Prior Year Average</a:t>
            </a:r>
            <a:r>
              <a:rPr lang="es-EC" sz="2400" dirty="0" smtClean="0"/>
              <a:t>". </a:t>
            </a:r>
            <a:r>
              <a:rPr lang="es-EC" sz="2400" dirty="0"/>
              <a:t>Las líneas que trazan este punto a los ejes me permiten ver rápidamente que el promedio del año anterior fue de alrededor de 900 problemas por cada 1,000 y 72% satisfecho o altamente satisfecho. Esto proporciona una construcción útil para interpretar los modelos de este año. </a:t>
            </a:r>
            <a:endParaRPr lang="es-EC" sz="2400" dirty="0" smtClean="0"/>
          </a:p>
          <a:p>
            <a:pPr>
              <a:buClr>
                <a:schemeClr val="tx1"/>
              </a:buClr>
              <a:buFont typeface="Arial" charset="0"/>
              <a:buChar char="•"/>
            </a:pPr>
            <a:r>
              <a:rPr lang="es-EC" sz="2400" dirty="0"/>
              <a:t>Finalmente, me siento atraído por todo el rojo en el cuadrante inferior derecho. Las palabras me dicen que la satisfacción es alta, pero hay muchos problemas. Está claro, debido a cómo se construye lo visual, que estos son casos en los que el nivel de problemas es mayor que el promedio del año pasado. El color rojo refuerza que esto es un problema. </a:t>
            </a:r>
          </a:p>
        </p:txBody>
      </p:sp>
    </p:spTree>
    <p:extLst>
      <p:ext uri="{BB962C8B-B14F-4D97-AF65-F5344CB8AC3E}">
        <p14:creationId xmlns:p14="http://schemas.microsoft.com/office/powerpoint/2010/main" val="2744819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501872"/>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smtClean="0"/>
              <a:t>Las </a:t>
            </a:r>
            <a:r>
              <a:rPr lang="es-EC" sz="2500" i="1" dirty="0"/>
              <a:t>supercategorías</a:t>
            </a:r>
            <a:r>
              <a:rPr lang="es-EC" sz="2500" dirty="0"/>
              <a:t> se usan para facilitar la interpretación. Aquí, las etiquetas del cuadrante "</a:t>
            </a:r>
            <a:r>
              <a:rPr lang="en-US" sz="2500" dirty="0"/>
              <a:t>High Satisfaction, Few Issues</a:t>
            </a:r>
            <a:r>
              <a:rPr lang="es-EC" sz="2500" dirty="0"/>
              <a:t>" y "</a:t>
            </a:r>
            <a:r>
              <a:rPr lang="en-US" sz="2500" dirty="0"/>
              <a:t>High Satisfaction, Many Issues</a:t>
            </a:r>
            <a:r>
              <a:rPr lang="es-EC" sz="2500" dirty="0"/>
              <a:t>" funcionan de esta manera. </a:t>
            </a:r>
            <a:endParaRPr lang="es-EC" sz="2500" dirty="0" smtClean="0"/>
          </a:p>
          <a:p>
            <a:r>
              <a:rPr lang="es-EC" sz="2500" dirty="0" smtClean="0"/>
              <a:t>En </a:t>
            </a:r>
            <a:r>
              <a:rPr lang="es-EC" sz="2500" dirty="0"/>
              <a:t>ausencia de estos, podría pasar tiempo procesando los títulos y las etiquetas de los ejes y eventualmente desc</a:t>
            </a:r>
            <a:r>
              <a:rPr lang="es-EC" sz="2500" dirty="0" smtClean="0"/>
              <a:t>ubrir qu</a:t>
            </a:r>
            <a:r>
              <a:rPr lang="es-ES" sz="2500" dirty="0" smtClean="0"/>
              <a:t>é</a:t>
            </a:r>
            <a:r>
              <a:rPr lang="es-EC" sz="2500" dirty="0" smtClean="0"/>
              <a:t> es lo que representan estos cuadrantes, pero es un proceso mucho más fácil cuando los títulos esenciales están presentes, eliminando la necesidad de este procesamiento por completo.</a:t>
            </a:r>
          </a:p>
          <a:p>
            <a:r>
              <a:rPr lang="es-EC" sz="2500" dirty="0"/>
              <a:t>Tenga en cuenta que los cuadrantes izquierdos no están etiquetados; las etiquetas son innecesarias ya que no hay valores que caigan allí. </a:t>
            </a:r>
          </a:p>
          <a:p>
            <a:r>
              <a:rPr lang="es-EC" sz="2500" dirty="0"/>
              <a:t>Los puntos de datos y detalles adicionales están ahí para el contexto, pero se pasan a un segundo plano para reducir la carga cognitiva y simplificar lo visual.</a:t>
            </a:r>
          </a:p>
          <a:p>
            <a:r>
              <a:rPr lang="es-EC" sz="2500" dirty="0" smtClean="0"/>
              <a:t> </a:t>
            </a:r>
            <a:endParaRPr lang="es-ES_tradnl" sz="2500" dirty="0"/>
          </a:p>
        </p:txBody>
      </p:sp>
    </p:spTree>
    <p:extLst>
      <p:ext uri="{BB962C8B-B14F-4D97-AF65-F5344CB8AC3E}">
        <p14:creationId xmlns:p14="http://schemas.microsoft.com/office/powerpoint/2010/main" val="509820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pic>
        <p:nvPicPr>
          <p:cNvPr id="3" name="Imagen 2"/>
          <p:cNvPicPr>
            <a:picLocks noChangeAspect="1"/>
          </p:cNvPicPr>
          <p:nvPr/>
        </p:nvPicPr>
        <p:blipFill>
          <a:blip r:embed="rId3"/>
          <a:stretch>
            <a:fillRect/>
          </a:stretch>
        </p:blipFill>
        <p:spPr>
          <a:xfrm>
            <a:off x="1841745" y="1500414"/>
            <a:ext cx="8808112" cy="4590143"/>
          </a:xfrm>
          <a:prstGeom prst="rect">
            <a:avLst/>
          </a:prstGeom>
        </p:spPr>
      </p:pic>
    </p:spTree>
    <p:extLst>
      <p:ext uri="{BB962C8B-B14F-4D97-AF65-F5344CB8AC3E}">
        <p14:creationId xmlns:p14="http://schemas.microsoft.com/office/powerpoint/2010/main" val="380312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smtClean="0"/>
              <a:t>Al </a:t>
            </a:r>
            <a:r>
              <a:rPr lang="es-EC" sz="2600" dirty="0"/>
              <a:t>compartir esta imagen con mi esposo, su reacción fue "esa no es la orden a la que le presté atención, fui directamente al rojo". Eso me hizo pensar. </a:t>
            </a:r>
            <a:endParaRPr lang="es-EC" sz="2600" dirty="0" smtClean="0"/>
          </a:p>
          <a:p>
            <a:r>
              <a:rPr lang="es-EC" sz="2600" dirty="0" smtClean="0"/>
              <a:t>Primero</a:t>
            </a:r>
            <a:r>
              <a:rPr lang="es-EC" sz="2600" dirty="0"/>
              <a:t>, me sorprendió que comenzara allí, dado que es daltónico rojo-verde, pero dijo que el rojo era lo suficientemente diferente de todo lo demás en lo visual que aún le llamaba la atención. </a:t>
            </a:r>
            <a:endParaRPr lang="es-EC" sz="2600" dirty="0" smtClean="0"/>
          </a:p>
          <a:p>
            <a:r>
              <a:rPr lang="es-EC" sz="2600" dirty="0" smtClean="0"/>
              <a:t>En </a:t>
            </a:r>
            <a:r>
              <a:rPr lang="es-EC" sz="2600" dirty="0"/>
              <a:t>segundo lugar, miro tantos gráficos que </a:t>
            </a:r>
            <a:r>
              <a:rPr lang="es-EC" sz="2600" dirty="0" smtClean="0"/>
              <a:t>est</a:t>
            </a:r>
            <a:r>
              <a:rPr lang="es-ES" sz="2600" dirty="0" smtClean="0"/>
              <a:t>á arraigado</a:t>
            </a:r>
            <a:r>
              <a:rPr lang="es-EC" sz="2600" dirty="0" smtClean="0"/>
              <a:t> </a:t>
            </a:r>
            <a:r>
              <a:rPr lang="es-EC" sz="2600" dirty="0"/>
              <a:t>en mí </a:t>
            </a:r>
            <a:r>
              <a:rPr lang="es-EC" sz="2600" dirty="0" smtClean="0"/>
              <a:t>comenzar </a:t>
            </a:r>
            <a:r>
              <a:rPr lang="es-EC" sz="2600" dirty="0"/>
              <a:t>con los detalles: los títulos y los títulos de los ejes para comprender lo que estoy viendo antes de llegar a los datos. Otros pueden buscar más rápidamente el </a:t>
            </a:r>
            <a:r>
              <a:rPr lang="es-EC" sz="2600" dirty="0" smtClean="0"/>
              <a:t>“qué</a:t>
            </a:r>
            <a:r>
              <a:rPr lang="es-EC" sz="2600" dirty="0"/>
              <a:t>". Si nos acercamos de esa manera, nos vemos atraídos primero hacia el cuadrante inferior derecho, ya que el rojo indica la importancia y se debe prestar atención. </a:t>
            </a:r>
            <a:endParaRPr lang="es-ES_tradnl" sz="2600" dirty="0"/>
          </a:p>
        </p:txBody>
      </p:sp>
    </p:spTree>
    <p:extLst>
      <p:ext uri="{BB962C8B-B14F-4D97-AF65-F5344CB8AC3E}">
        <p14:creationId xmlns:p14="http://schemas.microsoft.com/office/powerpoint/2010/main" val="12147618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Después de tomar eso, tal vez retrocedamos y leamos algunos de los otros detalles del gráfico</a:t>
            </a:r>
            <a:r>
              <a:rPr lang="es-EC" sz="2600" dirty="0" smtClean="0"/>
              <a:t>.</a:t>
            </a:r>
          </a:p>
          <a:p>
            <a:r>
              <a:rPr lang="es-EC" sz="2600" smtClean="0"/>
              <a:t>En </a:t>
            </a:r>
            <a:r>
              <a:rPr lang="es-EC" sz="2600" dirty="0"/>
              <a:t>cualquier caso, la jerarquía visual reflexiva y clara establece el orden para que la audiencia use para procesar la información en una imagen compleja sin que </a:t>
            </a:r>
            <a:r>
              <a:rPr lang="es-EC" sz="2600"/>
              <a:t>se </a:t>
            </a:r>
            <a:r>
              <a:rPr lang="es-EC" sz="2600" smtClean="0"/>
              <a:t>sienta, </a:t>
            </a:r>
            <a:r>
              <a:rPr lang="es-EC" sz="2600" dirty="0"/>
              <a:t>complicada</a:t>
            </a:r>
            <a:r>
              <a:rPr lang="es-EC" sz="2600"/>
              <a:t>. </a:t>
            </a:r>
            <a:endParaRPr lang="es-EC" sz="2600" smtClean="0"/>
          </a:p>
          <a:p>
            <a:r>
              <a:rPr lang="es-EC" sz="2600" smtClean="0"/>
              <a:t>Para </a:t>
            </a:r>
            <a:r>
              <a:rPr lang="es-EC" sz="2600" dirty="0"/>
              <a:t>nuestra audiencia, al resaltar las cosas importantes, eliminar las distracciones y establecer una jerarquía visual, las visualizaciones de datos que creamos permiten la comprensión.</a:t>
            </a:r>
            <a:endParaRPr lang="es-ES_tradnl" sz="2600" dirty="0"/>
          </a:p>
          <a:p>
            <a:endParaRPr lang="es-ES_tradnl" sz="2600" dirty="0"/>
          </a:p>
        </p:txBody>
      </p:sp>
    </p:spTree>
    <p:extLst>
      <p:ext uri="{BB962C8B-B14F-4D97-AF65-F5344CB8AC3E}">
        <p14:creationId xmlns:p14="http://schemas.microsoft.com/office/powerpoint/2010/main" val="16632894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35</a:t>
            </a:fld>
            <a:endParaRPr lang="en-US" sz="1600" dirty="0"/>
          </a:p>
        </p:txBody>
      </p:sp>
      <p:sp>
        <p:nvSpPr>
          <p:cNvPr id="8" name="Título 1"/>
          <p:cNvSpPr txBox="1">
            <a:spLocks/>
          </p:cNvSpPr>
          <p:nvPr/>
        </p:nvSpPr>
        <p:spPr>
          <a:xfrm>
            <a:off x="829931" y="758952"/>
            <a:ext cx="10325749" cy="1169601"/>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sz="4400" dirty="0"/>
              <a:t>SEMANA </a:t>
            </a:r>
            <a:r>
              <a:rPr lang="es-ES" sz="4400" dirty="0" smtClean="0"/>
              <a:t>4, Ch4 </a:t>
            </a:r>
            <a:endParaRPr lang="es-ES" sz="4400" dirty="0"/>
          </a:p>
          <a:p>
            <a:pPr fontAlgn="b"/>
            <a:r>
              <a:rPr lang="es-ES_tradnl" sz="4400" dirty="0" smtClean="0"/>
              <a:t>El Componente de Diseño</a:t>
            </a:r>
            <a:endParaRPr lang="es-ES_tradnl" sz="4400" dirty="0"/>
          </a:p>
        </p:txBody>
      </p:sp>
      <p:graphicFrame>
        <p:nvGraphicFramePr>
          <p:cNvPr id="3" name="Tabla 2"/>
          <p:cNvGraphicFramePr>
            <a:graphicFrameLocks noGrp="1"/>
          </p:cNvGraphicFramePr>
          <p:nvPr>
            <p:extLst>
              <p:ext uri="{D42A27DB-BD31-4B8C-83A1-F6EECF244321}">
                <p14:modId xmlns:p14="http://schemas.microsoft.com/office/powerpoint/2010/main" val="343373777"/>
              </p:ext>
            </p:extLst>
          </p:nvPr>
        </p:nvGraphicFramePr>
        <p:xfrm>
          <a:off x="954458" y="2937992"/>
          <a:ext cx="9801773" cy="1663461"/>
        </p:xfrm>
        <a:graphic>
          <a:graphicData uri="http://schemas.openxmlformats.org/drawingml/2006/table">
            <a:tbl>
              <a:tblPr/>
              <a:tblGrid>
                <a:gridCol w="9801773"/>
              </a:tblGrid>
              <a:tr h="251420">
                <a:tc>
                  <a:txBody>
                    <a:bodyPr/>
                    <a:lstStyle/>
                    <a:p>
                      <a:pPr algn="l" rtl="0" fontAlgn="b"/>
                      <a:r>
                        <a:rPr lang="es-ES_tradnl" sz="3600" b="0" i="0" u="none" strike="noStrike" dirty="0">
                          <a:solidFill>
                            <a:schemeClr val="tx1"/>
                          </a:solidFill>
                          <a:effectLst/>
                          <a:latin typeface="Arial" charset="0"/>
                        </a:rPr>
                        <a:t>Pensando como un diseñador</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a:solidFill>
                            <a:srgbClr val="FF0000"/>
                          </a:solidFill>
                          <a:effectLst/>
                          <a:latin typeface="Arial" charset="0"/>
                        </a:rPr>
                        <a:t>Modelos visuales</a:t>
                      </a: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420">
                <a:tc>
                  <a:txBody>
                    <a:bodyPr/>
                    <a:lstStyle/>
                    <a:p>
                      <a:pPr algn="l" rtl="0" fontAlgn="b"/>
                      <a:r>
                        <a:rPr lang="es-ES_tradnl" sz="3600" b="0" i="0" u="none" strike="noStrike" dirty="0" smtClean="0">
                          <a:solidFill>
                            <a:srgbClr val="000000"/>
                          </a:solidFill>
                          <a:effectLst/>
                          <a:latin typeface="Arial" charset="0"/>
                        </a:rPr>
                        <a:t>Narración de una historia y repetición</a:t>
                      </a:r>
                      <a:endParaRPr lang="es-ES_tradnl" sz="3600" b="0" i="0" u="none" strike="noStrike" dirty="0">
                        <a:solidFill>
                          <a:srgbClr val="000000"/>
                        </a:solidFill>
                        <a:effectLst/>
                        <a:latin typeface="Arial" charset="0"/>
                      </a:endParaRPr>
                    </a:p>
                  </a:txBody>
                  <a:tcPr marL="5847" marR="5847" marT="584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494508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Introducci</a:t>
            </a:r>
            <a:r>
              <a:rPr lang="es-ES" sz="4400" dirty="0" err="1" smtClean="0"/>
              <a:t>ón</a:t>
            </a:r>
            <a:endParaRPr lang="en-US" sz="4400" dirty="0"/>
          </a:p>
        </p:txBody>
      </p:sp>
      <p:sp>
        <p:nvSpPr>
          <p:cNvPr id="5" name="Marcador de contenido 2"/>
          <p:cNvSpPr txBox="1">
            <a:spLocks/>
          </p:cNvSpPr>
          <p:nvPr/>
        </p:nvSpPr>
        <p:spPr>
          <a:xfrm>
            <a:off x="770399" y="1481602"/>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a:t>
            </a:r>
            <a:r>
              <a:rPr lang="es-EC" sz="2600" dirty="0" smtClean="0"/>
              <a:t>n </a:t>
            </a:r>
            <a:r>
              <a:rPr lang="es-EC" sz="2600" dirty="0"/>
              <a:t>este </a:t>
            </a:r>
            <a:r>
              <a:rPr lang="es-EC" sz="2600" dirty="0" smtClean="0"/>
              <a:t>tema veremos </a:t>
            </a:r>
            <a:r>
              <a:rPr lang="es-EC" sz="2600" dirty="0"/>
              <a:t>varios modelos visuales y discutiremos el proceso de pensamiento y las opciones de diseño que llevaron a su </a:t>
            </a:r>
            <a:r>
              <a:rPr lang="es-EC" sz="2600" dirty="0" smtClean="0"/>
              <a:t>creación. </a:t>
            </a:r>
          </a:p>
          <a:p>
            <a:r>
              <a:rPr lang="es-EC" sz="2600" dirty="0" smtClean="0"/>
              <a:t>Al </a:t>
            </a:r>
            <a:r>
              <a:rPr lang="es-EC" sz="2600" dirty="0"/>
              <a:t>crear cada ejemplo, </a:t>
            </a:r>
            <a:r>
              <a:rPr lang="es-EC" sz="2600" dirty="0" smtClean="0"/>
              <a:t>pensaremos </a:t>
            </a:r>
            <a:r>
              <a:rPr lang="es-EC" sz="2600" dirty="0"/>
              <a:t>en cómo </a:t>
            </a:r>
            <a:r>
              <a:rPr lang="es-EC" sz="2600" dirty="0" smtClean="0"/>
              <a:t>quieremos </a:t>
            </a:r>
            <a:r>
              <a:rPr lang="es-EC" sz="2600" dirty="0"/>
              <a:t>que la audiencia procese la información y </a:t>
            </a:r>
            <a:r>
              <a:rPr lang="es-EC" sz="2600" dirty="0" smtClean="0"/>
              <a:t>tomaremos </a:t>
            </a:r>
            <a:r>
              <a:rPr lang="es-EC" sz="2600" dirty="0"/>
              <a:t>las decisiones correspondientes con respecto a qué enfatizar y llamar la atención de la audiencia, así como a qué desestimar. </a:t>
            </a:r>
            <a:endParaRPr lang="es-EC" sz="2600" dirty="0" smtClean="0"/>
          </a:p>
          <a:p>
            <a:r>
              <a:rPr lang="es-EC" sz="2600" dirty="0" smtClean="0"/>
              <a:t>Debido </a:t>
            </a:r>
            <a:r>
              <a:rPr lang="es-EC" sz="2600" dirty="0"/>
              <a:t>a esto, </a:t>
            </a:r>
            <a:r>
              <a:rPr lang="es-EC" sz="2600" dirty="0" smtClean="0"/>
              <a:t>veremos </a:t>
            </a:r>
            <a:r>
              <a:rPr lang="es-EC" sz="2600" dirty="0"/>
              <a:t>puntos comunes en torno al color y el tamaño. La elección </a:t>
            </a:r>
            <a:r>
              <a:rPr lang="es-EC" sz="2600" dirty="0" smtClean="0"/>
              <a:t>la visualizaci</a:t>
            </a:r>
            <a:r>
              <a:rPr lang="es-ES" sz="2600" dirty="0" err="1" smtClean="0"/>
              <a:t>ón</a:t>
            </a:r>
            <a:r>
              <a:rPr lang="es-ES" sz="2600" dirty="0" smtClean="0"/>
              <a:t>, </a:t>
            </a:r>
            <a:r>
              <a:rPr lang="es-EC" sz="2600" dirty="0" smtClean="0"/>
              <a:t>el ordenamiento relativo </a:t>
            </a:r>
            <a:r>
              <a:rPr lang="es-EC" sz="2600" dirty="0"/>
              <a:t>de datos, alineación y posicionamiento de elementos, y el uso de palabras también se discuten en varios casos. </a:t>
            </a:r>
            <a:endParaRPr lang="es-EC" sz="2600" dirty="0" smtClean="0"/>
          </a:p>
          <a:p>
            <a:r>
              <a:rPr lang="es-EC" sz="2600" dirty="0" smtClean="0"/>
              <a:t>Esta </a:t>
            </a:r>
            <a:r>
              <a:rPr lang="es-EC" sz="2600" dirty="0"/>
              <a:t>repetición es útil para reforzar los conceptos </a:t>
            </a:r>
            <a:r>
              <a:rPr lang="es-EC" sz="2600" dirty="0" smtClean="0"/>
              <a:t>y </a:t>
            </a:r>
            <a:r>
              <a:rPr lang="es-EC" sz="2600" dirty="0"/>
              <a:t>las opciones de diseño resultantes en los diversos ejemplos</a:t>
            </a:r>
            <a:r>
              <a:rPr lang="es-EC" sz="2600" dirty="0" smtClean="0"/>
              <a:t>.</a:t>
            </a:r>
          </a:p>
        </p:txBody>
      </p:sp>
    </p:spTree>
    <p:extLst>
      <p:ext uri="{BB962C8B-B14F-4D97-AF65-F5344CB8AC3E}">
        <p14:creationId xmlns:p14="http://schemas.microsoft.com/office/powerpoint/2010/main" val="12285158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Introducci</a:t>
            </a:r>
            <a:r>
              <a:rPr lang="es-ES" sz="4400" dirty="0" err="1" smtClean="0"/>
              <a:t>ón</a:t>
            </a:r>
            <a:endParaRPr lang="en-US" sz="4400" dirty="0"/>
          </a:p>
        </p:txBody>
      </p:sp>
      <p:sp>
        <p:nvSpPr>
          <p:cNvPr id="5" name="Marcador de contenido 2"/>
          <p:cNvSpPr txBox="1">
            <a:spLocks/>
          </p:cNvSpPr>
          <p:nvPr/>
        </p:nvSpPr>
        <p:spPr>
          <a:xfrm>
            <a:off x="770399" y="2808514"/>
            <a:ext cx="10659601" cy="344790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Cada </a:t>
            </a:r>
            <a:r>
              <a:rPr lang="es-EC" sz="2600" dirty="0" smtClean="0"/>
              <a:t>resaltado </a:t>
            </a:r>
            <a:r>
              <a:rPr lang="es-EC" sz="2600" dirty="0"/>
              <a:t>visual </a:t>
            </a:r>
            <a:r>
              <a:rPr lang="es-EC" sz="2600" dirty="0" smtClean="0"/>
              <a:t>fue </a:t>
            </a:r>
            <a:r>
              <a:rPr lang="es-EC" sz="2600" dirty="0"/>
              <a:t>creado para satisfacer la necesidad de una situación específica. </a:t>
            </a:r>
            <a:r>
              <a:rPr lang="es-EC" sz="2600" dirty="0" smtClean="0"/>
              <a:t>Discutiremos brevemente </a:t>
            </a:r>
            <a:r>
              <a:rPr lang="es-EC" sz="2600" dirty="0"/>
              <a:t>los escenarios </a:t>
            </a:r>
            <a:r>
              <a:rPr lang="es-EC" sz="2600" dirty="0" smtClean="0"/>
              <a:t>relevantes, mire </a:t>
            </a:r>
            <a:r>
              <a:rPr lang="es-EC" sz="2600" dirty="0"/>
              <a:t>y </a:t>
            </a:r>
            <a:r>
              <a:rPr lang="es-EC" sz="2600" dirty="0" smtClean="0"/>
              <a:t>piense </a:t>
            </a:r>
            <a:r>
              <a:rPr lang="es-EC" sz="2600" dirty="0"/>
              <a:t>en cada modelo visual. Considere los desafíos de visualización de datos que enfrenta donde el enfoque </a:t>
            </a:r>
            <a:r>
              <a:rPr lang="es-EC" sz="2600" dirty="0" smtClean="0"/>
              <a:t>dado, o </a:t>
            </a:r>
            <a:r>
              <a:rPr lang="es-EC" sz="2600" dirty="0"/>
              <a:t>aspectos del enfoque </a:t>
            </a:r>
            <a:r>
              <a:rPr lang="es-EC" sz="2600" dirty="0" smtClean="0"/>
              <a:t>dado, podrían </a:t>
            </a:r>
            <a:r>
              <a:rPr lang="es-EC" sz="2600" dirty="0"/>
              <a:t>ser </a:t>
            </a:r>
            <a:r>
              <a:rPr lang="es-EC" sz="2600" dirty="0" smtClean="0"/>
              <a:t>aprovechados.</a:t>
            </a:r>
            <a:endParaRPr lang="es-ES_tradnl" sz="2600" dirty="0"/>
          </a:p>
        </p:txBody>
      </p:sp>
    </p:spTree>
    <p:extLst>
      <p:ext uri="{BB962C8B-B14F-4D97-AF65-F5344CB8AC3E}">
        <p14:creationId xmlns:p14="http://schemas.microsoft.com/office/powerpoint/2010/main" val="16630941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38</a:t>
            </a:fld>
            <a:endParaRPr lang="en-US" sz="1600" dirty="0"/>
          </a:p>
        </p:txBody>
      </p:sp>
      <p:sp>
        <p:nvSpPr>
          <p:cNvPr id="8" name="Título 1"/>
          <p:cNvSpPr txBox="1">
            <a:spLocks/>
          </p:cNvSpPr>
          <p:nvPr/>
        </p:nvSpPr>
        <p:spPr>
          <a:xfrm>
            <a:off x="244929" y="415098"/>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#1: </a:t>
            </a:r>
            <a:endParaRPr lang="en-US" sz="4000" dirty="0" smtClean="0"/>
          </a:p>
          <a:p>
            <a:r>
              <a:rPr lang="en-US" sz="4000" dirty="0" smtClean="0"/>
              <a:t>line </a:t>
            </a:r>
            <a:r>
              <a:rPr lang="en-US" sz="4000" dirty="0"/>
              <a:t>graph</a:t>
            </a:r>
          </a:p>
        </p:txBody>
      </p:sp>
      <p:sp>
        <p:nvSpPr>
          <p:cNvPr id="5" name="Marcador de contenido 2"/>
          <p:cNvSpPr txBox="1">
            <a:spLocks/>
          </p:cNvSpPr>
          <p:nvPr/>
        </p:nvSpPr>
        <p:spPr>
          <a:xfrm>
            <a:off x="244929" y="2057400"/>
            <a:ext cx="3559628" cy="419902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La empresa X lleva a cabo una "campaña de donaciones" anual de un mes para recaudar dinero para causas benéficas. </a:t>
            </a:r>
            <a:endParaRPr lang="es-EC" sz="2600" dirty="0" smtClean="0"/>
          </a:p>
          <a:p>
            <a:r>
              <a:rPr lang="es-EC" sz="2600" dirty="0" smtClean="0"/>
              <a:t>La </a:t>
            </a:r>
            <a:r>
              <a:rPr lang="es-EC" sz="2600" dirty="0"/>
              <a:t>Figura 6.1 muestra el progreso de este año hasta la fecha. </a:t>
            </a:r>
            <a:endParaRPr lang="es-EC" sz="2600" dirty="0" smtClean="0"/>
          </a:p>
        </p:txBody>
      </p:sp>
      <p:pic>
        <p:nvPicPr>
          <p:cNvPr id="3" name="Imagen 2"/>
          <p:cNvPicPr>
            <a:picLocks noChangeAspect="1"/>
          </p:cNvPicPr>
          <p:nvPr/>
        </p:nvPicPr>
        <p:blipFill>
          <a:blip r:embed="rId3"/>
          <a:stretch>
            <a:fillRect/>
          </a:stretch>
        </p:blipFill>
        <p:spPr>
          <a:xfrm>
            <a:off x="4098470" y="958394"/>
            <a:ext cx="8093529" cy="5298027"/>
          </a:xfrm>
          <a:prstGeom prst="rect">
            <a:avLst/>
          </a:prstGeom>
        </p:spPr>
      </p:pic>
    </p:spTree>
    <p:extLst>
      <p:ext uri="{BB962C8B-B14F-4D97-AF65-F5344CB8AC3E}">
        <p14:creationId xmlns:p14="http://schemas.microsoft.com/office/powerpoint/2010/main" val="1904813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 visual #1: line graph</a:t>
            </a:r>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Consideremos lo que hace que este ejemplo sea bueno y las elecciones deliberadas hechas en el curso de su creación.</a:t>
            </a:r>
          </a:p>
          <a:p>
            <a:r>
              <a:rPr lang="es-EC" sz="2600" dirty="0"/>
              <a:t>Las palabras se usan apropiadamente. Todo está titulado y etiquetado, por lo que no hay dudas sobre lo que estamos viendo. </a:t>
            </a:r>
            <a:r>
              <a:rPr lang="es-EC" sz="2600" dirty="0" smtClean="0"/>
              <a:t>El </a:t>
            </a:r>
            <a:r>
              <a:rPr lang="es-EC" sz="2600" dirty="0"/>
              <a:t>título del gráfico, el título del eje vertical y el título del eje horizontal están presentes. Las diversas líneas en el gráfico están etiquetadas directamente, por lo que no hay trabajo de ida y vuelta entre una leyenda y los datos para descifrar lo que se está graficando. </a:t>
            </a:r>
            <a:r>
              <a:rPr lang="es-EC" sz="2600" dirty="0" smtClean="0"/>
              <a:t>El </a:t>
            </a:r>
            <a:r>
              <a:rPr lang="es-EC" sz="2600" dirty="0"/>
              <a:t>buen uso del texto hace que </a:t>
            </a:r>
            <a:r>
              <a:rPr lang="es-EC" sz="2600" dirty="0" smtClean="0"/>
              <a:t>esta visualizaci</a:t>
            </a:r>
            <a:r>
              <a:rPr lang="es-ES" sz="2600" dirty="0" err="1" smtClean="0"/>
              <a:t>ón</a:t>
            </a:r>
            <a:r>
              <a:rPr lang="es-EC" sz="2600" dirty="0" smtClean="0"/>
              <a:t> </a:t>
            </a:r>
            <a:r>
              <a:rPr lang="es-EC" sz="2600" dirty="0"/>
              <a:t>sea accesible. </a:t>
            </a:r>
            <a:endParaRPr lang="es-EC" sz="2600" dirty="0" smtClean="0"/>
          </a:p>
          <a:p>
            <a:r>
              <a:rPr lang="es-EC" sz="2600" dirty="0" smtClean="0"/>
              <a:t>Si </a:t>
            </a:r>
            <a:r>
              <a:rPr lang="es-EC" sz="2600" dirty="0"/>
              <a:t>aplicamos la prueba "¿hacia dónde se </a:t>
            </a:r>
            <a:r>
              <a:rPr lang="es-EC" sz="2600" dirty="0" smtClean="0"/>
              <a:t>dirigen sus </a:t>
            </a:r>
            <a:r>
              <a:rPr lang="es-EC" sz="2600" dirty="0"/>
              <a:t>ojos</a:t>
            </a:r>
            <a:r>
              <a:rPr lang="es-EC" sz="2600" dirty="0" smtClean="0"/>
              <a:t>?", escaneamos </a:t>
            </a:r>
            <a:r>
              <a:rPr lang="es-EC" sz="2600" dirty="0"/>
              <a:t>brevemente el título del gráfico, luego </a:t>
            </a:r>
            <a:r>
              <a:rPr lang="es-EC" sz="2600" dirty="0" smtClean="0"/>
              <a:t>nos sentimos atraídos </a:t>
            </a:r>
            <a:r>
              <a:rPr lang="es-EC" sz="2600" dirty="0"/>
              <a:t>por la tendencia "Progress to date" (donde queremos que la audiencia se enfoque</a:t>
            </a:r>
            <a:r>
              <a:rPr lang="es-EC" sz="2600" dirty="0" smtClean="0"/>
              <a:t>). </a:t>
            </a:r>
            <a:endParaRPr lang="es-ES_tradnl" sz="2600" dirty="0"/>
          </a:p>
        </p:txBody>
      </p:sp>
    </p:spTree>
    <p:extLst>
      <p:ext uri="{BB962C8B-B14F-4D97-AF65-F5344CB8AC3E}">
        <p14:creationId xmlns:p14="http://schemas.microsoft.com/office/powerpoint/2010/main" val="82162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770399" y="1580702"/>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400" dirty="0"/>
              <a:t>La forma sigue </a:t>
            </a:r>
            <a:r>
              <a:rPr lang="es-EC" sz="2400" dirty="0" smtClean="0"/>
              <a:t>a la funci</a:t>
            </a:r>
            <a:r>
              <a:rPr lang="es-ES" sz="2400" dirty="0" err="1" smtClean="0"/>
              <a:t>ó</a:t>
            </a:r>
            <a:r>
              <a:rPr lang="es-EC" sz="2400" dirty="0" smtClean="0"/>
              <a:t>n</a:t>
            </a:r>
            <a:r>
              <a:rPr lang="es-EC" sz="2400" dirty="0"/>
              <a:t>. </a:t>
            </a:r>
            <a:endParaRPr lang="es-EC" sz="2400" dirty="0" smtClean="0"/>
          </a:p>
          <a:p>
            <a:pPr marL="0" indent="0">
              <a:buClr>
                <a:schemeClr val="tx1"/>
              </a:buClr>
              <a:buNone/>
            </a:pPr>
            <a:r>
              <a:rPr lang="es-EC" sz="2400" dirty="0" smtClean="0"/>
              <a:t>Este </a:t>
            </a:r>
            <a:r>
              <a:rPr lang="es-EC" sz="2400" dirty="0"/>
              <a:t>adagio del </a:t>
            </a:r>
            <a:r>
              <a:rPr lang="es-EC" sz="2400" i="1" dirty="0"/>
              <a:t>diseño del producto </a:t>
            </a:r>
            <a:r>
              <a:rPr lang="es-EC" sz="2400" dirty="0"/>
              <a:t>tiene una clara aplicación para comunicarse con los datos. </a:t>
            </a:r>
            <a:endParaRPr lang="es-EC" sz="2400" dirty="0" smtClean="0"/>
          </a:p>
          <a:p>
            <a:pPr marL="0" indent="0">
              <a:buClr>
                <a:schemeClr val="tx1"/>
              </a:buClr>
              <a:buNone/>
            </a:pPr>
            <a:r>
              <a:rPr lang="es-EC" sz="2400" dirty="0" smtClean="0"/>
              <a:t>Cuando </a:t>
            </a:r>
            <a:r>
              <a:rPr lang="es-EC" sz="2400" dirty="0"/>
              <a:t>se trata de la forma y la función de nuestras visualizaciones de datos, primero queremos pensar qué es lo que queremos que nuestra audiencia pueda hacer con los datos (función) y luego crear una visualización </a:t>
            </a:r>
            <a:r>
              <a:rPr lang="es-EC" sz="2400" dirty="0" smtClean="0"/>
              <a:t>(forma) </a:t>
            </a:r>
            <a:r>
              <a:rPr lang="es-EC" sz="2400" dirty="0"/>
              <a:t>que permita esto con facilidad. </a:t>
            </a:r>
            <a:endParaRPr lang="es-EC" sz="2400" dirty="0" smtClean="0"/>
          </a:p>
          <a:p>
            <a:pPr marL="0" indent="0">
              <a:buClr>
                <a:schemeClr val="tx1"/>
              </a:buClr>
              <a:buNone/>
            </a:pPr>
            <a:r>
              <a:rPr lang="es-EC" sz="2400" dirty="0" smtClean="0"/>
              <a:t>En </a:t>
            </a:r>
            <a:r>
              <a:rPr lang="es-EC" sz="2400" dirty="0"/>
              <a:t>este </a:t>
            </a:r>
            <a:r>
              <a:rPr lang="es-EC" sz="2400" dirty="0" smtClean="0"/>
              <a:t>tema, </a:t>
            </a:r>
            <a:r>
              <a:rPr lang="es-EC" sz="2400" dirty="0"/>
              <a:t>discutiremos cómo se pueden aplicar los conceptos de diseño tradicionales para comunicarse con los datos. </a:t>
            </a:r>
            <a:endParaRPr lang="es-EC" sz="2400" dirty="0" smtClean="0"/>
          </a:p>
          <a:p>
            <a:pPr marL="0" indent="0">
              <a:buClr>
                <a:schemeClr val="tx1"/>
              </a:buClr>
              <a:buNone/>
            </a:pPr>
            <a:r>
              <a:rPr lang="es-EC" sz="2400" dirty="0" smtClean="0"/>
              <a:t>Exploraremos </a:t>
            </a:r>
            <a:r>
              <a:rPr lang="es-EC" sz="2400" dirty="0"/>
              <a:t>las </a:t>
            </a:r>
            <a:r>
              <a:rPr lang="es-EC" sz="2400" i="1" dirty="0" smtClean="0"/>
              <a:t>affordances</a:t>
            </a:r>
            <a:r>
              <a:rPr lang="es-EC" sz="2400" dirty="0" smtClean="0"/>
              <a:t>, </a:t>
            </a:r>
            <a:r>
              <a:rPr lang="es-EC" sz="2400" dirty="0"/>
              <a:t>la </a:t>
            </a:r>
            <a:r>
              <a:rPr lang="es-EC" sz="2400" i="1" dirty="0"/>
              <a:t>accesibilidad</a:t>
            </a:r>
            <a:r>
              <a:rPr lang="es-EC" sz="2400" dirty="0"/>
              <a:t> y la </a:t>
            </a:r>
            <a:r>
              <a:rPr lang="es-EC" sz="2400" i="1" dirty="0"/>
              <a:t>estética</a:t>
            </a:r>
            <a:r>
              <a:rPr lang="es-EC" sz="2400" dirty="0"/>
              <a:t>, recurriendo a una serie de conceptos introducidos anteriormente, pero analizándolos a través de una lente ligeramente diferente. </a:t>
            </a:r>
            <a:endParaRPr lang="es-EC" sz="2400" dirty="0" smtClean="0"/>
          </a:p>
        </p:txBody>
      </p:sp>
    </p:spTree>
    <p:extLst>
      <p:ext uri="{BB962C8B-B14F-4D97-AF65-F5344CB8AC3E}">
        <p14:creationId xmlns:p14="http://schemas.microsoft.com/office/powerpoint/2010/main" val="1363776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 visual #1: line graph</a:t>
            </a:r>
          </a:p>
        </p:txBody>
      </p:sp>
      <p:sp>
        <p:nvSpPr>
          <p:cNvPr id="5" name="Marcador de contenido 2"/>
          <p:cNvSpPr txBox="1">
            <a:spLocks/>
          </p:cNvSpPr>
          <p:nvPr/>
        </p:nvSpPr>
        <p:spPr>
          <a:xfrm>
            <a:off x="770400" y="1612234"/>
            <a:ext cx="10512644"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Se ha usado gris oscuro para el título del gráfico. Esto garantiza que se destaque, pero sin el fuerte contraste que se obtiene del negro puro sobre el blanco (más bien, </a:t>
            </a:r>
            <a:r>
              <a:rPr lang="es-EC" sz="2500" dirty="0" smtClean="0"/>
              <a:t>se conserva </a:t>
            </a:r>
            <a:r>
              <a:rPr lang="es-EC" sz="2500" dirty="0"/>
              <a:t>el uso del negro para un color sobresaliente cuando no </a:t>
            </a:r>
            <a:r>
              <a:rPr lang="es-EC" sz="2500" dirty="0" smtClean="0"/>
              <a:t>se est</a:t>
            </a:r>
            <a:r>
              <a:rPr lang="es-ES" sz="2500" dirty="0" smtClean="0"/>
              <a:t>á</a:t>
            </a:r>
            <a:r>
              <a:rPr lang="es-EC" sz="2500" dirty="0" smtClean="0"/>
              <a:t> </a:t>
            </a:r>
            <a:r>
              <a:rPr lang="es-EC" sz="2500" dirty="0"/>
              <a:t>usando ningún otro color). </a:t>
            </a:r>
            <a:endParaRPr lang="es-EC" sz="2500" dirty="0" smtClean="0"/>
          </a:p>
          <a:p>
            <a:r>
              <a:rPr lang="es-EC" sz="2500" dirty="0" smtClean="0"/>
              <a:t>Se </a:t>
            </a:r>
            <a:r>
              <a:rPr lang="es-EC" sz="2500" dirty="0"/>
              <a:t>utilizan varios atributos de atención previa para llamar la atención sobre la tendencia </a:t>
            </a:r>
            <a:r>
              <a:rPr lang="es-EC" sz="2500" dirty="0" smtClean="0"/>
              <a:t>"</a:t>
            </a:r>
            <a:r>
              <a:rPr lang="es-EC" sz="2500" dirty="0"/>
              <a:t> Progress to date </a:t>
            </a:r>
            <a:r>
              <a:rPr lang="es-EC" sz="2500" dirty="0" smtClean="0"/>
              <a:t>": </a:t>
            </a:r>
            <a:r>
              <a:rPr lang="es-EC" sz="2500" dirty="0"/>
              <a:t>color, grosor de línea, presencia de marcador de datos y etiqueta en el punto final, y el tamaño del texto correspondiente</a:t>
            </a:r>
            <a:r>
              <a:rPr lang="es-EC" sz="2500" dirty="0" smtClean="0"/>
              <a:t>. </a:t>
            </a:r>
          </a:p>
          <a:p>
            <a:r>
              <a:rPr lang="es-EC" sz="2500" dirty="0" smtClean="0"/>
              <a:t>Cuando </a:t>
            </a:r>
            <a:r>
              <a:rPr lang="es-EC" sz="2500" dirty="0"/>
              <a:t>se trata del contexto más amplio, se incluyen un par de puntos de comparación, pero se desestimula para que el gráfico no se vuelva visualmente abrumador. La meta de $ 50,000 se dibuja en el gráfico como referencia, pero se empuja a un segundo plano mediante el uso de una línea delgada; tanto la línea como el texto son del mismo gris que el resto de los detalles del gráfico. </a:t>
            </a:r>
            <a:endParaRPr lang="es-ES_tradnl" sz="2500" dirty="0"/>
          </a:p>
        </p:txBody>
      </p:sp>
    </p:spTree>
    <p:extLst>
      <p:ext uri="{BB962C8B-B14F-4D97-AF65-F5344CB8AC3E}">
        <p14:creationId xmlns:p14="http://schemas.microsoft.com/office/powerpoint/2010/main" val="17824955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41</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 visual #1: line graph</a:t>
            </a:r>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Se incluyó la donación del año pasado, pero también se desestimó mediante el uso de una línea más delgada y un azul más claro (para vincularlo visualmente con el progreso de este año, pero sin competir por la atención). </a:t>
            </a:r>
            <a:endParaRPr lang="es-EC" sz="2600" dirty="0" smtClean="0"/>
          </a:p>
          <a:p>
            <a:r>
              <a:rPr lang="es-EC" sz="2600" dirty="0" smtClean="0"/>
              <a:t>Se </a:t>
            </a:r>
            <a:r>
              <a:rPr lang="es-EC" sz="2600" dirty="0"/>
              <a:t>tomaron un par de decisiones deliberadas con respecto a las etiquetas de los ejes. En el eje vertical y, podría considerar redondear los números a miles, por lo que el eje oscilaría entre $ 0 y $ 60 y el título del eje se cambiaría a "Money raised (thousands of dollars</a:t>
            </a:r>
            <a:r>
              <a:rPr lang="es-EC" sz="2600" dirty="0" smtClean="0"/>
              <a:t>)”. </a:t>
            </a:r>
          </a:p>
          <a:p>
            <a:r>
              <a:rPr lang="es-EC" sz="2600" dirty="0" smtClean="0"/>
              <a:t>Si </a:t>
            </a:r>
            <a:r>
              <a:rPr lang="es-EC" sz="2600" dirty="0"/>
              <a:t>los números estuvieran en la escala de millones, probablemente habría hecho esto. S</a:t>
            </a:r>
            <a:r>
              <a:rPr lang="es-EC" sz="2600" dirty="0" smtClean="0"/>
              <a:t>in </a:t>
            </a:r>
            <a:r>
              <a:rPr lang="es-EC" sz="2600" dirty="0"/>
              <a:t>embargo, pensar en los números en los miles no es tan intuitivo, así que en lugar de </a:t>
            </a:r>
            <a:r>
              <a:rPr lang="es-EC" sz="2600" dirty="0" smtClean="0"/>
              <a:t>hacer una </a:t>
            </a:r>
            <a:r>
              <a:rPr lang="es-EC" sz="2600" dirty="0"/>
              <a:t>escala aquí, </a:t>
            </a:r>
            <a:r>
              <a:rPr lang="es-EC" sz="2600" dirty="0" smtClean="0"/>
              <a:t>se conservan </a:t>
            </a:r>
            <a:r>
              <a:rPr lang="es-EC" sz="2600" dirty="0"/>
              <a:t>los ceros en las etiquetas del eje y</a:t>
            </a:r>
            <a:r>
              <a:rPr lang="es-EC" sz="2600" dirty="0" smtClean="0"/>
              <a:t>.</a:t>
            </a:r>
          </a:p>
        </p:txBody>
      </p:sp>
    </p:spTree>
    <p:extLst>
      <p:ext uri="{BB962C8B-B14F-4D97-AF65-F5344CB8AC3E}">
        <p14:creationId xmlns:p14="http://schemas.microsoft.com/office/powerpoint/2010/main" val="2041527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Model visual #1: line graph</a:t>
            </a:r>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En el eje horizontal x, no necesitamos etiquetar todos los días ya que estamos más interesados ​​en la tendencia general, no en lo que sucedió en un día específico. </a:t>
            </a:r>
            <a:endParaRPr lang="es-EC" sz="2600" dirty="0" smtClean="0"/>
          </a:p>
          <a:p>
            <a:r>
              <a:rPr lang="es-EC" sz="2600" dirty="0" smtClean="0"/>
              <a:t>Debido </a:t>
            </a:r>
            <a:r>
              <a:rPr lang="es-EC" sz="2600" dirty="0"/>
              <a:t>a que tenemos datos hasta el décimo día de un mes de 30 días, </a:t>
            </a:r>
            <a:r>
              <a:rPr lang="es-EC" sz="2600" dirty="0" smtClean="0"/>
              <a:t>se elige </a:t>
            </a:r>
            <a:r>
              <a:rPr lang="es-EC" sz="2600" dirty="0"/>
              <a:t>etiquetar cada quinto día en el eje x (dado que estamos hablando de días, otra solución potencial sería etiquetar cada 7 días y / o </a:t>
            </a:r>
            <a:r>
              <a:rPr lang="es-EC" sz="2600" dirty="0" smtClean="0"/>
              <a:t>agregar </a:t>
            </a:r>
            <a:r>
              <a:rPr lang="es-EC" sz="2600" dirty="0"/>
              <a:t>supercategorías de la semana 1, semana 2, etc.). </a:t>
            </a:r>
            <a:endParaRPr lang="es-EC" sz="2600" dirty="0" smtClean="0"/>
          </a:p>
          <a:p>
            <a:r>
              <a:rPr lang="es-EC" sz="2600" dirty="0" smtClean="0"/>
              <a:t>Este </a:t>
            </a:r>
            <a:r>
              <a:rPr lang="es-EC" sz="2600" dirty="0"/>
              <a:t>es uno de esos casos en los que no hay una única respuesta correcta: debe pensar en el contexto, los datos y cómo desea que su audiencia use </a:t>
            </a:r>
            <a:r>
              <a:rPr lang="es-EC" sz="2600" dirty="0" smtClean="0"/>
              <a:t>la visualizaci</a:t>
            </a:r>
            <a:r>
              <a:rPr lang="es-ES" sz="2600" dirty="0" err="1" smtClean="0"/>
              <a:t>ón</a:t>
            </a:r>
            <a:r>
              <a:rPr lang="es-EC" sz="2600" dirty="0" smtClean="0"/>
              <a:t> </a:t>
            </a:r>
            <a:r>
              <a:rPr lang="es-EC" sz="2600" dirty="0"/>
              <a:t>y tome una decisión deliberada a la luz de esas cosas.</a:t>
            </a:r>
            <a:endParaRPr lang="es-ES_tradnl" sz="2600" dirty="0"/>
          </a:p>
        </p:txBody>
      </p:sp>
    </p:spTree>
    <p:extLst>
      <p:ext uri="{BB962C8B-B14F-4D97-AF65-F5344CB8AC3E}">
        <p14:creationId xmlns:p14="http://schemas.microsoft.com/office/powerpoint/2010/main" val="21041055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43</a:t>
            </a:fld>
            <a:endParaRPr lang="en-US" sz="1600" dirty="0"/>
          </a:p>
        </p:txBody>
      </p:sp>
      <p:sp>
        <p:nvSpPr>
          <p:cNvPr id="8" name="Título 1"/>
          <p:cNvSpPr txBox="1">
            <a:spLocks/>
          </p:cNvSpPr>
          <p:nvPr/>
        </p:nvSpPr>
        <p:spPr>
          <a:xfrm>
            <a:off x="215228" y="415402"/>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000" dirty="0"/>
              <a:t>Model visual #2: </a:t>
            </a:r>
            <a:endParaRPr lang="en-US" sz="3000" dirty="0" smtClean="0"/>
          </a:p>
          <a:p>
            <a:r>
              <a:rPr lang="en-US" sz="3000" dirty="0" smtClean="0"/>
              <a:t>annotated </a:t>
            </a:r>
            <a:r>
              <a:rPr lang="en-US" sz="3000" dirty="0"/>
              <a:t>line </a:t>
            </a:r>
            <a:r>
              <a:rPr lang="en-US" sz="3000" dirty="0" smtClean="0"/>
              <a:t>graph</a:t>
            </a:r>
          </a:p>
          <a:p>
            <a:r>
              <a:rPr lang="en-US" sz="3000" dirty="0" smtClean="0"/>
              <a:t>with forecast</a:t>
            </a:r>
            <a:endParaRPr lang="en-US" sz="3000" dirty="0"/>
          </a:p>
        </p:txBody>
      </p:sp>
      <p:sp>
        <p:nvSpPr>
          <p:cNvPr id="5" name="Marcador de contenido 2"/>
          <p:cNvSpPr txBox="1">
            <a:spLocks/>
          </p:cNvSpPr>
          <p:nvPr/>
        </p:nvSpPr>
        <p:spPr>
          <a:xfrm>
            <a:off x="391887" y="2459400"/>
            <a:ext cx="2309562" cy="379702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La Figura 6.2 muestra un gráfico de línea anotado de ventas anuales reales y previstas. </a:t>
            </a:r>
            <a:endParaRPr lang="es-EC" sz="2600" dirty="0" smtClean="0"/>
          </a:p>
        </p:txBody>
      </p:sp>
      <p:pic>
        <p:nvPicPr>
          <p:cNvPr id="3" name="Imagen 2"/>
          <p:cNvPicPr>
            <a:picLocks noChangeAspect="1"/>
          </p:cNvPicPr>
          <p:nvPr/>
        </p:nvPicPr>
        <p:blipFill>
          <a:blip r:embed="rId3"/>
          <a:stretch>
            <a:fillRect/>
          </a:stretch>
        </p:blipFill>
        <p:spPr>
          <a:xfrm>
            <a:off x="4294413" y="415402"/>
            <a:ext cx="7762423" cy="5636858"/>
          </a:xfrm>
          <a:prstGeom prst="rect">
            <a:avLst/>
          </a:prstGeom>
        </p:spPr>
      </p:pic>
    </p:spTree>
    <p:extLst>
      <p:ext uri="{BB962C8B-B14F-4D97-AF65-F5344CB8AC3E}">
        <p14:creationId xmlns:p14="http://schemas.microsoft.com/office/powerpoint/2010/main" val="16046951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#2: annotated line graph </a:t>
            </a:r>
            <a:r>
              <a:rPr lang="en-US" sz="4000" dirty="0" smtClean="0"/>
              <a:t>with forecast</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A menudo se ven pronósticos y datos reales trazados juntos como una sola línea, sin ningún aspecto distintivo para diferenciar los números de pronóstico del resto. Esto es un error. </a:t>
            </a:r>
            <a:endParaRPr lang="es-EC" sz="2500" dirty="0" smtClean="0"/>
          </a:p>
          <a:p>
            <a:r>
              <a:rPr lang="es-EC" sz="2500" dirty="0" smtClean="0"/>
              <a:t>Podemos </a:t>
            </a:r>
            <a:r>
              <a:rPr lang="es-EC" sz="2500" dirty="0"/>
              <a:t>aprovechar las señales visuales para establecer una distinción entre los datos reales y de pronóstico, facilitando la interpretación de la información. </a:t>
            </a:r>
            <a:endParaRPr lang="es-EC" sz="2500" dirty="0" smtClean="0"/>
          </a:p>
          <a:p>
            <a:r>
              <a:rPr lang="es-EC" sz="2500" dirty="0" smtClean="0"/>
              <a:t>En </a:t>
            </a:r>
            <a:r>
              <a:rPr lang="es-EC" sz="2500" dirty="0"/>
              <a:t>la Figura 6.2, la línea continua representa los datos reales y una línea punteada más delgada (que conlleva cierta connotación de menor certeza que una línea continua y en negrita) representa los datos del pronóstico. </a:t>
            </a:r>
            <a:endParaRPr lang="es-EC" sz="2500" dirty="0" smtClean="0"/>
          </a:p>
          <a:p>
            <a:r>
              <a:rPr lang="es-EC" sz="2500" dirty="0" smtClean="0"/>
              <a:t>El </a:t>
            </a:r>
            <a:r>
              <a:rPr lang="es-EC" sz="2500" dirty="0"/>
              <a:t>etiquetado claro de </a:t>
            </a:r>
            <a:r>
              <a:rPr lang="es-EC" sz="2500" dirty="0" smtClean="0"/>
              <a:t>Actual y Forecast bajo </a:t>
            </a:r>
            <a:r>
              <a:rPr lang="es-EC" sz="2500" dirty="0"/>
              <a:t>el eje x ayuda a reforzar esto (escrito en mayúsculas para un escaneo fácil), con la porción de pronóstico separada visualmente muy ligeramente a través del sombreado de fondo claro. </a:t>
            </a:r>
            <a:endParaRPr lang="es-EC" sz="2500" dirty="0" smtClean="0"/>
          </a:p>
        </p:txBody>
      </p:sp>
    </p:spTree>
    <p:extLst>
      <p:ext uri="{BB962C8B-B14F-4D97-AF65-F5344CB8AC3E}">
        <p14:creationId xmlns:p14="http://schemas.microsoft.com/office/powerpoint/2010/main" val="9482002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#2: annotated line graph </a:t>
            </a:r>
            <a:r>
              <a:rPr lang="en-US" sz="4000" dirty="0" smtClean="0"/>
              <a:t>with forecast</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En este aspecto visual, todo se ha llevado a un segundo plano mediante el uso de fuentes y elementos </a:t>
            </a:r>
            <a:r>
              <a:rPr lang="es-EC" sz="2600" dirty="0" smtClean="0"/>
              <a:t>grises, excepto </a:t>
            </a:r>
            <a:r>
              <a:rPr lang="es-EC" sz="2600" dirty="0"/>
              <a:t>el título del </a:t>
            </a:r>
            <a:r>
              <a:rPr lang="es-EC" sz="2600" dirty="0" smtClean="0"/>
              <a:t>gráfico, </a:t>
            </a:r>
            <a:r>
              <a:rPr lang="es-EC" sz="2600" dirty="0"/>
              <a:t>las fechas dentro de los cuadros de texto, los datos (línea), los marcadores de datos seleccionados y las etiquetas de datos numéricos de 2014 en adelante. </a:t>
            </a:r>
            <a:endParaRPr lang="es-EC" sz="2600" dirty="0" smtClean="0"/>
          </a:p>
          <a:p>
            <a:r>
              <a:rPr lang="es-EC" sz="2600" dirty="0" smtClean="0"/>
              <a:t>Cuando </a:t>
            </a:r>
            <a:r>
              <a:rPr lang="es-EC" sz="2600" dirty="0"/>
              <a:t>consideramos la jerarquía visual de los elementos, </a:t>
            </a:r>
            <a:r>
              <a:rPr lang="es-EC" sz="2600" dirty="0" smtClean="0"/>
              <a:t>la atenci</a:t>
            </a:r>
            <a:r>
              <a:rPr lang="es-ES" sz="2600" dirty="0" err="1" smtClean="0"/>
              <a:t>ón</a:t>
            </a:r>
            <a:r>
              <a:rPr lang="es-ES" sz="2600" dirty="0" smtClean="0"/>
              <a:t> </a:t>
            </a:r>
            <a:r>
              <a:rPr lang="es-EC" sz="2600" dirty="0" smtClean="0"/>
              <a:t>va </a:t>
            </a:r>
            <a:r>
              <a:rPr lang="es-EC" sz="2600" dirty="0"/>
              <a:t>primero al título del gráfico en la parte superior izquierda (debido a la posición y al texto gris oscuro más grande y pretencioso discutido en el ejemplo anterior), luego a las fechas azules en los cuadros de texto, en ese momento </a:t>
            </a:r>
            <a:r>
              <a:rPr lang="es-EC" sz="2600" dirty="0" smtClean="0"/>
              <a:t>podemos </a:t>
            </a:r>
            <a:r>
              <a:rPr lang="es-EC" sz="2600" dirty="0"/>
              <a:t>hacer una pausa y leer un poco de contexto antes de mover </a:t>
            </a:r>
            <a:r>
              <a:rPr lang="es-EC" sz="2600" dirty="0" smtClean="0"/>
              <a:t>el </a:t>
            </a:r>
            <a:r>
              <a:rPr lang="es-EC" sz="2600" dirty="0"/>
              <a:t>ojo hacia abajo para ver el punto o tendencia correspondiente en los datos. </a:t>
            </a:r>
          </a:p>
        </p:txBody>
      </p:sp>
    </p:spTree>
    <p:extLst>
      <p:ext uri="{BB962C8B-B14F-4D97-AF65-F5344CB8AC3E}">
        <p14:creationId xmlns:p14="http://schemas.microsoft.com/office/powerpoint/2010/main" val="11252692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#2: annotated line graph </a:t>
            </a:r>
            <a:r>
              <a:rPr lang="en-US" sz="4000" dirty="0" smtClean="0"/>
              <a:t>with forecast</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Los marcadores de datos se incluyen solo para los puntos a los que se hace referencia en la anotación, por lo que es un proceso rápido para ver qué parte de los datos es relevante para cada anotación. </a:t>
            </a:r>
          </a:p>
          <a:p>
            <a:r>
              <a:rPr lang="es-EC" sz="2600" dirty="0" smtClean="0"/>
              <a:t>Originalmente</a:t>
            </a:r>
            <a:r>
              <a:rPr lang="es-EC" sz="2600" dirty="0"/>
              <a:t>, los marcadores de datos eran de color azul sólido, pero </a:t>
            </a:r>
            <a:r>
              <a:rPr lang="es-EC" sz="2600" dirty="0" smtClean="0"/>
              <a:t>cambiaron </a:t>
            </a:r>
            <a:r>
              <a:rPr lang="es-EC" sz="2600" dirty="0"/>
              <a:t>a blanco con un contorno azul, lo que los hizo destacar un poco </a:t>
            </a:r>
            <a:r>
              <a:rPr lang="es-EC" sz="2600" dirty="0" smtClean="0"/>
              <a:t>más; </a:t>
            </a:r>
            <a:r>
              <a:rPr lang="es-EC" sz="2600" dirty="0"/>
              <a:t>los marcadores de datos de pronóstico son más pequeños y de color azul sólido, porque el blanco con contorno azul allí parecía excesivamente desordenado contra las líneas </a:t>
            </a:r>
            <a:r>
              <a:rPr lang="es-EC" sz="2600" dirty="0" smtClean="0"/>
              <a:t>punteadas.</a:t>
            </a:r>
          </a:p>
          <a:p>
            <a:r>
              <a:rPr lang="es-EC" sz="2600" dirty="0" smtClean="0"/>
              <a:t>La </a:t>
            </a:r>
            <a:r>
              <a:rPr lang="es-EC" sz="2600" dirty="0"/>
              <a:t>etiqueta numérica de </a:t>
            </a:r>
            <a:r>
              <a:rPr lang="es-EC" sz="2600" dirty="0" smtClean="0"/>
              <a:t>$108 </a:t>
            </a:r>
            <a:r>
              <a:rPr lang="es-EC" sz="2600" dirty="0"/>
              <a:t>está en negrita. Esto se enfatiza intencionalmente, ya que es el último punto de datos reales y el ancla para el pronóstico. </a:t>
            </a:r>
          </a:p>
        </p:txBody>
      </p:sp>
    </p:spTree>
    <p:extLst>
      <p:ext uri="{BB962C8B-B14F-4D97-AF65-F5344CB8AC3E}">
        <p14:creationId xmlns:p14="http://schemas.microsoft.com/office/powerpoint/2010/main" val="19521285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#2: annotated line graph </a:t>
            </a:r>
            <a:r>
              <a:rPr lang="en-US" sz="4000" dirty="0" smtClean="0"/>
              <a:t>with forecast</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Los puntos de datos históricos no están etiquetados. En cambio, el eje </a:t>
            </a:r>
            <a:r>
              <a:rPr lang="es-EC" sz="2600" i="1" dirty="0"/>
              <a:t>y</a:t>
            </a:r>
            <a:r>
              <a:rPr lang="es-EC" sz="2600" dirty="0"/>
              <a:t> se conserva para dar un sentido general de magnitud, ya que queremos que la audiencia se centre en tendencias relativas en lugar de valores precisos. </a:t>
            </a:r>
            <a:endParaRPr lang="es-EC" sz="2600" dirty="0" smtClean="0"/>
          </a:p>
          <a:p>
            <a:r>
              <a:rPr lang="es-EC" sz="2600" dirty="0" smtClean="0"/>
              <a:t>Se </a:t>
            </a:r>
            <a:r>
              <a:rPr lang="es-EC" sz="2600" dirty="0"/>
              <a:t>incluyen etiquetas de datos numéricos para los puntos de datos de pronóstico para dar a la audiencia una comprensión clara de las expectativas a futuro. </a:t>
            </a:r>
            <a:endParaRPr lang="es-EC" sz="2600" dirty="0" smtClean="0"/>
          </a:p>
          <a:p>
            <a:r>
              <a:rPr lang="es-EC" sz="2600" dirty="0" smtClean="0"/>
              <a:t>Todo </a:t>
            </a:r>
            <a:r>
              <a:rPr lang="es-EC" sz="2600" dirty="0"/>
              <a:t>el texto en </a:t>
            </a:r>
            <a:r>
              <a:rPr lang="es-EC" sz="2600" dirty="0" smtClean="0"/>
              <a:t>la visualizaci</a:t>
            </a:r>
            <a:r>
              <a:rPr lang="es-ES" sz="2600" dirty="0" err="1" smtClean="0"/>
              <a:t>ón</a:t>
            </a:r>
            <a:r>
              <a:rPr lang="es-EC" sz="2600" dirty="0" smtClean="0"/>
              <a:t> </a:t>
            </a:r>
            <a:r>
              <a:rPr lang="es-EC" sz="2600" dirty="0"/>
              <a:t>es del mismo tamaño, excepto donde se tomaron decisiones intencionales para cambiarlo. El título del gráfico es más grande. La nota al pie se enfatiza a través de una fuente más pequeña y una ubicación de baja prioridad en la parte inferior de la imagen para que esté allí para ayudar a la interpretación según sea necesario, pero no llama la atención.</a:t>
            </a:r>
          </a:p>
        </p:txBody>
      </p:sp>
    </p:spTree>
    <p:extLst>
      <p:ext uri="{BB962C8B-B14F-4D97-AF65-F5344CB8AC3E}">
        <p14:creationId xmlns:p14="http://schemas.microsoft.com/office/powerpoint/2010/main" val="3904984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48</a:t>
            </a:fld>
            <a:endParaRPr lang="en-US" sz="1600" dirty="0"/>
          </a:p>
        </p:txBody>
      </p:sp>
      <p:sp>
        <p:nvSpPr>
          <p:cNvPr id="8" name="Título 1"/>
          <p:cNvSpPr txBox="1">
            <a:spLocks/>
          </p:cNvSpPr>
          <p:nvPr/>
        </p:nvSpPr>
        <p:spPr>
          <a:xfrm>
            <a:off x="215228" y="415402"/>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Model visual #3: </a:t>
            </a:r>
            <a:endParaRPr lang="en-US" sz="3200" dirty="0" smtClean="0"/>
          </a:p>
          <a:p>
            <a:r>
              <a:rPr lang="en-US" sz="3200" dirty="0" smtClean="0"/>
              <a:t>100</a:t>
            </a:r>
            <a:r>
              <a:rPr lang="en-US" sz="3200" dirty="0"/>
              <a:t>% stacked bars</a:t>
            </a:r>
            <a:endParaRPr lang="en-US" sz="3000" dirty="0"/>
          </a:p>
        </p:txBody>
      </p:sp>
      <p:sp>
        <p:nvSpPr>
          <p:cNvPr id="5" name="Marcador de contenido 2"/>
          <p:cNvSpPr txBox="1">
            <a:spLocks/>
          </p:cNvSpPr>
          <p:nvPr/>
        </p:nvSpPr>
        <p:spPr>
          <a:xfrm>
            <a:off x="391887" y="2459400"/>
            <a:ext cx="2309562" cy="379702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El gráfico de barras apiladas en la Figura 6.3 es un ejemplo visual del mundo de la </a:t>
            </a:r>
            <a:r>
              <a:rPr lang="es-EC" sz="2600" dirty="0" smtClean="0"/>
              <a:t>consultoría. </a:t>
            </a:r>
            <a:endParaRPr lang="es-EC" sz="2600" dirty="0" smtClean="0"/>
          </a:p>
        </p:txBody>
      </p:sp>
      <p:pic>
        <p:nvPicPr>
          <p:cNvPr id="4" name="Imagen 3"/>
          <p:cNvPicPr>
            <a:picLocks noChangeAspect="1"/>
          </p:cNvPicPr>
          <p:nvPr/>
        </p:nvPicPr>
        <p:blipFill>
          <a:blip r:embed="rId3"/>
          <a:stretch>
            <a:fillRect/>
          </a:stretch>
        </p:blipFill>
        <p:spPr>
          <a:xfrm>
            <a:off x="3603171" y="810079"/>
            <a:ext cx="8382000" cy="5270500"/>
          </a:xfrm>
          <a:prstGeom prst="rect">
            <a:avLst/>
          </a:prstGeom>
        </p:spPr>
      </p:pic>
    </p:spTree>
    <p:extLst>
      <p:ext uri="{BB962C8B-B14F-4D97-AF65-F5344CB8AC3E}">
        <p14:creationId xmlns:p14="http://schemas.microsoft.com/office/powerpoint/2010/main" val="7373808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#3: </a:t>
            </a:r>
            <a:r>
              <a:rPr lang="en-US" sz="4000" dirty="0" smtClean="0"/>
              <a:t> 100</a:t>
            </a:r>
            <a:r>
              <a:rPr lang="en-US" sz="4000" dirty="0"/>
              <a:t>% stacked bars</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smtClean="0"/>
              <a:t>Cada </a:t>
            </a:r>
            <a:r>
              <a:rPr lang="es-EC" sz="2400" dirty="0"/>
              <a:t>proyecto de consultoría tiene objetivos específicos asociados. El progreso en relación con esos objetivos se evalúa trimestralmente y se designa como "Miss", "Meet" o "Exceed". </a:t>
            </a:r>
            <a:endParaRPr lang="es-EC" sz="2400" dirty="0" smtClean="0"/>
          </a:p>
          <a:p>
            <a:r>
              <a:rPr lang="es-EC" sz="2400" dirty="0" smtClean="0"/>
              <a:t>El </a:t>
            </a:r>
            <a:r>
              <a:rPr lang="es-EC" sz="2400" dirty="0"/>
              <a:t>gráfico de barras apiladas muestra el porcentaje del total de proyectos en cada una de estas categorías a lo largo del tiempo. </a:t>
            </a:r>
            <a:endParaRPr lang="es-EC" sz="2400" dirty="0" smtClean="0"/>
          </a:p>
          <a:p>
            <a:r>
              <a:rPr lang="es-EC" sz="2400" dirty="0" smtClean="0"/>
              <a:t>Al </a:t>
            </a:r>
            <a:r>
              <a:rPr lang="es-EC" sz="2400" dirty="0"/>
              <a:t>igual que con los ejemplos anteriores, no se preocupe demasiado por los detalles aquí; en cambio, reflexione sobre lo que se puede aprender de las consideraciones de diseño que se utilizaron para crear esta visualización de datos</a:t>
            </a:r>
            <a:r>
              <a:rPr lang="es-EC" sz="2400" dirty="0" smtClean="0"/>
              <a:t>.</a:t>
            </a:r>
          </a:p>
          <a:p>
            <a:r>
              <a:rPr lang="es-EC" sz="2400" dirty="0" smtClean="0"/>
              <a:t>Primero </a:t>
            </a:r>
            <a:r>
              <a:rPr lang="es-EC" sz="2400" dirty="0"/>
              <a:t>consideremos la alineación de los objetos dentro de este visual. El título del gráfico, la leyenda y el título vertical del eje y están todos alineados en la posición superior izquierda. Esto significa que nuestra audiencia encuentra cómo leer el gráfico antes de llegar a los datos. </a:t>
            </a:r>
            <a:endParaRPr lang="es-EC" sz="2400" dirty="0"/>
          </a:p>
        </p:txBody>
      </p:sp>
    </p:spTree>
    <p:extLst>
      <p:ext uri="{BB962C8B-B14F-4D97-AF65-F5344CB8AC3E}">
        <p14:creationId xmlns:p14="http://schemas.microsoft.com/office/powerpoint/2010/main" val="1303840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770399" y="2024806"/>
            <a:ext cx="10522441"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D</a:t>
            </a:r>
            <a:r>
              <a:rPr lang="es-EC" sz="2600" dirty="0" smtClean="0"/>
              <a:t>iscutiremos </a:t>
            </a:r>
            <a:r>
              <a:rPr lang="es-EC" sz="2600" dirty="0"/>
              <a:t>estrategias para lograr que el público acepte sus diseños visuales. Los diseñadores conocen los fundamentos del buen diseño, pero también cómo confiar en sus ojos. </a:t>
            </a:r>
            <a:endParaRPr lang="es-EC" sz="2600" dirty="0" smtClean="0"/>
          </a:p>
          <a:p>
            <a:pPr marL="0" indent="0">
              <a:buClr>
                <a:schemeClr val="tx1"/>
              </a:buClr>
              <a:buNone/>
            </a:pPr>
            <a:r>
              <a:rPr lang="es-EC" sz="2600" dirty="0" smtClean="0"/>
              <a:t>Puedes </a:t>
            </a:r>
            <a:r>
              <a:rPr lang="es-EC" sz="2600" dirty="0"/>
              <a:t>pensar para ti mismo, ¡pero no soy diseñador! Deja de pensar de esta manera. Puedes </a:t>
            </a:r>
            <a:r>
              <a:rPr lang="es-EC" sz="2600" i="1" dirty="0"/>
              <a:t>reconocer el diseño inteligente</a:t>
            </a:r>
            <a:r>
              <a:rPr lang="es-EC" sz="2600" dirty="0"/>
              <a:t>. </a:t>
            </a:r>
            <a:endParaRPr lang="es-EC" sz="2600" dirty="0" smtClean="0"/>
          </a:p>
          <a:p>
            <a:pPr marL="0" indent="0">
              <a:buClr>
                <a:schemeClr val="tx1"/>
              </a:buClr>
              <a:buNone/>
            </a:pPr>
            <a:r>
              <a:rPr lang="es-EC" sz="2600" dirty="0" smtClean="0"/>
              <a:t>Al </a:t>
            </a:r>
            <a:r>
              <a:rPr lang="es-EC" sz="2600" dirty="0"/>
              <a:t>familiarizarnos con algunos aspectos comunes y ejemplos de gran diseño, infundiremos confianza en sus instintos visuales y aprenderemos algunos consejos concretos a seguir y ajustes que hacer cuando las cosas no se sientan bien</a:t>
            </a:r>
            <a:r>
              <a:rPr lang="es-EC" sz="2600" dirty="0" smtClean="0"/>
              <a:t>. </a:t>
            </a:r>
            <a:endParaRPr lang="es-ES_tradnl" sz="2600" dirty="0"/>
          </a:p>
        </p:txBody>
      </p:sp>
    </p:spTree>
    <p:extLst>
      <p:ext uri="{BB962C8B-B14F-4D97-AF65-F5344CB8AC3E}">
        <p14:creationId xmlns:p14="http://schemas.microsoft.com/office/powerpoint/2010/main" val="4450291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#3: </a:t>
            </a:r>
            <a:r>
              <a:rPr lang="en-US" sz="4000" dirty="0" smtClean="0"/>
              <a:t> 100</a:t>
            </a:r>
            <a:r>
              <a:rPr lang="en-US" sz="4000" dirty="0"/>
              <a:t>% stacked bars</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En el lado izquierdo, el título del gráfico, la leyenda, el título del eje </a:t>
            </a:r>
            <a:r>
              <a:rPr lang="es-EC" sz="2600" i="1" dirty="0"/>
              <a:t>y</a:t>
            </a:r>
            <a:r>
              <a:rPr lang="es-EC" sz="2600" dirty="0"/>
              <a:t> y la nota al pie están todos alineados, creando una línea limpia en el lado izquierdo de la imagen. </a:t>
            </a:r>
            <a:endParaRPr lang="es-EC" sz="2600" dirty="0" smtClean="0"/>
          </a:p>
          <a:p>
            <a:r>
              <a:rPr lang="es-EC" sz="2600" dirty="0" smtClean="0"/>
              <a:t>En </a:t>
            </a:r>
            <a:r>
              <a:rPr lang="es-EC" sz="2600" dirty="0"/>
              <a:t>el lado derecho, el texto en la parte superior está justificado a la derecha y alineado con la barra final de datos que contiene el punto de datos que se describe (aprovechando el principio de proximidad de la Gestalt). Este mismo cuadro de texto está alineado verticalmente con la leyenda del gráfico</a:t>
            </a:r>
            <a:r>
              <a:rPr lang="es-EC" sz="2600" dirty="0" smtClean="0"/>
              <a:t>.</a:t>
            </a:r>
          </a:p>
          <a:p>
            <a:r>
              <a:rPr lang="es-EC" sz="2600" dirty="0" smtClean="0"/>
              <a:t>Cuando </a:t>
            </a:r>
            <a:r>
              <a:rPr lang="es-EC" sz="2600" dirty="0"/>
              <a:t>se trata de enfocar la atención de la audiencia, el rojo se usa como el único color que llama la atención (el rojo primario tiende a ser demasiado fuerte </a:t>
            </a:r>
            <a:r>
              <a:rPr lang="es-EC" sz="2600" dirty="0" smtClean="0"/>
              <a:t>a veces, </a:t>
            </a:r>
            <a:r>
              <a:rPr lang="es-EC" sz="2600" dirty="0"/>
              <a:t>por lo que </a:t>
            </a:r>
            <a:r>
              <a:rPr lang="es-EC" sz="2600" dirty="0" smtClean="0"/>
              <a:t>se puede usar un </a:t>
            </a:r>
            <a:r>
              <a:rPr lang="es-EC" sz="2600" dirty="0"/>
              <a:t>tono rojo </a:t>
            </a:r>
            <a:r>
              <a:rPr lang="es-EC" sz="2600" dirty="0" smtClean="0"/>
              <a:t>quemado). </a:t>
            </a:r>
          </a:p>
          <a:p>
            <a:r>
              <a:rPr lang="es-EC" sz="2600" dirty="0" smtClean="0"/>
              <a:t>Todo </a:t>
            </a:r>
            <a:r>
              <a:rPr lang="es-EC" sz="2600" dirty="0"/>
              <a:t>lo demás es gris. </a:t>
            </a:r>
            <a:endParaRPr lang="es-EC" sz="2600" dirty="0"/>
          </a:p>
        </p:txBody>
      </p:sp>
    </p:spTree>
    <p:extLst>
      <p:ext uri="{BB962C8B-B14F-4D97-AF65-F5344CB8AC3E}">
        <p14:creationId xmlns:p14="http://schemas.microsoft.com/office/powerpoint/2010/main" val="543261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51</a:t>
            </a:fld>
            <a:endParaRPr lang="en-US" sz="1600" dirty="0"/>
          </a:p>
        </p:txBody>
      </p:sp>
      <p:sp>
        <p:nvSpPr>
          <p:cNvPr id="8" name="Título 1"/>
          <p:cNvSpPr txBox="1">
            <a:spLocks/>
          </p:cNvSpPr>
          <p:nvPr/>
        </p:nvSpPr>
        <p:spPr>
          <a:xfrm>
            <a:off x="636816" y="317429"/>
            <a:ext cx="10540977"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#3: </a:t>
            </a:r>
            <a:r>
              <a:rPr lang="en-US" sz="4000" dirty="0" smtClean="0"/>
              <a:t> 100</a:t>
            </a:r>
            <a:r>
              <a:rPr lang="en-US" sz="4000" dirty="0"/>
              <a:t>% stacked bars</a:t>
            </a:r>
            <a:endParaRPr lang="en-US" sz="4000" dirty="0"/>
          </a:p>
        </p:txBody>
      </p:sp>
      <p:sp>
        <p:nvSpPr>
          <p:cNvPr id="5" name="Marcador de contenido 2"/>
          <p:cNvSpPr txBox="1">
            <a:spLocks/>
          </p:cNvSpPr>
          <p:nvPr/>
        </p:nvSpPr>
        <p:spPr>
          <a:xfrm>
            <a:off x="555171" y="1301983"/>
            <a:ext cx="11103429"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a:t>Se usaron etiquetas de datos numéricos, una señal visual adicional que indica la importancia dada el marcado contraste del blanco sobre el texto rojo y grande, en los puntos que queremos que la audiencia se enfoque: el porcentaje cada vez mayor de proyectos que </a:t>
            </a:r>
            <a:r>
              <a:rPr lang="es-EC" sz="2400" dirty="0" smtClean="0"/>
              <a:t>pierden </a:t>
            </a:r>
            <a:r>
              <a:rPr lang="es-EC" sz="2400" dirty="0"/>
              <a:t>objetivos. </a:t>
            </a:r>
            <a:endParaRPr lang="es-EC" sz="2400" dirty="0" smtClean="0"/>
          </a:p>
          <a:p>
            <a:r>
              <a:rPr lang="es-EC" sz="2400" dirty="0" smtClean="0"/>
              <a:t>El </a:t>
            </a:r>
            <a:r>
              <a:rPr lang="es-EC" sz="2400" dirty="0"/>
              <a:t>resto de los datos se conserva para el contexto, pero se pasa a un segundo plano para que no compita por la atención. Se usaron tonos de gris ligeramente diferentes para que pueda enfocarse en una u otra serie de datos a la vez, pero no distrae el énfasis claro en la serie roja. </a:t>
            </a:r>
            <a:endParaRPr lang="es-EC" sz="2400" dirty="0" smtClean="0"/>
          </a:p>
          <a:p>
            <a:r>
              <a:rPr lang="es-EC" sz="2400" dirty="0" smtClean="0"/>
              <a:t>Las </a:t>
            </a:r>
            <a:r>
              <a:rPr lang="es-EC" sz="2400" dirty="0"/>
              <a:t>categorías caen a lo largo de una escala de "Miss" a "Exceed", y este orden se aprovecha de abajo hacia arriba dentro de las barras apiladas. La categoría "Miss" es la más cercana al eje x, lo que hace que el cambio a lo largo del tiempo sea fácil de ver debido a la alineación de las barras en el mismo punto de partida (el eje x). El cambio en el tiempo en la categoría "Exceder" también es fácil debido a la alineación constante en la parte superior del gráfico. </a:t>
            </a:r>
            <a:endParaRPr lang="es-EC" sz="2400" dirty="0"/>
          </a:p>
        </p:txBody>
      </p:sp>
    </p:spTree>
    <p:extLst>
      <p:ext uri="{BB962C8B-B14F-4D97-AF65-F5344CB8AC3E}">
        <p14:creationId xmlns:p14="http://schemas.microsoft.com/office/powerpoint/2010/main" val="1029743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52</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#3: </a:t>
            </a:r>
            <a:r>
              <a:rPr lang="en-US" sz="4000" dirty="0" smtClean="0"/>
              <a:t> 100</a:t>
            </a:r>
            <a:r>
              <a:rPr lang="en-US" sz="4000" dirty="0"/>
              <a:t>% stacked bars</a:t>
            </a:r>
            <a:endParaRPr lang="en-US" sz="4000" dirty="0"/>
          </a:p>
        </p:txBody>
      </p:sp>
      <p:sp>
        <p:nvSpPr>
          <p:cNvPr id="5" name="Marcador de contenido 2"/>
          <p:cNvSpPr txBox="1">
            <a:spLocks/>
          </p:cNvSpPr>
          <p:nvPr/>
        </p:nvSpPr>
        <p:spPr>
          <a:xfrm>
            <a:off x="770399" y="1612234"/>
            <a:ext cx="1065960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El cambio a lo largo del tiempo en el porcentaje de proyectos que cumplen sus objetivos es más difícil de ver porque no hay una línea de base consistente en la parte superior o inferior del gráfico, pero dado que esta es una comparación de menor prioridad, está bien</a:t>
            </a:r>
            <a:r>
              <a:rPr lang="es-EC" sz="2600" dirty="0" smtClean="0"/>
              <a:t>.</a:t>
            </a:r>
          </a:p>
          <a:p>
            <a:r>
              <a:rPr lang="es-EC" sz="2600" dirty="0" smtClean="0"/>
              <a:t>Las </a:t>
            </a:r>
            <a:r>
              <a:rPr lang="es-EC" sz="2600" dirty="0"/>
              <a:t>palabras hacen que lo visual sea accesible. El gráfico tiene un título, el eje </a:t>
            </a:r>
            <a:r>
              <a:rPr lang="es-EC" sz="2600" i="1" dirty="0"/>
              <a:t>y</a:t>
            </a:r>
            <a:r>
              <a:rPr lang="es-EC" sz="2600" dirty="0"/>
              <a:t> tiene un título y el eje </a:t>
            </a:r>
            <a:r>
              <a:rPr lang="es-EC" sz="2600" i="1" dirty="0"/>
              <a:t>x</a:t>
            </a:r>
            <a:r>
              <a:rPr lang="es-EC" sz="2600" dirty="0"/>
              <a:t> aprovecha las supercategorías (años) para reducir el etiquetado redundante y hacer que los datos sean más fáciles de escanear. </a:t>
            </a:r>
            <a:endParaRPr lang="es-EC" sz="2600" dirty="0" smtClean="0"/>
          </a:p>
          <a:p>
            <a:r>
              <a:rPr lang="es-EC" sz="2600" dirty="0" smtClean="0"/>
              <a:t>Las </a:t>
            </a:r>
            <a:r>
              <a:rPr lang="es-EC" sz="2600" dirty="0"/>
              <a:t>palabras en la parte superior derecha refuerzan a lo que deberíamos prestarle </a:t>
            </a:r>
            <a:r>
              <a:rPr lang="es-EC" sz="2600" dirty="0" smtClean="0"/>
              <a:t>atención. </a:t>
            </a:r>
            <a:r>
              <a:rPr lang="es-EC" sz="2600" dirty="0"/>
              <a:t>La nota al pie contiene una nota sobre el número total de proyectos a lo largo del tiempo, que es un contexto útil que no obtenemos directamente de lo visual debido al uso de barras 100% apiladas.</a:t>
            </a:r>
            <a:endParaRPr lang="es-EC" sz="2600" dirty="0"/>
          </a:p>
        </p:txBody>
      </p:sp>
    </p:spTree>
    <p:extLst>
      <p:ext uri="{BB962C8B-B14F-4D97-AF65-F5344CB8AC3E}">
        <p14:creationId xmlns:p14="http://schemas.microsoft.com/office/powerpoint/2010/main" val="7910143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53</a:t>
            </a:fld>
            <a:endParaRPr lang="en-US" sz="1600" dirty="0"/>
          </a:p>
        </p:txBody>
      </p:sp>
      <p:sp>
        <p:nvSpPr>
          <p:cNvPr id="8" name="Título 1"/>
          <p:cNvSpPr txBox="1">
            <a:spLocks/>
          </p:cNvSpPr>
          <p:nvPr/>
        </p:nvSpPr>
        <p:spPr>
          <a:xfrm>
            <a:off x="244929" y="415402"/>
            <a:ext cx="10515600" cy="189679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Model visual #4: </a:t>
            </a:r>
            <a:endParaRPr lang="en-US" sz="3200" dirty="0" smtClean="0"/>
          </a:p>
          <a:p>
            <a:r>
              <a:rPr lang="en-US" sz="3200" dirty="0" smtClean="0"/>
              <a:t>leveraging </a:t>
            </a:r>
            <a:r>
              <a:rPr lang="en-US" sz="3200" dirty="0"/>
              <a:t>positive </a:t>
            </a:r>
            <a:endParaRPr lang="en-US" sz="3200" dirty="0" smtClean="0"/>
          </a:p>
          <a:p>
            <a:r>
              <a:rPr lang="en-US" sz="3200" dirty="0" smtClean="0"/>
              <a:t>and </a:t>
            </a:r>
            <a:r>
              <a:rPr lang="en-US" sz="3200" dirty="0"/>
              <a:t>negative</a:t>
            </a:r>
          </a:p>
          <a:p>
            <a:r>
              <a:rPr lang="en-US" sz="3200" dirty="0"/>
              <a:t>stacked bars</a:t>
            </a:r>
            <a:endParaRPr lang="en-US" sz="3000" dirty="0"/>
          </a:p>
        </p:txBody>
      </p:sp>
      <p:sp>
        <p:nvSpPr>
          <p:cNvPr id="5" name="Marcador de contenido 2"/>
          <p:cNvSpPr txBox="1">
            <a:spLocks/>
          </p:cNvSpPr>
          <p:nvPr/>
        </p:nvSpPr>
        <p:spPr>
          <a:xfrm>
            <a:off x="244929" y="2808515"/>
            <a:ext cx="3866074" cy="348056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dirty="0"/>
              <a:t>La Figura 6.4 muestra un ejemplo del espacio de análisis de personas. </a:t>
            </a:r>
            <a:r>
              <a:rPr lang="es-EC" sz="2500" dirty="0" smtClean="0"/>
              <a:t>Puede </a:t>
            </a:r>
            <a:r>
              <a:rPr lang="es-EC" sz="2500" dirty="0"/>
              <a:t>ser útil esperar comprender las necesidades esperadas de talentos de alto nivel e identificar las brechas para que puedan abordarse de manera proactiva.</a:t>
            </a:r>
            <a:endParaRPr lang="es-EC" sz="2500" dirty="0" smtClean="0"/>
          </a:p>
        </p:txBody>
      </p:sp>
      <p:pic>
        <p:nvPicPr>
          <p:cNvPr id="3" name="Imagen 2"/>
          <p:cNvPicPr>
            <a:picLocks noChangeAspect="1"/>
          </p:cNvPicPr>
          <p:nvPr/>
        </p:nvPicPr>
        <p:blipFill>
          <a:blip r:embed="rId3"/>
          <a:stretch>
            <a:fillRect/>
          </a:stretch>
        </p:blipFill>
        <p:spPr>
          <a:xfrm>
            <a:off x="4111003" y="294442"/>
            <a:ext cx="7808856" cy="5945649"/>
          </a:xfrm>
          <a:prstGeom prst="rect">
            <a:avLst/>
          </a:prstGeom>
        </p:spPr>
      </p:pic>
    </p:spTree>
    <p:extLst>
      <p:ext uri="{BB962C8B-B14F-4D97-AF65-F5344CB8AC3E}">
        <p14:creationId xmlns:p14="http://schemas.microsoft.com/office/powerpoint/2010/main" val="14747516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54</a:t>
            </a:fld>
            <a:endParaRPr lang="en-US" sz="1600" dirty="0"/>
          </a:p>
        </p:txBody>
      </p:sp>
      <p:sp>
        <p:nvSpPr>
          <p:cNvPr id="8" name="Título 1"/>
          <p:cNvSpPr txBox="1">
            <a:spLocks/>
          </p:cNvSpPr>
          <p:nvPr/>
        </p:nvSpPr>
        <p:spPr>
          <a:xfrm>
            <a:off x="770399" y="219458"/>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#4: </a:t>
            </a:r>
            <a:r>
              <a:rPr lang="en-US" sz="4000" dirty="0" smtClean="0"/>
              <a:t>leveraging </a:t>
            </a:r>
            <a:r>
              <a:rPr lang="en-US" sz="4000" dirty="0"/>
              <a:t>positive </a:t>
            </a:r>
            <a:r>
              <a:rPr lang="en-US" sz="4000" dirty="0" smtClean="0"/>
              <a:t>and negative stacked </a:t>
            </a:r>
            <a:r>
              <a:rPr lang="en-US" sz="4000" dirty="0"/>
              <a:t>bars</a:t>
            </a:r>
            <a:endParaRPr lang="en-US" sz="4000" dirty="0"/>
          </a:p>
        </p:txBody>
      </p:sp>
      <p:sp>
        <p:nvSpPr>
          <p:cNvPr id="5" name="Marcador de contenido 2"/>
          <p:cNvSpPr txBox="1">
            <a:spLocks/>
          </p:cNvSpPr>
          <p:nvPr/>
        </p:nvSpPr>
        <p:spPr>
          <a:xfrm>
            <a:off x="424543" y="1649247"/>
            <a:ext cx="11332028" cy="4607175"/>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200" dirty="0" smtClean="0"/>
              <a:t>En </a:t>
            </a:r>
            <a:r>
              <a:rPr lang="es-EC" sz="2200" dirty="0"/>
              <a:t>este ejemplo, habrá una creciente necesidad insatisfecha de directores dados supuestos para adiciones esperadas al grupo de directores con el tiempo a través de adquisiciones y promociones y la disminución del grupo con el tiempo debido a la deserción (directores que abandonan la empresa). </a:t>
            </a:r>
            <a:endParaRPr lang="es-EC" sz="2200" dirty="0" smtClean="0"/>
          </a:p>
          <a:p>
            <a:r>
              <a:rPr lang="es-EC" sz="2200" dirty="0" smtClean="0"/>
              <a:t>Si </a:t>
            </a:r>
            <a:r>
              <a:rPr lang="es-EC" sz="2200" dirty="0"/>
              <a:t>consideramos el camino que toman nuestros ojos con la Figura 6.4, escanee el título, luego vaya directamente a los números grandes, en negrita y negros y sígalos a la derecha del texto que me dice que esto representa "Necesidad insatisfecha". </a:t>
            </a:r>
            <a:r>
              <a:rPr lang="es-EC" sz="2200" dirty="0" smtClean="0"/>
              <a:t>Luego bajamos, leemos </a:t>
            </a:r>
            <a:r>
              <a:rPr lang="es-EC" sz="2200" dirty="0"/>
              <a:t>el texto y </a:t>
            </a:r>
            <a:r>
              <a:rPr lang="es-EC" sz="2200" dirty="0" smtClean="0"/>
              <a:t>miramos </a:t>
            </a:r>
            <a:r>
              <a:rPr lang="es-EC" sz="2200" dirty="0"/>
              <a:t>hacia la izquierda hacia los datos que cada uno describe, hasta que </a:t>
            </a:r>
            <a:r>
              <a:rPr lang="es-EC" sz="2200" dirty="0" smtClean="0"/>
              <a:t>llegamos </a:t>
            </a:r>
            <a:r>
              <a:rPr lang="es-EC" sz="2200" dirty="0"/>
              <a:t>a la serie final, "Attrition", en la parte inferior. </a:t>
            </a:r>
            <a:endParaRPr lang="es-EC" sz="2200" dirty="0" smtClean="0"/>
          </a:p>
          <a:p>
            <a:r>
              <a:rPr lang="es-EC" sz="2200" dirty="0" smtClean="0"/>
              <a:t>En </a:t>
            </a:r>
            <a:r>
              <a:rPr lang="es-EC" sz="2200" dirty="0"/>
              <a:t>este punto, mis ojos se mueven de un lado a otro entre las porciones de las barras "Attrition" y </a:t>
            </a:r>
            <a:r>
              <a:rPr lang="es-EC" sz="2200" dirty="0" smtClean="0"/>
              <a:t>”Unmet need (gap)", </a:t>
            </a:r>
            <a:r>
              <a:rPr lang="es-EC" sz="2200" dirty="0"/>
              <a:t>y noto que hay un aumento en el número total de directores con el tiempo a medida que miramos de izquierda a derecha ( probablemente a medida que la empresa en general crezca y la necesidad de líderes superiores aumente como resultado), pero que la mayoría de la necesidad no satisfecha se debe a la disminución del grupo de directores actual. </a:t>
            </a:r>
            <a:endParaRPr lang="es-EC" sz="2200" dirty="0"/>
          </a:p>
        </p:txBody>
      </p:sp>
    </p:spTree>
    <p:extLst>
      <p:ext uri="{BB962C8B-B14F-4D97-AF65-F5344CB8AC3E}">
        <p14:creationId xmlns:p14="http://schemas.microsoft.com/office/powerpoint/2010/main" val="8511353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#4: </a:t>
            </a:r>
            <a:r>
              <a:rPr lang="en-US" sz="4000" dirty="0" smtClean="0"/>
              <a:t>leveraging </a:t>
            </a:r>
            <a:r>
              <a:rPr lang="en-US" sz="4000" dirty="0"/>
              <a:t>positive </a:t>
            </a:r>
            <a:r>
              <a:rPr lang="en-US" sz="4000" dirty="0" smtClean="0"/>
              <a:t>and negative stacked </a:t>
            </a:r>
            <a:r>
              <a:rPr lang="en-US" sz="4000" dirty="0"/>
              <a:t>bars</a:t>
            </a:r>
            <a:endParaRPr lang="en-US" sz="4000" dirty="0"/>
          </a:p>
        </p:txBody>
      </p:sp>
      <p:sp>
        <p:nvSpPr>
          <p:cNvPr id="5" name="Marcador de contenido 2"/>
          <p:cNvSpPr txBox="1">
            <a:spLocks/>
          </p:cNvSpPr>
          <p:nvPr/>
        </p:nvSpPr>
        <p:spPr>
          <a:xfrm>
            <a:off x="770399" y="1992148"/>
            <a:ext cx="10659601"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a:t>Se hicieron elecciones intencionales cuando se trata del uso del color a lo largo de este visual. Los "directores de hoy" se muestran </a:t>
            </a:r>
            <a:r>
              <a:rPr lang="es-EC" sz="2400" dirty="0" smtClean="0"/>
              <a:t>en </a:t>
            </a:r>
            <a:r>
              <a:rPr lang="es-EC" sz="2400" dirty="0"/>
              <a:t>azul medio estándar. Los directores existentes ("Attrition") se muestran en una versión menos saturada del mismo color para unirlos visualmente</a:t>
            </a:r>
            <a:r>
              <a:rPr lang="es-EC" sz="2400" dirty="0" smtClean="0"/>
              <a:t>.</a:t>
            </a:r>
          </a:p>
          <a:p>
            <a:r>
              <a:rPr lang="es-EC" sz="2400" dirty="0" smtClean="0"/>
              <a:t>Con </a:t>
            </a:r>
            <a:r>
              <a:rPr lang="es-EC" sz="2400" dirty="0"/>
              <a:t>el tiempo, verá menos azul cayendo por encima del eje y una proporción cada vez mayor cayendo por debajo del eje a medida que más y más directores se </a:t>
            </a:r>
            <a:r>
              <a:rPr lang="es-EC" sz="2400" dirty="0" smtClean="0"/>
              <a:t>van. </a:t>
            </a:r>
            <a:r>
              <a:rPr lang="es-EC" sz="2400" dirty="0"/>
              <a:t>La dirección negativa de la serie "Attrition" refuerza que este volumen representa una disminución para el grupo de directores. </a:t>
            </a:r>
            <a:endParaRPr lang="es-EC" sz="2400" dirty="0" smtClean="0"/>
          </a:p>
          <a:p>
            <a:r>
              <a:rPr lang="es-EC" sz="2400" dirty="0" smtClean="0"/>
              <a:t>Los </a:t>
            </a:r>
            <a:r>
              <a:rPr lang="es-EC" sz="2400" dirty="0"/>
              <a:t>directores agregados a través de adquisiciones y promociones se muestran en verde (lo que conlleva una connotación positiva). La necesidad insatisfecha se representa solo con un esquema, para mostrar visualmente el espacio vacío, lo que refuerza que esto representa una brecha. </a:t>
            </a:r>
            <a:endParaRPr lang="es-EC" sz="2400" dirty="0"/>
          </a:p>
        </p:txBody>
      </p:sp>
    </p:spTree>
    <p:extLst>
      <p:ext uri="{BB962C8B-B14F-4D97-AF65-F5344CB8AC3E}">
        <p14:creationId xmlns:p14="http://schemas.microsoft.com/office/powerpoint/2010/main" val="7952464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#4: </a:t>
            </a:r>
            <a:r>
              <a:rPr lang="en-US" sz="4000" dirty="0" smtClean="0"/>
              <a:t>leveraging </a:t>
            </a:r>
            <a:r>
              <a:rPr lang="en-US" sz="4000" dirty="0"/>
              <a:t>positive </a:t>
            </a:r>
            <a:r>
              <a:rPr lang="en-US" sz="4000" dirty="0" smtClean="0"/>
              <a:t>and negative stacked </a:t>
            </a:r>
            <a:r>
              <a:rPr lang="en-US" sz="4000" dirty="0"/>
              <a:t>bars</a:t>
            </a:r>
            <a:endParaRPr lang="en-US" sz="4000" dirty="0"/>
          </a:p>
        </p:txBody>
      </p:sp>
      <p:sp>
        <p:nvSpPr>
          <p:cNvPr id="5" name="Marcador de contenido 2"/>
          <p:cNvSpPr txBox="1">
            <a:spLocks/>
          </p:cNvSpPr>
          <p:nvPr/>
        </p:nvSpPr>
        <p:spPr>
          <a:xfrm>
            <a:off x="770399" y="2024806"/>
            <a:ext cx="10659601" cy="423161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Las etiquetas de texto a la derecha están escritas en el mismo color que la serie de datos dada que describen, excepto "Unmet </a:t>
            </a:r>
            <a:r>
              <a:rPr lang="es-EC" sz="2600" dirty="0" smtClean="0"/>
              <a:t>need", </a:t>
            </a:r>
            <a:r>
              <a:rPr lang="es-EC" sz="2600" dirty="0"/>
              <a:t>que está escrita en el mismo texto negro grande y en negrita que las etiquetas de datos para esta serie. </a:t>
            </a:r>
            <a:endParaRPr lang="es-EC" sz="2600" dirty="0" smtClean="0"/>
          </a:p>
          <a:p>
            <a:r>
              <a:rPr lang="es-EC" sz="2600" dirty="0" smtClean="0"/>
              <a:t>El </a:t>
            </a:r>
            <a:r>
              <a:rPr lang="es-EC" sz="2600" dirty="0"/>
              <a:t>orden de las diversas series de datos dentro de las barras apiladas es deliberado. "Los directores de hoy" es la base, y como tal se muestra comenzando en el eje horizontal. </a:t>
            </a:r>
            <a:r>
              <a:rPr lang="es-EC" sz="2600" dirty="0" smtClean="0"/>
              <a:t>La </a:t>
            </a:r>
            <a:r>
              <a:rPr lang="es-EC" sz="2600" dirty="0"/>
              <a:t>serie negativa </a:t>
            </a:r>
            <a:r>
              <a:rPr lang="es-EC" sz="2600" dirty="0" smtClean="0"/>
              <a:t>"</a:t>
            </a:r>
            <a:r>
              <a:rPr lang="es-EC" sz="2800" dirty="0"/>
              <a:t> Attrition </a:t>
            </a:r>
            <a:r>
              <a:rPr lang="es-EC" sz="2600" dirty="0" smtClean="0"/>
              <a:t>" </a:t>
            </a:r>
            <a:r>
              <a:rPr lang="es-EC" sz="2600" dirty="0"/>
              <a:t>cae por debajo de eso en una dirección negativa. </a:t>
            </a:r>
            <a:endParaRPr lang="es-EC" sz="2600" dirty="0" smtClean="0"/>
          </a:p>
          <a:p>
            <a:r>
              <a:rPr lang="es-EC" sz="2600" dirty="0" smtClean="0"/>
              <a:t>Arriba </a:t>
            </a:r>
            <a:r>
              <a:rPr lang="es-EC" sz="2600" dirty="0"/>
              <a:t>de "Directores de hoy" están las adiciones: promociones y adquisiciones. Finalmente, en la parte superior (donde nuestro ojo golpea antes que los datos subsiguientes), </a:t>
            </a:r>
            <a:r>
              <a:rPr lang="es-EC" sz="2600" dirty="0" smtClean="0"/>
              <a:t>encontramos "</a:t>
            </a:r>
            <a:r>
              <a:rPr lang="es-EC" sz="2600" dirty="0"/>
              <a:t> Unmet need </a:t>
            </a:r>
            <a:r>
              <a:rPr lang="es-EC" sz="2600" dirty="0" smtClean="0"/>
              <a:t>(gap)". </a:t>
            </a:r>
          </a:p>
          <a:p>
            <a:endParaRPr lang="es-EC" sz="2600" dirty="0"/>
          </a:p>
        </p:txBody>
      </p:sp>
    </p:spTree>
    <p:extLst>
      <p:ext uri="{BB962C8B-B14F-4D97-AF65-F5344CB8AC3E}">
        <p14:creationId xmlns:p14="http://schemas.microsoft.com/office/powerpoint/2010/main" val="3085679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57</a:t>
            </a:fld>
            <a:endParaRPr lang="en-US" sz="1600" dirty="0"/>
          </a:p>
        </p:txBody>
      </p:sp>
      <p:sp>
        <p:nvSpPr>
          <p:cNvPr id="8" name="Título 1"/>
          <p:cNvSpPr txBox="1">
            <a:spLocks/>
          </p:cNvSpPr>
          <p:nvPr/>
        </p:nvSpPr>
        <p:spPr>
          <a:xfrm>
            <a:off x="770399" y="268441"/>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#4: </a:t>
            </a:r>
            <a:r>
              <a:rPr lang="en-US" sz="4000" dirty="0" smtClean="0"/>
              <a:t>leveraging </a:t>
            </a:r>
            <a:r>
              <a:rPr lang="en-US" sz="4000" dirty="0"/>
              <a:t>positive </a:t>
            </a:r>
            <a:r>
              <a:rPr lang="en-US" sz="4000" dirty="0" smtClean="0"/>
              <a:t>and negative stacked </a:t>
            </a:r>
            <a:r>
              <a:rPr lang="en-US" sz="4000" dirty="0"/>
              <a:t>bars</a:t>
            </a:r>
            <a:endParaRPr lang="en-US" sz="4000" dirty="0"/>
          </a:p>
        </p:txBody>
      </p:sp>
      <p:sp>
        <p:nvSpPr>
          <p:cNvPr id="5" name="Marcador de contenido 2"/>
          <p:cNvSpPr txBox="1">
            <a:spLocks/>
          </p:cNvSpPr>
          <p:nvPr/>
        </p:nvSpPr>
        <p:spPr>
          <a:xfrm>
            <a:off x="506186" y="1665630"/>
            <a:ext cx="11185071" cy="4378573"/>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300" dirty="0"/>
              <a:t>El eje </a:t>
            </a:r>
            <a:r>
              <a:rPr lang="es-EC" sz="2300" i="1" dirty="0"/>
              <a:t>y</a:t>
            </a:r>
            <a:r>
              <a:rPr lang="es-EC" sz="2300" dirty="0"/>
              <a:t> se conserva para que el lector tenga una sensación de magnitud total (tanto en lo positivo como en lo </a:t>
            </a:r>
            <a:r>
              <a:rPr lang="es-EC" sz="2300" dirty="0" smtClean="0"/>
              <a:t>negativo), </a:t>
            </a:r>
            <a:r>
              <a:rPr lang="es-EC" sz="2300" dirty="0"/>
              <a:t>pero se empuja al fondo a través de un texto gris. </a:t>
            </a:r>
            <a:endParaRPr lang="es-EC" sz="2300" dirty="0" smtClean="0"/>
          </a:p>
          <a:p>
            <a:r>
              <a:rPr lang="es-EC" sz="2300" dirty="0" smtClean="0"/>
              <a:t>Solo </a:t>
            </a:r>
            <a:r>
              <a:rPr lang="es-EC" sz="2300" dirty="0"/>
              <a:t>aquellos puntos específicos a los que debemos prestar atención </a:t>
            </a:r>
            <a:r>
              <a:rPr lang="es-EC" sz="2300" dirty="0" smtClean="0"/>
              <a:t>—“ </a:t>
            </a:r>
            <a:r>
              <a:rPr lang="es-EC" sz="2300" dirty="0"/>
              <a:t>Unmet need (gap)</a:t>
            </a:r>
            <a:r>
              <a:rPr lang="es-EC" sz="2300" dirty="0" smtClean="0"/>
              <a:t>” </a:t>
            </a:r>
            <a:r>
              <a:rPr lang="es-EC" sz="2300" dirty="0"/>
              <a:t>- están etiquetados directamente con valores numéricos</a:t>
            </a:r>
            <a:r>
              <a:rPr lang="es-EC" sz="2300" dirty="0" smtClean="0"/>
              <a:t>. </a:t>
            </a:r>
          </a:p>
          <a:p>
            <a:r>
              <a:rPr lang="es-EC" sz="2300" dirty="0" smtClean="0"/>
              <a:t>Todo </a:t>
            </a:r>
            <a:r>
              <a:rPr lang="es-EC" sz="2300" dirty="0"/>
              <a:t>el texto en </a:t>
            </a:r>
            <a:r>
              <a:rPr lang="es-EC" sz="2300" dirty="0" smtClean="0"/>
              <a:t>la visualizaci</a:t>
            </a:r>
            <a:r>
              <a:rPr lang="es-ES" sz="2300" dirty="0" err="1" smtClean="0"/>
              <a:t>ón</a:t>
            </a:r>
            <a:r>
              <a:rPr lang="es-EC" sz="2300" dirty="0" smtClean="0"/>
              <a:t> </a:t>
            </a:r>
            <a:r>
              <a:rPr lang="es-EC" sz="2300" dirty="0"/>
              <a:t>es del mismo tamaño, excepto donde se tomaron decisiones para enfatizar o quitar el énfasis de los componentes. </a:t>
            </a:r>
            <a:r>
              <a:rPr lang="es-EC" sz="2300" dirty="0" smtClean="0"/>
              <a:t>El </a:t>
            </a:r>
            <a:r>
              <a:rPr lang="es-EC" sz="2300" dirty="0"/>
              <a:t>título del gráfico es más grande. El título del eje "# de directores" es ligeramente más grande para facilitar la lectura del texto rotado. El texto y los números de </a:t>
            </a:r>
            <a:r>
              <a:rPr lang="es-EC" sz="2300" dirty="0" smtClean="0"/>
              <a:t>"</a:t>
            </a:r>
            <a:r>
              <a:rPr lang="es-EC" sz="2300" dirty="0"/>
              <a:t>Unmet need (gap)</a:t>
            </a:r>
            <a:r>
              <a:rPr lang="es-EC" sz="2300" dirty="0" smtClean="0"/>
              <a:t>" </a:t>
            </a:r>
            <a:r>
              <a:rPr lang="es-EC" sz="2300" dirty="0"/>
              <a:t>son más grandes y más audaces que cualquier otra cosa en la imagen, ya que aquí es donde queremos que el lector preste atención. </a:t>
            </a:r>
            <a:endParaRPr lang="es-EC" sz="2300" dirty="0" smtClean="0"/>
          </a:p>
          <a:p>
            <a:r>
              <a:rPr lang="es-EC" sz="2300" dirty="0" smtClean="0"/>
              <a:t>La nota al pie está escrita en un texto más pequeño, por lo que está allí según sea necesario, pero no llama la atención. Al hacerlo en gris y en la posición de menor prioridad en la parte inferior de la imagen, desestimamos aún más la nota al pie.</a:t>
            </a:r>
            <a:endParaRPr lang="es-EC" sz="2300" dirty="0"/>
          </a:p>
          <a:p>
            <a:endParaRPr lang="es-EC" sz="2300" dirty="0"/>
          </a:p>
        </p:txBody>
      </p:sp>
    </p:spTree>
    <p:extLst>
      <p:ext uri="{BB962C8B-B14F-4D97-AF65-F5344CB8AC3E}">
        <p14:creationId xmlns:p14="http://schemas.microsoft.com/office/powerpoint/2010/main" val="9529164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58</a:t>
            </a:fld>
            <a:endParaRPr lang="en-US" sz="1600" dirty="0"/>
          </a:p>
        </p:txBody>
      </p:sp>
      <p:sp>
        <p:nvSpPr>
          <p:cNvPr id="8" name="Título 1"/>
          <p:cNvSpPr txBox="1">
            <a:spLocks/>
          </p:cNvSpPr>
          <p:nvPr/>
        </p:nvSpPr>
        <p:spPr>
          <a:xfrm>
            <a:off x="244929" y="415402"/>
            <a:ext cx="10515600" cy="189679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200" dirty="0"/>
              <a:t>Model visual #5: </a:t>
            </a:r>
            <a:endParaRPr lang="en-US" sz="3200" dirty="0" smtClean="0"/>
          </a:p>
          <a:p>
            <a:r>
              <a:rPr lang="en-US" sz="3200" dirty="0" smtClean="0"/>
              <a:t>horizontal </a:t>
            </a:r>
          </a:p>
          <a:p>
            <a:r>
              <a:rPr lang="en-US" sz="3200" dirty="0" smtClean="0"/>
              <a:t>stacked </a:t>
            </a:r>
            <a:r>
              <a:rPr lang="en-US" sz="3200" dirty="0"/>
              <a:t>bars</a:t>
            </a:r>
            <a:endParaRPr lang="en-US" sz="3000" dirty="0"/>
          </a:p>
        </p:txBody>
      </p:sp>
      <p:sp>
        <p:nvSpPr>
          <p:cNvPr id="5" name="Marcador de contenido 2"/>
          <p:cNvSpPr txBox="1">
            <a:spLocks/>
          </p:cNvSpPr>
          <p:nvPr/>
        </p:nvSpPr>
        <p:spPr>
          <a:xfrm>
            <a:off x="244929" y="2808515"/>
            <a:ext cx="3037114" cy="3480564"/>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500"/>
              <a:t>La Figura 6.5 muestra los resultados de las preguntas de la encuesta sobre prioridades relativas en una nación en desarrollo.</a:t>
            </a:r>
            <a:endParaRPr lang="es-EC" sz="2500" dirty="0" smtClean="0"/>
          </a:p>
        </p:txBody>
      </p:sp>
      <p:pic>
        <p:nvPicPr>
          <p:cNvPr id="4" name="Imagen 3"/>
          <p:cNvPicPr>
            <a:picLocks noChangeAspect="1"/>
          </p:cNvPicPr>
          <p:nvPr/>
        </p:nvPicPr>
        <p:blipFill>
          <a:blip r:embed="rId3"/>
          <a:stretch>
            <a:fillRect/>
          </a:stretch>
        </p:blipFill>
        <p:spPr>
          <a:xfrm>
            <a:off x="3233056" y="415402"/>
            <a:ext cx="8810516" cy="5873677"/>
          </a:xfrm>
          <a:prstGeom prst="rect">
            <a:avLst/>
          </a:prstGeom>
        </p:spPr>
      </p:pic>
    </p:spTree>
    <p:extLst>
      <p:ext uri="{BB962C8B-B14F-4D97-AF65-F5344CB8AC3E}">
        <p14:creationId xmlns:p14="http://schemas.microsoft.com/office/powerpoint/2010/main" val="7109019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59</a:t>
            </a:fld>
            <a:endParaRPr lang="en-US" sz="1600" dirty="0"/>
          </a:p>
        </p:txBody>
      </p:sp>
      <p:sp>
        <p:nvSpPr>
          <p:cNvPr id="8" name="Título 1"/>
          <p:cNvSpPr txBox="1">
            <a:spLocks/>
          </p:cNvSpPr>
          <p:nvPr/>
        </p:nvSpPr>
        <p:spPr>
          <a:xfrm>
            <a:off x="770399" y="595017"/>
            <a:ext cx="10325749" cy="9398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#5: </a:t>
            </a:r>
            <a:r>
              <a:rPr lang="en-US" sz="4000" dirty="0" smtClean="0"/>
              <a:t>horizontal stacked </a:t>
            </a:r>
            <a:r>
              <a:rPr lang="en-US" sz="4000" dirty="0"/>
              <a:t>bars</a:t>
            </a:r>
            <a:endParaRPr lang="en-US" sz="4000" dirty="0"/>
          </a:p>
        </p:txBody>
      </p:sp>
      <p:sp>
        <p:nvSpPr>
          <p:cNvPr id="5" name="Marcador de contenido 2"/>
          <p:cNvSpPr txBox="1">
            <a:spLocks/>
          </p:cNvSpPr>
          <p:nvPr/>
        </p:nvSpPr>
        <p:spPr>
          <a:xfrm>
            <a:off x="672425" y="1534886"/>
            <a:ext cx="10839215" cy="472153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a:t>Esta es una gran cantidad de información, pero debido al énfasis estratégico y el énfasis en los componentes, no se vuelve visualmente abrumador. </a:t>
            </a:r>
            <a:endParaRPr lang="es-EC" sz="2400" dirty="0" smtClean="0"/>
          </a:p>
          <a:p>
            <a:r>
              <a:rPr lang="es-EC" sz="2400" dirty="0" smtClean="0"/>
              <a:t>Las </a:t>
            </a:r>
            <a:r>
              <a:rPr lang="es-EC" sz="2400" dirty="0"/>
              <a:t>barras apiladas tienen sentido aquí dada la naturaleza de lo que se está graficando: prioridad máxima (en la primera posición en el tono más oscuro), segunda prioridad (en la segunda posición y un tono ligeramente más claro del mismo color) y tercera prioridad (en la tercera posición y un tono aún más claro del mismo color). </a:t>
            </a:r>
            <a:endParaRPr lang="es-EC" sz="2400" dirty="0" smtClean="0"/>
          </a:p>
          <a:p>
            <a:r>
              <a:rPr lang="es-EC" sz="2400" dirty="0" smtClean="0"/>
              <a:t>Orientar </a:t>
            </a:r>
            <a:r>
              <a:rPr lang="es-EC" sz="2400" dirty="0"/>
              <a:t>el gráfico horizontalmente significa que los nombres de categoría a la izquierda son fáciles de leer en texto horizontal. Las categorías se organizan verticalmente en orden descendente de "% total", lo que le da a la audiencia una construcción clara para usar cuando interpretan los datos. </a:t>
            </a:r>
            <a:endParaRPr lang="es-EC" sz="2400" dirty="0" smtClean="0"/>
          </a:p>
          <a:p>
            <a:r>
              <a:rPr lang="es-EC" sz="2400" dirty="0" smtClean="0"/>
              <a:t>Las </a:t>
            </a:r>
            <a:r>
              <a:rPr lang="es-EC" sz="2400" dirty="0"/>
              <a:t>categorías más grandes están en la parte superior, por lo que las vemos primero. </a:t>
            </a:r>
            <a:endParaRPr lang="es-EC" sz="2400" dirty="0"/>
          </a:p>
        </p:txBody>
      </p:sp>
    </p:spTree>
    <p:extLst>
      <p:ext uri="{BB962C8B-B14F-4D97-AF65-F5344CB8AC3E}">
        <p14:creationId xmlns:p14="http://schemas.microsoft.com/office/powerpoint/2010/main" val="155752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redondeado 2"/>
          <p:cNvSpPr/>
          <p:nvPr/>
        </p:nvSpPr>
        <p:spPr>
          <a:xfrm>
            <a:off x="770399" y="2784778"/>
            <a:ext cx="10522441" cy="882869"/>
          </a:xfrm>
          <a:prstGeom prst="roundRect">
            <a:avLst/>
          </a:prstGeom>
          <a:solidFill>
            <a:schemeClr val="accent2">
              <a:lumMod val="20000"/>
              <a:lumOff val="8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smtClean="0"/>
              <a:t>En </a:t>
            </a:r>
            <a:r>
              <a:rPr lang="es-EC" sz="2600" dirty="0"/>
              <a:t>el campo del diseño, los expertos hablan de objetos que tienen </a:t>
            </a:r>
            <a:r>
              <a:rPr lang="es-EC" sz="2600" dirty="0" smtClean="0"/>
              <a:t>”affordance". </a:t>
            </a:r>
          </a:p>
          <a:p>
            <a:pPr marL="0" indent="0">
              <a:buClr>
                <a:schemeClr val="tx1"/>
              </a:buClr>
              <a:buNone/>
            </a:pPr>
            <a:endParaRPr lang="es-EC" sz="1100" dirty="0" smtClean="0"/>
          </a:p>
          <a:p>
            <a:pPr marL="0" indent="0">
              <a:buClr>
                <a:schemeClr val="tx1"/>
              </a:buClr>
              <a:buNone/>
            </a:pPr>
            <a:r>
              <a:rPr lang="es-EC" sz="2600" dirty="0" smtClean="0"/>
              <a:t>Estos </a:t>
            </a:r>
            <a:r>
              <a:rPr lang="es-EC" sz="2600" dirty="0"/>
              <a:t>son aspectos </a:t>
            </a:r>
            <a:r>
              <a:rPr lang="es-EC" sz="2600" i="1" dirty="0"/>
              <a:t>inherentes al diseño</a:t>
            </a:r>
            <a:r>
              <a:rPr lang="es-EC" sz="2600" dirty="0"/>
              <a:t> que hacen obvio cómo se va a utilizar el producto. </a:t>
            </a:r>
            <a:endParaRPr lang="es-EC" sz="2600" dirty="0" smtClean="0"/>
          </a:p>
          <a:p>
            <a:pPr marL="0" indent="0">
              <a:buClr>
                <a:schemeClr val="tx1"/>
              </a:buClr>
              <a:buNone/>
            </a:pPr>
            <a:endParaRPr lang="es-EC" sz="1100" dirty="0"/>
          </a:p>
          <a:p>
            <a:pPr marL="0" indent="0">
              <a:buClr>
                <a:schemeClr val="tx1"/>
              </a:buClr>
              <a:buNone/>
            </a:pPr>
            <a:r>
              <a:rPr lang="es-EC" sz="2600" dirty="0" smtClean="0"/>
              <a:t>Por </a:t>
            </a:r>
            <a:r>
              <a:rPr lang="es-EC" sz="2600" dirty="0"/>
              <a:t>ejemplo, una perilla permite girar, un botón permite presionar y un cordón permite </a:t>
            </a:r>
            <a:r>
              <a:rPr lang="es-EC" sz="2600" dirty="0" smtClean="0"/>
              <a:t>halar. </a:t>
            </a:r>
            <a:r>
              <a:rPr lang="es-EC" sz="2600" dirty="0"/>
              <a:t>Estas características sugieren cómo se debe interactuar u operar el objeto. </a:t>
            </a:r>
            <a:endParaRPr lang="es-EC" sz="2600" dirty="0" smtClean="0"/>
          </a:p>
          <a:p>
            <a:pPr marL="0" indent="0">
              <a:buClr>
                <a:schemeClr val="tx1"/>
              </a:buClr>
              <a:buNone/>
            </a:pPr>
            <a:r>
              <a:rPr lang="es-EC" sz="2600" dirty="0" smtClean="0"/>
              <a:t>Cuando </a:t>
            </a:r>
            <a:r>
              <a:rPr lang="es-EC" sz="2600" dirty="0"/>
              <a:t>hay suficientes recursos disponibles, el buen diseño se desvanece en el fondo y ni siquiera lo notas. </a:t>
            </a:r>
            <a:endParaRPr lang="es-ES_tradnl" sz="2600" dirty="0"/>
          </a:p>
        </p:txBody>
      </p:sp>
    </p:spTree>
    <p:extLst>
      <p:ext uri="{BB962C8B-B14F-4D97-AF65-F5344CB8AC3E}">
        <p14:creationId xmlns:p14="http://schemas.microsoft.com/office/powerpoint/2010/main" val="23098734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60</a:t>
            </a:fld>
            <a:endParaRPr lang="en-US" sz="1600" dirty="0"/>
          </a:p>
        </p:txBody>
      </p:sp>
      <p:sp>
        <p:nvSpPr>
          <p:cNvPr id="8" name="Título 1"/>
          <p:cNvSpPr txBox="1">
            <a:spLocks/>
          </p:cNvSpPr>
          <p:nvPr/>
        </p:nvSpPr>
        <p:spPr>
          <a:xfrm>
            <a:off x="770399" y="595017"/>
            <a:ext cx="10325749" cy="9398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#5: </a:t>
            </a:r>
            <a:r>
              <a:rPr lang="en-US" sz="4000" dirty="0" smtClean="0"/>
              <a:t>horizontal stacked </a:t>
            </a:r>
            <a:r>
              <a:rPr lang="en-US" sz="4000" dirty="0"/>
              <a:t>bars</a:t>
            </a:r>
            <a:endParaRPr lang="en-US" sz="4000" dirty="0"/>
          </a:p>
        </p:txBody>
      </p:sp>
      <p:sp>
        <p:nvSpPr>
          <p:cNvPr id="5" name="Marcador de contenido 2"/>
          <p:cNvSpPr txBox="1">
            <a:spLocks/>
          </p:cNvSpPr>
          <p:nvPr/>
        </p:nvSpPr>
        <p:spPr>
          <a:xfrm>
            <a:off x="770399" y="1534886"/>
            <a:ext cx="10659601" cy="472153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400" dirty="0"/>
              <a:t>Las tres prioridades principales se enfatizan específicamente a través del uso del </a:t>
            </a:r>
            <a:r>
              <a:rPr lang="es-EC" sz="2400" dirty="0" smtClean="0"/>
              <a:t>color. </a:t>
            </a:r>
            <a:r>
              <a:rPr lang="es-EC" sz="2400" dirty="0"/>
              <a:t>Este color se aprovecha para el nombre de la categoría, </a:t>
            </a:r>
            <a:r>
              <a:rPr lang="es-EC" sz="2400" dirty="0" smtClean="0"/>
              <a:t>el % </a:t>
            </a:r>
            <a:r>
              <a:rPr lang="es-EC" sz="2400" dirty="0"/>
              <a:t>total y las barras de datos apiladas. </a:t>
            </a:r>
            <a:r>
              <a:rPr lang="es-EC" sz="2400" dirty="0" smtClean="0"/>
              <a:t>Este </a:t>
            </a:r>
            <a:r>
              <a:rPr lang="es-EC" sz="2400" dirty="0"/>
              <a:t>color consistente une los componentes visualmente. </a:t>
            </a:r>
            <a:endParaRPr lang="es-EC" sz="2400" dirty="0" smtClean="0"/>
          </a:p>
          <a:p>
            <a:r>
              <a:rPr lang="es-EC" sz="2400" dirty="0" smtClean="0"/>
              <a:t>Un </a:t>
            </a:r>
            <a:r>
              <a:rPr lang="es-EC" sz="2400" dirty="0"/>
              <a:t>punto de decisión al graficar datos es si preservar el eje, etiquetar los puntos de datos (o algunos puntos de datos) directamente, o ambos. En este caso, las etiquetas de datos numéricos dentro de las barras se han conservado, pero se han quitado el énfasis con un texto más pequeño (orientado a la izquierda, que crea una línea limpia a medida que escanea las etiquetas de datos para el "Más importante", haciéndolo sentir un poco menos abarrotado que el texto orientado a la derecha o al centro que variaría de posición en cada una de las barras). </a:t>
            </a:r>
            <a:endParaRPr lang="es-EC" sz="2400" dirty="0" smtClean="0"/>
          </a:p>
          <a:p>
            <a:r>
              <a:rPr lang="es-EC" sz="2400" dirty="0" smtClean="0"/>
              <a:t>Las </a:t>
            </a:r>
            <a:r>
              <a:rPr lang="es-EC" sz="2400" dirty="0"/>
              <a:t>etiquetas de datos fueron menos enfatizadas a través del color en el que están escritas: un tono claro de azul o gris que no crea un contraste tan marcado como las etiquetas blancas en una barra de color. </a:t>
            </a:r>
            <a:endParaRPr lang="es-EC" sz="2400" dirty="0"/>
          </a:p>
        </p:txBody>
      </p:sp>
    </p:spTree>
    <p:extLst>
      <p:ext uri="{BB962C8B-B14F-4D97-AF65-F5344CB8AC3E}">
        <p14:creationId xmlns:p14="http://schemas.microsoft.com/office/powerpoint/2010/main" val="2336655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61</a:t>
            </a:fld>
            <a:endParaRPr lang="en-US" sz="1600" dirty="0"/>
          </a:p>
        </p:txBody>
      </p:sp>
      <p:sp>
        <p:nvSpPr>
          <p:cNvPr id="8" name="Título 1"/>
          <p:cNvSpPr txBox="1">
            <a:spLocks/>
          </p:cNvSpPr>
          <p:nvPr/>
        </p:nvSpPr>
        <p:spPr>
          <a:xfrm>
            <a:off x="770399" y="595017"/>
            <a:ext cx="10325749" cy="93986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Model visual #5: </a:t>
            </a:r>
            <a:r>
              <a:rPr lang="en-US" sz="4000" dirty="0" smtClean="0"/>
              <a:t>horizontal stacked </a:t>
            </a:r>
            <a:r>
              <a:rPr lang="en-US" sz="4000" dirty="0"/>
              <a:t>bars</a:t>
            </a:r>
            <a:endParaRPr lang="en-US" sz="4000" dirty="0"/>
          </a:p>
        </p:txBody>
      </p:sp>
      <p:sp>
        <p:nvSpPr>
          <p:cNvPr id="5" name="Marcador de contenido 2"/>
          <p:cNvSpPr txBox="1">
            <a:spLocks/>
          </p:cNvSpPr>
          <p:nvPr/>
        </p:nvSpPr>
        <p:spPr>
          <a:xfrm>
            <a:off x="770399" y="1534886"/>
            <a:ext cx="10659601" cy="472153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C" sz="2600" dirty="0"/>
              <a:t>El eje </a:t>
            </a:r>
            <a:r>
              <a:rPr lang="es-EC" sz="2600" i="1" dirty="0"/>
              <a:t>x</a:t>
            </a:r>
            <a:r>
              <a:rPr lang="es-EC" sz="2600" dirty="0"/>
              <a:t> fue eliminado por completo. Aquí, asumimos implícitamente que los valores específicos son lo suficientemente importantes como para etiquetarlos. </a:t>
            </a:r>
            <a:endParaRPr lang="es-EC" sz="2600" dirty="0" smtClean="0"/>
          </a:p>
          <a:p>
            <a:r>
              <a:rPr lang="es-EC" sz="2600" dirty="0" smtClean="0"/>
              <a:t>Otro </a:t>
            </a:r>
            <a:r>
              <a:rPr lang="es-EC" sz="2600" dirty="0"/>
              <a:t>escenario puede requerir un enfoque diferente. </a:t>
            </a:r>
            <a:endParaRPr lang="es-EC" sz="2600" dirty="0" smtClean="0"/>
          </a:p>
          <a:p>
            <a:r>
              <a:rPr lang="es-EC" sz="2600" dirty="0" smtClean="0"/>
              <a:t>Como </a:t>
            </a:r>
            <a:r>
              <a:rPr lang="es-EC" sz="2600" dirty="0"/>
              <a:t>notamos con varios ejemplos anteriores, las palabras se usan bien en esta imagen. Todo está titulado y etiquetado. Los títulos "Prioridad" y </a:t>
            </a:r>
            <a:r>
              <a:rPr lang="es-EC" sz="2600" dirty="0" smtClean="0"/>
              <a:t>” % Total" </a:t>
            </a:r>
            <a:r>
              <a:rPr lang="es-EC" sz="2600" dirty="0"/>
              <a:t>están escritos en mayúsculas para facilitar el escaneo. </a:t>
            </a:r>
            <a:endParaRPr lang="es-EC" sz="2600" dirty="0" smtClean="0"/>
          </a:p>
          <a:p>
            <a:r>
              <a:rPr lang="es-EC" sz="2600" dirty="0" smtClean="0"/>
              <a:t>La </a:t>
            </a:r>
            <a:r>
              <a:rPr lang="es-EC" sz="2600" dirty="0"/>
              <a:t>leyenda para la interpretación de las barras aparece inmediatamente encima de la primera barra de datos con las palabras clave "Most", "2nd" y "3rd" en negrita para enfatizar. </a:t>
            </a:r>
            <a:endParaRPr lang="es-EC" sz="2600" dirty="0" smtClean="0"/>
          </a:p>
          <a:p>
            <a:r>
              <a:rPr lang="es-EC" sz="2600" dirty="0" smtClean="0"/>
              <a:t>Detalles </a:t>
            </a:r>
            <a:r>
              <a:rPr lang="es-EC" sz="2600" dirty="0"/>
              <a:t>adicionales se describen en la nota al pie.</a:t>
            </a:r>
            <a:endParaRPr lang="es-EC" sz="2600" dirty="0"/>
          </a:p>
        </p:txBody>
      </p:sp>
    </p:spTree>
    <p:extLst>
      <p:ext uri="{BB962C8B-B14F-4D97-AF65-F5344CB8AC3E}">
        <p14:creationId xmlns:p14="http://schemas.microsoft.com/office/powerpoint/2010/main" val="324327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Para ver un ejemplo de </a:t>
            </a:r>
            <a:r>
              <a:rPr lang="es-EC" sz="2600" dirty="0" smtClean="0"/>
              <a:t>affordances en </a:t>
            </a:r>
            <a:r>
              <a:rPr lang="es-EC" sz="2600" dirty="0"/>
              <a:t>acción, veamos la marca OXO. </a:t>
            </a:r>
            <a:endParaRPr lang="es-EC" sz="2600" dirty="0" smtClean="0"/>
          </a:p>
          <a:p>
            <a:pPr marL="0" indent="0">
              <a:buClr>
                <a:schemeClr val="tx1"/>
              </a:buClr>
              <a:buNone/>
            </a:pPr>
            <a:r>
              <a:rPr lang="es-EC" sz="2600" dirty="0" smtClean="0"/>
              <a:t>En </a:t>
            </a:r>
            <a:r>
              <a:rPr lang="es-EC" sz="2600" dirty="0"/>
              <a:t>su sitio web, articulan su característica distintiva como "Diseño Universal", una filosofía de hacer productos que sean fáciles de usar para el espectro más amplio posible de usuarios. </a:t>
            </a:r>
            <a:endParaRPr lang="es-EC" sz="2600" dirty="0" smtClean="0"/>
          </a:p>
          <a:p>
            <a:pPr marL="0" indent="0">
              <a:buClr>
                <a:schemeClr val="tx1"/>
              </a:buClr>
              <a:buNone/>
            </a:pPr>
            <a:r>
              <a:rPr lang="es-EC" sz="2600" dirty="0" smtClean="0"/>
              <a:t>De </a:t>
            </a:r>
            <a:r>
              <a:rPr lang="es-EC" sz="2600" dirty="0"/>
              <a:t>particular relevancia para nuestra conversación aquí son sus artilugios de cocina (que alguna vez se comercializaron como </a:t>
            </a:r>
            <a:r>
              <a:rPr lang="en-US" sz="2800" dirty="0"/>
              <a:t>“tools you hold on to”</a:t>
            </a:r>
            <a:r>
              <a:rPr lang="es-EC" sz="2600" dirty="0" smtClean="0"/>
              <a:t>). </a:t>
            </a:r>
          </a:p>
          <a:p>
            <a:pPr marL="0" indent="0">
              <a:buClr>
                <a:schemeClr val="tx1"/>
              </a:buClr>
              <a:buNone/>
            </a:pPr>
            <a:r>
              <a:rPr lang="es-EC" sz="2600" dirty="0" smtClean="0"/>
              <a:t>Los gadgets están </a:t>
            </a:r>
            <a:r>
              <a:rPr lang="es-EC" sz="2600" dirty="0"/>
              <a:t>diseñados de tal manera que en realidad solo hay una forma de </a:t>
            </a:r>
            <a:r>
              <a:rPr lang="es-EC" sz="2600" dirty="0" smtClean="0"/>
              <a:t>cogerlos</a:t>
            </a:r>
            <a:r>
              <a:rPr lang="es-EC" sz="2600" dirty="0"/>
              <a:t>: la forma correcta. De esta manera, los dispositivos de cocina OXO permiten un uso correcto, sin que la mayoría de los usuarios reconozcan que esto se debe a un diseño cuidadoso (Figura 5.1</a:t>
            </a:r>
            <a:r>
              <a:rPr lang="es-EC" sz="2600" dirty="0" smtClean="0"/>
              <a:t>).</a:t>
            </a:r>
          </a:p>
        </p:txBody>
      </p:sp>
    </p:spTree>
    <p:extLst>
      <p:ext uri="{BB962C8B-B14F-4D97-AF65-F5344CB8AC3E}">
        <p14:creationId xmlns:p14="http://schemas.microsoft.com/office/powerpoint/2010/main" val="1995469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pic>
        <p:nvPicPr>
          <p:cNvPr id="5" name="Imagen 4"/>
          <p:cNvPicPr>
            <a:picLocks noChangeAspect="1"/>
          </p:cNvPicPr>
          <p:nvPr/>
        </p:nvPicPr>
        <p:blipFill>
          <a:blip r:embed="rId3"/>
          <a:stretch>
            <a:fillRect/>
          </a:stretch>
        </p:blipFill>
        <p:spPr>
          <a:xfrm>
            <a:off x="3489912" y="125248"/>
            <a:ext cx="5220576" cy="5999336"/>
          </a:xfrm>
          <a:prstGeom prst="rect">
            <a:avLst/>
          </a:prstGeom>
        </p:spPr>
      </p:pic>
    </p:spTree>
    <p:extLst>
      <p:ext uri="{BB962C8B-B14F-4D97-AF65-F5344CB8AC3E}">
        <p14:creationId xmlns:p14="http://schemas.microsoft.com/office/powerpoint/2010/main" val="20866008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C" sz="4400" dirty="0" smtClean="0"/>
              <a:t>Affordances</a:t>
            </a:r>
            <a:endParaRPr lang="en-US" sz="4400" dirty="0"/>
          </a:p>
        </p:txBody>
      </p:sp>
      <p:sp>
        <p:nvSpPr>
          <p:cNvPr id="5" name="Marcador de contenido 2"/>
          <p:cNvSpPr txBox="1">
            <a:spLocks/>
          </p:cNvSpPr>
          <p:nvPr/>
        </p:nvSpPr>
        <p:spPr>
          <a:xfrm>
            <a:off x="770399" y="1612234"/>
            <a:ext cx="10522441"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Clr>
                <a:schemeClr val="tx1"/>
              </a:buClr>
              <a:buNone/>
            </a:pPr>
            <a:r>
              <a:rPr lang="es-EC" sz="2600" dirty="0"/>
              <a:t>Consideremos cómo podemos traducir el concepto de </a:t>
            </a:r>
            <a:r>
              <a:rPr lang="es-EC" sz="2600" dirty="0" smtClean="0"/>
              <a:t>affordances a </a:t>
            </a:r>
            <a:r>
              <a:rPr lang="es-EC" sz="2600" dirty="0"/>
              <a:t>la comunicación con los datos. </a:t>
            </a:r>
            <a:endParaRPr lang="es-EC" sz="2600" dirty="0" smtClean="0"/>
          </a:p>
          <a:p>
            <a:pPr marL="0" indent="0">
              <a:buClr>
                <a:schemeClr val="tx1"/>
              </a:buClr>
              <a:buNone/>
            </a:pPr>
            <a:r>
              <a:rPr lang="es-EC" sz="2600" dirty="0" smtClean="0"/>
              <a:t>Podemos </a:t>
            </a:r>
            <a:r>
              <a:rPr lang="es-EC" sz="2600" dirty="0"/>
              <a:t>aprovechar los recursos visuales para indicar a nuestra audiencia cómo usar e interactuar con nuestras visualizaciones. </a:t>
            </a:r>
            <a:endParaRPr lang="es-EC" sz="2600" dirty="0" smtClean="0"/>
          </a:p>
          <a:p>
            <a:pPr marL="0" indent="0">
              <a:buClr>
                <a:schemeClr val="tx1"/>
              </a:buClr>
              <a:buNone/>
            </a:pPr>
            <a:r>
              <a:rPr lang="es-EC" sz="2600" dirty="0" smtClean="0"/>
              <a:t>Discutiremos </a:t>
            </a:r>
            <a:r>
              <a:rPr lang="es-EC" sz="2600" dirty="0"/>
              <a:t>tres lecciones específicas para este fin: </a:t>
            </a:r>
            <a:endParaRPr lang="es-EC" sz="2600" dirty="0" smtClean="0"/>
          </a:p>
          <a:p>
            <a:pPr marL="514350" indent="-514350">
              <a:buClr>
                <a:schemeClr val="tx1"/>
              </a:buClr>
              <a:buAutoNum type="arabicParenBoth"/>
            </a:pPr>
            <a:r>
              <a:rPr lang="es-EC" sz="2600" dirty="0" smtClean="0"/>
              <a:t>resaltar </a:t>
            </a:r>
            <a:r>
              <a:rPr lang="es-EC" sz="2600" dirty="0"/>
              <a:t>las cosas importantes, </a:t>
            </a:r>
            <a:endParaRPr lang="es-EC" sz="2600" dirty="0" smtClean="0"/>
          </a:p>
          <a:p>
            <a:pPr marL="514350" indent="-514350">
              <a:buClr>
                <a:schemeClr val="tx1"/>
              </a:buClr>
              <a:buAutoNum type="arabicParenBoth"/>
            </a:pPr>
            <a:r>
              <a:rPr lang="es-EC" sz="2600" dirty="0" smtClean="0"/>
              <a:t>eliminar </a:t>
            </a:r>
            <a:r>
              <a:rPr lang="es-EC" sz="2600" dirty="0"/>
              <a:t>las distracciones y </a:t>
            </a:r>
            <a:endParaRPr lang="es-EC" sz="2600" dirty="0" smtClean="0"/>
          </a:p>
          <a:p>
            <a:pPr marL="514350" indent="-514350">
              <a:buClr>
                <a:schemeClr val="tx1"/>
              </a:buClr>
              <a:buAutoNum type="arabicParenBoth"/>
            </a:pPr>
            <a:r>
              <a:rPr lang="es-EC" sz="2600" dirty="0" smtClean="0"/>
              <a:t>crear </a:t>
            </a:r>
            <a:r>
              <a:rPr lang="es-EC" sz="2600" dirty="0"/>
              <a:t>una jerarquía clara de información</a:t>
            </a:r>
            <a:r>
              <a:rPr lang="es-EC" sz="2600" dirty="0" smtClean="0"/>
              <a:t>.</a:t>
            </a:r>
          </a:p>
        </p:txBody>
      </p:sp>
    </p:spTree>
    <p:extLst>
      <p:ext uri="{BB962C8B-B14F-4D97-AF65-F5344CB8AC3E}">
        <p14:creationId xmlns:p14="http://schemas.microsoft.com/office/powerpoint/2010/main" val="169821997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47287</TotalTime>
  <Words>6702</Words>
  <Application>Microsoft Macintosh PowerPoint</Application>
  <PresentationFormat>Panorámica</PresentationFormat>
  <Paragraphs>430</Paragraphs>
  <Slides>61</Slides>
  <Notes>61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61</vt:i4>
      </vt:variant>
    </vt:vector>
  </HeadingPairs>
  <TitlesOfParts>
    <vt:vector size="66" baseType="lpstr">
      <vt:lpstr>American Typewriter</vt:lpstr>
      <vt:lpstr>Calibri</vt:lpstr>
      <vt:lpstr>Calibri Light</vt:lpstr>
      <vt:lpstr>Arial</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554</cp:revision>
  <dcterms:created xsi:type="dcterms:W3CDTF">2018-09-05T16:34:01Z</dcterms:created>
  <dcterms:modified xsi:type="dcterms:W3CDTF">2019-10-21T15:31:51Z</dcterms:modified>
</cp:coreProperties>
</file>