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0" r:id="rId33"/>
    <p:sldId id="287" r:id="rId34"/>
    <p:sldId id="288" r:id="rId35"/>
    <p:sldId id="289" r:id="rId3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9BEED390-D846-4F93-B642-4D1B8555D34C}" type="datetimeFigureOut">
              <a:rPr lang="es-MX" smtClean="0"/>
              <a:pPr/>
              <a:t>03/08/2015</a:t>
            </a:fld>
            <a:endParaRPr lang="es-MX"/>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MX"/>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7F9CBF9C-0DC1-4BFC-941E-64F9B644026A}"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BEED390-D846-4F93-B642-4D1B8555D34C}" type="datetimeFigureOut">
              <a:rPr lang="es-MX" smtClean="0"/>
              <a:pPr/>
              <a:t>03/08/2015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F9CBF9C-0DC1-4BFC-941E-64F9B644026A}"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BEED390-D846-4F93-B642-4D1B8555D34C}" type="datetimeFigureOut">
              <a:rPr lang="es-MX" smtClean="0"/>
              <a:pPr/>
              <a:t>03/08/2015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F9CBF9C-0DC1-4BFC-941E-64F9B644026A}"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BEED390-D846-4F93-B642-4D1B8555D34C}" type="datetimeFigureOut">
              <a:rPr lang="es-MX" smtClean="0"/>
              <a:pPr/>
              <a:t>03/08/2015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F9CBF9C-0DC1-4BFC-941E-64F9B644026A}" type="slidenum">
              <a:rPr lang="es-MX" smtClean="0"/>
              <a:pPr/>
              <a:t>‹Nº›</a:t>
            </a:fld>
            <a:endParaRPr lang="es-MX"/>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9BEED390-D846-4F93-B642-4D1B8555D34C}" type="datetimeFigureOut">
              <a:rPr lang="es-MX" smtClean="0"/>
              <a:pPr/>
              <a:t>03/08/2015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7F9CBF9C-0DC1-4BFC-941E-64F9B644026A}" type="slidenum">
              <a:rPr lang="es-MX" smtClean="0"/>
              <a:pPr/>
              <a:t>‹Nº›</a:t>
            </a:fld>
            <a:endParaRPr lang="es-MX"/>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9BEED390-D846-4F93-B642-4D1B8555D34C}" type="datetimeFigureOut">
              <a:rPr lang="es-MX" smtClean="0"/>
              <a:pPr/>
              <a:t>03/08/2015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7F9CBF9C-0DC1-4BFC-941E-64F9B644026A}" type="slidenum">
              <a:rPr lang="es-MX" smtClean="0"/>
              <a:pPr/>
              <a:t>‹Nº›</a:t>
            </a:fld>
            <a:endParaRPr lang="es-MX"/>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9BEED390-D846-4F93-B642-4D1B8555D34C}" type="datetimeFigureOut">
              <a:rPr lang="es-MX" smtClean="0"/>
              <a:pPr/>
              <a:t>03/08/2015</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7F9CBF9C-0DC1-4BFC-941E-64F9B644026A}"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9BEED390-D846-4F93-B642-4D1B8555D34C}" type="datetimeFigureOut">
              <a:rPr lang="es-MX" smtClean="0"/>
              <a:pPr/>
              <a:t>03/08/2015</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7F9CBF9C-0DC1-4BFC-941E-64F9B644026A}" type="slidenum">
              <a:rPr lang="es-MX" smtClean="0"/>
              <a:pPr/>
              <a:t>‹Nº›</a:t>
            </a:fld>
            <a:endParaRPr lang="es-MX"/>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9BEED390-D846-4F93-B642-4D1B8555D34C}" type="datetimeFigureOut">
              <a:rPr lang="es-MX" smtClean="0"/>
              <a:pPr/>
              <a:t>03/08/2015</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7F9CBF9C-0DC1-4BFC-941E-64F9B644026A}"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9BEED390-D846-4F93-B642-4D1B8555D34C}" type="datetimeFigureOut">
              <a:rPr lang="es-MX" smtClean="0"/>
              <a:pPr/>
              <a:t>03/08/2015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7F9CBF9C-0DC1-4BFC-941E-64F9B644026A}"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9BEED390-D846-4F93-B642-4D1B8555D34C}" type="datetimeFigureOut">
              <a:rPr lang="es-MX" smtClean="0"/>
              <a:pPr/>
              <a:t>03/08/2015</a:t>
            </a:fld>
            <a:endParaRPr lang="es-MX"/>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MX"/>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7F9CBF9C-0DC1-4BFC-941E-64F9B644026A}" type="slidenum">
              <a:rPr lang="es-MX" smtClean="0"/>
              <a:pPr/>
              <a:t>‹Nº›</a:t>
            </a:fld>
            <a:endParaRPr lang="es-MX"/>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ED390-D846-4F93-B642-4D1B8555D34C}" type="datetimeFigureOut">
              <a:rPr lang="es-MX" smtClean="0"/>
              <a:pPr/>
              <a:t>03/08/2015</a:t>
            </a:fld>
            <a:endParaRPr lang="es-MX"/>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MX"/>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F9CBF9C-0DC1-4BFC-941E-64F9B644026A}"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lgn="ctr"/>
            <a:r>
              <a:rPr lang="en-US" dirty="0" smtClean="0">
                <a:solidFill>
                  <a:schemeClr val="accent1">
                    <a:lumMod val="50000"/>
                  </a:schemeClr>
                </a:solidFill>
              </a:rPr>
              <a:t>DESARROLLO GLOBAL DE SOFTWARE</a:t>
            </a:r>
            <a:endParaRPr lang="es-MX" dirty="0">
              <a:solidFill>
                <a:schemeClr val="accent1">
                  <a:lumMod val="50000"/>
                </a:schemeClr>
              </a:solidFill>
            </a:endParaRPr>
          </a:p>
        </p:txBody>
      </p:sp>
      <p:sp>
        <p:nvSpPr>
          <p:cNvPr id="3" name="2 Subtítulo"/>
          <p:cNvSpPr>
            <a:spLocks noGrp="1"/>
          </p:cNvSpPr>
          <p:nvPr>
            <p:ph type="subTitle" idx="1"/>
          </p:nvPr>
        </p:nvSpPr>
        <p:spPr/>
        <p:txBody>
          <a:bodyPr/>
          <a:lstStyle/>
          <a:p>
            <a:endParaRPr lang="es-MX"/>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a:bodyPr>
          <a:lstStyle/>
          <a:p>
            <a:pPr algn="just"/>
            <a:endParaRPr lang="es-MX" sz="3600" dirty="0">
              <a:latin typeface="Bookman Old Style" pitchFamily="18" charset="0"/>
            </a:endParaRPr>
          </a:p>
          <a:p>
            <a:pPr algn="just"/>
            <a:r>
              <a:rPr lang="es-MX" sz="3600" dirty="0">
                <a:latin typeface="Bookman Old Style" pitchFamily="18" charset="0"/>
              </a:rPr>
              <a:t>Intensas presiones para mejorar el Time-</a:t>
            </a:r>
            <a:r>
              <a:rPr lang="es-MX" sz="3600" dirty="0" err="1">
                <a:latin typeface="Bookman Old Style" pitchFamily="18" charset="0"/>
              </a:rPr>
              <a:t>to</a:t>
            </a:r>
            <a:r>
              <a:rPr lang="es-MX" sz="3600" dirty="0">
                <a:latin typeface="Bookman Old Style" pitchFamily="18" charset="0"/>
              </a:rPr>
              <a:t>-</a:t>
            </a:r>
            <a:r>
              <a:rPr lang="es-MX" sz="3600" dirty="0" err="1">
                <a:latin typeface="Bookman Old Style" pitchFamily="18" charset="0"/>
              </a:rPr>
              <a:t>markert</a:t>
            </a:r>
            <a:r>
              <a:rPr lang="es-MX" sz="3600" dirty="0">
                <a:latin typeface="Bookman Old Style" pitchFamily="18" charset="0"/>
              </a:rPr>
              <a:t>, usando los horarios de diferentes zonas desarrollando “las 24 horas del día”.</a:t>
            </a: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a:bodyPr>
          <a:lstStyle/>
          <a:p>
            <a:pPr algn="just"/>
            <a:endParaRPr lang="es-MX" sz="3600" dirty="0">
              <a:latin typeface="Bookman Old Style" pitchFamily="18" charset="0"/>
            </a:endParaRPr>
          </a:p>
          <a:p>
            <a:pPr algn="just"/>
            <a:r>
              <a:rPr lang="es-MX" sz="3600" dirty="0">
                <a:latin typeface="Bookman Old Style" pitchFamily="18" charset="0"/>
              </a:rPr>
              <a:t>La necesidad de flexibilidad en el financiamiento de oportunidades de fusión y adquisición donde quiera que ellos estén presentes.</a:t>
            </a: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a:bodyPr>
          <a:lstStyle/>
          <a:p>
            <a:pPr algn="just"/>
            <a:endParaRPr lang="es-MX" sz="3600" dirty="0">
              <a:latin typeface="Bookman Old Style" pitchFamily="18" charset="0"/>
            </a:endParaRPr>
          </a:p>
          <a:p>
            <a:pPr algn="just"/>
            <a:r>
              <a:rPr lang="es-MX" sz="3600" dirty="0">
                <a:latin typeface="Bookman Old Style" pitchFamily="18" charset="0"/>
              </a:rPr>
              <a:t>Como resultado el software es cada vez mas multisitio, multicultural y globalmente distribuido. </a:t>
            </a: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a:bodyPr>
          <a:lstStyle/>
          <a:p>
            <a:pPr algn="just"/>
            <a:endParaRPr lang="es-MX" sz="3600" dirty="0">
              <a:latin typeface="Bookman Old Style" pitchFamily="18" charset="0"/>
            </a:endParaRPr>
          </a:p>
          <a:p>
            <a:pPr algn="just"/>
            <a:r>
              <a:rPr lang="es-MX" sz="3600" dirty="0">
                <a:latin typeface="Bookman Old Style" pitchFamily="18" charset="0"/>
              </a:rPr>
              <a:t>Deberíamos enfocar nuestra atención en los beneficios de la dispersión geográfica y no solo en los problemas del DGS. </a:t>
            </a: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a:bodyPr>
          <a:lstStyle/>
          <a:p>
            <a:pPr algn="just"/>
            <a:endParaRPr lang="es-MX" sz="3600" dirty="0">
              <a:latin typeface="Bookman Old Style" pitchFamily="18" charset="0"/>
            </a:endParaRPr>
          </a:p>
          <a:p>
            <a:pPr algn="just"/>
            <a:r>
              <a:rPr lang="es-MX" sz="3600" dirty="0">
                <a:latin typeface="Bookman Old Style" pitchFamily="18" charset="0"/>
              </a:rPr>
              <a:t>Ingenieros, administradores y ejecutivos muestran numerosos desafíos en muchos niveles, de lo técnico a </a:t>
            </a:r>
            <a:r>
              <a:rPr lang="es-MX" sz="3600" dirty="0" smtClean="0">
                <a:latin typeface="Bookman Old Style" pitchFamily="18" charset="0"/>
              </a:rPr>
              <a:t>lo </a:t>
            </a:r>
            <a:r>
              <a:rPr lang="es-MX" sz="3600" dirty="0">
                <a:latin typeface="Bookman Old Style" pitchFamily="18" charset="0"/>
              </a:rPr>
              <a:t>social y cultural.</a:t>
            </a: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a:bodyPr>
          <a:lstStyle/>
          <a:p>
            <a:pPr algn="just"/>
            <a:endParaRPr lang="es-MX" sz="3600" dirty="0">
              <a:latin typeface="Bookman Old Style" pitchFamily="18" charset="0"/>
            </a:endParaRPr>
          </a:p>
          <a:p>
            <a:pPr algn="just"/>
            <a:r>
              <a:rPr lang="es-MX" sz="3600" dirty="0">
                <a:latin typeface="Bookman Old Style" pitchFamily="18" charset="0"/>
              </a:rPr>
              <a:t>Las personas con experiencia en DGS tienen anécdotas que ilustran dificultades y falta de entendimiento, pero no nos dan un claro panorama de su efecto acumulado.</a:t>
            </a:r>
          </a:p>
          <a:p>
            <a:pPr algn="just"/>
            <a:endParaRPr lang="es-MX" sz="3600" dirty="0">
              <a:latin typeface="Bookman Old Style" pitchFamily="18" charset="0"/>
            </a:endParaRPr>
          </a:p>
        </p:txBody>
      </p:sp>
      <p:sp>
        <p:nvSpPr>
          <p:cNvPr id="2" name="1 Título"/>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s-MX" dirty="0">
                <a:solidFill>
                  <a:schemeClr val="tx1"/>
                </a:solidFill>
              </a:rPr>
              <a:t/>
            </a:r>
            <a:br>
              <a:rPr lang="es-MX" dirty="0">
                <a:solidFill>
                  <a:schemeClr val="tx1"/>
                </a:solidFill>
              </a:rPr>
            </a:br>
            <a:r>
              <a:rPr lang="es-MX" dirty="0">
                <a:solidFill>
                  <a:schemeClr val="tx1"/>
                </a:solidFill>
              </a:rPr>
              <a:t>Problema: Trabajar a </a:t>
            </a:r>
            <a:r>
              <a:rPr lang="es-MX" dirty="0" smtClean="0">
                <a:solidFill>
                  <a:schemeClr val="tx1"/>
                </a:solidFill>
              </a:rPr>
              <a:t>distancia</a:t>
            </a:r>
            <a:br>
              <a:rPr lang="es-MX" dirty="0" smtClean="0">
                <a:solidFill>
                  <a:schemeClr val="tx1"/>
                </a:solidFill>
              </a:rPr>
            </a:br>
            <a:endParaRPr lang="es-MX"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28604"/>
            <a:ext cx="8229600" cy="6000792"/>
          </a:xfrm>
        </p:spPr>
        <p:txBody>
          <a:bodyPr vert="horz">
            <a:normAutofit fontScale="92500"/>
          </a:bodyPr>
          <a:lstStyle/>
          <a:p>
            <a:pPr algn="just"/>
            <a:endParaRPr lang="es-MX" sz="3600" dirty="0">
              <a:latin typeface="Bookman Old Style" pitchFamily="18" charset="0"/>
            </a:endParaRPr>
          </a:p>
          <a:p>
            <a:pPr algn="just"/>
            <a:r>
              <a:rPr lang="es-MX" sz="3600" dirty="0">
                <a:latin typeface="Bookman Old Style" pitchFamily="18" charset="0"/>
              </a:rPr>
              <a:t>Sin embargo, hay fuertes evidencias basados en el modelado estadístico de intervalo de desarrollo y resultados de encuestas, que muestran que las </a:t>
            </a:r>
            <a:r>
              <a:rPr lang="es-MX" sz="3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ookman Old Style" pitchFamily="18" charset="0"/>
              </a:rPr>
              <a:t>tareas</a:t>
            </a:r>
            <a:r>
              <a:rPr lang="es-MX" sz="3600" dirty="0">
                <a:latin typeface="Bookman Old Style" pitchFamily="18" charset="0"/>
              </a:rPr>
              <a:t> </a:t>
            </a:r>
            <a:r>
              <a:rPr lang="es-MX" sz="3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ookman Old Style" pitchFamily="18" charset="0"/>
              </a:rPr>
              <a:t>de desarrollo en </a:t>
            </a:r>
            <a:r>
              <a:rPr lang="es-MX" sz="36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ookman Old Style" pitchFamily="18" charset="0"/>
              </a:rPr>
              <a:t>multisitio toman </a:t>
            </a:r>
            <a:r>
              <a:rPr lang="es-MX" sz="3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ookman Old Style" pitchFamily="18" charset="0"/>
              </a:rPr>
              <a:t>mucho mas tiempo</a:t>
            </a:r>
            <a:r>
              <a:rPr lang="es-MX" sz="3600" dirty="0">
                <a:latin typeface="Bookman Old Style" pitchFamily="18" charset="0"/>
              </a:rPr>
              <a:t> que las realizadas en un solo lugar y que la comunicación y coordinación juegan un rol muy importante.</a:t>
            </a:r>
          </a:p>
          <a:p>
            <a:pPr algn="just"/>
            <a:endParaRPr lang="es-MX" sz="3600" dirty="0">
              <a:latin typeface="Bookman Old Style"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lnSpcReduction="10000"/>
          </a:bodyPr>
          <a:lstStyle/>
          <a:p>
            <a:pPr algn="just"/>
            <a:endParaRPr lang="es-MX" sz="3600" dirty="0">
              <a:latin typeface="Bookman Old Style" pitchFamily="18" charset="0"/>
            </a:endParaRPr>
          </a:p>
          <a:p>
            <a:pPr algn="just"/>
            <a:r>
              <a:rPr lang="es-MX" sz="3600" dirty="0">
                <a:latin typeface="Bookman Old Style" pitchFamily="18" charset="0"/>
              </a:rPr>
              <a:t>Considerar que como </a:t>
            </a:r>
            <a:r>
              <a:rPr lang="es-MX"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Bookman Old Style" pitchFamily="18" charset="0"/>
              </a:rPr>
              <a:t>“trabajo distribuido</a:t>
            </a:r>
            <a:r>
              <a:rPr lang="es-MX" sz="3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Bookman Old Style" pitchFamily="18" charset="0"/>
              </a:rPr>
              <a:t>”</a:t>
            </a:r>
            <a:r>
              <a:rPr lang="es-MX" sz="3600" dirty="0" smtClean="0">
                <a:latin typeface="Bookman Old Style" pitchFamily="18" charset="0"/>
              </a:rPr>
              <a:t> no </a:t>
            </a:r>
            <a:r>
              <a:rPr lang="es-MX" sz="3600" dirty="0">
                <a:latin typeface="Bookman Old Style" pitchFamily="18" charset="0"/>
              </a:rPr>
              <a:t>es sólo entre diferentes países sino también se refiere al trabajo en </a:t>
            </a:r>
            <a:r>
              <a:rPr lang="es-MX"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Bookman Old Style" pitchFamily="18" charset="0"/>
              </a:rPr>
              <a:t>diferentes edificios</a:t>
            </a:r>
            <a:r>
              <a:rPr lang="es-MX" sz="3600" dirty="0">
                <a:latin typeface="Bookman Old Style" pitchFamily="18" charset="0"/>
              </a:rPr>
              <a:t> o en diferentes pisos del mismo edificio, lo cual </a:t>
            </a:r>
            <a:r>
              <a:rPr lang="es-MX"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Bookman Old Style" pitchFamily="18" charset="0"/>
              </a:rPr>
              <a:t>reduce la comunicación.</a:t>
            </a:r>
            <a:endParaRPr lang="es-MX" sz="3600" dirty="0">
              <a:latin typeface="Bookman Old Style" pitchFamily="18" charset="0"/>
            </a:endParaRP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a:bodyPr>
          <a:lstStyle/>
          <a:p>
            <a:pPr algn="just"/>
            <a:endParaRPr lang="es-MX" sz="3600" dirty="0">
              <a:latin typeface="Bookman Old Style" pitchFamily="18" charset="0"/>
            </a:endParaRPr>
          </a:p>
          <a:p>
            <a:pPr algn="just"/>
            <a:r>
              <a:rPr lang="es-MX" sz="3600" dirty="0">
                <a:latin typeface="Bookman Old Style" pitchFamily="18" charset="0"/>
              </a:rPr>
              <a:t>Soluciones que ayuden a colegas distribuidos globalmente a trabajar juntos efectivamente también ayudarán a aquellos que trabajan en un mismo lugar.</a:t>
            </a: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1214422"/>
            <a:ext cx="8229600" cy="5162382"/>
          </a:xfrm>
        </p:spPr>
        <p:txBody>
          <a:bodyPr vert="horz">
            <a:normAutofit fontScale="92500" lnSpcReduction="20000"/>
          </a:bodyPr>
          <a:lstStyle/>
          <a:p>
            <a:pPr algn="just"/>
            <a:endParaRPr lang="es-MX" sz="3600" dirty="0">
              <a:latin typeface="Bookman Old Style" pitchFamily="18" charset="0"/>
            </a:endParaRPr>
          </a:p>
          <a:p>
            <a:pPr algn="just">
              <a:buNone/>
            </a:pPr>
            <a:r>
              <a:rPr lang="es-MX" sz="3600" dirty="0">
                <a:latin typeface="Bookman Old Style" pitchFamily="18" charset="0"/>
              </a:rPr>
              <a:t>La separación física entre miembros de proyectos tienen diversos efectos sobre muchos niveles, tales como</a:t>
            </a:r>
            <a:r>
              <a:rPr lang="es-MX" sz="3600" dirty="0" smtClean="0">
                <a:latin typeface="Bookman Old Style" pitchFamily="18" charset="0"/>
              </a:rPr>
              <a:t>:</a:t>
            </a:r>
          </a:p>
          <a:p>
            <a:pPr algn="just"/>
            <a:endParaRPr lang="es-MX" sz="3600" dirty="0">
              <a:latin typeface="Bookman Old Style" pitchFamily="18" charset="0"/>
            </a:endParaRPr>
          </a:p>
          <a:p>
            <a:pPr marL="603504" lvl="2" indent="0" algn="just">
              <a:buNone/>
            </a:pPr>
            <a:r>
              <a:rPr lang="es-MX" sz="3000" dirty="0">
                <a:latin typeface="Bookman Old Style" pitchFamily="18" charset="0"/>
              </a:rPr>
              <a:t>•Nivel estratégico</a:t>
            </a:r>
          </a:p>
          <a:p>
            <a:pPr marL="603504" lvl="2" indent="0" algn="just">
              <a:buNone/>
            </a:pPr>
            <a:r>
              <a:rPr lang="es-MX" sz="3000" dirty="0">
                <a:latin typeface="Bookman Old Style" pitchFamily="18" charset="0"/>
              </a:rPr>
              <a:t>•Nivel cultural</a:t>
            </a:r>
          </a:p>
          <a:p>
            <a:pPr marL="603504" lvl="2" indent="0" algn="just">
              <a:buNone/>
            </a:pPr>
            <a:r>
              <a:rPr lang="es-MX" sz="3000" dirty="0">
                <a:latin typeface="Bookman Old Style" pitchFamily="18" charset="0"/>
              </a:rPr>
              <a:t>•Comunicación inadecuada</a:t>
            </a:r>
          </a:p>
          <a:p>
            <a:pPr marL="603504" lvl="2" indent="0" algn="just">
              <a:buNone/>
            </a:pPr>
            <a:r>
              <a:rPr lang="es-MX" sz="3000" dirty="0">
                <a:latin typeface="Bookman Old Style" pitchFamily="18" charset="0"/>
              </a:rPr>
              <a:t>•Administración del conocimiento</a:t>
            </a:r>
          </a:p>
          <a:p>
            <a:pPr marL="603504" lvl="2" indent="0" algn="just">
              <a:buNone/>
            </a:pPr>
            <a:r>
              <a:rPr lang="es-MX" sz="3000" dirty="0">
                <a:latin typeface="Bookman Old Style" pitchFamily="18" charset="0"/>
              </a:rPr>
              <a:t>•Nivel de administración del proceso y del proyecto.</a:t>
            </a:r>
          </a:p>
          <a:p>
            <a:pPr marL="603504" lvl="2" indent="0" algn="just">
              <a:buNone/>
            </a:pPr>
            <a:r>
              <a:rPr lang="es-MX" sz="3000" dirty="0">
                <a:latin typeface="Bookman Old Style" pitchFamily="18" charset="0"/>
              </a:rPr>
              <a:t>•Nivel técnico</a:t>
            </a:r>
          </a:p>
          <a:p>
            <a:pPr algn="just"/>
            <a:endParaRPr lang="es-MX" sz="3600" dirty="0">
              <a:latin typeface="Bookman Old Style" pitchFamily="18" charset="0"/>
            </a:endParaRPr>
          </a:p>
        </p:txBody>
      </p:sp>
      <p:sp>
        <p:nvSpPr>
          <p:cNvPr id="2" name="1 Título"/>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r>
              <a:rPr lang="es-MX" sz="4000" dirty="0">
                <a:solidFill>
                  <a:schemeClr val="tx1"/>
                </a:solidFill>
              </a:rPr>
              <a:t/>
            </a:r>
            <a:br>
              <a:rPr lang="es-MX" sz="4000" dirty="0">
                <a:solidFill>
                  <a:schemeClr val="tx1"/>
                </a:solidFill>
              </a:rPr>
            </a:br>
            <a:r>
              <a:rPr lang="es-MX" sz="4000" dirty="0">
                <a:solidFill>
                  <a:schemeClr val="tx1"/>
                </a:solidFill>
              </a:rPr>
              <a:t>Dimensiones del </a:t>
            </a:r>
            <a:r>
              <a:rPr lang="es-MX" sz="4000" dirty="0" smtClean="0">
                <a:solidFill>
                  <a:schemeClr val="tx1"/>
                </a:solidFill>
              </a:rPr>
              <a:t>problema</a:t>
            </a:r>
            <a:br>
              <a:rPr lang="es-MX" sz="4000" dirty="0" smtClean="0">
                <a:solidFill>
                  <a:schemeClr val="tx1"/>
                </a:solidFill>
              </a:rPr>
            </a:br>
            <a:endParaRPr lang="es-MX" sz="40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endParaRPr lang="es-MX" sz="3600" dirty="0">
              <a:latin typeface="Bookman Old Style" pitchFamily="18" charset="0"/>
            </a:endParaRPr>
          </a:p>
          <a:p>
            <a:pPr algn="just"/>
            <a:r>
              <a:rPr lang="es-MX" sz="3600" dirty="0">
                <a:latin typeface="Bookman Old Style" pitchFamily="18" charset="0"/>
              </a:rPr>
              <a:t>Varias décadas pasadas han sido testigos de una tendencia estable e irresistible hacia la globalización de negocios y en particular negocios intensivos de software de tecnología avanzada.</a:t>
            </a:r>
          </a:p>
          <a:p>
            <a:pPr algn="just"/>
            <a:endParaRPr lang="es-MX" sz="3600" dirty="0">
              <a:latin typeface="Bookman Old Style" pitchFamily="18" charset="0"/>
            </a:endParaRPr>
          </a:p>
        </p:txBody>
      </p:sp>
      <p:sp>
        <p:nvSpPr>
          <p:cNvPr id="2" name="1 Título"/>
          <p:cNvSpPr>
            <a:spLocks noGrp="1"/>
          </p:cNvSpPr>
          <p:nvPr>
            <p:ph type="title"/>
          </p:nvPr>
        </p:nvSpPr>
        <p:spPr/>
        <p:txBody>
          <a:bodyPr>
            <a:normAutofit fontScale="90000"/>
          </a:bodyPr>
          <a:lstStyle/>
          <a:p>
            <a:r>
              <a:rPr lang="es-MX" dirty="0"/>
              <a:t/>
            </a:r>
            <a:br>
              <a:rPr lang="es-MX" dirty="0"/>
            </a:br>
            <a:r>
              <a:rPr lang="es-MX" dirty="0">
                <a:solidFill>
                  <a:schemeClr val="tx1"/>
                </a:solidFill>
              </a:rPr>
              <a:t>Introducción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endParaRPr lang="es-MX" sz="3600" dirty="0" smtClean="0"/>
          </a:p>
          <a:p>
            <a:pPr algn="just"/>
            <a:r>
              <a:rPr lang="es-MX" sz="3600" dirty="0" smtClean="0"/>
              <a:t>Después de que un conjunto de sitios de un proyecto han sido determinados, decidir como dividir el trabajo a través de los sitios es difícil.</a:t>
            </a:r>
          </a:p>
          <a:p>
            <a:pPr algn="just"/>
            <a:endParaRPr lang="es-MX" sz="3600" dirty="0"/>
          </a:p>
        </p:txBody>
      </p:sp>
      <p:sp>
        <p:nvSpPr>
          <p:cNvPr id="3" name="2 Título"/>
          <p:cNvSpPr>
            <a:spLocks noGrp="1"/>
          </p:cNvSpPr>
          <p:nvPr>
            <p:ph type="title"/>
          </p:nvPr>
        </p:nvSpPr>
        <p:spPr/>
        <p:txBody>
          <a:bodyPr>
            <a:noAutofit/>
          </a:bodyPr>
          <a:lstStyle/>
          <a:p>
            <a:r>
              <a:rPr lang="es-MX" sz="4800" dirty="0" smtClean="0">
                <a:solidFill>
                  <a:schemeClr val="accent1">
                    <a:lumMod val="50000"/>
                  </a:schemeClr>
                </a:solidFill>
              </a:rPr>
              <a:t/>
            </a:r>
            <a:br>
              <a:rPr lang="es-MX" sz="4800" dirty="0" smtClean="0">
                <a:solidFill>
                  <a:schemeClr val="accent1">
                    <a:lumMod val="50000"/>
                  </a:schemeClr>
                </a:solidFill>
              </a:rPr>
            </a:br>
            <a:r>
              <a:rPr lang="es-MX" sz="4800" dirty="0" smtClean="0">
                <a:solidFill>
                  <a:schemeClr val="accent1">
                    <a:lumMod val="50000"/>
                  </a:schemeClr>
                </a:solidFill>
              </a:rPr>
              <a:t>Nivel Estratégico (1/2)</a:t>
            </a:r>
            <a:endParaRPr lang="es-MX" sz="48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500042"/>
            <a:ext cx="8229600" cy="5786478"/>
          </a:xfrm>
        </p:spPr>
        <p:txBody>
          <a:bodyPr>
            <a:normAutofit/>
          </a:bodyPr>
          <a:lstStyle/>
          <a:p>
            <a:pPr algn="just"/>
            <a:endParaRPr lang="es-MX" sz="3200" dirty="0" smtClean="0"/>
          </a:p>
          <a:p>
            <a:pPr algn="just"/>
            <a:r>
              <a:rPr lang="es-MX" sz="3200" dirty="0" smtClean="0"/>
              <a:t>Las soluciones son restringidas por los recursos disponibles en los sitios (nivel de experiencia en tecnología, infraestructura, </a:t>
            </a:r>
            <a:r>
              <a:rPr lang="es-MX" sz="3200" dirty="0" err="1" smtClean="0"/>
              <a:t>etc</a:t>
            </a:r>
            <a:r>
              <a:rPr lang="es-MX" sz="3200" dirty="0" smtClean="0"/>
              <a:t>).</a:t>
            </a:r>
          </a:p>
          <a:p>
            <a:pPr algn="just"/>
            <a:endParaRPr lang="es-MX" sz="3200" dirty="0" smtClean="0"/>
          </a:p>
          <a:p>
            <a:pPr algn="just"/>
            <a:r>
              <a:rPr lang="es-MX" sz="3200" dirty="0" smtClean="0"/>
              <a:t>Un arreglo ideal dejaría a los sitios operar tan independientemente como sea posible asegurando una comunicación fácil, flexible y efectivo entre los sitios.</a:t>
            </a:r>
          </a:p>
          <a:p>
            <a:pPr algn="just"/>
            <a:endParaRPr lang="es-MX"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endParaRPr lang="es-MX" sz="4000" dirty="0" smtClean="0"/>
          </a:p>
          <a:p>
            <a:pPr algn="just"/>
            <a:r>
              <a:rPr lang="es-MX" sz="4000" dirty="0" smtClean="0"/>
              <a:t>Un número de modelos son posibles y apropiados bajo diferentes circunstancias y requieren diferentes mecanismos de comunicación.</a:t>
            </a:r>
          </a:p>
          <a:p>
            <a:pPr algn="just"/>
            <a:endParaRPr lang="es-MX" sz="4000" dirty="0"/>
          </a:p>
        </p:txBody>
      </p:sp>
      <p:sp>
        <p:nvSpPr>
          <p:cNvPr id="3" name="2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Autofit/>
          </a:bodyPr>
          <a:lstStyle/>
          <a:p>
            <a:pPr algn="just"/>
            <a:r>
              <a:rPr lang="es-MX" sz="3600" dirty="0" smtClean="0"/>
              <a:t>Otro desafío fundamental es la resistencia al DGS de la organización.</a:t>
            </a:r>
          </a:p>
          <a:p>
            <a:pPr algn="just"/>
            <a:endParaRPr lang="es-MX" sz="3600" dirty="0" smtClean="0"/>
          </a:p>
          <a:p>
            <a:pPr algn="just"/>
            <a:r>
              <a:rPr lang="es-MX" sz="3600" dirty="0" smtClean="0"/>
              <a:t>Esta resistencia surge de la falta de alineación entre la alta dirección y la gerencia sobre el objetivo y beneficios de DGS.</a:t>
            </a:r>
          </a:p>
          <a:p>
            <a:pPr algn="just"/>
            <a:endParaRPr lang="es-MX" sz="3600" dirty="0"/>
          </a:p>
        </p:txBody>
      </p:sp>
      <p:sp>
        <p:nvSpPr>
          <p:cNvPr id="3" name="2 Título"/>
          <p:cNvSpPr>
            <a:spLocks noGrp="1"/>
          </p:cNvSpPr>
          <p:nvPr>
            <p:ph type="title"/>
          </p:nvPr>
        </p:nvSpPr>
        <p:spPr>
          <a:xfrm>
            <a:off x="428596" y="0"/>
            <a:ext cx="8229600" cy="796908"/>
          </a:xfrm>
        </p:spPr>
        <p:txBody>
          <a:bodyPr>
            <a:noAutofit/>
          </a:bodyPr>
          <a:lstStyle/>
          <a:p>
            <a:pPr algn="just"/>
            <a:r>
              <a:rPr lang="es-MX" sz="4800" dirty="0" smtClean="0">
                <a:solidFill>
                  <a:schemeClr val="accent1">
                    <a:lumMod val="50000"/>
                  </a:schemeClr>
                </a:solidFill>
              </a:rPr>
              <a:t/>
            </a:r>
            <a:br>
              <a:rPr lang="es-MX" sz="4800" dirty="0" smtClean="0">
                <a:solidFill>
                  <a:schemeClr val="accent1">
                    <a:lumMod val="50000"/>
                  </a:schemeClr>
                </a:solidFill>
              </a:rPr>
            </a:br>
            <a:r>
              <a:rPr lang="es-MX" sz="4800" dirty="0" smtClean="0">
                <a:solidFill>
                  <a:schemeClr val="accent1">
                    <a:lumMod val="50000"/>
                  </a:schemeClr>
                </a:solidFill>
              </a:rPr>
              <a:t>Nivel Estratégico (2/2)</a:t>
            </a:r>
            <a:endParaRPr lang="es-MX" sz="48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071546"/>
            <a:ext cx="8229600" cy="4525963"/>
          </a:xfrm>
        </p:spPr>
        <p:txBody>
          <a:bodyPr>
            <a:normAutofit/>
          </a:bodyPr>
          <a:lstStyle/>
          <a:p>
            <a:pPr algn="just"/>
            <a:endParaRPr lang="es-MX" sz="4000" dirty="0" smtClean="0"/>
          </a:p>
          <a:p>
            <a:pPr algn="just"/>
            <a:r>
              <a:rPr lang="es-MX" sz="4000" dirty="0" smtClean="0"/>
              <a:t>Muchas personas creerán que sus trabajos son amenazados, experimentan una pérdida de control y temen la posibilidad de reubicación y la necesidad de viajes extensos.</a:t>
            </a:r>
          </a:p>
          <a:p>
            <a:pPr algn="just"/>
            <a:endParaRPr lang="es-MX" sz="4000" dirty="0"/>
          </a:p>
        </p:txBody>
      </p:sp>
      <p:sp>
        <p:nvSpPr>
          <p:cNvPr id="3" name="2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pPr algn="just"/>
            <a:endParaRPr lang="es-MX" sz="4000" dirty="0" smtClean="0"/>
          </a:p>
          <a:p>
            <a:pPr algn="just"/>
            <a:r>
              <a:rPr lang="es-MX" sz="4000" dirty="0" smtClean="0"/>
              <a:t>DGS requiere cooperación cercana de personas con diferentes entornos culturales.</a:t>
            </a:r>
          </a:p>
          <a:p>
            <a:pPr algn="just"/>
            <a:endParaRPr lang="es-MX" sz="4000" dirty="0" smtClean="0"/>
          </a:p>
          <a:p>
            <a:pPr algn="just"/>
            <a:r>
              <a:rPr lang="es-MX" sz="4000" dirty="0" smtClean="0"/>
              <a:t>Las culturas se diferencian sobre muchas dimensiones críticas, tales como la necesidad de la estructura, actitudes hacia la jerarquía, el sentido de tiempo y estilos de comunicación.</a:t>
            </a:r>
          </a:p>
          <a:p>
            <a:pPr algn="just"/>
            <a:endParaRPr lang="es-MX" dirty="0"/>
          </a:p>
        </p:txBody>
      </p:sp>
      <p:sp>
        <p:nvSpPr>
          <p:cNvPr id="3" name="2 Título"/>
          <p:cNvSpPr>
            <a:spLocks noGrp="1"/>
          </p:cNvSpPr>
          <p:nvPr>
            <p:ph type="title"/>
          </p:nvPr>
        </p:nvSpPr>
        <p:spPr/>
        <p:txBody>
          <a:bodyPr>
            <a:noAutofit/>
          </a:bodyPr>
          <a:lstStyle/>
          <a:p>
            <a:r>
              <a:rPr lang="es-MX" sz="5400" dirty="0" smtClean="0">
                <a:solidFill>
                  <a:schemeClr val="accent1">
                    <a:lumMod val="50000"/>
                  </a:schemeClr>
                </a:solidFill>
              </a:rPr>
              <a:t/>
            </a:r>
            <a:br>
              <a:rPr lang="es-MX" sz="5400" dirty="0" smtClean="0">
                <a:solidFill>
                  <a:schemeClr val="accent1">
                    <a:lumMod val="50000"/>
                  </a:schemeClr>
                </a:solidFill>
              </a:rPr>
            </a:br>
            <a:r>
              <a:rPr lang="es-MX" sz="5400" dirty="0" smtClean="0">
                <a:solidFill>
                  <a:schemeClr val="accent1">
                    <a:lumMod val="50000"/>
                  </a:schemeClr>
                </a:solidFill>
              </a:rPr>
              <a:t>Nivel Cultural</a:t>
            </a:r>
            <a:endParaRPr lang="es-MX" sz="54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endParaRPr lang="es-MX" dirty="0" smtClean="0"/>
          </a:p>
          <a:p>
            <a:pPr algn="just"/>
            <a:r>
              <a:rPr lang="es-MX" sz="4000" dirty="0" smtClean="0"/>
              <a:t>Mientras muchas personas encuentran tales diferencias enriquecedoras, ellos también pueden guiar a serios mal entendidos, especialmente entre personas que no se conocen (ejemplo: email).</a:t>
            </a:r>
          </a:p>
          <a:p>
            <a:endParaRPr lang="es-MX" dirty="0"/>
          </a:p>
        </p:txBody>
      </p:sp>
      <p:sp>
        <p:nvSpPr>
          <p:cNvPr id="3" name="2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0000" lnSpcReduction="20000"/>
          </a:bodyPr>
          <a:lstStyle/>
          <a:p>
            <a:endParaRPr lang="es-MX" dirty="0" smtClean="0"/>
          </a:p>
          <a:p>
            <a:pPr algn="just"/>
            <a:r>
              <a:rPr lang="es-MX" sz="4000" dirty="0" smtClean="0"/>
              <a:t>En proyectos de software hay dos necesidades de comunicación complementarias:</a:t>
            </a:r>
          </a:p>
          <a:p>
            <a:pPr algn="just">
              <a:buNone/>
            </a:pPr>
            <a:r>
              <a:rPr lang="es-MX" sz="4000" dirty="0" smtClean="0"/>
              <a:t> </a:t>
            </a:r>
          </a:p>
          <a:p>
            <a:pPr algn="just"/>
            <a:r>
              <a:rPr lang="es-MX" sz="4000" dirty="0" smtClean="0"/>
              <a:t>La formal, comunicaciones oficiales necesitan una interfaz clara y bien entendida (actualizar estatus del proyecto, asignar responsables, otras).</a:t>
            </a:r>
          </a:p>
          <a:p>
            <a:pPr algn="just"/>
            <a:endParaRPr lang="es-MX" sz="4000" dirty="0" smtClean="0"/>
          </a:p>
          <a:p>
            <a:pPr algn="just"/>
            <a:r>
              <a:rPr lang="es-MX" sz="4000" dirty="0" smtClean="0"/>
              <a:t>La informal (conversaciones de pasillo), la cual hay muy poca en el entorno </a:t>
            </a:r>
            <a:r>
              <a:rPr lang="es-MX" sz="4000" dirty="0" err="1" smtClean="0"/>
              <a:t>multisitios</a:t>
            </a:r>
            <a:r>
              <a:rPr lang="es-MX" sz="4000" dirty="0" smtClean="0"/>
              <a:t>.</a:t>
            </a:r>
          </a:p>
          <a:p>
            <a:endParaRPr lang="es-MX" dirty="0"/>
          </a:p>
        </p:txBody>
      </p:sp>
      <p:sp>
        <p:nvSpPr>
          <p:cNvPr id="3" name="2 Título"/>
          <p:cNvSpPr>
            <a:spLocks noGrp="1"/>
          </p:cNvSpPr>
          <p:nvPr>
            <p:ph type="title"/>
          </p:nvPr>
        </p:nvSpPr>
        <p:spPr>
          <a:xfrm>
            <a:off x="457200" y="274638"/>
            <a:ext cx="8229600" cy="796908"/>
          </a:xfrm>
        </p:spPr>
        <p:txBody>
          <a:bodyPr>
            <a:normAutofit fontScale="90000"/>
          </a:bodyPr>
          <a:lstStyle/>
          <a:p>
            <a:r>
              <a:rPr lang="es-MX" dirty="0" smtClean="0"/>
              <a:t/>
            </a:r>
            <a:br>
              <a:rPr lang="es-MX" dirty="0" smtClean="0"/>
            </a:br>
            <a:r>
              <a:rPr lang="es-MX" sz="4900" dirty="0" smtClean="0">
                <a:solidFill>
                  <a:schemeClr val="accent1">
                    <a:lumMod val="50000"/>
                  </a:schemeClr>
                </a:solidFill>
              </a:rPr>
              <a:t>Comunicación Inadecuada</a:t>
            </a:r>
            <a:endParaRPr lang="es-MX"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857232"/>
            <a:ext cx="8229600" cy="5150059"/>
          </a:xfrm>
        </p:spPr>
        <p:txBody>
          <a:bodyPr>
            <a:normAutofit lnSpcReduction="10000"/>
          </a:bodyPr>
          <a:lstStyle/>
          <a:p>
            <a:endParaRPr lang="es-MX" dirty="0" smtClean="0"/>
          </a:p>
          <a:p>
            <a:pPr algn="just"/>
            <a:r>
              <a:rPr lang="es-MX" sz="4000" dirty="0" smtClean="0"/>
              <a:t>Este asunto es más complejo en </a:t>
            </a:r>
            <a:r>
              <a:rPr lang="es-MX" sz="4000" dirty="0" err="1" smtClean="0"/>
              <a:t>outsourcing</a:t>
            </a:r>
            <a:r>
              <a:rPr lang="es-MX" sz="4000" dirty="0" smtClean="0"/>
              <a:t>, el miedo a perder la propiedad intelectual u otra información propietaria acerca de productos o calendarios conducen a una comunicación restringida o filtrada.</a:t>
            </a:r>
          </a:p>
          <a:p>
            <a:endParaRPr lang="es-MX"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714488"/>
            <a:ext cx="8229600" cy="4292803"/>
          </a:xfrm>
        </p:spPr>
        <p:txBody>
          <a:bodyPr>
            <a:normAutofit fontScale="77500" lnSpcReduction="20000"/>
          </a:bodyPr>
          <a:lstStyle/>
          <a:p>
            <a:endParaRPr lang="es-MX" dirty="0" smtClean="0"/>
          </a:p>
          <a:p>
            <a:pPr algn="just"/>
            <a:r>
              <a:rPr lang="es-MX" sz="4000" dirty="0" smtClean="0"/>
              <a:t>Sin información efectiva y mecanismos de conocimiento compartido, los gerentes no pueden explotar las ventajas del DGS.</a:t>
            </a:r>
          </a:p>
          <a:p>
            <a:pPr algn="just"/>
            <a:endParaRPr lang="es-MX" sz="4000" dirty="0" smtClean="0"/>
          </a:p>
          <a:p>
            <a:pPr algn="just"/>
            <a:r>
              <a:rPr lang="es-MX" sz="4000" dirty="0" smtClean="0"/>
              <a:t>Cuando los líderes de proyectos distribuyen la información de estatus inadecuadamente, los equipos no pueden determinar que actividades son ruta crítica. </a:t>
            </a:r>
          </a:p>
          <a:p>
            <a:endParaRPr lang="es-MX" dirty="0"/>
          </a:p>
        </p:txBody>
      </p:sp>
      <p:sp>
        <p:nvSpPr>
          <p:cNvPr id="3" name="2 Título"/>
          <p:cNvSpPr>
            <a:spLocks noGrp="1"/>
          </p:cNvSpPr>
          <p:nvPr>
            <p:ph type="title"/>
          </p:nvPr>
        </p:nvSpPr>
        <p:spPr/>
        <p:txBody>
          <a:bodyPr>
            <a:normAutofit fontScale="90000"/>
          </a:bodyPr>
          <a:lstStyle/>
          <a:p>
            <a:pPr algn="ctr"/>
            <a:r>
              <a:rPr lang="es-MX" dirty="0" smtClean="0"/>
              <a:t/>
            </a:r>
            <a:br>
              <a:rPr lang="es-MX" dirty="0" smtClean="0"/>
            </a:br>
            <a:r>
              <a:rPr lang="es-MX" sz="4400" dirty="0" smtClean="0">
                <a:solidFill>
                  <a:schemeClr val="accent1">
                    <a:lumMod val="50000"/>
                  </a:schemeClr>
                </a:solidFill>
              </a:rPr>
              <a:t>Administración del Conocimiento</a:t>
            </a:r>
            <a:endParaRPr lang="es-MX"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endParaRPr lang="es-MX" sz="3600" dirty="0">
              <a:latin typeface="Bookman Old Style" pitchFamily="18" charset="0"/>
            </a:endParaRPr>
          </a:p>
          <a:p>
            <a:pPr algn="just"/>
            <a:r>
              <a:rPr lang="es-MX" sz="3600" dirty="0" smtClean="0">
                <a:latin typeface="Bookman Old Style" pitchFamily="18" charset="0"/>
              </a:rPr>
              <a:t>Las fuerzas </a:t>
            </a:r>
            <a:r>
              <a:rPr lang="es-MX" sz="3600" dirty="0">
                <a:latin typeface="Bookman Old Style" pitchFamily="18" charset="0"/>
              </a:rPr>
              <a:t>económicas están convirtiendo mercados nacionales a mercados globales, lo cual genera nuevas formas de competencias y cooperación .</a:t>
            </a: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57166"/>
            <a:ext cx="8229600" cy="5650125"/>
          </a:xfrm>
        </p:spPr>
        <p:txBody>
          <a:bodyPr>
            <a:normAutofit fontScale="92500" lnSpcReduction="20000"/>
          </a:bodyPr>
          <a:lstStyle/>
          <a:p>
            <a:endParaRPr lang="es-MX" dirty="0" smtClean="0"/>
          </a:p>
          <a:p>
            <a:pPr algn="just"/>
            <a:r>
              <a:rPr lang="es-MX" sz="4000" dirty="0" smtClean="0"/>
              <a:t>Debido a un pobre conocimiento y administración de la información, los equipos pierden muchas oportunidades de reutilización con lo que hubieran ahorrado tiempo y dinero.</a:t>
            </a:r>
          </a:p>
          <a:p>
            <a:pPr algn="just"/>
            <a:endParaRPr lang="es-MX" sz="4000" dirty="0" smtClean="0"/>
          </a:p>
          <a:p>
            <a:pPr algn="just"/>
            <a:r>
              <a:rPr lang="es-MX" sz="4000" dirty="0" smtClean="0"/>
              <a:t>La pobre documentación puede causar el desarrollo ineficaz de colaboración.</a:t>
            </a:r>
          </a:p>
          <a:p>
            <a:endParaRPr lang="es-MX"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928802"/>
            <a:ext cx="8229600" cy="4078489"/>
          </a:xfrm>
        </p:spPr>
        <p:txBody>
          <a:bodyPr>
            <a:normAutofit lnSpcReduction="10000"/>
          </a:bodyPr>
          <a:lstStyle/>
          <a:p>
            <a:endParaRPr lang="es-MX" dirty="0" smtClean="0"/>
          </a:p>
          <a:p>
            <a:pPr algn="just"/>
            <a:r>
              <a:rPr lang="es-MX" sz="4000" dirty="0" smtClean="0"/>
              <a:t>La falta de sincronización en el equipo puede llegar a ser crítico.</a:t>
            </a:r>
          </a:p>
          <a:p>
            <a:pPr algn="just"/>
            <a:r>
              <a:rPr lang="es-MX" sz="4000" dirty="0" smtClean="0"/>
              <a:t>La sincronización requiere </a:t>
            </a:r>
            <a:r>
              <a:rPr lang="es-MX" sz="4000" dirty="0" err="1" smtClean="0"/>
              <a:t>milestones</a:t>
            </a:r>
            <a:r>
              <a:rPr lang="es-MX" sz="4000" dirty="0" smtClean="0"/>
              <a:t> definidos y claros criterios de entrada y salida.</a:t>
            </a:r>
          </a:p>
          <a:p>
            <a:endParaRPr lang="es-MX" dirty="0"/>
          </a:p>
        </p:txBody>
      </p:sp>
      <p:sp>
        <p:nvSpPr>
          <p:cNvPr id="3" name="2 Título"/>
          <p:cNvSpPr>
            <a:spLocks noGrp="1"/>
          </p:cNvSpPr>
          <p:nvPr>
            <p:ph type="title"/>
          </p:nvPr>
        </p:nvSpPr>
        <p:spPr/>
        <p:txBody>
          <a:bodyPr>
            <a:normAutofit fontScale="90000"/>
          </a:bodyPr>
          <a:lstStyle/>
          <a:p>
            <a:r>
              <a:rPr lang="es-MX" dirty="0" smtClean="0">
                <a:solidFill>
                  <a:schemeClr val="accent1">
                    <a:lumMod val="50000"/>
                  </a:schemeClr>
                </a:solidFill>
              </a:rPr>
              <a:t/>
            </a:r>
            <a:br>
              <a:rPr lang="es-MX" dirty="0" smtClean="0">
                <a:solidFill>
                  <a:schemeClr val="accent1">
                    <a:lumMod val="50000"/>
                  </a:schemeClr>
                </a:solidFill>
              </a:rPr>
            </a:br>
            <a:r>
              <a:rPr lang="es-MX" dirty="0" smtClean="0">
                <a:solidFill>
                  <a:schemeClr val="accent1">
                    <a:lumMod val="50000"/>
                  </a:schemeClr>
                </a:solidFill>
              </a:rPr>
              <a:t>Nivel de administración del proceso y del proyecto</a:t>
            </a:r>
            <a:endParaRPr lang="es-MX"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MX" sz="3600" dirty="0" smtClean="0"/>
              <a:t>Los "</a:t>
            </a:r>
            <a:r>
              <a:rPr lang="es-MX" sz="3600" dirty="0" err="1" smtClean="0"/>
              <a:t>Milestones</a:t>
            </a:r>
            <a:r>
              <a:rPr lang="es-MX" sz="3600" dirty="0" smtClean="0"/>
              <a:t>" son hitos que sirven como guía para definir prioridades y responsabilidad en el desarrollo.</a:t>
            </a:r>
            <a:endParaRPr lang="es-MX" sz="3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000100" y="357166"/>
            <a:ext cx="7258072" cy="6072230"/>
          </a:xfrm>
        </p:spPr>
        <p:txBody>
          <a:bodyPr>
            <a:normAutofit fontScale="92500" lnSpcReduction="10000"/>
          </a:bodyPr>
          <a:lstStyle/>
          <a:p>
            <a:endParaRPr lang="es-MX" dirty="0" smtClean="0"/>
          </a:p>
          <a:p>
            <a:pPr algn="just"/>
            <a:r>
              <a:rPr lang="es-MX" sz="4000" dirty="0" smtClean="0"/>
              <a:t>Poner en práctica los principios de ingeniería en DGS es difícil ya que los requerimientos son volátiles, especificaciones inestables, falta de disponibilidad de buenas herramientas que soporten la colaboración en tiempo y espacio y la falta de comunicación informal.</a:t>
            </a:r>
          </a:p>
          <a:p>
            <a:endParaRPr lang="es-MX"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endParaRPr lang="es-MX" dirty="0" smtClean="0"/>
          </a:p>
          <a:p>
            <a:pPr algn="just"/>
            <a:r>
              <a:rPr lang="es-MX" sz="4000" dirty="0" smtClean="0"/>
              <a:t>Tareas como la administración de la configuración que involucra transmisión de datos críticos y producción multisitio debe ser meticulosamente planeado y ejecutado.</a:t>
            </a:r>
          </a:p>
          <a:p>
            <a:endParaRPr lang="es-MX" dirty="0"/>
          </a:p>
        </p:txBody>
      </p:sp>
      <p:sp>
        <p:nvSpPr>
          <p:cNvPr id="3" name="2 Título"/>
          <p:cNvSpPr>
            <a:spLocks noGrp="1"/>
          </p:cNvSpPr>
          <p:nvPr>
            <p:ph type="title"/>
          </p:nvPr>
        </p:nvSpPr>
        <p:spPr>
          <a:xfrm>
            <a:off x="457200" y="274638"/>
            <a:ext cx="8229600" cy="939784"/>
          </a:xfrm>
        </p:spPr>
        <p:txBody>
          <a:bodyPr>
            <a:noAutofit/>
          </a:bodyPr>
          <a:lstStyle/>
          <a:p>
            <a:r>
              <a:rPr lang="es-MX" sz="4400" dirty="0" smtClean="0">
                <a:solidFill>
                  <a:schemeClr val="accent1">
                    <a:lumMod val="50000"/>
                  </a:schemeClr>
                </a:solidFill>
              </a:rPr>
              <a:t/>
            </a:r>
            <a:br>
              <a:rPr lang="es-MX" sz="4400" dirty="0" smtClean="0">
                <a:solidFill>
                  <a:schemeClr val="accent1">
                    <a:lumMod val="50000"/>
                  </a:schemeClr>
                </a:solidFill>
              </a:rPr>
            </a:br>
            <a:r>
              <a:rPr lang="es-MX" sz="4400" dirty="0" smtClean="0">
                <a:solidFill>
                  <a:schemeClr val="accent1">
                    <a:lumMod val="50000"/>
                  </a:schemeClr>
                </a:solidFill>
              </a:rPr>
              <a:t>Nivel técnico</a:t>
            </a:r>
            <a:endParaRPr lang="es-MX" sz="44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428604"/>
            <a:ext cx="8229600" cy="5578687"/>
          </a:xfrm>
        </p:spPr>
        <p:txBody>
          <a:bodyPr>
            <a:normAutofit fontScale="92500" lnSpcReduction="20000"/>
          </a:bodyPr>
          <a:lstStyle/>
          <a:p>
            <a:endParaRPr lang="es-MX" dirty="0" smtClean="0"/>
          </a:p>
          <a:p>
            <a:pPr algn="just"/>
            <a:r>
              <a:rPr lang="es-MX" sz="4000" dirty="0" smtClean="0"/>
              <a:t>La necesidad de controlar los cambios del producto y asegurarse que todos estén enterados de dichos cambios es muy importante en DGS.</a:t>
            </a:r>
          </a:p>
          <a:p>
            <a:pPr algn="just"/>
            <a:endParaRPr lang="es-MX" sz="4000" dirty="0" smtClean="0"/>
          </a:p>
          <a:p>
            <a:pPr algn="just"/>
            <a:r>
              <a:rPr lang="es-MX" sz="4000" dirty="0" smtClean="0"/>
              <a:t>Considerar el uso de formatos de datos incompatibles y diferentes versiones de las herramientas utilizadas.</a:t>
            </a:r>
          </a:p>
          <a:p>
            <a:endParaRPr lang="es-MX"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lnSpcReduction="10000"/>
          </a:bodyPr>
          <a:lstStyle/>
          <a:p>
            <a:pPr algn="just"/>
            <a:endParaRPr lang="es-MX" sz="3600" dirty="0">
              <a:latin typeface="Bookman Old Style" pitchFamily="18" charset="0"/>
            </a:endParaRPr>
          </a:p>
          <a:p>
            <a:pPr algn="just"/>
            <a:r>
              <a:rPr lang="es-MX" sz="3600" dirty="0">
                <a:latin typeface="Bookman Old Style" pitchFamily="18" charset="0"/>
              </a:rPr>
              <a:t>Este cambio </a:t>
            </a:r>
            <a:r>
              <a:rPr lang="es-MX" sz="3600" dirty="0" smtClean="0">
                <a:latin typeface="Bookman Old Style" pitchFamily="18" charset="0"/>
              </a:rPr>
              <a:t>está teniendo </a:t>
            </a:r>
            <a:r>
              <a:rPr lang="es-MX" sz="3600" dirty="0">
                <a:latin typeface="Bookman Old Style" pitchFamily="18" charset="0"/>
              </a:rPr>
              <a:t>un profundo impacto no solo en la venta y distribución sino también en la manera en la que los productos son conceptualizados, diseñados, construidos, probados y liberados al cliente.</a:t>
            </a: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fontScale="92500"/>
          </a:bodyPr>
          <a:lstStyle/>
          <a:p>
            <a:pPr algn="just"/>
            <a:endParaRPr lang="es-MX" sz="3600" dirty="0">
              <a:latin typeface="Bookman Old Style" pitchFamily="18" charset="0"/>
            </a:endParaRPr>
          </a:p>
          <a:p>
            <a:pPr algn="just"/>
            <a:r>
              <a:rPr lang="es-MX" sz="3600" dirty="0" smtClean="0">
                <a:latin typeface="Bookman Old Style" pitchFamily="18" charset="0"/>
              </a:rPr>
              <a:t>Los Ingenieros </a:t>
            </a:r>
            <a:r>
              <a:rPr lang="es-MX" sz="3600" dirty="0">
                <a:latin typeface="Bookman Old Style" pitchFamily="18" charset="0"/>
              </a:rPr>
              <a:t>de Software han reconocido la profunda influencia de la globalización de negocios desde hace algún tiempo, lo cual a generado reacciones alarmantes y movimientos a tratar de capturar y copiar modelos que han tenido éxito.</a:t>
            </a: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lnSpcReduction="10000"/>
          </a:bodyPr>
          <a:lstStyle/>
          <a:p>
            <a:pPr algn="just"/>
            <a:endParaRPr lang="es-MX" sz="3600" dirty="0">
              <a:latin typeface="Bookman Old Style" pitchFamily="18" charset="0"/>
            </a:endParaRPr>
          </a:p>
          <a:p>
            <a:pPr algn="just"/>
            <a:r>
              <a:rPr lang="es-MX" sz="3600" dirty="0">
                <a:latin typeface="Bookman Old Style" pitchFamily="18" charset="0"/>
              </a:rPr>
              <a:t>Mas recientemente, la atención se ha volcado a tratar de entender los factores que permiten que negocios virtuales y multinacionales operen exitosamente a través de límites geográficos y culturales.</a:t>
            </a: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a:bodyPr>
          <a:lstStyle/>
          <a:p>
            <a:pPr algn="just"/>
            <a:endParaRPr lang="es-MX" sz="3600" dirty="0">
              <a:latin typeface="Bookman Old Style" pitchFamily="18" charset="0"/>
            </a:endParaRPr>
          </a:p>
          <a:p>
            <a:pPr algn="just"/>
            <a:r>
              <a:rPr lang="es-MX" sz="3600" dirty="0">
                <a:latin typeface="Bookman Old Style" pitchFamily="18" charset="0"/>
              </a:rPr>
              <a:t>El software ha llegado </a:t>
            </a:r>
            <a:r>
              <a:rPr lang="es-MX" sz="3600" dirty="0" smtClean="0">
                <a:latin typeface="Bookman Old Style" pitchFamily="18" charset="0"/>
              </a:rPr>
              <a:t>a ser </a:t>
            </a:r>
            <a:r>
              <a:rPr lang="es-MX" sz="3600" dirty="0">
                <a:latin typeface="Bookman Old Style" pitchFamily="18" charset="0"/>
              </a:rPr>
              <a:t>un componente vital de casi todos los negocios, el crecimiento de su éxito depende del uso del software como un arma competitiva.</a:t>
            </a:r>
          </a:p>
          <a:p>
            <a:pPr algn="just"/>
            <a:endParaRPr lang="es-MX" sz="3600" dirty="0">
              <a:latin typeface="Bookman Old Style" pitchFamily="18" charset="0"/>
            </a:endParaRPr>
          </a:p>
        </p:txBody>
      </p:sp>
      <p:sp>
        <p:nvSpPr>
          <p:cNvPr id="2" name="1 Título"/>
          <p:cNvSpPr>
            <a:spLocks noGrp="1"/>
          </p:cNvSpPr>
          <p:nvPr>
            <p:ph type="title"/>
          </p:nvPr>
        </p:nvSpPr>
        <p:spPr>
          <a:xfrm>
            <a:off x="428596" y="285728"/>
            <a:ext cx="8229600" cy="1143000"/>
          </a:xfrm>
        </p:spPr>
        <p:style>
          <a:lnRef idx="3">
            <a:schemeClr val="lt1"/>
          </a:lnRef>
          <a:fillRef idx="1">
            <a:schemeClr val="accent1"/>
          </a:fillRef>
          <a:effectRef idx="1">
            <a:schemeClr val="accent1"/>
          </a:effectRef>
          <a:fontRef idx="minor">
            <a:schemeClr val="lt1"/>
          </a:fontRef>
        </p:style>
        <p:txBody>
          <a:bodyPr>
            <a:noAutofit/>
          </a:bodyPr>
          <a:lstStyle/>
          <a:p>
            <a:pPr algn="ctr"/>
            <a:r>
              <a:rPr lang="es-MX" sz="4400" dirty="0">
                <a:solidFill>
                  <a:schemeClr val="accent1">
                    <a:lumMod val="50000"/>
                  </a:schemeClr>
                </a:solidFill>
              </a:rPr>
              <a:t/>
            </a:r>
            <a:br>
              <a:rPr lang="es-MX" sz="4400" dirty="0">
                <a:solidFill>
                  <a:schemeClr val="accent1">
                    <a:lumMod val="50000"/>
                  </a:schemeClr>
                </a:solidFill>
              </a:rPr>
            </a:br>
            <a:r>
              <a:rPr lang="es-MX" sz="4400" dirty="0">
                <a:solidFill>
                  <a:schemeClr val="tx1"/>
                </a:solidFill>
              </a:rPr>
              <a:t>Globalización y </a:t>
            </a:r>
            <a:r>
              <a:rPr lang="es-MX" sz="4400" dirty="0" smtClean="0">
                <a:solidFill>
                  <a:schemeClr val="tx1"/>
                </a:solidFill>
              </a:rPr>
              <a:t>Software</a:t>
            </a:r>
            <a:r>
              <a:rPr lang="es-MX" sz="4400" dirty="0" smtClean="0">
                <a:solidFill>
                  <a:schemeClr val="accent1">
                    <a:lumMod val="50000"/>
                  </a:schemeClr>
                </a:solidFill>
              </a:rPr>
              <a:t/>
            </a:r>
            <a:br>
              <a:rPr lang="es-MX" sz="4400" dirty="0" smtClean="0">
                <a:solidFill>
                  <a:schemeClr val="accent1">
                    <a:lumMod val="50000"/>
                  </a:schemeClr>
                </a:solidFill>
              </a:rPr>
            </a:br>
            <a:endParaRPr lang="es-MX" sz="44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fontScale="92500"/>
          </a:bodyPr>
          <a:lstStyle/>
          <a:p>
            <a:pPr algn="just"/>
            <a:endParaRPr lang="es-MX" sz="3600" dirty="0">
              <a:latin typeface="Bookman Old Style" pitchFamily="18" charset="0"/>
            </a:endParaRPr>
          </a:p>
          <a:p>
            <a:pPr algn="just"/>
            <a:r>
              <a:rPr lang="es-MX" sz="3600" dirty="0">
                <a:latin typeface="Bookman Old Style" pitchFamily="18" charset="0"/>
              </a:rPr>
              <a:t>Hace más de una década, en busca de bajos costos y acceso a recursos expertos, muchas organizaciones comenzaron a experimentar con instalaciones de desarrollo de software remotamente localizadas y con </a:t>
            </a:r>
            <a:r>
              <a:rPr lang="es-MX" sz="3600" dirty="0" err="1">
                <a:latin typeface="Bookman Old Style" pitchFamily="18" charset="0"/>
              </a:rPr>
              <a:t>outsourcing</a:t>
            </a:r>
            <a:r>
              <a:rPr lang="es-MX" sz="3600" dirty="0">
                <a:latin typeface="Bookman Old Style" pitchFamily="18" charset="0"/>
              </a:rPr>
              <a:t>. </a:t>
            </a: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vert="horz">
            <a:normAutofit/>
          </a:bodyPr>
          <a:lstStyle/>
          <a:p>
            <a:pPr algn="just"/>
            <a:endParaRPr lang="es-MX" sz="3600" dirty="0">
              <a:latin typeface="Bookman Old Style" pitchFamily="18" charset="0"/>
            </a:endParaRPr>
          </a:p>
          <a:p>
            <a:pPr algn="just"/>
            <a:r>
              <a:rPr lang="es-MX" sz="3600" dirty="0">
                <a:latin typeface="Bookman Old Style" pitchFamily="18" charset="0"/>
              </a:rPr>
              <a:t>Con la disponibilidad rápida de la información las empresas y equipos virtuales aprovechan oportunidades de </a:t>
            </a:r>
            <a:r>
              <a:rPr lang="es-MX" sz="3600" dirty="0" smtClean="0">
                <a:latin typeface="Bookman Old Style" pitchFamily="18" charset="0"/>
              </a:rPr>
              <a:t>mercado.</a:t>
            </a:r>
            <a:endParaRPr lang="es-MX" sz="3600" dirty="0">
              <a:latin typeface="Bookman Old Style" pitchFamily="18" charset="0"/>
            </a:endParaRPr>
          </a:p>
          <a:p>
            <a:pPr algn="just"/>
            <a:endParaRPr lang="es-MX" sz="3600" dirty="0">
              <a:latin typeface="Bookman Old Style" pitchFamily="18" charset="0"/>
            </a:endParaRPr>
          </a:p>
        </p:txBody>
      </p:sp>
      <p:sp>
        <p:nvSpPr>
          <p:cNvPr id="2" name="1 Título"/>
          <p:cNvSpPr>
            <a:spLocks noGrp="1"/>
          </p:cNvSpPr>
          <p:nvPr>
            <p:ph type="title"/>
          </p:nvPr>
        </p:nvSpPr>
        <p:spPr/>
        <p:txBody>
          <a:bodyPr/>
          <a:lstStyle/>
          <a:p>
            <a:endParaRPr lang="es-MX"/>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148</TotalTime>
  <Words>1057</Words>
  <Application>Microsoft Office PowerPoint</Application>
  <PresentationFormat>Presentación en pantalla (4:3)</PresentationFormat>
  <Paragraphs>102</Paragraphs>
  <Slides>35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Bookman Old Style</vt:lpstr>
      <vt:lpstr>Lucida Sans Unicode</vt:lpstr>
      <vt:lpstr>Verdana</vt:lpstr>
      <vt:lpstr>Wingdings 2</vt:lpstr>
      <vt:lpstr>Wingdings 3</vt:lpstr>
      <vt:lpstr>Concurrencia</vt:lpstr>
      <vt:lpstr>DESARROLLO GLOBAL DE SOFTWARE</vt:lpstr>
      <vt:lpstr> Introducción</vt:lpstr>
      <vt:lpstr>Presentación de PowerPoint</vt:lpstr>
      <vt:lpstr>Presentación de PowerPoint</vt:lpstr>
      <vt:lpstr>Presentación de PowerPoint</vt:lpstr>
      <vt:lpstr>Presentación de PowerPoint</vt:lpstr>
      <vt:lpstr> Globalización y Software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Problema: Trabajar a distancia </vt:lpstr>
      <vt:lpstr>Presentación de PowerPoint</vt:lpstr>
      <vt:lpstr>Presentación de PowerPoint</vt:lpstr>
      <vt:lpstr>Presentación de PowerPoint</vt:lpstr>
      <vt:lpstr> Dimensiones del problema </vt:lpstr>
      <vt:lpstr> Nivel Estratégico (1/2)</vt:lpstr>
      <vt:lpstr>Presentación de PowerPoint</vt:lpstr>
      <vt:lpstr>Presentación de PowerPoint</vt:lpstr>
      <vt:lpstr> Nivel Estratégico (2/2)</vt:lpstr>
      <vt:lpstr>Presentación de PowerPoint</vt:lpstr>
      <vt:lpstr> Nivel Cultural</vt:lpstr>
      <vt:lpstr>Presentación de PowerPoint</vt:lpstr>
      <vt:lpstr> Comunicación Inadecuada</vt:lpstr>
      <vt:lpstr>Presentación de PowerPoint</vt:lpstr>
      <vt:lpstr> Administración del Conocimiento</vt:lpstr>
      <vt:lpstr>Presentación de PowerPoint</vt:lpstr>
      <vt:lpstr> Nivel de administración del proceso y del proyecto</vt:lpstr>
      <vt:lpstr>Presentación de PowerPoint</vt:lpstr>
      <vt:lpstr>Presentación de PowerPoint</vt:lpstr>
      <vt:lpstr> Nivel técnico</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GLOBAL DE SOFTWARE</dc:title>
  <dc:creator>Ing. Rafael Campa García</dc:creator>
  <cp:lastModifiedBy>Lorena Aguilar Montes</cp:lastModifiedBy>
  <cp:revision>15</cp:revision>
  <dcterms:created xsi:type="dcterms:W3CDTF">2009-01-20T02:21:42Z</dcterms:created>
  <dcterms:modified xsi:type="dcterms:W3CDTF">2015-08-04T03:29:42Z</dcterms:modified>
</cp:coreProperties>
</file>