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56" r:id="rId3"/>
    <p:sldId id="269" r:id="rId4"/>
    <p:sldId id="258" r:id="rId5"/>
    <p:sldId id="287" r:id="rId6"/>
    <p:sldId id="286" r:id="rId7"/>
    <p:sldId id="288" r:id="rId8"/>
    <p:sldId id="262" r:id="rId9"/>
    <p:sldId id="264" r:id="rId10"/>
    <p:sldId id="266" r:id="rId11"/>
    <p:sldId id="284" r:id="rId12"/>
    <p:sldId id="278" r:id="rId13"/>
    <p:sldId id="279" r:id="rId14"/>
    <p:sldId id="270" r:id="rId15"/>
    <p:sldId id="271" r:id="rId16"/>
    <p:sldId id="281" r:id="rId17"/>
    <p:sldId id="272" r:id="rId18"/>
    <p:sldId id="273" r:id="rId19"/>
    <p:sldId id="280" r:id="rId20"/>
    <p:sldId id="285" r:id="rId21"/>
    <p:sldId id="283" r:id="rId22"/>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66" d="100"/>
          <a:sy n="66" d="100"/>
        </p:scale>
        <p:origin x="126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7 Título"/>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a:xfrm>
            <a:off x="6400800" y="6355080"/>
            <a:ext cx="2286000" cy="365760"/>
          </a:xfrm>
        </p:spPr>
        <p:txBody>
          <a:bodyPr/>
          <a:lstStyle>
            <a:lvl1pPr>
              <a:defRPr sz="1400"/>
            </a:lvl1pPr>
          </a:lstStyle>
          <a:p>
            <a:fld id="{684B4E72-E210-4CA0-B4CC-B1A8A3195DBB}" type="datetimeFigureOut">
              <a:rPr lang="es-ES" smtClean="0"/>
              <a:pPr/>
              <a:t>03/08/2015</a:t>
            </a:fld>
            <a:endParaRPr lang="es-ES"/>
          </a:p>
        </p:txBody>
      </p:sp>
      <p:sp>
        <p:nvSpPr>
          <p:cNvPr id="17" name="16 Marcador de pie de página"/>
          <p:cNvSpPr>
            <a:spLocks noGrp="1"/>
          </p:cNvSpPr>
          <p:nvPr>
            <p:ph type="ftr" sz="quarter" idx="11"/>
          </p:nvPr>
        </p:nvSpPr>
        <p:spPr>
          <a:xfrm>
            <a:off x="2898648" y="6355080"/>
            <a:ext cx="3474720" cy="365760"/>
          </a:xfrm>
        </p:spPr>
        <p:txBody>
          <a:bodyPr/>
          <a:lstStyle/>
          <a:p>
            <a:endParaRPr lang="es-ES"/>
          </a:p>
        </p:txBody>
      </p:sp>
      <p:sp>
        <p:nvSpPr>
          <p:cNvPr id="29" name="28 Marcador de número de diapositiva"/>
          <p:cNvSpPr>
            <a:spLocks noGrp="1"/>
          </p:cNvSpPr>
          <p:nvPr>
            <p:ph type="sldNum" sz="quarter" idx="12"/>
          </p:nvPr>
        </p:nvSpPr>
        <p:spPr>
          <a:xfrm>
            <a:off x="1216152" y="6355080"/>
            <a:ext cx="1219200" cy="365760"/>
          </a:xfrm>
        </p:spPr>
        <p:txBody>
          <a:bodyPr/>
          <a:lstStyle/>
          <a:p>
            <a:fld id="{6AF857DC-8B02-4CDC-8F7D-E374EDD68411}" type="slidenum">
              <a:rPr lang="es-ES" smtClean="0"/>
              <a:pPr/>
              <a:t>‹Nº›</a:t>
            </a:fld>
            <a:endParaRPr lang="es-ES"/>
          </a:p>
        </p:txBody>
      </p:sp>
      <p:sp>
        <p:nvSpPr>
          <p:cNvPr id="21" name="20 Rectángulo"/>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32 Rectángulo"/>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21 Rectángulo"/>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84B4E72-E210-4CA0-B4CC-B1A8A3195DBB}" type="datetimeFigureOut">
              <a:rPr lang="es-ES" smtClean="0"/>
              <a:pPr/>
              <a:t>03/08/2015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AF857DC-8B02-4CDC-8F7D-E374EDD68411}"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84B4E72-E210-4CA0-B4CC-B1A8A3195DBB}" type="datetimeFigureOut">
              <a:rPr lang="es-ES" smtClean="0"/>
              <a:pPr/>
              <a:t>03/08/2015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AF857DC-8B02-4CDC-8F7D-E374EDD68411}" type="slidenum">
              <a:rPr lang="es-ES" smtClean="0"/>
              <a:pPr/>
              <a:t>‹Nº›</a:t>
            </a:fld>
            <a:endParaRPr lang="es-ES"/>
          </a:p>
        </p:txBody>
      </p:sp>
      <p:sp>
        <p:nvSpPr>
          <p:cNvPr id="7" name="6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7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Conector recto"/>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4" name="3 Marcador de fecha"/>
          <p:cNvSpPr>
            <a:spLocks noGrp="1"/>
          </p:cNvSpPr>
          <p:nvPr>
            <p:ph type="dt" sz="half" idx="10"/>
          </p:nvPr>
        </p:nvSpPr>
        <p:spPr/>
        <p:txBody>
          <a:bodyPr/>
          <a:lstStyle/>
          <a:p>
            <a:fld id="{684B4E72-E210-4CA0-B4CC-B1A8A3195DBB}" type="datetimeFigureOut">
              <a:rPr lang="es-ES" smtClean="0"/>
              <a:pPr/>
              <a:t>03/08/2015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AF857DC-8B02-4CDC-8F7D-E374EDD68411}" type="slidenum">
              <a:rPr lang="es-ES" smtClean="0"/>
              <a:pPr/>
              <a:t>‹Nº›</a:t>
            </a:fld>
            <a:endParaRPr lang="es-ES"/>
          </a:p>
        </p:txBody>
      </p:sp>
      <p:sp>
        <p:nvSpPr>
          <p:cNvPr id="8" name="7 Marcador de contenido"/>
          <p:cNvSpPr>
            <a:spLocks noGrp="1"/>
          </p:cNvSpPr>
          <p:nvPr>
            <p:ph sz="quarter" idx="1"/>
          </p:nvPr>
        </p:nvSpPr>
        <p:spPr>
          <a:xfrm>
            <a:off x="457200" y="1219200"/>
            <a:ext cx="8229600"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a:xfrm>
            <a:off x="6400800" y="6355080"/>
            <a:ext cx="2286000" cy="365760"/>
          </a:xfrm>
        </p:spPr>
        <p:txBody>
          <a:bodyPr/>
          <a:lstStyle/>
          <a:p>
            <a:fld id="{684B4E72-E210-4CA0-B4CC-B1A8A3195DBB}" type="datetimeFigureOut">
              <a:rPr lang="es-ES" smtClean="0"/>
              <a:pPr/>
              <a:t>03/08/2015</a:t>
            </a:fld>
            <a:endParaRPr lang="es-ES"/>
          </a:p>
        </p:txBody>
      </p:sp>
      <p:sp>
        <p:nvSpPr>
          <p:cNvPr id="5" name="4 Marcador de pie de página"/>
          <p:cNvSpPr>
            <a:spLocks noGrp="1"/>
          </p:cNvSpPr>
          <p:nvPr>
            <p:ph type="ftr" sz="quarter" idx="11"/>
          </p:nvPr>
        </p:nvSpPr>
        <p:spPr>
          <a:xfrm>
            <a:off x="2898648" y="6355080"/>
            <a:ext cx="3474720" cy="365760"/>
          </a:xfrm>
        </p:spPr>
        <p:txBody>
          <a:bodyPr/>
          <a:lstStyle/>
          <a:p>
            <a:endParaRPr lang="es-ES"/>
          </a:p>
        </p:txBody>
      </p:sp>
      <p:sp>
        <p:nvSpPr>
          <p:cNvPr id="6" name="5 Marcador de número de diapositiva"/>
          <p:cNvSpPr>
            <a:spLocks noGrp="1"/>
          </p:cNvSpPr>
          <p:nvPr>
            <p:ph type="sldNum" sz="quarter" idx="12"/>
          </p:nvPr>
        </p:nvSpPr>
        <p:spPr>
          <a:xfrm>
            <a:off x="1069848" y="6355080"/>
            <a:ext cx="1520952" cy="365760"/>
          </a:xfrm>
        </p:spPr>
        <p:txBody>
          <a:bodyPr/>
          <a:lstStyle/>
          <a:p>
            <a:fld id="{6AF857DC-8B02-4CDC-8F7D-E374EDD68411}" type="slidenum">
              <a:rPr lang="es-ES" smtClean="0"/>
              <a:pPr/>
              <a:t>‹Nº›</a:t>
            </a:fld>
            <a:endParaRPr lang="es-ES"/>
          </a:p>
        </p:txBody>
      </p:sp>
      <p:sp>
        <p:nvSpPr>
          <p:cNvPr id="7" name="6 Rectángulo"/>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684B4E72-E210-4CA0-B4CC-B1A8A3195DBB}" type="datetimeFigureOut">
              <a:rPr lang="es-ES" smtClean="0"/>
              <a:pPr/>
              <a:t>03/08/2015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AF857DC-8B02-4CDC-8F7D-E374EDD68411}" type="slidenum">
              <a:rPr lang="es-ES" smtClean="0"/>
              <a:pPr/>
              <a:t>‹Nº›</a:t>
            </a:fld>
            <a:endParaRPr lang="es-ES"/>
          </a:p>
        </p:txBody>
      </p:sp>
      <p:sp>
        <p:nvSpPr>
          <p:cNvPr id="9" name="8 Marcador de contenido"/>
          <p:cNvSpPr>
            <a:spLocks noGrp="1"/>
          </p:cNvSpPr>
          <p:nvPr>
            <p:ph sz="quarter" idx="1"/>
          </p:nvPr>
        </p:nvSpPr>
        <p:spPr>
          <a:xfrm>
            <a:off x="457200" y="1219200"/>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632198" y="1216152"/>
            <a:ext cx="4041648" cy="493776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nchor="ctr"/>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7" name="6 Marcador de fecha"/>
          <p:cNvSpPr>
            <a:spLocks noGrp="1"/>
          </p:cNvSpPr>
          <p:nvPr>
            <p:ph type="dt" sz="half" idx="10"/>
          </p:nvPr>
        </p:nvSpPr>
        <p:spPr/>
        <p:txBody>
          <a:bodyPr/>
          <a:lstStyle/>
          <a:p>
            <a:fld id="{684B4E72-E210-4CA0-B4CC-B1A8A3195DBB}" type="datetimeFigureOut">
              <a:rPr lang="es-ES" smtClean="0"/>
              <a:pPr/>
              <a:t>03/08/2015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AF857DC-8B02-4CDC-8F7D-E374EDD68411}" type="slidenum">
              <a:rPr lang="es-ES" smtClean="0"/>
              <a:pPr/>
              <a:t>‹Nº›</a:t>
            </a:fld>
            <a:endParaRPr lang="es-ES"/>
          </a:p>
        </p:txBody>
      </p:sp>
      <p:sp>
        <p:nvSpPr>
          <p:cNvPr id="11" name="10 Marcador de contenido"/>
          <p:cNvSpPr>
            <a:spLocks noGrp="1"/>
          </p:cNvSpPr>
          <p:nvPr>
            <p:ph sz="quarter" idx="2"/>
          </p:nvPr>
        </p:nvSpPr>
        <p:spPr>
          <a:xfrm>
            <a:off x="457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648200" y="2133600"/>
            <a:ext cx="4038600" cy="40386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28600"/>
            <a:ext cx="8229600" cy="914400"/>
          </a:xfrm>
        </p:spPr>
        <p:txBody>
          <a:body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684B4E72-E210-4CA0-B4CC-B1A8A3195DBB}" type="datetimeFigureOut">
              <a:rPr lang="es-ES" smtClean="0"/>
              <a:pPr/>
              <a:t>03/08/2015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6AF857DC-8B02-4CDC-8F7D-E374EDD68411}" type="slidenum">
              <a:rPr lang="es-ES" smtClean="0"/>
              <a:pPr/>
              <a:t>‹Nº›</a:t>
            </a:fld>
            <a:endParaRPr lang="es-E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684B4E72-E210-4CA0-B4CC-B1A8A3195DBB}" type="datetimeFigureOut">
              <a:rPr lang="es-ES" smtClean="0"/>
              <a:pPr/>
              <a:t>03/08/2015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6AF857DC-8B02-4CDC-8F7D-E374EDD68411}" type="slidenum">
              <a:rPr lang="es-ES" smtClean="0"/>
              <a:pPr/>
              <a:t>‹Nº›</a:t>
            </a:fld>
            <a:endParaRPr lang="es-ES"/>
          </a:p>
        </p:txBody>
      </p:sp>
      <p:sp>
        <p:nvSpPr>
          <p:cNvPr id="5" name="4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5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684B4E72-E210-4CA0-B4CC-B1A8A3195DBB}" type="datetimeFigureOut">
              <a:rPr lang="es-ES" smtClean="0"/>
              <a:pPr/>
              <a:t>03/08/2015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AF857DC-8B02-4CDC-8F7D-E374EDD68411}"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Conector recto"/>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contenido"/>
          <p:cNvSpPr>
            <a:spLocks noGrp="1"/>
          </p:cNvSpPr>
          <p:nvPr>
            <p:ph sz="quarter" idx="1"/>
          </p:nvPr>
        </p:nvSpPr>
        <p:spPr>
          <a:xfrm>
            <a:off x="304800" y="304800"/>
            <a:ext cx="5715000" cy="5715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684B4E72-E210-4CA0-B4CC-B1A8A3195DBB}" type="datetimeFigureOut">
              <a:rPr lang="es-ES" smtClean="0"/>
              <a:pPr/>
              <a:t>03/08/2015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AF857DC-8B02-4CDC-8F7D-E374EDD68411}" type="slidenum">
              <a:rPr lang="es-ES" smtClean="0"/>
              <a:pPr/>
              <a:t>‹Nº›</a:t>
            </a:fld>
            <a:endParaRPr lang="es-ES"/>
          </a:p>
        </p:txBody>
      </p:sp>
      <p:sp>
        <p:nvSpPr>
          <p:cNvPr id="8" name="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8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457200" y="152400"/>
            <a:ext cx="8229600" cy="990600"/>
          </a:xfrm>
          <a:prstGeom prst="rect">
            <a:avLst/>
          </a:prstGeom>
        </p:spPr>
        <p:txBody>
          <a:bodyPr vert="horz" anchor="b" anchorCtr="0">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684B4E72-E210-4CA0-B4CC-B1A8A3195DBB}" type="datetimeFigureOut">
              <a:rPr lang="es-ES" smtClean="0"/>
              <a:pPr/>
              <a:t>03/08/2015</a:t>
            </a:fld>
            <a:endParaRPr lang="es-ES"/>
          </a:p>
        </p:txBody>
      </p:sp>
      <p:sp>
        <p:nvSpPr>
          <p:cNvPr id="3" name="2 Marcador de pie de página"/>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s-ES"/>
          </a:p>
        </p:txBody>
      </p:sp>
      <p:sp>
        <p:nvSpPr>
          <p:cNvPr id="23" name="22 Marcador de número de diapositiva"/>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6AF857DC-8B02-4CDC-8F7D-E374EDD68411}" type="slidenum">
              <a:rPr lang="es-ES" smtClean="0"/>
              <a:pPr/>
              <a:t>‹Nº›</a:t>
            </a:fld>
            <a:endParaRPr lang="es-ES"/>
          </a:p>
        </p:txBody>
      </p:sp>
      <p:sp>
        <p:nvSpPr>
          <p:cNvPr id="28" name="27 Conector recto"/>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28 Conector recto"/>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9 Triángulo isósceles"/>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www.agilemanifesto.org/" TargetMode="External"/><Relationship Id="rId7" Type="http://schemas.openxmlformats.org/officeDocument/2006/relationships/hyperlink" Target="http://www.softed.com/adc2003" TargetMode="External"/><Relationship Id="rId2" Type="http://schemas.openxmlformats.org/officeDocument/2006/relationships/hyperlink" Target="http://es.wikipedia.org/wiki/Desarrollo_%C3%A1gil_de_software" TargetMode="External"/><Relationship Id="rId1" Type="http://schemas.openxmlformats.org/officeDocument/2006/relationships/slideLayout" Target="../slideLayouts/slideLayout2.xml"/><Relationship Id="rId6" Type="http://schemas.openxmlformats.org/officeDocument/2006/relationships/hyperlink" Target="http://www.agiledevelopmentconference.com/" TargetMode="External"/><Relationship Id="rId5" Type="http://schemas.openxmlformats.org/officeDocument/2006/relationships/hyperlink" Target="http://www.xp2004.org/" TargetMode="External"/><Relationship Id="rId4" Type="http://schemas.openxmlformats.org/officeDocument/2006/relationships/hyperlink" Target="http://www.agileunivers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normAutofit fontScale="90000"/>
          </a:bodyPr>
          <a:lstStyle/>
          <a:p>
            <a:pPr algn="ctr"/>
            <a:r>
              <a:rPr lang="es-ES" dirty="0" smtClean="0"/>
              <a:t>MODELOS DE DESARROLLO GLOBAL DE SOFTWARE</a:t>
            </a:r>
            <a:endParaRPr lang="es-ES" dirty="0"/>
          </a:p>
        </p:txBody>
      </p:sp>
      <p:sp>
        <p:nvSpPr>
          <p:cNvPr id="5" name="Subtítulo 4"/>
          <p:cNvSpPr>
            <a:spLocks noGrp="1"/>
          </p:cNvSpPr>
          <p:nvPr>
            <p:ph type="subTitle" idx="1"/>
          </p:nvPr>
        </p:nvSpPr>
        <p:spPr/>
        <p:txBody>
          <a:bodyPr/>
          <a:lstStyle/>
          <a:p>
            <a:endParaRPr lang="es-ES"/>
          </a:p>
        </p:txBody>
      </p:sp>
    </p:spTree>
    <p:extLst>
      <p:ext uri="{BB962C8B-B14F-4D97-AF65-F5344CB8AC3E}">
        <p14:creationId xmlns:p14="http://schemas.microsoft.com/office/powerpoint/2010/main" val="1648277403"/>
      </p:ext>
    </p:extLst>
  </p:cSld>
  <p:clrMapOvr>
    <a:masterClrMapping/>
  </p:clrMapOvr>
  <mc:AlternateContent xmlns:mc="http://schemas.openxmlformats.org/markup-compatibility/2006" xmlns:p14="http://schemas.microsoft.com/office/powerpoint/2010/main">
    <mc:Choice Requires="p14">
      <p:transition spd="slow" p14:dur="5000" advClick="0" advTm="5000">
        <p:split orient="vert"/>
      </p:transition>
    </mc:Choice>
    <mc:Fallback xmlns="">
      <p:transition spd="slow" advClick="0" advTm="5000">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p:txBody>
          <a:bodyPr>
            <a:normAutofit/>
          </a:bodyPr>
          <a:lstStyle/>
          <a:p>
            <a:r>
              <a:rPr lang="es-ES_tradnl" dirty="0" smtClean="0"/>
              <a:t>Principales valores del desarrollo ágil. </a:t>
            </a:r>
            <a:endParaRPr lang="es-ES" dirty="0"/>
          </a:p>
        </p:txBody>
      </p:sp>
      <p:sp>
        <p:nvSpPr>
          <p:cNvPr id="3" name="2 Marcador de contenido"/>
          <p:cNvSpPr>
            <a:spLocks noGrp="1"/>
          </p:cNvSpPr>
          <p:nvPr>
            <p:ph sz="quarter" idx="1"/>
          </p:nvPr>
        </p:nvSpPr>
        <p:spPr/>
        <p:txBody>
          <a:bodyPr>
            <a:normAutofit lnSpcReduction="10000"/>
          </a:bodyPr>
          <a:lstStyle/>
          <a:p>
            <a:pPr>
              <a:buNone/>
            </a:pPr>
            <a:r>
              <a:rPr lang="es-ES_tradnl" sz="2800" dirty="0" smtClean="0"/>
              <a:t>Según el Manifiesto se valora:</a:t>
            </a:r>
            <a:br>
              <a:rPr lang="es-ES_tradnl" sz="2800" dirty="0" smtClean="0"/>
            </a:br>
            <a:endParaRPr lang="es-ES_tradnl" sz="2800" dirty="0" smtClean="0"/>
          </a:p>
          <a:p>
            <a:pPr algn="just">
              <a:buNone/>
            </a:pPr>
            <a:endParaRPr lang="es-ES_tradnl" sz="2800" dirty="0"/>
          </a:p>
          <a:p>
            <a:pPr algn="just"/>
            <a:r>
              <a:rPr lang="es-ES_tradnl" sz="2800" dirty="0"/>
              <a:t>Al individuo y las interacciones del equipo de desarrollo </a:t>
            </a:r>
            <a:r>
              <a:rPr lang="es-ES_tradnl" sz="2800" dirty="0" smtClean="0"/>
              <a:t>sobre el </a:t>
            </a:r>
            <a:r>
              <a:rPr lang="es-ES_tradnl" sz="2800" dirty="0"/>
              <a:t>proceso y las herramientas</a:t>
            </a:r>
            <a:r>
              <a:rPr lang="es-ES_tradnl" sz="2800" dirty="0" smtClean="0"/>
              <a:t>.</a:t>
            </a:r>
          </a:p>
          <a:p>
            <a:pPr algn="just"/>
            <a:r>
              <a:rPr lang="es-ES_tradnl" sz="2800" dirty="0"/>
              <a:t>Desarrollar software que funciona más que conseguir una </a:t>
            </a:r>
            <a:r>
              <a:rPr lang="es-ES_tradnl" sz="2800" dirty="0" smtClean="0"/>
              <a:t>buena </a:t>
            </a:r>
            <a:r>
              <a:rPr lang="es-ES" sz="2800" dirty="0" smtClean="0"/>
              <a:t>documentación.</a:t>
            </a:r>
          </a:p>
          <a:p>
            <a:pPr algn="just"/>
            <a:r>
              <a:rPr lang="es-ES_tradnl" sz="2800" dirty="0"/>
              <a:t>La colaboración con el cliente más que la negociación de un contrato</a:t>
            </a:r>
            <a:r>
              <a:rPr lang="es-ES_tradnl" sz="2800" dirty="0" smtClean="0"/>
              <a:t>.</a:t>
            </a:r>
          </a:p>
          <a:p>
            <a:pPr algn="just"/>
            <a:r>
              <a:rPr lang="es-ES_tradnl" sz="2800" dirty="0"/>
              <a:t>Responder a los cambios más que seguir estrictamente un plan</a:t>
            </a:r>
            <a:r>
              <a:rPr lang="es-ES_tradnl" sz="2800" dirty="0" smtClean="0"/>
              <a:t>.</a:t>
            </a:r>
          </a:p>
          <a:p>
            <a:pPr>
              <a:buNone/>
            </a:pPr>
            <a:endParaRPr lang="es-ES_tradnl" dirty="0" smtClean="0"/>
          </a:p>
          <a:p>
            <a:pPr>
              <a:buNone/>
            </a:pPr>
            <a:endParaRPr lang="es-ES_tradnl"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Los valores anteriores inspiran los doce principios del manifiesto. </a:t>
            </a:r>
            <a:endParaRPr lang="es-ES" dirty="0"/>
          </a:p>
        </p:txBody>
      </p:sp>
      <p:sp>
        <p:nvSpPr>
          <p:cNvPr id="3" name="2 Marcador de contenido"/>
          <p:cNvSpPr>
            <a:spLocks noGrp="1"/>
          </p:cNvSpPr>
          <p:nvPr>
            <p:ph sz="quarter" idx="1"/>
          </p:nvPr>
        </p:nvSpPr>
        <p:spPr/>
        <p:txBody>
          <a:bodyPr>
            <a:normAutofit fontScale="62500" lnSpcReduction="20000"/>
          </a:bodyPr>
          <a:lstStyle/>
          <a:p>
            <a:pPr>
              <a:buNone/>
            </a:pPr>
            <a:endParaRPr lang="es-MX" dirty="0" smtClean="0"/>
          </a:p>
          <a:p>
            <a:pPr marL="514350" lvl="0" indent="-514350">
              <a:buFont typeface="+mj-lt"/>
              <a:buAutoNum type="arabicPeriod"/>
            </a:pPr>
            <a:r>
              <a:rPr lang="es-MX" dirty="0" smtClean="0"/>
              <a:t>La prioridad es satisfacer al cliente.</a:t>
            </a:r>
          </a:p>
          <a:p>
            <a:pPr marL="514350" lvl="0" indent="-514350">
              <a:buFont typeface="+mj-lt"/>
              <a:buAutoNum type="arabicPeriod"/>
            </a:pPr>
            <a:r>
              <a:rPr lang="es-MX" dirty="0" smtClean="0"/>
              <a:t>Dar la bienvenida a los cambios. </a:t>
            </a:r>
          </a:p>
          <a:p>
            <a:pPr marL="514350" lvl="0" indent="-514350">
              <a:buFont typeface="+mj-lt"/>
              <a:buAutoNum type="arabicPeriod"/>
            </a:pPr>
            <a:r>
              <a:rPr lang="es-MX" dirty="0" smtClean="0"/>
              <a:t>Entregar frecuentemente software que funcione con el menor intervalo de tiempo posible entre entregas.</a:t>
            </a:r>
          </a:p>
          <a:p>
            <a:pPr marL="514350" lvl="0" indent="-514350">
              <a:buFont typeface="+mj-lt"/>
              <a:buAutoNum type="arabicPeriod"/>
            </a:pPr>
            <a:r>
              <a:rPr lang="es-MX" dirty="0" smtClean="0"/>
              <a:t>La gente del negocio y los desarrolladores deben trabajar juntos a lo largo del proyecto.</a:t>
            </a:r>
          </a:p>
          <a:p>
            <a:pPr marL="514350" lvl="0" indent="-514350">
              <a:buFont typeface="+mj-lt"/>
              <a:buAutoNum type="arabicPeriod"/>
            </a:pPr>
            <a:r>
              <a:rPr lang="es-MX" dirty="0" smtClean="0"/>
              <a:t>Construir el proyecto entorno a individuos motivados. </a:t>
            </a:r>
          </a:p>
          <a:p>
            <a:pPr marL="514350" lvl="0" indent="-514350">
              <a:buFont typeface="+mj-lt"/>
              <a:buAutoNum type="arabicPeriod"/>
            </a:pPr>
            <a:r>
              <a:rPr lang="es-MX" dirty="0" smtClean="0"/>
              <a:t>El diálogo cara a cara es el método más eficiente y efectivo para comunicar información dentro de un equipo de desarrollo.</a:t>
            </a:r>
          </a:p>
          <a:p>
            <a:pPr marL="514350" lvl="0" indent="-514350">
              <a:buFont typeface="+mj-lt"/>
              <a:buAutoNum type="arabicPeriod"/>
            </a:pPr>
            <a:r>
              <a:rPr lang="es-MX" dirty="0" smtClean="0"/>
              <a:t>El software que funciona es la medida principal de progreso.</a:t>
            </a:r>
          </a:p>
          <a:p>
            <a:pPr marL="514350" lvl="0" indent="-514350">
              <a:buFont typeface="+mj-lt"/>
              <a:buAutoNum type="arabicPeriod"/>
            </a:pPr>
            <a:r>
              <a:rPr lang="es-MX" dirty="0" smtClean="0"/>
              <a:t>Los procesos ágiles promueven un desarrollo sostenible. </a:t>
            </a:r>
          </a:p>
          <a:p>
            <a:pPr marL="514350" lvl="0" indent="-514350">
              <a:buFont typeface="+mj-lt"/>
              <a:buAutoNum type="arabicPeriod"/>
            </a:pPr>
            <a:r>
              <a:rPr lang="es-MX" dirty="0" smtClean="0"/>
              <a:t>La atención continua a la calidad técnica y al buen diseño mejora la agilidad.</a:t>
            </a:r>
          </a:p>
          <a:p>
            <a:pPr marL="514350" lvl="0" indent="-514350">
              <a:buFont typeface="+mj-lt"/>
              <a:buAutoNum type="arabicPeriod"/>
            </a:pPr>
            <a:r>
              <a:rPr lang="es-MX" dirty="0" smtClean="0"/>
              <a:t>La simplicidad es esencial.</a:t>
            </a:r>
          </a:p>
          <a:p>
            <a:pPr marL="514350" lvl="0" indent="-514350">
              <a:buFont typeface="+mj-lt"/>
              <a:buAutoNum type="arabicPeriod"/>
            </a:pPr>
            <a:r>
              <a:rPr lang="es-MX" dirty="0" smtClean="0"/>
              <a:t>Las mejores arquitecturas, requisitos y diseños surgen de los equipos organizados por sí mismos.</a:t>
            </a:r>
          </a:p>
          <a:p>
            <a:pPr marL="514350" lvl="0" indent="-514350">
              <a:buFont typeface="+mj-lt"/>
              <a:buAutoNum type="arabicPeriod"/>
            </a:pPr>
            <a:r>
              <a:rPr lang="es-MX" dirty="0" smtClean="0"/>
              <a:t>En intervalos regulares, el equipo reflexiona respecto a cómo llegar a ser más efectivo, y según esto ajusta su comportamiento.</a:t>
            </a:r>
          </a:p>
          <a:p>
            <a:endParaRPr lang="es-ES" dirty="0"/>
          </a:p>
        </p:txBody>
      </p:sp>
    </p:spTree>
    <p:extLst>
      <p:ext uri="{BB962C8B-B14F-4D97-AF65-F5344CB8AC3E}">
        <p14:creationId xmlns:p14="http://schemas.microsoft.com/office/powerpoint/2010/main" val="1891328322"/>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p:txBody>
          <a:bodyPr/>
          <a:lstStyle/>
          <a:p>
            <a:r>
              <a:rPr lang="es-MX" dirty="0" smtClean="0"/>
              <a:t>METODOLOGÍA ÁGIL</a:t>
            </a:r>
            <a:endParaRPr lang="es-MX" dirty="0"/>
          </a:p>
        </p:txBody>
      </p:sp>
      <p:sp>
        <p:nvSpPr>
          <p:cNvPr id="8" name="7 Marcador de texto"/>
          <p:cNvSpPr>
            <a:spLocks noGrp="1"/>
          </p:cNvSpPr>
          <p:nvPr>
            <p:ph type="body" idx="1"/>
          </p:nvPr>
        </p:nvSpPr>
        <p:spPr/>
        <p:txBody>
          <a:bodyPr/>
          <a:lstStyle/>
          <a:p>
            <a:r>
              <a:rPr lang="es-ES_tradnl" b="1" dirty="0" smtClean="0">
                <a:latin typeface="Arial"/>
              </a:rPr>
              <a:t>Ejemplos de agiles</a:t>
            </a:r>
            <a:endParaRPr lang="es-MX"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smtClean="0"/>
              <a:t>Metodologías ágiles</a:t>
            </a:r>
            <a:endParaRPr lang="es-MX" dirty="0"/>
          </a:p>
        </p:txBody>
      </p:sp>
      <p:sp>
        <p:nvSpPr>
          <p:cNvPr id="5" name="4 Marcador de contenido"/>
          <p:cNvSpPr>
            <a:spLocks noGrp="1"/>
          </p:cNvSpPr>
          <p:nvPr>
            <p:ph sz="quarter" idx="1"/>
          </p:nvPr>
        </p:nvSpPr>
        <p:spPr>
          <a:xfrm>
            <a:off x="467544" y="1268760"/>
            <a:ext cx="8229600" cy="4997152"/>
          </a:xfrm>
        </p:spPr>
        <p:txBody>
          <a:bodyPr>
            <a:normAutofit fontScale="25000" lnSpcReduction="20000"/>
          </a:bodyPr>
          <a:lstStyle/>
          <a:p>
            <a:pPr algn="just"/>
            <a:endParaRPr lang="es-MX" sz="5600" dirty="0" smtClean="0"/>
          </a:p>
          <a:p>
            <a:pPr algn="just">
              <a:buNone/>
            </a:pPr>
            <a:r>
              <a:rPr lang="es-MX" sz="5600" b="1" dirty="0" smtClean="0"/>
              <a:t>¿Qué es una metodología ágil? </a:t>
            </a:r>
            <a:r>
              <a:rPr lang="es-MX" sz="5600" dirty="0" smtClean="0"/>
              <a:t>Consiste en desarrollar una pequeña parte del software que se desea construir. De esta forma, el cliente nos indica si vamos por el buen camino, estableciendo aquellas partes que le son más relevantes y así juntos, nos aseguramos de que construimos una aplicación que añadirá valor a su negocio.</a:t>
            </a:r>
          </a:p>
          <a:p>
            <a:pPr algn="just">
              <a:buNone/>
            </a:pPr>
            <a:endParaRPr lang="es-MX" sz="5600" dirty="0" smtClean="0"/>
          </a:p>
          <a:p>
            <a:pPr algn="just"/>
            <a:r>
              <a:rPr lang="es-MX" sz="5600" dirty="0" smtClean="0"/>
              <a:t>La mayoría minimiza riesgos desarrollando software en cortos lapsos de tiempo</a:t>
            </a:r>
          </a:p>
          <a:p>
            <a:pPr algn="just"/>
            <a:endParaRPr lang="es-MX" sz="5600" dirty="0" smtClean="0"/>
          </a:p>
          <a:p>
            <a:pPr algn="just"/>
            <a:r>
              <a:rPr lang="es-MX" sz="5600" dirty="0" smtClean="0"/>
              <a:t>Las metodologías ágiles de desarrollo están especialmente indicadas en proyectos con requisitos poco definidos o cambiantes.</a:t>
            </a:r>
          </a:p>
          <a:p>
            <a:pPr algn="just"/>
            <a:endParaRPr lang="es-MX" sz="5600" dirty="0" smtClean="0"/>
          </a:p>
          <a:p>
            <a:pPr algn="just"/>
            <a:r>
              <a:rPr lang="es-MX" sz="5600" dirty="0" smtClean="0"/>
              <a:t> Capacidad de respuesta a cambios de requisitos a lo largo del desarrollo</a:t>
            </a:r>
          </a:p>
          <a:p>
            <a:pPr algn="just"/>
            <a:endParaRPr lang="es-MX" sz="5600" dirty="0" smtClean="0"/>
          </a:p>
          <a:p>
            <a:pPr algn="just"/>
            <a:r>
              <a:rPr lang="es-MX" sz="5600" dirty="0" smtClean="0"/>
              <a:t> Entrega continua y en plazos breves de software funcional</a:t>
            </a:r>
          </a:p>
          <a:p>
            <a:pPr algn="just">
              <a:buNone/>
            </a:pPr>
            <a:endParaRPr lang="es-MX" sz="5600" dirty="0" smtClean="0"/>
          </a:p>
          <a:p>
            <a:pPr algn="just"/>
            <a:r>
              <a:rPr lang="es-MX" sz="5600" dirty="0" smtClean="0"/>
              <a:t>Trabajo conjunto entre el cliente y el equipo de desarrollo</a:t>
            </a:r>
          </a:p>
          <a:p>
            <a:pPr algn="just"/>
            <a:endParaRPr lang="es-MX" sz="5600" dirty="0" smtClean="0"/>
          </a:p>
          <a:p>
            <a:pPr algn="just"/>
            <a:r>
              <a:rPr lang="es-MX" sz="5600" dirty="0" smtClean="0"/>
              <a:t> Importancia de la simplicidad, eliminado el trabajo innecesario</a:t>
            </a:r>
          </a:p>
          <a:p>
            <a:pPr algn="just"/>
            <a:endParaRPr lang="es-MX" sz="5600" dirty="0" smtClean="0"/>
          </a:p>
          <a:p>
            <a:pPr algn="just"/>
            <a:r>
              <a:rPr lang="es-MX" sz="5600" dirty="0" smtClean="0"/>
              <a:t> Atención continua a la excelencia técnica y al buen diseño</a:t>
            </a:r>
          </a:p>
          <a:p>
            <a:endParaRPr lang="es-MX" sz="5600" dirty="0" smtClean="0"/>
          </a:p>
          <a:p>
            <a:pPr algn="just"/>
            <a:r>
              <a:rPr lang="es-MX" sz="5600" dirty="0" smtClean="0"/>
              <a:t> Mejora continua de los procesos y el equipo de desarrollo</a:t>
            </a:r>
          </a:p>
          <a:p>
            <a:endParaRPr lang="es-MX" sz="4900" dirty="0" smtClean="0"/>
          </a:p>
          <a:p>
            <a:endParaRPr lang="es-MX" dirty="0"/>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METODOLOGÍA ÁGIL </a:t>
            </a:r>
            <a:endParaRPr lang="es-MX" dirty="0"/>
          </a:p>
        </p:txBody>
      </p:sp>
      <p:sp>
        <p:nvSpPr>
          <p:cNvPr id="3" name="2 Marcador de contenido"/>
          <p:cNvSpPr>
            <a:spLocks noGrp="1"/>
          </p:cNvSpPr>
          <p:nvPr>
            <p:ph sz="quarter" idx="1"/>
          </p:nvPr>
        </p:nvSpPr>
        <p:spPr/>
        <p:txBody>
          <a:bodyPr>
            <a:normAutofit/>
          </a:bodyPr>
          <a:lstStyle/>
          <a:p>
            <a:pPr lvl="0" algn="just">
              <a:buNone/>
            </a:pPr>
            <a:r>
              <a:rPr lang="es-MX" dirty="0" smtClean="0"/>
              <a:t>   Programación Extrema, es uno de los ejemplos más exitosos de metodología ágil.</a:t>
            </a:r>
          </a:p>
          <a:p>
            <a:pPr lvl="0" algn="just">
              <a:buNone/>
            </a:pPr>
            <a:endParaRPr lang="es-MX" dirty="0" smtClean="0"/>
          </a:p>
          <a:p>
            <a:pPr lvl="0" algn="just"/>
            <a:r>
              <a:rPr lang="es-MX" dirty="0" err="1" smtClean="0"/>
              <a:t>Scrum</a:t>
            </a:r>
            <a:endParaRPr lang="es-MX" dirty="0" smtClean="0"/>
          </a:p>
          <a:p>
            <a:pPr lvl="0" algn="just"/>
            <a:r>
              <a:rPr lang="es-MX" dirty="0" err="1" smtClean="0"/>
              <a:t>Crystal</a:t>
            </a:r>
            <a:endParaRPr lang="es-MX" dirty="0" smtClean="0"/>
          </a:p>
          <a:p>
            <a:pPr lvl="0" algn="just"/>
            <a:r>
              <a:rPr lang="es-MX" dirty="0" err="1" smtClean="0"/>
              <a:t>Feature</a:t>
            </a:r>
            <a:r>
              <a:rPr lang="es-MX" dirty="0" smtClean="0"/>
              <a:t> </a:t>
            </a:r>
            <a:r>
              <a:rPr lang="es-MX" dirty="0" err="1" smtClean="0"/>
              <a:t>Driven</a:t>
            </a:r>
            <a:r>
              <a:rPr lang="es-MX" dirty="0" smtClean="0"/>
              <a:t> </a:t>
            </a:r>
            <a:r>
              <a:rPr lang="es-MX" dirty="0" err="1" smtClean="0"/>
              <a:t>Development</a:t>
            </a:r>
            <a:r>
              <a:rPr lang="es-MX" dirty="0" smtClean="0"/>
              <a:t> (FDD)</a:t>
            </a:r>
          </a:p>
          <a:p>
            <a:pPr lvl="0" algn="just"/>
            <a:r>
              <a:rPr lang="es-MX" dirty="0" err="1" smtClean="0"/>
              <a:t>Adaptive</a:t>
            </a:r>
            <a:r>
              <a:rPr lang="es-MX" dirty="0" smtClean="0"/>
              <a:t> Software </a:t>
            </a:r>
            <a:r>
              <a:rPr lang="es-MX" dirty="0" err="1" smtClean="0"/>
              <a:t>Developmen</a:t>
            </a:r>
            <a:r>
              <a:rPr lang="es-MX" dirty="0" smtClean="0"/>
              <a:t>(ASD)</a:t>
            </a:r>
          </a:p>
          <a:p>
            <a:pPr lvl="0" algn="just"/>
            <a:r>
              <a:rPr lang="en-US" dirty="0" smtClean="0"/>
              <a:t>Lean Development (LD)</a:t>
            </a:r>
            <a:endParaRPr lang="es-MX" dirty="0"/>
          </a:p>
        </p:txBody>
      </p:sp>
    </p:spTree>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t>XP- </a:t>
            </a:r>
            <a:r>
              <a:rPr lang="es-MX" b="1" dirty="0" err="1" smtClean="0"/>
              <a:t>eXtreme</a:t>
            </a:r>
            <a:r>
              <a:rPr lang="es-MX" b="1" dirty="0" smtClean="0"/>
              <a:t> </a:t>
            </a:r>
            <a:r>
              <a:rPr lang="es-MX" b="1" dirty="0" err="1" smtClean="0"/>
              <a:t>Programming</a:t>
            </a:r>
            <a:r>
              <a:rPr lang="es-MX" b="1" dirty="0" smtClean="0"/>
              <a:t> </a:t>
            </a:r>
            <a:br>
              <a:rPr lang="es-MX" b="1" dirty="0" smtClean="0"/>
            </a:br>
            <a:endParaRPr lang="es-MX" dirty="0"/>
          </a:p>
        </p:txBody>
      </p:sp>
      <p:sp>
        <p:nvSpPr>
          <p:cNvPr id="3" name="2 Marcador de contenido"/>
          <p:cNvSpPr>
            <a:spLocks noGrp="1"/>
          </p:cNvSpPr>
          <p:nvPr>
            <p:ph sz="quarter" idx="1"/>
          </p:nvPr>
        </p:nvSpPr>
        <p:spPr/>
        <p:txBody>
          <a:bodyPr>
            <a:normAutofit/>
          </a:bodyPr>
          <a:lstStyle/>
          <a:p>
            <a:pPr algn="just"/>
            <a:endParaRPr lang="es-MX" sz="3200" dirty="0" smtClean="0"/>
          </a:p>
          <a:p>
            <a:pPr algn="just"/>
            <a:r>
              <a:rPr lang="es-MX" sz="3200" dirty="0" smtClean="0"/>
              <a:t>Es una metodología ágil centrada en potenciar las relaciones interpersonales como clave para el éxito en desarrollo de software, promoviendo el trabajo en equipo, preocupándose por el aprendizaje de los desarrolladores, y propiciando un buen clima de trabajo.</a:t>
            </a:r>
            <a:endParaRPr lang="es-MX" sz="3200" dirty="0"/>
          </a:p>
        </p:txBody>
      </p:sp>
    </p:spTree>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pPr lvl="0" algn="ctr"/>
            <a:r>
              <a:rPr kumimoji="0" lang="es-MX" sz="3100" b="0" strike="noStrike" cap="none" normalizeH="0" baseline="0" dirty="0" smtClean="0">
                <a:ln>
                  <a:noFill/>
                </a:ln>
                <a:solidFill>
                  <a:schemeClr val="tx1"/>
                </a:solidFill>
                <a:effectLst/>
                <a:latin typeface="Arial" pitchFamily="34" charset="0"/>
                <a:ea typeface="Times New Roman" pitchFamily="18" charset="0"/>
              </a:rPr>
              <a:t>Método SCRUM.</a:t>
            </a:r>
            <a:r>
              <a:rPr kumimoji="0" lang="es-MX" sz="3200" b="0" i="0" u="none" strike="noStrike" cap="none" normalizeH="0" baseline="0" dirty="0" smtClean="0">
                <a:ln>
                  <a:noFill/>
                </a:ln>
                <a:solidFill>
                  <a:schemeClr val="tx1"/>
                </a:solidFill>
                <a:effectLst/>
                <a:latin typeface="Arial" pitchFamily="34" charset="0"/>
              </a:rPr>
              <a:t/>
            </a:r>
            <a:br>
              <a:rPr kumimoji="0" lang="es-MX" sz="3200" b="0" i="0" u="none" strike="noStrike" cap="none" normalizeH="0" baseline="0" dirty="0" smtClean="0">
                <a:ln>
                  <a:noFill/>
                </a:ln>
                <a:solidFill>
                  <a:schemeClr val="tx1"/>
                </a:solidFill>
                <a:effectLst/>
                <a:latin typeface="Arial" pitchFamily="34" charset="0"/>
              </a:rPr>
            </a:br>
            <a:endParaRPr lang="es-ES" dirty="0"/>
          </a:p>
        </p:txBody>
      </p:sp>
      <p:sp>
        <p:nvSpPr>
          <p:cNvPr id="5" name="4 Marcador de contenido"/>
          <p:cNvSpPr>
            <a:spLocks noGrp="1"/>
          </p:cNvSpPr>
          <p:nvPr>
            <p:ph sz="quarter" idx="1"/>
          </p:nvPr>
        </p:nvSpPr>
        <p:spPr>
          <a:xfrm>
            <a:off x="539552" y="1124744"/>
            <a:ext cx="8229600" cy="4525963"/>
          </a:xfrm>
        </p:spPr>
        <p:txBody>
          <a:bodyPr>
            <a:normAutofit/>
          </a:bodyPr>
          <a:lstStyle/>
          <a:p>
            <a:pPr algn="just">
              <a:buNone/>
            </a:pPr>
            <a:r>
              <a:rPr lang="es-MX" sz="2800" dirty="0" smtClean="0"/>
              <a:t>Está especialmente indicada para proyectos con un rápido cambio de requisitos. Sus principales características se pueden resumir en dos.</a:t>
            </a:r>
          </a:p>
          <a:p>
            <a:pPr algn="just"/>
            <a:r>
              <a:rPr lang="es-MX" sz="2800" dirty="0" smtClean="0"/>
              <a:t>Mediante iteraciones, denominadas </a:t>
            </a:r>
            <a:r>
              <a:rPr lang="es-MX" sz="2800" i="1" dirty="0" err="1" smtClean="0"/>
              <a:t>sprints</a:t>
            </a:r>
            <a:r>
              <a:rPr lang="es-MX" sz="2800" dirty="0" smtClean="0"/>
              <a:t>, con una duración de 30 días. El resultado de cada </a:t>
            </a:r>
            <a:r>
              <a:rPr lang="es-MX" sz="2800" i="1" dirty="0" smtClean="0"/>
              <a:t>sprint </a:t>
            </a:r>
            <a:r>
              <a:rPr lang="es-MX" sz="2800" dirty="0" smtClean="0"/>
              <a:t>es un incremento ejecutable que se muestra al cliente.</a:t>
            </a:r>
          </a:p>
          <a:p>
            <a:pPr algn="just"/>
            <a:r>
              <a:rPr lang="es-MX" sz="2800" dirty="0" smtClean="0"/>
              <a:t>La segunda característica importante son las reuniones a lo largo proyecto. Una reunión diaria de 15 minutos del equipo de desarrollo para coordinación e integración.</a:t>
            </a:r>
          </a:p>
          <a:p>
            <a:endParaRPr lang="es-MX" sz="2800" dirty="0" smtClean="0"/>
          </a:p>
          <a:p>
            <a:endParaRPr lang="es-MX" sz="2800"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SCRUM</a:t>
            </a:r>
            <a:endParaRPr lang="es-MX" dirty="0"/>
          </a:p>
        </p:txBody>
      </p:sp>
      <p:pic>
        <p:nvPicPr>
          <p:cNvPr id="4" name="Picture 2"/>
          <p:cNvPicPr>
            <a:picLocks noGrp="1" noChangeAspect="1" noChangeArrowheads="1"/>
          </p:cNvPicPr>
          <p:nvPr>
            <p:ph sz="quarter" idx="1"/>
          </p:nvPr>
        </p:nvPicPr>
        <p:blipFill>
          <a:blip r:embed="rId2" cstate="print"/>
          <a:srcRect/>
          <a:stretch>
            <a:fillRect/>
          </a:stretch>
        </p:blipFill>
        <p:spPr bwMode="auto">
          <a:xfrm>
            <a:off x="1475656" y="2132856"/>
            <a:ext cx="6214559" cy="2688158"/>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err="1" smtClean="0"/>
              <a:t>Crystal</a:t>
            </a:r>
            <a:r>
              <a:rPr lang="es-MX" b="1" dirty="0" smtClean="0"/>
              <a:t> Clear</a:t>
            </a:r>
            <a:br>
              <a:rPr lang="es-MX" b="1" dirty="0" smtClean="0"/>
            </a:br>
            <a:endParaRPr lang="es-MX" dirty="0"/>
          </a:p>
        </p:txBody>
      </p:sp>
      <p:sp>
        <p:nvSpPr>
          <p:cNvPr id="3" name="2 Marcador de contenido"/>
          <p:cNvSpPr>
            <a:spLocks noGrp="1"/>
          </p:cNvSpPr>
          <p:nvPr>
            <p:ph sz="quarter" idx="1"/>
          </p:nvPr>
        </p:nvSpPr>
        <p:spPr>
          <a:xfrm>
            <a:off x="251520" y="1052736"/>
            <a:ext cx="8229600" cy="4525963"/>
          </a:xfrm>
        </p:spPr>
        <p:txBody>
          <a:bodyPr/>
          <a:lstStyle/>
          <a:p>
            <a:pPr algn="just"/>
            <a:r>
              <a:rPr lang="es-MX" sz="2800" dirty="0" smtClean="0"/>
              <a:t>Se trata de un conjunto de metodologías para el desarrollo de software caracterizadas por estar centradas en las personas que componen el equipo (de ellas depende el éxito del proyecto) y la reducción al máximo del número de artefactos producidos.</a:t>
            </a:r>
          </a:p>
          <a:p>
            <a:endParaRPr lang="es-MX" dirty="0"/>
          </a:p>
        </p:txBody>
      </p:sp>
      <p:pic>
        <p:nvPicPr>
          <p:cNvPr id="1028" name="Picture 4"/>
          <p:cNvPicPr>
            <a:picLocks noChangeAspect="1" noChangeArrowheads="1"/>
          </p:cNvPicPr>
          <p:nvPr/>
        </p:nvPicPr>
        <p:blipFill>
          <a:blip r:embed="rId2" cstate="print"/>
          <a:srcRect/>
          <a:stretch>
            <a:fillRect/>
          </a:stretch>
        </p:blipFill>
        <p:spPr bwMode="auto">
          <a:xfrm>
            <a:off x="5413819" y="3314328"/>
            <a:ext cx="3730181" cy="3543672"/>
          </a:xfrm>
          <a:prstGeom prst="rect">
            <a:avLst/>
          </a:prstGeom>
          <a:noFill/>
          <a:ln w="9525">
            <a:noFill/>
            <a:miter lim="800000"/>
            <a:headEnd/>
            <a:tailEnd/>
          </a:ln>
        </p:spPr>
      </p:pic>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smtClean="0"/>
              <a:t>Conclusiones</a:t>
            </a:r>
            <a:br>
              <a:rPr lang="es-MX" b="1" dirty="0" smtClean="0"/>
            </a:br>
            <a:endParaRPr lang="es-MX" dirty="0"/>
          </a:p>
        </p:txBody>
      </p:sp>
      <p:sp>
        <p:nvSpPr>
          <p:cNvPr id="3" name="2 Marcador de contenido"/>
          <p:cNvSpPr>
            <a:spLocks noGrp="1"/>
          </p:cNvSpPr>
          <p:nvPr>
            <p:ph sz="quarter" idx="1"/>
          </p:nvPr>
        </p:nvSpPr>
        <p:spPr>
          <a:xfrm>
            <a:off x="457200" y="1124744"/>
            <a:ext cx="8229600" cy="5733256"/>
          </a:xfrm>
        </p:spPr>
        <p:txBody>
          <a:bodyPr>
            <a:noAutofit/>
          </a:bodyPr>
          <a:lstStyle/>
          <a:p>
            <a:pPr algn="just"/>
            <a:r>
              <a:rPr lang="es-MX" sz="1800" dirty="0" smtClean="0"/>
              <a:t>Las metodologías ágiles ofrecen una solución casi a medida para una gran cantidad de proyectos.</a:t>
            </a:r>
          </a:p>
          <a:p>
            <a:pPr algn="just"/>
            <a:r>
              <a:rPr lang="es-MX" sz="1800" dirty="0" smtClean="0"/>
              <a:t> Las metodologías ágiles se caracterizan por su sencillez, tanto en su aprendizaje como en su aplicación; sin embargo, gozan tanto de ventajas como de inconvenientes.</a:t>
            </a:r>
          </a:p>
          <a:p>
            <a:pPr algn="just"/>
            <a:r>
              <a:rPr lang="es-MX" sz="1800" dirty="0" smtClean="0"/>
              <a:t> Las metodologías ágiles permiten a los pequeños grupos de desarrollo concentrarse en la tarea de construir software fomentando prácticas de fácil adopción y en un entorno ordenado que permiten que los proyectos finalicen exitosamente.</a:t>
            </a:r>
          </a:p>
          <a:p>
            <a:pPr algn="just"/>
            <a:r>
              <a:rPr lang="es-MX" sz="1800" dirty="0" smtClean="0"/>
              <a:t>XP es una de las metodologías ágiles más extendidas y populares, además es considerada como una metodología posmoderna cuyas grandes capacidades se generan a través de procesos emergentes.</a:t>
            </a:r>
          </a:p>
          <a:p>
            <a:pPr algn="just"/>
            <a:r>
              <a:rPr lang="es-MX" sz="1800" dirty="0" smtClean="0"/>
              <a:t>A pesar de las continuas criticas que las metodologías ágiles sufren, son usadas por muchas grandes empresas y se han utilizado en grandes sistemas, lo que hace prever que estas metodologías han llegado para quedarse.</a:t>
            </a:r>
            <a:endParaRPr lang="es-MX" sz="1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32656" y="2996952"/>
            <a:ext cx="8928992" cy="1066800"/>
          </a:xfrm>
        </p:spPr>
        <p:txBody>
          <a:bodyPr>
            <a:normAutofit/>
          </a:bodyPr>
          <a:lstStyle/>
          <a:p>
            <a:r>
              <a:rPr lang="es-MX" sz="2400" dirty="0" smtClean="0"/>
              <a:t>            	METODOLOGÍA DE PROGRAMACIÓN ÁGILES</a:t>
            </a:r>
            <a:endParaRPr lang="es-ES" sz="2400"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REFERENCIAS</a:t>
            </a:r>
            <a:endParaRPr lang="es-MX" dirty="0"/>
          </a:p>
        </p:txBody>
      </p:sp>
      <p:sp>
        <p:nvSpPr>
          <p:cNvPr id="3" name="2 Marcador de contenido"/>
          <p:cNvSpPr>
            <a:spLocks noGrp="1"/>
          </p:cNvSpPr>
          <p:nvPr>
            <p:ph sz="quarter" idx="1"/>
          </p:nvPr>
        </p:nvSpPr>
        <p:spPr/>
        <p:txBody>
          <a:bodyPr>
            <a:normAutofit fontScale="55000" lnSpcReduction="20000"/>
          </a:bodyPr>
          <a:lstStyle/>
          <a:p>
            <a:pPr algn="just"/>
            <a:r>
              <a:rPr lang="es-MX" sz="2800" dirty="0">
                <a:hlinkClick r:id="rId2"/>
              </a:rPr>
              <a:t>http://es.wikipedia.org/wiki/Desarrollo_%C3%A1gil_de_software</a:t>
            </a:r>
            <a:endParaRPr lang="es-MX" sz="2800" dirty="0"/>
          </a:p>
          <a:p>
            <a:pPr algn="just"/>
            <a:endParaRPr lang="es-MX" sz="2800" dirty="0"/>
          </a:p>
          <a:p>
            <a:pPr algn="just"/>
            <a:r>
              <a:rPr lang="es-MX" sz="2800" dirty="0" err="1"/>
              <a:t>Canós</a:t>
            </a:r>
            <a:r>
              <a:rPr lang="es-MX" sz="2800" dirty="0"/>
              <a:t>, JH. Letelier, P. </a:t>
            </a:r>
            <a:r>
              <a:rPr lang="es-MX" sz="2800" dirty="0" err="1"/>
              <a:t>Penadés</a:t>
            </a:r>
            <a:r>
              <a:rPr lang="es-MX" sz="2800" dirty="0"/>
              <a:t>, MC. “</a:t>
            </a:r>
            <a:r>
              <a:rPr lang="es-MX" sz="2800" dirty="0" err="1"/>
              <a:t>Métodologías</a:t>
            </a:r>
            <a:r>
              <a:rPr lang="es-MX" sz="2800" dirty="0"/>
              <a:t> Ágiles</a:t>
            </a:r>
          </a:p>
          <a:p>
            <a:pPr algn="just"/>
            <a:r>
              <a:rPr lang="es-MX" sz="2800" dirty="0"/>
              <a:t>en el Desarrollo de Software“. DSIC -Universidad Politécnica</a:t>
            </a:r>
          </a:p>
          <a:p>
            <a:pPr algn="just"/>
            <a:r>
              <a:rPr lang="es-MX" sz="2800" dirty="0"/>
              <a:t>de Valencia.</a:t>
            </a:r>
          </a:p>
          <a:p>
            <a:pPr algn="just"/>
            <a:endParaRPr lang="es-MX" sz="2800" dirty="0"/>
          </a:p>
          <a:p>
            <a:pPr algn="just"/>
            <a:r>
              <a:rPr lang="es-MX" sz="2800" dirty="0">
                <a:hlinkClick r:id="rId3"/>
              </a:rPr>
              <a:t>www.agilemanifesto.org</a:t>
            </a:r>
            <a:endParaRPr lang="es-MX" sz="2800" dirty="0"/>
          </a:p>
          <a:p>
            <a:pPr algn="just"/>
            <a:endParaRPr lang="es-MX" sz="2800" dirty="0"/>
          </a:p>
          <a:p>
            <a:pPr algn="just"/>
            <a:r>
              <a:rPr lang="es-MX" sz="2800" dirty="0"/>
              <a:t>5. XP Agile </a:t>
            </a:r>
            <a:r>
              <a:rPr lang="es-MX" sz="2800" dirty="0" err="1"/>
              <a:t>Universe</a:t>
            </a:r>
            <a:r>
              <a:rPr lang="es-MX" sz="2800" dirty="0"/>
              <a:t>: </a:t>
            </a:r>
            <a:r>
              <a:rPr lang="es-MX" sz="2800" dirty="0">
                <a:hlinkClick r:id="rId4"/>
              </a:rPr>
              <a:t>www.agileuniverse.com</a:t>
            </a:r>
            <a:r>
              <a:rPr lang="es-MX" sz="2800" dirty="0"/>
              <a:t>.</a:t>
            </a:r>
          </a:p>
          <a:p>
            <a:pPr algn="just"/>
            <a:endParaRPr lang="es-MX" sz="2800" dirty="0"/>
          </a:p>
          <a:p>
            <a:pPr algn="just"/>
            <a:r>
              <a:rPr lang="es-MX" sz="2800" dirty="0" err="1"/>
              <a:t>Conference</a:t>
            </a:r>
            <a:r>
              <a:rPr lang="es-MX" sz="2800" dirty="0"/>
              <a:t> </a:t>
            </a:r>
            <a:r>
              <a:rPr lang="es-MX" sz="2800" dirty="0" err="1"/>
              <a:t>on</a:t>
            </a:r>
            <a:r>
              <a:rPr lang="es-MX" sz="2800" dirty="0"/>
              <a:t> </a:t>
            </a:r>
            <a:r>
              <a:rPr lang="es-MX" sz="2800" dirty="0" err="1"/>
              <a:t>eXtreme</a:t>
            </a:r>
            <a:r>
              <a:rPr lang="es-MX" sz="2800" dirty="0"/>
              <a:t> </a:t>
            </a:r>
            <a:r>
              <a:rPr lang="es-MX" sz="2800" dirty="0" err="1"/>
              <a:t>Programming</a:t>
            </a:r>
            <a:r>
              <a:rPr lang="es-MX" sz="2800" dirty="0"/>
              <a:t> and Agile </a:t>
            </a:r>
            <a:r>
              <a:rPr lang="es-MX" sz="2800" dirty="0" err="1"/>
              <a:t>Processes</a:t>
            </a:r>
            <a:endParaRPr lang="es-MX" sz="2800" dirty="0"/>
          </a:p>
          <a:p>
            <a:pPr algn="just"/>
            <a:r>
              <a:rPr lang="es-MX" sz="2800" dirty="0"/>
              <a:t>in Software </a:t>
            </a:r>
            <a:r>
              <a:rPr lang="es-MX" sz="2800" dirty="0" err="1"/>
              <a:t>Engineering</a:t>
            </a:r>
            <a:r>
              <a:rPr lang="es-MX" sz="2800" dirty="0"/>
              <a:t>: </a:t>
            </a:r>
            <a:r>
              <a:rPr lang="es-MX" sz="2800" dirty="0">
                <a:hlinkClick r:id="rId5"/>
              </a:rPr>
              <a:t>www.xp2004.org</a:t>
            </a:r>
            <a:r>
              <a:rPr lang="es-MX" sz="2800" dirty="0"/>
              <a:t>.</a:t>
            </a:r>
          </a:p>
          <a:p>
            <a:pPr algn="just"/>
            <a:endParaRPr lang="es-MX" sz="2800" dirty="0"/>
          </a:p>
          <a:p>
            <a:pPr algn="just"/>
            <a:r>
              <a:rPr lang="es-MX" sz="2800" dirty="0"/>
              <a:t>Agile </a:t>
            </a:r>
            <a:r>
              <a:rPr lang="es-MX" sz="2800" dirty="0" err="1"/>
              <a:t>Development</a:t>
            </a:r>
            <a:r>
              <a:rPr lang="es-MX" sz="2800" dirty="0"/>
              <a:t> </a:t>
            </a:r>
            <a:r>
              <a:rPr lang="es-MX" sz="2800" dirty="0" err="1"/>
              <a:t>Conference</a:t>
            </a:r>
            <a:r>
              <a:rPr lang="es-MX" sz="2800" dirty="0"/>
              <a:t> (EEUU):</a:t>
            </a:r>
          </a:p>
          <a:p>
            <a:pPr algn="just"/>
            <a:r>
              <a:rPr lang="es-MX" sz="2800" dirty="0">
                <a:hlinkClick r:id="rId6"/>
              </a:rPr>
              <a:t>www.agiledevelopmentconference.com</a:t>
            </a:r>
            <a:r>
              <a:rPr lang="es-MX" sz="2800" dirty="0"/>
              <a:t>.</a:t>
            </a:r>
          </a:p>
          <a:p>
            <a:pPr algn="just"/>
            <a:endParaRPr lang="es-MX" sz="2800" dirty="0"/>
          </a:p>
          <a:p>
            <a:pPr algn="just"/>
            <a:r>
              <a:rPr lang="es-MX" sz="2800" dirty="0"/>
              <a:t>Agile </a:t>
            </a:r>
            <a:r>
              <a:rPr lang="es-MX" sz="2800" dirty="0" err="1"/>
              <a:t>Development</a:t>
            </a:r>
            <a:r>
              <a:rPr lang="es-MX" sz="2800" dirty="0"/>
              <a:t> </a:t>
            </a:r>
            <a:r>
              <a:rPr lang="es-MX" sz="2800" dirty="0" err="1"/>
              <a:t>Conference</a:t>
            </a:r>
            <a:r>
              <a:rPr lang="es-MX" sz="2800" dirty="0"/>
              <a:t> (Australia):</a:t>
            </a:r>
          </a:p>
          <a:p>
            <a:pPr algn="just"/>
            <a:r>
              <a:rPr lang="es-MX" sz="2800" dirty="0">
                <a:hlinkClick r:id="rId7"/>
              </a:rPr>
              <a:t>www.softed.com/adc2003</a:t>
            </a:r>
            <a:r>
              <a:rPr lang="es-MX" sz="2800" dirty="0"/>
              <a:t>.</a:t>
            </a:r>
          </a:p>
          <a:p>
            <a:endParaRPr lang="es-MX" dirty="0"/>
          </a:p>
          <a:p>
            <a:endParaRPr lang="es-MX" dirty="0"/>
          </a:p>
        </p:txBody>
      </p:sp>
    </p:spTree>
    <p:extLst>
      <p:ext uri="{BB962C8B-B14F-4D97-AF65-F5344CB8AC3E}">
        <p14:creationId xmlns:p14="http://schemas.microsoft.com/office/powerpoint/2010/main" val="27315026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lstStyle/>
          <a:p>
            <a:r>
              <a:rPr lang="es-MX" dirty="0" smtClean="0"/>
              <a:t>Gracias por su atención</a:t>
            </a:r>
            <a:endParaRPr lang="es-MX" dirty="0"/>
          </a:p>
        </p:txBody>
      </p:sp>
      <p:sp>
        <p:nvSpPr>
          <p:cNvPr id="2" name="Subtítulo 1"/>
          <p:cNvSpPr>
            <a:spLocks noGrp="1"/>
          </p:cNvSpPr>
          <p:nvPr>
            <p:ph type="subTitle" idx="1"/>
          </p:nvPr>
        </p:nvSpPr>
        <p:spPr/>
        <p:txBody>
          <a:bodyPr/>
          <a:lstStyle/>
          <a:p>
            <a:endParaRPr lang="es-ES"/>
          </a:p>
        </p:txBody>
      </p:sp>
    </p:spTree>
    <p:extLst>
      <p:ext uri="{BB962C8B-B14F-4D97-AF65-F5344CB8AC3E}">
        <p14:creationId xmlns:p14="http://schemas.microsoft.com/office/powerpoint/2010/main" val="27209248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Título"/>
          <p:cNvSpPr>
            <a:spLocks noGrp="1"/>
          </p:cNvSpPr>
          <p:nvPr>
            <p:ph type="title"/>
          </p:nvPr>
        </p:nvSpPr>
        <p:spPr/>
        <p:txBody>
          <a:bodyPr/>
          <a:lstStyle/>
          <a:p>
            <a:r>
              <a:rPr lang="es-MX" dirty="0" smtClean="0"/>
              <a:t>ANTECEDENTES</a:t>
            </a:r>
            <a:endParaRPr lang="es-ES" dirty="0"/>
          </a:p>
        </p:txBody>
      </p:sp>
      <p:sp>
        <p:nvSpPr>
          <p:cNvPr id="9" name="8 Marcador de texto"/>
          <p:cNvSpPr>
            <a:spLocks noGrp="1"/>
          </p:cNvSpPr>
          <p:nvPr>
            <p:ph type="body" idx="1"/>
          </p:nvPr>
        </p:nvSpPr>
        <p:spPr/>
        <p:txBody>
          <a:bodyPr/>
          <a:lstStyle/>
          <a:p>
            <a:r>
              <a:rPr lang="es-ES" dirty="0" smtClean="0"/>
              <a:t>Rapid </a:t>
            </a:r>
            <a:r>
              <a:rPr lang="es-ES" dirty="0" err="1" smtClean="0"/>
              <a:t>Application</a:t>
            </a:r>
            <a:r>
              <a:rPr lang="es-ES" dirty="0" smtClean="0"/>
              <a:t> </a:t>
            </a:r>
            <a:r>
              <a:rPr lang="es-ES" dirty="0" err="1" smtClean="0"/>
              <a:t>Development</a:t>
            </a:r>
            <a:endParaRPr lang="es-ES" dirty="0" smtClean="0"/>
          </a:p>
          <a:p>
            <a:r>
              <a:rPr lang="es-ES_tradnl" dirty="0" smtClean="0"/>
              <a:t>Metodologías Livianas</a:t>
            </a:r>
            <a:endParaRPr lang="es-ES" dirty="0" smtClean="0"/>
          </a:p>
          <a:p>
            <a:endParaRPr lang="es-ES" dirty="0"/>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normAutofit/>
          </a:bodyPr>
          <a:lstStyle/>
          <a:p>
            <a:pPr marL="0" indent="0" algn="just">
              <a:buNone/>
            </a:pPr>
            <a:endParaRPr lang="es-MX" sz="3600" dirty="0" smtClean="0"/>
          </a:p>
          <a:p>
            <a:pPr marL="0" indent="0" algn="just">
              <a:buNone/>
            </a:pPr>
            <a:r>
              <a:rPr lang="es-MX" sz="3600" dirty="0" smtClean="0"/>
              <a:t>La </a:t>
            </a:r>
            <a:r>
              <a:rPr lang="es-MX" sz="3600" dirty="0"/>
              <a:t>definición moderna de desarrollo ágil de software evolucionó a mediados de los años </a:t>
            </a:r>
            <a:r>
              <a:rPr lang="es-MX" sz="3600" u="sng" dirty="0"/>
              <a:t>1990</a:t>
            </a:r>
            <a:r>
              <a:rPr lang="es-MX" sz="3600" dirty="0"/>
              <a:t> como parte de una reacción contra los métodos de "peso pesado", muy estructurados y estrictos, extraídos del modelo de desarrollo en cascada. </a:t>
            </a:r>
          </a:p>
          <a:p>
            <a:pPr marL="0" indent="0">
              <a:buNone/>
            </a:pPr>
            <a:endParaRPr lang="es-ES" dirty="0"/>
          </a:p>
        </p:txBody>
      </p:sp>
      <p:sp>
        <p:nvSpPr>
          <p:cNvPr id="4" name="1 Título"/>
          <p:cNvSpPr>
            <a:spLocks noGrp="1"/>
          </p:cNvSpPr>
          <p:nvPr>
            <p:ph type="title"/>
          </p:nvPr>
        </p:nvSpPr>
        <p:spPr>
          <a:xfrm>
            <a:off x="457200" y="152400"/>
            <a:ext cx="8229600" cy="990600"/>
          </a:xfrm>
        </p:spPr>
        <p:txBody>
          <a:bodyPr/>
          <a:lstStyle/>
          <a:p>
            <a:r>
              <a:rPr lang="es-ES" dirty="0" smtClean="0"/>
              <a:t>ALGO DE HISTORIA</a:t>
            </a:r>
            <a:endParaRPr lang="es-ES" dirty="0"/>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pPr marL="0" indent="0" algn="just">
              <a:buNone/>
            </a:pPr>
            <a:endParaRPr lang="es-MX" sz="3400" dirty="0" smtClean="0"/>
          </a:p>
          <a:p>
            <a:pPr marL="0" indent="0" algn="just">
              <a:buNone/>
            </a:pPr>
            <a:r>
              <a:rPr lang="es-MX" sz="3400" dirty="0" smtClean="0"/>
              <a:t>El </a:t>
            </a:r>
            <a:r>
              <a:rPr lang="es-MX" sz="3400" dirty="0"/>
              <a:t>proceso originado del uso del modelo en cascada era visto como burocrático, lento, degradante e inconsistente con las formas de desarrollo de software que realmente realizaban un trabajo eficiente.</a:t>
            </a:r>
          </a:p>
          <a:p>
            <a:endParaRPr lang="es-MX" dirty="0"/>
          </a:p>
        </p:txBody>
      </p:sp>
    </p:spTree>
    <p:extLst>
      <p:ext uri="{BB962C8B-B14F-4D97-AF65-F5344CB8AC3E}">
        <p14:creationId xmlns:p14="http://schemas.microsoft.com/office/powerpoint/2010/main" val="2981451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RAD</a:t>
            </a:r>
            <a:endParaRPr lang="es-ES" dirty="0"/>
          </a:p>
        </p:txBody>
      </p:sp>
      <p:sp>
        <p:nvSpPr>
          <p:cNvPr id="3" name="2 Marcador de contenido"/>
          <p:cNvSpPr>
            <a:spLocks noGrp="1"/>
          </p:cNvSpPr>
          <p:nvPr>
            <p:ph sz="quarter" idx="1"/>
          </p:nvPr>
        </p:nvSpPr>
        <p:spPr/>
        <p:txBody>
          <a:bodyPr>
            <a:normAutofit lnSpcReduction="10000"/>
          </a:bodyPr>
          <a:lstStyle/>
          <a:p>
            <a:pPr algn="just"/>
            <a:r>
              <a:rPr lang="es-ES_tradnl" dirty="0" smtClean="0"/>
              <a:t>En la </a:t>
            </a:r>
            <a:r>
              <a:rPr lang="es-ES_tradnl" dirty="0"/>
              <a:t>década del ’90, surgió un </a:t>
            </a:r>
            <a:r>
              <a:rPr lang="es-ES_tradnl" dirty="0" smtClean="0"/>
              <a:t>enfoque revolucionario </a:t>
            </a:r>
            <a:r>
              <a:rPr lang="es-ES_tradnl" dirty="0"/>
              <a:t>para su momento ya que iba </a:t>
            </a:r>
            <a:r>
              <a:rPr lang="es-ES_tradnl" dirty="0" smtClean="0"/>
              <a:t>en contra </a:t>
            </a:r>
            <a:r>
              <a:rPr lang="es-ES_tradnl" dirty="0"/>
              <a:t>de toda creencia de </a:t>
            </a:r>
            <a:r>
              <a:rPr lang="es-ES_tradnl" dirty="0" smtClean="0"/>
              <a:t>que mediante </a:t>
            </a:r>
            <a:r>
              <a:rPr lang="es-ES_tradnl" dirty="0"/>
              <a:t>procesos altamente definidos se iba a lograr obtener software en </a:t>
            </a:r>
            <a:r>
              <a:rPr lang="es-ES_tradnl" dirty="0" smtClean="0"/>
              <a:t>tiempo, costo </a:t>
            </a:r>
            <a:r>
              <a:rPr lang="es-ES_tradnl" dirty="0"/>
              <a:t>y con la requerida calidad</a:t>
            </a:r>
            <a:r>
              <a:rPr lang="es-ES_tradnl" dirty="0" smtClean="0"/>
              <a:t>.</a:t>
            </a:r>
          </a:p>
          <a:p>
            <a:pPr algn="just">
              <a:buNone/>
            </a:pPr>
            <a:r>
              <a:rPr lang="es-ES_tradnl" dirty="0" smtClean="0"/>
              <a:t> En la comunidad de Ingeniería de Software conocido como </a:t>
            </a:r>
            <a:r>
              <a:rPr lang="es-ES" dirty="0" smtClean="0"/>
              <a:t>RAD o Rapid </a:t>
            </a:r>
            <a:r>
              <a:rPr lang="es-ES" dirty="0" err="1" smtClean="0"/>
              <a:t>Application</a:t>
            </a:r>
            <a:r>
              <a:rPr lang="es-ES" dirty="0" smtClean="0"/>
              <a:t> </a:t>
            </a:r>
            <a:r>
              <a:rPr lang="es-ES" dirty="0" err="1" smtClean="0"/>
              <a:t>Development</a:t>
            </a:r>
            <a:r>
              <a:rPr lang="es-ES" dirty="0" smtClean="0"/>
              <a:t>. </a:t>
            </a:r>
          </a:p>
          <a:p>
            <a:pPr algn="just"/>
            <a:r>
              <a:rPr lang="es-ES" dirty="0"/>
              <a:t>E</a:t>
            </a:r>
            <a:r>
              <a:rPr lang="es-ES" dirty="0" smtClean="0"/>
              <a:t>ntorno de </a:t>
            </a:r>
            <a:r>
              <a:rPr lang="es-ES_tradnl" dirty="0" smtClean="0"/>
              <a:t>desarrollo altamente productivo</a:t>
            </a:r>
          </a:p>
          <a:p>
            <a:pPr algn="just"/>
            <a:r>
              <a:rPr lang="es-ES_tradnl" dirty="0"/>
              <a:t>G</a:t>
            </a:r>
            <a:r>
              <a:rPr lang="es-ES_tradnl" dirty="0" smtClean="0"/>
              <a:t>rupos pequeños de </a:t>
            </a:r>
            <a:r>
              <a:rPr lang="es-ES" dirty="0" smtClean="0"/>
              <a:t>programadores</a:t>
            </a:r>
          </a:p>
          <a:p>
            <a:pPr algn="just"/>
            <a:r>
              <a:rPr lang="es-ES" dirty="0"/>
              <a:t>H</a:t>
            </a:r>
            <a:r>
              <a:rPr lang="es-ES" dirty="0" smtClean="0"/>
              <a:t>erramientas que generaban código en forma automática tomando como entradas sintaxis de alto nivel.</a:t>
            </a:r>
            <a:br>
              <a:rPr lang="es-ES" dirty="0" smtClean="0"/>
            </a:br>
            <a:endParaRPr lang="es-ES" dirty="0" smtClean="0"/>
          </a:p>
          <a:p>
            <a:endParaRPr lang="es-ES" dirty="0"/>
          </a:p>
        </p:txBody>
      </p:sp>
    </p:spTree>
    <p:extLst>
      <p:ext uri="{BB962C8B-B14F-4D97-AF65-F5344CB8AC3E}">
        <p14:creationId xmlns:p14="http://schemas.microsoft.com/office/powerpoint/2010/main" val="3009677914"/>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p:txBody>
          <a:bodyPr/>
          <a:lstStyle/>
          <a:p>
            <a:pPr marL="0" indent="0" algn="just">
              <a:buNone/>
            </a:pPr>
            <a:endParaRPr lang="es-MX" sz="3600" dirty="0" smtClean="0"/>
          </a:p>
          <a:p>
            <a:pPr marL="0" indent="0" algn="just">
              <a:buNone/>
            </a:pPr>
            <a:endParaRPr lang="es-MX" sz="3600" dirty="0"/>
          </a:p>
          <a:p>
            <a:pPr marL="0" indent="0" algn="just">
              <a:buNone/>
            </a:pPr>
            <a:r>
              <a:rPr lang="es-MX" sz="3600" dirty="0" smtClean="0"/>
              <a:t>La mayoría de los equipos ágiles están localizados en una simple oficina abierta, a veces llamadas "plataformas de lanzamiento" </a:t>
            </a:r>
            <a:endParaRPr lang="es-MX" sz="3600" dirty="0"/>
          </a:p>
          <a:p>
            <a:endParaRPr lang="es-MX" dirty="0"/>
          </a:p>
        </p:txBody>
      </p:sp>
    </p:spTree>
    <p:extLst>
      <p:ext uri="{BB962C8B-B14F-4D97-AF65-F5344CB8AC3E}">
        <p14:creationId xmlns:p14="http://schemas.microsoft.com/office/powerpoint/2010/main" val="3421781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	</a:t>
            </a:r>
            <a:r>
              <a:rPr lang="es-ES_tradnl" dirty="0" smtClean="0"/>
              <a:t>METODOLOGÍAS LIVIANAS</a:t>
            </a:r>
            <a:endParaRPr lang="es-ES" dirty="0"/>
          </a:p>
        </p:txBody>
      </p:sp>
      <p:sp>
        <p:nvSpPr>
          <p:cNvPr id="3" name="2 Marcador de contenido"/>
          <p:cNvSpPr>
            <a:spLocks noGrp="1"/>
          </p:cNvSpPr>
          <p:nvPr>
            <p:ph sz="quarter" idx="1"/>
          </p:nvPr>
        </p:nvSpPr>
        <p:spPr/>
        <p:txBody>
          <a:bodyPr>
            <a:normAutofit/>
          </a:bodyPr>
          <a:lstStyle/>
          <a:p>
            <a:pPr>
              <a:buNone/>
            </a:pPr>
            <a:endParaRPr lang="es-ES_tradnl" dirty="0" smtClean="0"/>
          </a:p>
          <a:p>
            <a:pPr algn="just">
              <a:buNone/>
            </a:pPr>
            <a:r>
              <a:rPr lang="es-ES_tradnl" dirty="0" smtClean="0"/>
              <a:t>Dio paso al termino “ágiles”</a:t>
            </a:r>
          </a:p>
          <a:p>
            <a:pPr algn="just">
              <a:buNone/>
            </a:pPr>
            <a:endParaRPr lang="es-ES_tradnl" dirty="0" smtClean="0"/>
          </a:p>
          <a:p>
            <a:pPr algn="just"/>
            <a:r>
              <a:rPr lang="es-ES_tradnl" dirty="0" smtClean="0"/>
              <a:t>Consideraba </a:t>
            </a:r>
            <a:r>
              <a:rPr lang="es-ES_tradnl" dirty="0"/>
              <a:t>por muchos desarrolladores como meramente intuitiva. </a:t>
            </a:r>
            <a:endParaRPr lang="es-ES_tradnl" dirty="0" smtClean="0"/>
          </a:p>
          <a:p>
            <a:pPr algn="just"/>
            <a:endParaRPr lang="es-ES_tradnl" dirty="0"/>
          </a:p>
          <a:p>
            <a:pPr algn="just"/>
            <a:r>
              <a:rPr lang="es-ES_tradnl" dirty="0"/>
              <a:t>E</a:t>
            </a:r>
            <a:r>
              <a:rPr lang="es-ES_tradnl" dirty="0" smtClean="0"/>
              <a:t>n </a:t>
            </a:r>
            <a:r>
              <a:rPr lang="es-ES_tradnl" dirty="0"/>
              <a:t>febrero de 2001, tras una reunión celebrada en Utah-EEUU, </a:t>
            </a:r>
            <a:r>
              <a:rPr lang="es-ES_tradnl" dirty="0" smtClean="0"/>
              <a:t>nace formalmente </a:t>
            </a:r>
            <a:r>
              <a:rPr lang="es-ES_tradnl" dirty="0"/>
              <a:t>el término “ágil” aplicado al </a:t>
            </a:r>
            <a:r>
              <a:rPr lang="es-ES_tradnl" dirty="0" smtClean="0"/>
              <a:t>desarrollo.</a:t>
            </a:r>
          </a:p>
          <a:p>
            <a:pPr>
              <a:buNone/>
            </a:pPr>
            <a:endParaRPr lang="es-ES" dirty="0"/>
          </a:p>
        </p:txBody>
      </p:sp>
    </p:spTree>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EL MANIFIESTO ÁGIL</a:t>
            </a:r>
            <a:endParaRPr lang="es-ES" dirty="0"/>
          </a:p>
        </p:txBody>
      </p:sp>
      <p:sp>
        <p:nvSpPr>
          <p:cNvPr id="3" name="2 Marcador de contenido"/>
          <p:cNvSpPr>
            <a:spLocks noGrp="1"/>
          </p:cNvSpPr>
          <p:nvPr>
            <p:ph type="body" idx="1"/>
          </p:nvPr>
        </p:nvSpPr>
        <p:spPr/>
        <p:txBody>
          <a:bodyPr/>
          <a:lstStyle/>
          <a:p>
            <a:r>
              <a:rPr lang="es-ES_tradnl" dirty="0"/>
              <a:t>R</a:t>
            </a:r>
            <a:r>
              <a:rPr lang="es-ES_tradnl" dirty="0" smtClean="0"/>
              <a:t>esume </a:t>
            </a:r>
            <a:r>
              <a:rPr lang="es-ES_tradnl" dirty="0"/>
              <a:t>la filosofía “ágil</a:t>
            </a:r>
            <a:r>
              <a:rPr lang="es-ES_tradnl" dirty="0" smtClean="0"/>
              <a:t>”.</a:t>
            </a:r>
          </a:p>
          <a:p>
            <a:r>
              <a:rPr lang="es-MX" dirty="0" smtClean="0"/>
              <a:t>Los 12 principios</a:t>
            </a:r>
            <a:endParaRPr lang="es-ES_tradnl" dirty="0" smtClean="0"/>
          </a:p>
          <a:p>
            <a:pPr>
              <a:buNone/>
            </a:pPr>
            <a:endParaRPr lang="es-ES" dirty="0"/>
          </a:p>
        </p:txBody>
      </p:sp>
    </p:spTree>
  </p:cSld>
  <p:clrMapOvr>
    <a:masterClrMapping/>
  </p:clrMapOvr>
  <p:transition spd="slow">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en">
  <a:themeElements>
    <a:clrScheme name="Orige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e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e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229</TotalTime>
  <Words>986</Words>
  <Application>Microsoft Office PowerPoint</Application>
  <PresentationFormat>Presentación en pantalla (4:3)</PresentationFormat>
  <Paragraphs>115</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Bookman Old Style</vt:lpstr>
      <vt:lpstr>Gill Sans MT</vt:lpstr>
      <vt:lpstr>Times New Roman</vt:lpstr>
      <vt:lpstr>Wingdings</vt:lpstr>
      <vt:lpstr>Wingdings 3</vt:lpstr>
      <vt:lpstr>Origen</vt:lpstr>
      <vt:lpstr>MODELOS DE DESARROLLO GLOBAL DE SOFTWARE</vt:lpstr>
      <vt:lpstr>             METODOLOGÍA DE PROGRAMACIÓN ÁGILES</vt:lpstr>
      <vt:lpstr>ANTECEDENTES</vt:lpstr>
      <vt:lpstr>ALGO DE HISTORIA</vt:lpstr>
      <vt:lpstr>Presentación de PowerPoint</vt:lpstr>
      <vt:lpstr>RAD</vt:lpstr>
      <vt:lpstr>Presentación de PowerPoint</vt:lpstr>
      <vt:lpstr> METODOLOGÍAS LIVIANAS</vt:lpstr>
      <vt:lpstr>EL MANIFIESTO ÁGIL</vt:lpstr>
      <vt:lpstr>Principales valores del desarrollo ágil. </vt:lpstr>
      <vt:lpstr>Los valores anteriores inspiran los doce principios del manifiesto. </vt:lpstr>
      <vt:lpstr>METODOLOGÍA ÁGIL</vt:lpstr>
      <vt:lpstr>Metodologías ágiles</vt:lpstr>
      <vt:lpstr>METODOLOGÍA ÁGIL </vt:lpstr>
      <vt:lpstr>XP- eXtreme Programming  </vt:lpstr>
      <vt:lpstr>Método SCRUM. </vt:lpstr>
      <vt:lpstr>SCRUM</vt:lpstr>
      <vt:lpstr>Crystal Clear </vt:lpstr>
      <vt:lpstr>Conclusiones </vt:lpstr>
      <vt:lpstr>REFERENCIAS</vt:lpstr>
      <vt:lpstr>Gracias por su atención</vt:lpstr>
    </vt:vector>
  </TitlesOfParts>
  <Company>Windows uE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de Programación AGILES</dc:title>
  <dc:creator>Ing. Rafael Campa García</dc:creator>
  <cp:lastModifiedBy>Lorena Aguilar Montes</cp:lastModifiedBy>
  <cp:revision>31</cp:revision>
  <dcterms:created xsi:type="dcterms:W3CDTF">2011-09-13T04:41:37Z</dcterms:created>
  <dcterms:modified xsi:type="dcterms:W3CDTF">2015-08-04T03:31:15Z</dcterms:modified>
</cp:coreProperties>
</file>