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5940425" cy="233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11" d="100"/>
          <a:sy n="211" d="100"/>
        </p:scale>
        <p:origin x="17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59CF4-FF28-4B20-B9F7-F87830B54642}" type="datetimeFigureOut">
              <a:rPr lang="LID4096" smtClean="0"/>
              <a:t>06/30/2020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87363" y="1143000"/>
            <a:ext cx="78327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D56CC-6B5E-4BF3-9F63-98531EDAC2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5855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71468" rtl="0" eaLnBrk="1" latinLnBrk="0" hangingPunct="1">
      <a:defRPr sz="487" kern="1200">
        <a:solidFill>
          <a:schemeClr val="tx1"/>
        </a:solidFill>
        <a:latin typeface="+mn-lt"/>
        <a:ea typeface="+mn-ea"/>
        <a:cs typeface="+mn-cs"/>
      </a:defRPr>
    </a:lvl1pPr>
    <a:lvl2pPr marL="185734" algn="l" defTabSz="371468" rtl="0" eaLnBrk="1" latinLnBrk="0" hangingPunct="1">
      <a:defRPr sz="487" kern="1200">
        <a:solidFill>
          <a:schemeClr val="tx1"/>
        </a:solidFill>
        <a:latin typeface="+mn-lt"/>
        <a:ea typeface="+mn-ea"/>
        <a:cs typeface="+mn-cs"/>
      </a:defRPr>
    </a:lvl2pPr>
    <a:lvl3pPr marL="371468" algn="l" defTabSz="371468" rtl="0" eaLnBrk="1" latinLnBrk="0" hangingPunct="1">
      <a:defRPr sz="487" kern="1200">
        <a:solidFill>
          <a:schemeClr val="tx1"/>
        </a:solidFill>
        <a:latin typeface="+mn-lt"/>
        <a:ea typeface="+mn-ea"/>
        <a:cs typeface="+mn-cs"/>
      </a:defRPr>
    </a:lvl3pPr>
    <a:lvl4pPr marL="557201" algn="l" defTabSz="371468" rtl="0" eaLnBrk="1" latinLnBrk="0" hangingPunct="1">
      <a:defRPr sz="487" kern="1200">
        <a:solidFill>
          <a:schemeClr val="tx1"/>
        </a:solidFill>
        <a:latin typeface="+mn-lt"/>
        <a:ea typeface="+mn-ea"/>
        <a:cs typeface="+mn-cs"/>
      </a:defRPr>
    </a:lvl4pPr>
    <a:lvl5pPr marL="742936" algn="l" defTabSz="371468" rtl="0" eaLnBrk="1" latinLnBrk="0" hangingPunct="1">
      <a:defRPr sz="487" kern="1200">
        <a:solidFill>
          <a:schemeClr val="tx1"/>
        </a:solidFill>
        <a:latin typeface="+mn-lt"/>
        <a:ea typeface="+mn-ea"/>
        <a:cs typeface="+mn-cs"/>
      </a:defRPr>
    </a:lvl5pPr>
    <a:lvl6pPr marL="928669" algn="l" defTabSz="371468" rtl="0" eaLnBrk="1" latinLnBrk="0" hangingPunct="1">
      <a:defRPr sz="487" kern="1200">
        <a:solidFill>
          <a:schemeClr val="tx1"/>
        </a:solidFill>
        <a:latin typeface="+mn-lt"/>
        <a:ea typeface="+mn-ea"/>
        <a:cs typeface="+mn-cs"/>
      </a:defRPr>
    </a:lvl6pPr>
    <a:lvl7pPr marL="1114404" algn="l" defTabSz="371468" rtl="0" eaLnBrk="1" latinLnBrk="0" hangingPunct="1">
      <a:defRPr sz="487" kern="1200">
        <a:solidFill>
          <a:schemeClr val="tx1"/>
        </a:solidFill>
        <a:latin typeface="+mn-lt"/>
        <a:ea typeface="+mn-ea"/>
        <a:cs typeface="+mn-cs"/>
      </a:defRPr>
    </a:lvl7pPr>
    <a:lvl8pPr marL="1300138" algn="l" defTabSz="371468" rtl="0" eaLnBrk="1" latinLnBrk="0" hangingPunct="1">
      <a:defRPr sz="487" kern="1200">
        <a:solidFill>
          <a:schemeClr val="tx1"/>
        </a:solidFill>
        <a:latin typeface="+mn-lt"/>
        <a:ea typeface="+mn-ea"/>
        <a:cs typeface="+mn-cs"/>
      </a:defRPr>
    </a:lvl8pPr>
    <a:lvl9pPr marL="1485872" algn="l" defTabSz="371468" rtl="0" eaLnBrk="1" latinLnBrk="0" hangingPunct="1">
      <a:defRPr sz="4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7363" y="1143000"/>
            <a:ext cx="78327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a legend could be included? I add it</a:t>
            </a:r>
            <a:r>
              <a:rPr lang="en-US" baseline="0" dirty="0" smtClean="0"/>
              <a:t> outside of the figure, and if needed can be included.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D56CC-6B5E-4BF3-9F63-98531EDAC231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6027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53" y="382954"/>
            <a:ext cx="4455319" cy="814658"/>
          </a:xfrm>
        </p:spPr>
        <p:txBody>
          <a:bodyPr anchor="b"/>
          <a:lstStyle>
            <a:lvl1pPr algn="ctr">
              <a:defRPr sz="20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553" y="1229029"/>
            <a:ext cx="4455319" cy="564952"/>
          </a:xfrm>
        </p:spPr>
        <p:txBody>
          <a:bodyPr/>
          <a:lstStyle>
            <a:lvl1pPr marL="0" indent="0" algn="ctr">
              <a:buNone/>
              <a:defRPr sz="819"/>
            </a:lvl1pPr>
            <a:lvl2pPr marL="155997" indent="0" algn="ctr">
              <a:buNone/>
              <a:defRPr sz="682"/>
            </a:lvl2pPr>
            <a:lvl3pPr marL="311993" indent="0" algn="ctr">
              <a:buNone/>
              <a:defRPr sz="614"/>
            </a:lvl3pPr>
            <a:lvl4pPr marL="467990" indent="0" algn="ctr">
              <a:buNone/>
              <a:defRPr sz="546"/>
            </a:lvl4pPr>
            <a:lvl5pPr marL="623987" indent="0" algn="ctr">
              <a:buNone/>
              <a:defRPr sz="546"/>
            </a:lvl5pPr>
            <a:lvl6pPr marL="779983" indent="0" algn="ctr">
              <a:buNone/>
              <a:defRPr sz="546"/>
            </a:lvl6pPr>
            <a:lvl7pPr marL="935980" indent="0" algn="ctr">
              <a:buNone/>
              <a:defRPr sz="546"/>
            </a:lvl7pPr>
            <a:lvl8pPr marL="1091976" indent="0" algn="ctr">
              <a:buNone/>
              <a:defRPr sz="546"/>
            </a:lvl8pPr>
            <a:lvl9pPr marL="1247973" indent="0" algn="ctr">
              <a:buNone/>
              <a:defRPr sz="54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242A-01B4-4476-B3EA-2EBB36632F01}" type="datetimeFigureOut">
              <a:rPr lang="LID4096" smtClean="0"/>
              <a:t>06/30/2020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8B03-3A43-4273-B50F-230E7A2E66C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8073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242A-01B4-4476-B3EA-2EBB36632F01}" type="datetimeFigureOut">
              <a:rPr lang="LID4096" smtClean="0"/>
              <a:t>06/30/2020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8B03-3A43-4273-B50F-230E7A2E66C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8035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1117" y="124582"/>
            <a:ext cx="1280904" cy="19830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404" y="124582"/>
            <a:ext cx="3768457" cy="198302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242A-01B4-4476-B3EA-2EBB36632F01}" type="datetimeFigureOut">
              <a:rPr lang="LID4096" smtClean="0"/>
              <a:t>06/30/2020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8B03-3A43-4273-B50F-230E7A2E66C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6635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242A-01B4-4476-B3EA-2EBB36632F01}" type="datetimeFigureOut">
              <a:rPr lang="LID4096" smtClean="0"/>
              <a:t>06/30/2020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8B03-3A43-4273-B50F-230E7A2E66C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338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10" y="583369"/>
            <a:ext cx="5123617" cy="973364"/>
          </a:xfrm>
        </p:spPr>
        <p:txBody>
          <a:bodyPr anchor="b"/>
          <a:lstStyle>
            <a:lvl1pPr>
              <a:defRPr sz="20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310" y="1565942"/>
            <a:ext cx="5123617" cy="511869"/>
          </a:xfrm>
        </p:spPr>
        <p:txBody>
          <a:bodyPr/>
          <a:lstStyle>
            <a:lvl1pPr marL="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1pPr>
            <a:lvl2pPr marL="155997" indent="0">
              <a:buNone/>
              <a:defRPr sz="682">
                <a:solidFill>
                  <a:schemeClr val="tx1">
                    <a:tint val="75000"/>
                  </a:schemeClr>
                </a:solidFill>
              </a:defRPr>
            </a:lvl2pPr>
            <a:lvl3pPr marL="311993" indent="0">
              <a:buNone/>
              <a:defRPr sz="614">
                <a:solidFill>
                  <a:schemeClr val="tx1">
                    <a:tint val="75000"/>
                  </a:schemeClr>
                </a:solidFill>
              </a:defRPr>
            </a:lvl3pPr>
            <a:lvl4pPr marL="46799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4pPr>
            <a:lvl5pPr marL="623987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5pPr>
            <a:lvl6pPr marL="77998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6pPr>
            <a:lvl7pPr marL="93598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7pPr>
            <a:lvl8pPr marL="1091976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8pPr>
            <a:lvl9pPr marL="124797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242A-01B4-4476-B3EA-2EBB36632F01}" type="datetimeFigureOut">
              <a:rPr lang="LID4096" smtClean="0"/>
              <a:t>06/30/2020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8B03-3A43-4273-B50F-230E7A2E66C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50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404" y="622910"/>
            <a:ext cx="2524681" cy="14846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7340" y="622910"/>
            <a:ext cx="2524681" cy="14846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242A-01B4-4476-B3EA-2EBB36632F01}" type="datetimeFigureOut">
              <a:rPr lang="LID4096" smtClean="0"/>
              <a:t>06/30/2020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8B03-3A43-4273-B50F-230E7A2E66C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809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124582"/>
            <a:ext cx="5123617" cy="452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178" y="573619"/>
            <a:ext cx="2513078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178" y="854741"/>
            <a:ext cx="2513078" cy="12571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7340" y="573619"/>
            <a:ext cx="2525454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7340" y="854741"/>
            <a:ext cx="2525454" cy="12571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242A-01B4-4476-B3EA-2EBB36632F01}" type="datetimeFigureOut">
              <a:rPr lang="LID4096" smtClean="0"/>
              <a:t>06/30/2020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8B03-3A43-4273-B50F-230E7A2E66C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1981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242A-01B4-4476-B3EA-2EBB36632F01}" type="datetimeFigureOut">
              <a:rPr lang="LID4096" smtClean="0"/>
              <a:t>06/30/2020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8B03-3A43-4273-B50F-230E7A2E66C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8087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242A-01B4-4476-B3EA-2EBB36632F01}" type="datetimeFigureOut">
              <a:rPr lang="LID4096" smtClean="0"/>
              <a:t>06/30/2020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8B03-3A43-4273-B50F-230E7A2E66C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927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155998"/>
            <a:ext cx="1915942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54" y="336913"/>
            <a:ext cx="3007340" cy="1662899"/>
          </a:xfrm>
        </p:spPr>
        <p:txBody>
          <a:bodyPr/>
          <a:lstStyle>
            <a:lvl1pPr>
              <a:defRPr sz="1092"/>
            </a:lvl1pPr>
            <a:lvl2pPr>
              <a:defRPr sz="955"/>
            </a:lvl2pPr>
            <a:lvl3pPr>
              <a:defRPr sz="819"/>
            </a:lvl3pPr>
            <a:lvl4pPr>
              <a:defRPr sz="682"/>
            </a:lvl4pPr>
            <a:lvl5pPr>
              <a:defRPr sz="682"/>
            </a:lvl5pPr>
            <a:lvl6pPr>
              <a:defRPr sz="682"/>
            </a:lvl6pPr>
            <a:lvl7pPr>
              <a:defRPr sz="682"/>
            </a:lvl7pPr>
            <a:lvl8pPr>
              <a:defRPr sz="682"/>
            </a:lvl8pPr>
            <a:lvl9pPr>
              <a:defRPr sz="68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178" y="701992"/>
            <a:ext cx="1915942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242A-01B4-4476-B3EA-2EBB36632F01}" type="datetimeFigureOut">
              <a:rPr lang="LID4096" smtClean="0"/>
              <a:t>06/30/2020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8B03-3A43-4273-B50F-230E7A2E66C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995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155998"/>
            <a:ext cx="1915942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5454" y="336913"/>
            <a:ext cx="3007340" cy="1662899"/>
          </a:xfrm>
        </p:spPr>
        <p:txBody>
          <a:bodyPr anchor="t"/>
          <a:lstStyle>
            <a:lvl1pPr marL="0" indent="0">
              <a:buNone/>
              <a:defRPr sz="1092"/>
            </a:lvl1pPr>
            <a:lvl2pPr marL="155997" indent="0">
              <a:buNone/>
              <a:defRPr sz="955"/>
            </a:lvl2pPr>
            <a:lvl3pPr marL="311993" indent="0">
              <a:buNone/>
              <a:defRPr sz="819"/>
            </a:lvl3pPr>
            <a:lvl4pPr marL="467990" indent="0">
              <a:buNone/>
              <a:defRPr sz="682"/>
            </a:lvl4pPr>
            <a:lvl5pPr marL="623987" indent="0">
              <a:buNone/>
              <a:defRPr sz="682"/>
            </a:lvl5pPr>
            <a:lvl6pPr marL="779983" indent="0">
              <a:buNone/>
              <a:defRPr sz="682"/>
            </a:lvl6pPr>
            <a:lvl7pPr marL="935980" indent="0">
              <a:buNone/>
              <a:defRPr sz="682"/>
            </a:lvl7pPr>
            <a:lvl8pPr marL="1091976" indent="0">
              <a:buNone/>
              <a:defRPr sz="682"/>
            </a:lvl8pPr>
            <a:lvl9pPr marL="1247973" indent="0">
              <a:buNone/>
              <a:defRPr sz="68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178" y="701992"/>
            <a:ext cx="1915942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242A-01B4-4476-B3EA-2EBB36632F01}" type="datetimeFigureOut">
              <a:rPr lang="LID4096" smtClean="0"/>
              <a:t>06/30/2020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8B03-3A43-4273-B50F-230E7A2E66C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594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404" y="124582"/>
            <a:ext cx="5123617" cy="45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404" y="622910"/>
            <a:ext cx="5123617" cy="148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404" y="2168810"/>
            <a:ext cx="1336596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9242A-01B4-4476-B3EA-2EBB36632F01}" type="datetimeFigureOut">
              <a:rPr lang="LID4096" smtClean="0"/>
              <a:t>06/30/2020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7766" y="2168810"/>
            <a:ext cx="2004893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5425" y="2168810"/>
            <a:ext cx="1336596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D8B03-3A43-4273-B50F-230E7A2E66C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830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11993" rtl="0" eaLnBrk="1" latinLnBrk="0" hangingPunct="1">
        <a:lnSpc>
          <a:spcPct val="90000"/>
        </a:lnSpc>
        <a:spcBef>
          <a:spcPct val="0"/>
        </a:spcBef>
        <a:buNone/>
        <a:defRPr sz="15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998" indent="-77998" algn="l" defTabSz="311993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819" kern="1200">
          <a:solidFill>
            <a:schemeClr val="tx1"/>
          </a:solidFill>
          <a:latin typeface="+mn-lt"/>
          <a:ea typeface="+mn-ea"/>
          <a:cs typeface="+mn-cs"/>
        </a:defRPr>
      </a:lvl2pPr>
      <a:lvl3pPr marL="38999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82" kern="1200">
          <a:solidFill>
            <a:schemeClr val="tx1"/>
          </a:solidFill>
          <a:latin typeface="+mn-lt"/>
          <a:ea typeface="+mn-ea"/>
          <a:cs typeface="+mn-cs"/>
        </a:defRPr>
      </a:lvl3pPr>
      <a:lvl4pPr marL="54598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70198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85798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101397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16997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325971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1pPr>
      <a:lvl2pPr marL="15599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2pPr>
      <a:lvl3pPr marL="31199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3pPr>
      <a:lvl4pPr marL="46799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62398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77998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93598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091976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24797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0897A3-1264-4BEF-B8EE-9613C7D3D7ED}"/>
              </a:ext>
            </a:extLst>
          </p:cNvPr>
          <p:cNvSpPr/>
          <p:nvPr/>
        </p:nvSpPr>
        <p:spPr>
          <a:xfrm>
            <a:off x="2389972" y="76302"/>
            <a:ext cx="1152000" cy="251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JRC Monthly Water History</a:t>
            </a:r>
            <a:endParaRPr lang="LID4096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15DC1A-D5FA-4BE6-8502-A5ACCB635EDF}"/>
              </a:ext>
            </a:extLst>
          </p:cNvPr>
          <p:cNvSpPr/>
          <p:nvPr/>
        </p:nvSpPr>
        <p:spPr>
          <a:xfrm>
            <a:off x="46036" y="866584"/>
            <a:ext cx="900001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Detected water pixels</a:t>
            </a:r>
            <a:endParaRPr lang="LID4096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53BBE-229B-4ED0-849A-CE64F4C0A911}"/>
              </a:ext>
            </a:extLst>
          </p:cNvPr>
          <p:cNvSpPr/>
          <p:nvPr/>
        </p:nvSpPr>
        <p:spPr>
          <a:xfrm>
            <a:off x="1092009" y="866584"/>
            <a:ext cx="1152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 pixels 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∩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150 m coast buffer</a:t>
            </a:r>
            <a:endParaRPr lang="LID4096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250107-C8B6-48AF-A23B-DC560D7E57F9}"/>
              </a:ext>
            </a:extLst>
          </p:cNvPr>
          <p:cNvSpPr/>
          <p:nvPr/>
        </p:nvSpPr>
        <p:spPr>
          <a:xfrm>
            <a:off x="2389981" y="866584"/>
            <a:ext cx="1152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 pixels 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∩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JRC pre-event water occurrence &gt; 80%</a:t>
            </a:r>
            <a:endParaRPr lang="LID4096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FE823F-24D4-424E-9560-23546C398DE7}"/>
              </a:ext>
            </a:extLst>
          </p:cNvPr>
          <p:cNvSpPr/>
          <p:nvPr/>
        </p:nvSpPr>
        <p:spPr>
          <a:xfrm>
            <a:off x="1092008" y="147817"/>
            <a:ext cx="1152000" cy="169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NZ coastlines</a:t>
            </a:r>
            <a:endParaRPr lang="LID4096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A21AA66-7F03-47E8-95A6-715B6D8A1B06}"/>
              </a:ext>
            </a:extLst>
          </p:cNvPr>
          <p:cNvSpPr/>
          <p:nvPr/>
        </p:nvSpPr>
        <p:spPr>
          <a:xfrm>
            <a:off x="3687955" y="866584"/>
            <a:ext cx="1152000" cy="54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 pixels 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∩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 pixels occurrence &lt; 1x </a:t>
            </a:r>
            <a:endParaRPr lang="LID4096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6B3F95-45DD-4EF6-BB72-E0255A13438E}"/>
              </a:ext>
            </a:extLst>
          </p:cNvPr>
          <p:cNvSpPr/>
          <p:nvPr/>
        </p:nvSpPr>
        <p:spPr>
          <a:xfrm>
            <a:off x="3614947" y="45238"/>
            <a:ext cx="1297974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Post-event detected water pixels for 17 mosaics</a:t>
            </a:r>
            <a:endParaRPr lang="LID4096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08F79B-56B2-44A3-8781-950320B54151}"/>
              </a:ext>
            </a:extLst>
          </p:cNvPr>
          <p:cNvSpPr/>
          <p:nvPr/>
        </p:nvSpPr>
        <p:spPr>
          <a:xfrm>
            <a:off x="3687935" y="455153"/>
            <a:ext cx="1152000" cy="20005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Temporal aggregation</a:t>
            </a:r>
            <a:endParaRPr lang="LID4096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65323A4-67CA-4165-A878-7D706CB53AB3}"/>
              </a:ext>
            </a:extLst>
          </p:cNvPr>
          <p:cNvSpPr/>
          <p:nvPr/>
        </p:nvSpPr>
        <p:spPr>
          <a:xfrm>
            <a:off x="2389972" y="455153"/>
            <a:ext cx="1152000" cy="20005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Temporal aggregation</a:t>
            </a:r>
            <a:endParaRPr lang="LID4096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2343BE-E5C8-4409-986D-0ADDB57951FB}"/>
              </a:ext>
            </a:extLst>
          </p:cNvPr>
          <p:cNvSpPr/>
          <p:nvPr/>
        </p:nvSpPr>
        <p:spPr>
          <a:xfrm>
            <a:off x="1092009" y="444218"/>
            <a:ext cx="1152000" cy="20005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Buffer</a:t>
            </a:r>
            <a:endParaRPr lang="LID4096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359B3A5-FF0A-49AB-B1C6-077C8C0DC095}"/>
              </a:ext>
            </a:extLst>
          </p:cNvPr>
          <p:cNvSpPr/>
          <p:nvPr/>
        </p:nvSpPr>
        <p:spPr>
          <a:xfrm>
            <a:off x="4985929" y="866584"/>
            <a:ext cx="900001" cy="54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Detected water pixels </a:t>
            </a:r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refined</a:t>
            </a:r>
            <a:endParaRPr lang="LID4096" sz="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63C619-F8CD-466F-A65D-E89108381550}"/>
              </a:ext>
            </a:extLst>
          </p:cNvPr>
          <p:cNvSpPr/>
          <p:nvPr/>
        </p:nvSpPr>
        <p:spPr>
          <a:xfrm>
            <a:off x="46036" y="1560246"/>
            <a:ext cx="900001" cy="54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Detected water pixels </a:t>
            </a:r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refined</a:t>
            </a:r>
            <a:endParaRPr lang="LID4096" sz="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BBE87A-1EB0-4DE4-9E8D-F3F555E18383}"/>
              </a:ext>
            </a:extLst>
          </p:cNvPr>
          <p:cNvSpPr txBox="1"/>
          <p:nvPr/>
        </p:nvSpPr>
        <p:spPr>
          <a:xfrm>
            <a:off x="946035" y="948479"/>
            <a:ext cx="14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</a:t>
            </a:r>
            <a:endParaRPr lang="LID4096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6A31F0-E6F2-4D8D-AA95-B50203F65892}"/>
              </a:ext>
            </a:extLst>
          </p:cNvPr>
          <p:cNvSpPr txBox="1"/>
          <p:nvPr/>
        </p:nvSpPr>
        <p:spPr>
          <a:xfrm>
            <a:off x="2244009" y="948479"/>
            <a:ext cx="14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</a:t>
            </a:r>
            <a:endParaRPr lang="LID4096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86854E-F2EE-4F8F-84F7-C9AE9ECAC562}"/>
              </a:ext>
            </a:extLst>
          </p:cNvPr>
          <p:cNvSpPr txBox="1"/>
          <p:nvPr/>
        </p:nvSpPr>
        <p:spPr>
          <a:xfrm>
            <a:off x="3541982" y="948479"/>
            <a:ext cx="14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</a:t>
            </a:r>
            <a:endParaRPr lang="LID4096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8D7761-EAAB-42F4-B879-FEEB67D119EC}"/>
              </a:ext>
            </a:extLst>
          </p:cNvPr>
          <p:cNvSpPr txBox="1"/>
          <p:nvPr/>
        </p:nvSpPr>
        <p:spPr>
          <a:xfrm>
            <a:off x="4853845" y="948479"/>
            <a:ext cx="11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=</a:t>
            </a:r>
            <a:endParaRPr lang="LID4096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609359-7743-444B-BA9E-721AC12F1B28}"/>
              </a:ext>
            </a:extLst>
          </p:cNvPr>
          <p:cNvSpPr/>
          <p:nvPr/>
        </p:nvSpPr>
        <p:spPr>
          <a:xfrm>
            <a:off x="4985929" y="1557294"/>
            <a:ext cx="900001" cy="5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Detected landslide-dammed lakes</a:t>
            </a:r>
            <a:endParaRPr lang="LID4096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B8C4DF-6AA1-4BD8-AD60-0F27AC7DC3ED}"/>
              </a:ext>
            </a:extLst>
          </p:cNvPr>
          <p:cNvSpPr/>
          <p:nvPr/>
        </p:nvSpPr>
        <p:spPr>
          <a:xfrm>
            <a:off x="1133354" y="1567612"/>
            <a:ext cx="953909" cy="52322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Connected components creation &amp; statistics calculation </a:t>
            </a:r>
            <a:endParaRPr lang="LID4096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EE505AB-9914-42B3-BE84-AC59B909DB0D}"/>
              </a:ext>
            </a:extLst>
          </p:cNvPr>
          <p:cNvSpPr/>
          <p:nvPr/>
        </p:nvSpPr>
        <p:spPr>
          <a:xfrm>
            <a:off x="2274580" y="1560246"/>
            <a:ext cx="891742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Detected water connected components</a:t>
            </a:r>
            <a:endParaRPr lang="LID4096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3CC70DF-D465-4607-812C-BA0B6E5806AC}"/>
              </a:ext>
            </a:extLst>
          </p:cNvPr>
          <p:cNvSpPr/>
          <p:nvPr/>
        </p:nvSpPr>
        <p:spPr>
          <a:xfrm>
            <a:off x="3353642" y="1557294"/>
            <a:ext cx="1444971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Refinement criteria:</a:t>
            </a:r>
          </a:p>
          <a:p>
            <a:pPr marL="179388" indent="-92075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0.06 &lt; Mean MNDWI &lt; 0.7</a:t>
            </a:r>
          </a:p>
          <a:p>
            <a:pPr marL="179388" indent="-92075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VDCN &gt; 1 m</a:t>
            </a:r>
          </a:p>
          <a:p>
            <a:pPr marL="179388" indent="-92075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 &gt; </a:t>
            </a:r>
            <a: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 m</a:t>
            </a:r>
            <a:r>
              <a:rPr lang="en-US" sz="7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59" name="Graphic 58" descr="Filter">
            <a:extLst>
              <a:ext uri="{FF2B5EF4-FFF2-40B4-BE49-F238E27FC236}">
                <a16:creationId xmlns:a16="http://schemas.microsoft.com/office/drawing/2014/main" id="{9B4591CC-6128-4406-939F-EBBA1131755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155488" y="1724516"/>
            <a:ext cx="205556" cy="205556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DD4BAD0-1B9A-4E86-A648-188BEBFB74B0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2087262" y="1829222"/>
            <a:ext cx="187318" cy="1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C8AD69C-CF76-4C9B-84AC-50F3D33F8A33}"/>
              </a:ext>
            </a:extLst>
          </p:cNvPr>
          <p:cNvCxnSpPr>
            <a:cxnSpLocks/>
            <a:stCxn id="40" idx="2"/>
            <a:endCxn id="9" idx="0"/>
          </p:cNvCxnSpPr>
          <p:nvPr/>
        </p:nvCxnSpPr>
        <p:spPr>
          <a:xfrm>
            <a:off x="1668009" y="644272"/>
            <a:ext cx="0" cy="22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8DED68-C8FB-4926-905B-F3DD7089035A}"/>
              </a:ext>
            </a:extLst>
          </p:cNvPr>
          <p:cNvCxnSpPr>
            <a:stCxn id="39" idx="2"/>
            <a:endCxn id="30" idx="0"/>
          </p:cNvCxnSpPr>
          <p:nvPr/>
        </p:nvCxnSpPr>
        <p:spPr>
          <a:xfrm>
            <a:off x="2965973" y="655208"/>
            <a:ext cx="9" cy="21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6D18406-4912-40D5-9908-7674A0FC3960}"/>
              </a:ext>
            </a:extLst>
          </p:cNvPr>
          <p:cNvCxnSpPr>
            <a:stCxn id="38" idx="2"/>
            <a:endCxn id="35" idx="0"/>
          </p:cNvCxnSpPr>
          <p:nvPr/>
        </p:nvCxnSpPr>
        <p:spPr>
          <a:xfrm>
            <a:off x="4263935" y="655208"/>
            <a:ext cx="20" cy="21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8E9195C-5D07-46EA-B1DC-E01489341AD7}"/>
              </a:ext>
            </a:extLst>
          </p:cNvPr>
          <p:cNvCxnSpPr>
            <a:stCxn id="43" idx="3"/>
            <a:endCxn id="50" idx="1"/>
          </p:cNvCxnSpPr>
          <p:nvPr/>
        </p:nvCxnSpPr>
        <p:spPr>
          <a:xfrm flipV="1">
            <a:off x="946037" y="1829222"/>
            <a:ext cx="187317" cy="1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77042B7-DA83-4825-95C8-2252927C2D73}"/>
              </a:ext>
            </a:extLst>
          </p:cNvPr>
          <p:cNvCxnSpPr>
            <a:cxnSpLocks/>
            <a:stCxn id="52" idx="3"/>
            <a:endCxn id="48" idx="1"/>
          </p:cNvCxnSpPr>
          <p:nvPr/>
        </p:nvCxnSpPr>
        <p:spPr>
          <a:xfrm>
            <a:off x="4798611" y="1827294"/>
            <a:ext cx="187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67DEB35-CD7B-4354-AFFF-1722B3C8DC47}"/>
              </a:ext>
            </a:extLst>
          </p:cNvPr>
          <p:cNvCxnSpPr>
            <a:stCxn id="34" idx="2"/>
            <a:endCxn id="40" idx="0"/>
          </p:cNvCxnSpPr>
          <p:nvPr/>
        </p:nvCxnSpPr>
        <p:spPr>
          <a:xfrm>
            <a:off x="1668009" y="317093"/>
            <a:ext cx="1" cy="127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173318E-C912-4D65-B697-48DA4A106F58}"/>
              </a:ext>
            </a:extLst>
          </p:cNvPr>
          <p:cNvCxnSpPr>
            <a:stCxn id="7" idx="2"/>
            <a:endCxn id="39" idx="0"/>
          </p:cNvCxnSpPr>
          <p:nvPr/>
        </p:nvCxnSpPr>
        <p:spPr>
          <a:xfrm>
            <a:off x="2965972" y="328302"/>
            <a:ext cx="0" cy="126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108423C-4AAA-4DB0-B3D3-566EBB2B56AA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4263935" y="353016"/>
            <a:ext cx="1" cy="102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FFE8EA11-81FA-4B92-9F7C-3D5CC4ABF126}"/>
              </a:ext>
            </a:extLst>
          </p:cNvPr>
          <p:cNvSpPr/>
          <p:nvPr/>
        </p:nvSpPr>
        <p:spPr>
          <a:xfrm>
            <a:off x="11200" y="20307"/>
            <a:ext cx="5911808" cy="1434209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64658D0-BBE6-45F4-99CD-C8581B9C454B}"/>
              </a:ext>
            </a:extLst>
          </p:cNvPr>
          <p:cNvSpPr/>
          <p:nvPr/>
        </p:nvSpPr>
        <p:spPr>
          <a:xfrm>
            <a:off x="14309" y="1502996"/>
            <a:ext cx="5911808" cy="82709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B37027E-FC0A-4AF9-B9B2-DCAB3346F4A7}"/>
              </a:ext>
            </a:extLst>
          </p:cNvPr>
          <p:cNvSpPr/>
          <p:nvPr/>
        </p:nvSpPr>
        <p:spPr>
          <a:xfrm>
            <a:off x="36687" y="2193284"/>
            <a:ext cx="1243475" cy="1162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/>
              <a:t>Connected components level</a:t>
            </a:r>
            <a:endParaRPr lang="LID4096" sz="7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E937F7A-3FEE-485E-A9D7-778EC967760E}"/>
              </a:ext>
            </a:extLst>
          </p:cNvPr>
          <p:cNvSpPr/>
          <p:nvPr/>
        </p:nvSpPr>
        <p:spPr>
          <a:xfrm>
            <a:off x="34836" y="40048"/>
            <a:ext cx="557348" cy="115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/>
              <a:t>Pixel level</a:t>
            </a:r>
            <a:endParaRPr lang="LID4096" sz="7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3055858" y="2395431"/>
            <a:ext cx="2867151" cy="180000"/>
            <a:chOff x="11200" y="2890072"/>
            <a:chExt cx="2867151" cy="18000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115DC1A-D5FA-4BE6-8502-A5ACCB635EDF}"/>
                </a:ext>
              </a:extLst>
            </p:cNvPr>
            <p:cNvSpPr/>
            <p:nvPr/>
          </p:nvSpPr>
          <p:spPr>
            <a:xfrm>
              <a:off x="11200" y="2890072"/>
              <a:ext cx="2867151" cy="18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LID4096" sz="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F2343BE-E5C8-4409-986D-0ADDB57951FB}"/>
                </a:ext>
              </a:extLst>
            </p:cNvPr>
            <p:cNvSpPr/>
            <p:nvPr/>
          </p:nvSpPr>
          <p:spPr>
            <a:xfrm>
              <a:off x="865860" y="2926072"/>
              <a:ext cx="360000" cy="108000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  <a:endParaRPr lang="LID4096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15DC1A-D5FA-4BE6-8502-A5ACCB635EDF}"/>
                </a:ext>
              </a:extLst>
            </p:cNvPr>
            <p:cNvSpPr/>
            <p:nvPr/>
          </p:nvSpPr>
          <p:spPr>
            <a:xfrm>
              <a:off x="46036" y="2926072"/>
              <a:ext cx="360000" cy="10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layer</a:t>
              </a:r>
              <a:endParaRPr lang="LID4096" sz="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4609359-7743-444B-BA9E-721AC12F1B28}"/>
                </a:ext>
              </a:extLst>
            </p:cNvPr>
            <p:cNvSpPr/>
            <p:nvPr/>
          </p:nvSpPr>
          <p:spPr>
            <a:xfrm>
              <a:off x="461836" y="2927241"/>
              <a:ext cx="360000" cy="108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 layer</a:t>
              </a:r>
              <a:endParaRPr lang="LID4096" sz="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359B3A5-FF0A-49AB-B1C6-077C8C0DC095}"/>
                </a:ext>
              </a:extLst>
            </p:cNvPr>
            <p:cNvSpPr/>
            <p:nvPr/>
          </p:nvSpPr>
          <p:spPr>
            <a:xfrm>
              <a:off x="1271612" y="2928991"/>
              <a:ext cx="576000" cy="10800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Intermediate layer</a:t>
              </a:r>
              <a:endParaRPr lang="LID4096" sz="5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8B53BBE-229B-4ED0-849A-CE64F4C0A911}"/>
                </a:ext>
              </a:extLst>
            </p:cNvPr>
            <p:cNvSpPr/>
            <p:nvPr/>
          </p:nvSpPr>
          <p:spPr>
            <a:xfrm>
              <a:off x="1906195" y="2924465"/>
              <a:ext cx="432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 result</a:t>
              </a:r>
              <a:endParaRPr lang="LID4096" sz="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3FE823F-24D4-424E-9560-23546C398DE7}"/>
                </a:ext>
              </a:extLst>
            </p:cNvPr>
            <p:cNvSpPr/>
            <p:nvPr/>
          </p:nvSpPr>
          <p:spPr>
            <a:xfrm>
              <a:off x="2385901" y="2927384"/>
              <a:ext cx="432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Ancillary data</a:t>
              </a:r>
              <a:endParaRPr lang="LID4096" sz="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9959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128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 Abad</dc:creator>
  <cp:lastModifiedBy>Abad Crespo Lorena Cristina</cp:lastModifiedBy>
  <cp:revision>33</cp:revision>
  <dcterms:created xsi:type="dcterms:W3CDTF">2020-05-31T10:29:14Z</dcterms:created>
  <dcterms:modified xsi:type="dcterms:W3CDTF">2020-06-30T07:58:20Z</dcterms:modified>
</cp:coreProperties>
</file>