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711" r:id="rId3"/>
  </p:sldMasterIdLst>
  <p:notesMasterIdLst>
    <p:notesMasterId r:id="rId31"/>
  </p:notesMasterIdLst>
  <p:sldIdLst>
    <p:sldId id="272" r:id="rId4"/>
    <p:sldId id="273" r:id="rId5"/>
    <p:sldId id="274" r:id="rId6"/>
    <p:sldId id="258" r:id="rId7"/>
    <p:sldId id="259" r:id="rId8"/>
    <p:sldId id="277" r:id="rId9"/>
    <p:sldId id="257" r:id="rId10"/>
    <p:sldId id="278" r:id="rId11"/>
    <p:sldId id="279" r:id="rId12"/>
    <p:sldId id="280" r:id="rId13"/>
    <p:sldId id="261" r:id="rId14"/>
    <p:sldId id="281" r:id="rId15"/>
    <p:sldId id="282" r:id="rId16"/>
    <p:sldId id="263" r:id="rId17"/>
    <p:sldId id="265" r:id="rId18"/>
    <p:sldId id="264" r:id="rId19"/>
    <p:sldId id="283" r:id="rId20"/>
    <p:sldId id="260" r:id="rId21"/>
    <p:sldId id="275" r:id="rId22"/>
    <p:sldId id="276" r:id="rId23"/>
    <p:sldId id="262" r:id="rId24"/>
    <p:sldId id="266" r:id="rId25"/>
    <p:sldId id="285" r:id="rId26"/>
    <p:sldId id="267" r:id="rId27"/>
    <p:sldId id="284" r:id="rId28"/>
    <p:sldId id="271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67" autoAdjust="0"/>
  </p:normalViewPr>
  <p:slideViewPr>
    <p:cSldViewPr snapToGrid="0">
      <p:cViewPr varScale="1">
        <p:scale>
          <a:sx n="73" d="100"/>
          <a:sy n="73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C201D-8A3B-477A-9791-26F567113722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4644-5553-4D9B-B0E7-A46E78C775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9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al trimmer abbiamo più Flessibilità (</a:t>
            </a:r>
            <a:r>
              <a:rPr lang="it-IT" dirty="0" err="1"/>
              <a:t>modulability</a:t>
            </a:r>
            <a:r>
              <a:rPr lang="it-IT" dirty="0"/>
              <a:t>/</a:t>
            </a:r>
            <a:r>
              <a:rPr lang="it-IT" dirty="0" err="1"/>
              <a:t>modularity</a:t>
            </a:r>
            <a:r>
              <a:rPr lang="it-IT" dirty="0"/>
              <a:t> o </a:t>
            </a:r>
            <a:r>
              <a:rPr lang="it-IT" dirty="0" err="1"/>
              <a:t>modularity</a:t>
            </a:r>
            <a:r>
              <a:rPr lang="it-IT" dirty="0"/>
              <a:t>) del codice .. Nel </a:t>
            </a:r>
            <a:r>
              <a:rPr lang="it-IT" dirty="0" err="1"/>
              <a:t>servomotor</a:t>
            </a:r>
            <a:r>
              <a:rPr lang="it-IT" dirty="0"/>
              <a:t> </a:t>
            </a:r>
            <a:r>
              <a:rPr lang="it-IT" dirty="0" err="1"/>
              <a:t>implemneta</a:t>
            </a:r>
            <a:r>
              <a:rPr lang="it-IT" dirty="0"/>
              <a:t> una formula che per qualsiasi grado calcoli il movimento. </a:t>
            </a:r>
          </a:p>
          <a:p>
            <a:endParaRPr lang="it-IT" dirty="0"/>
          </a:p>
          <a:p>
            <a:r>
              <a:rPr lang="it-IT" dirty="0"/>
              <a:t>Robustezza: metti funzione che ti fa uscire dal programma se succede una cosa indesiderata!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E4644-5553-4D9B-B0E7-A46E78C775D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0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4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0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3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19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2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9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24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94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70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2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08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23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5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15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49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992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13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13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68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20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04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4D95-97D4-AC4F-96FB-71C7C7AD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D415D-5F86-82D8-F33D-5E15A657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0DE1-02D6-867C-48B8-D83E3B0E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72D9-920C-C8D5-0159-5B49852F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B54B-24F1-0877-BAE1-9823FE59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3266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B1D5-232D-BD91-A6EA-5D2A047A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AC0-8651-F709-CB5F-6ED9C0DE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60D7-FFA7-E34A-2BD6-6597A582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A318-3BFC-A880-30E9-AB707AAC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5125-CA01-BF4B-370D-5CCB7A4E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57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035B-C188-27AF-F261-ED29A41A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B122-91B9-08CE-2E2B-EE62AE0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7077-4CF4-8416-2C31-42BC337A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CFCD-4327-F536-AD2B-FD7D12C6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7FDE-F739-4B2D-8C59-DC0B4B0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78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EF9-D97D-92EB-6FBC-C7244492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689A-D6BD-D9EE-73CF-B5DAD736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AA50E-F3F8-1E4C-6260-63FF6E06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C74F-38B4-48E9-E9B1-C56BF58C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BDE60-D399-51A4-449B-3E44D78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A3EBB-A3EF-3096-15E7-9826CC5A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499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5B8F-D4BB-9187-26F5-1320F12E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9BC8-1868-D7E0-DCE8-CF13728A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4A6-C8C3-30B3-A44F-B0437A1CB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AEE36-8169-A6FA-DA33-87AAD7B38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2F1DE-327D-41C4-588D-6C28214B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FAF8-DD8E-B5D4-BE62-F9F17BAF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0B715-6FF3-3CC0-4338-48FEB490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EDF92-4CA9-6733-F89F-8E1E4D09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0908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B70-9550-7577-728C-8E8DB31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BB8A9-F0DE-6C9E-5F22-00F41A1D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54E09-FD39-B522-E020-9A68EE0A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AC91-230A-D4D4-6ABB-D9BB19E1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083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F107A-15BE-2C9D-5C2F-6706F087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5AFA3-667D-7E5B-BF1A-ACBB0152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78BD-E753-E55D-F17D-330A930A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24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90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0A15-E32E-A484-26A7-CAD5B838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F368-6003-84DA-9840-DE326D21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CD44-56DF-2D7B-111E-FEFF3415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649E4-804E-8F82-303E-3AAEE082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B1DB-CB91-CDCE-5222-D7E52059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5DB0-D6DA-32A3-DA68-8509FF52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163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F0CB-36E5-A896-CBF5-801A0925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F9544-D8DE-253A-50B9-E46D7F14A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32D14-B5B1-527D-000F-FE3C77BBB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AAD0-1A0B-A605-F1BC-A772A350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7FDC-E3C1-7E29-1296-3F607760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8CCF-7FAD-978E-2870-D48CE7AE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784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CEA3-71B0-D571-420C-01B659D0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3C7E4-EFC9-0526-1906-B38E1730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F26E-C778-93D5-6F26-4C15BEB4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27D-9AF5-D917-3D2B-A7995F48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90F2-F0E7-25E4-41C9-63EA7E8A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2540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4530-F39A-2A80-5D25-0F55582B8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E8C78-BCC0-DF40-D407-C46DD078E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B31F-61BC-33BA-60A9-719E632F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AA85-540B-54E5-8109-3572538A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AFE2-327C-4E2B-E1E0-F0785EE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47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00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1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8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1C9-153F-49DE-A889-023EA118FD0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80352-9A0E-46F2-ABB5-2883D13109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022D-0E6E-4C6E-A90B-141AF701B00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CFC40E-F97A-4918-908A-C43DF59BA82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6DFD5-309B-B068-ED15-DB7B7D23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BB7C-E417-3E99-94EF-DFBECBC2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4B20-6FD0-FBDD-AD80-48FAC953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CE097-AB6C-40D1-B485-A48DD01FBB7B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A756-7D9D-1494-F001-7F959A12A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0C9D-5240-A63F-BF58-287F02872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F3DB0-8553-4D53-90D1-5904783623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7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0148-DB9E-F1D0-5E48-58DEEB61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538" y="2069921"/>
            <a:ext cx="7066923" cy="2718157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Development of an integrated respiratory rate monitoring system using STM32 microcontroller</a:t>
            </a:r>
            <a:endParaRPr lang="en-US" sz="4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D32BBF-1238-D748-B3B8-0EDCACAE0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Luca De </a:t>
            </a:r>
            <a:r>
              <a:rPr lang="en-US" sz="400" i="1" dirty="0" err="1">
                <a:solidFill>
                  <a:srgbClr val="FEFFFF"/>
                </a:solidFill>
              </a:rPr>
              <a:t>Bartolo</a:t>
            </a:r>
            <a:endParaRPr lang="en-US" sz="400" i="1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Simone..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Lorenzo 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Francesco..</a:t>
            </a:r>
          </a:p>
          <a:p>
            <a:pPr>
              <a:lnSpc>
                <a:spcPct val="90000"/>
              </a:lnSpc>
            </a:pPr>
            <a:r>
              <a:rPr lang="en-US" sz="400" i="1" dirty="0">
                <a:solidFill>
                  <a:srgbClr val="FEFFFF"/>
                </a:solidFill>
              </a:rPr>
              <a:t>Macro..</a:t>
            </a:r>
          </a:p>
        </p:txBody>
      </p:sp>
      <p:pic>
        <p:nvPicPr>
          <p:cNvPr id="5" name="Immagine 4" descr="Immagine che contiene Elementi grafici, illustrazione, design, silhouette&#10;&#10;Descrizione generata automaticamente">
            <a:extLst>
              <a:ext uri="{FF2B5EF4-FFF2-40B4-BE49-F238E27FC236}">
                <a16:creationId xmlns:a16="http://schemas.microsoft.com/office/drawing/2014/main" id="{845DCD27-0738-A362-57D4-6ED05215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72" y="1317990"/>
            <a:ext cx="2113206" cy="4143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0025BA-913E-4392-04E3-C3004CFB7C83}"/>
              </a:ext>
            </a:extLst>
          </p:cNvPr>
          <p:cNvSpPr txBox="1"/>
          <p:nvPr/>
        </p:nvSpPr>
        <p:spPr>
          <a:xfrm>
            <a:off x="984913" y="203540"/>
            <a:ext cx="106831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Lorenzo Bartolucci – Luca De Bartolo – Simone Pasquariello – Marco Corrado – Francesco Ronchi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1EDB45-7769-2F8D-CEAE-FEE367B54414}"/>
              </a:ext>
            </a:extLst>
          </p:cNvPr>
          <p:cNvSpPr txBox="1"/>
          <p:nvPr/>
        </p:nvSpPr>
        <p:spPr>
          <a:xfrm>
            <a:off x="3452270" y="5777873"/>
            <a:ext cx="6097712" cy="87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Hardware &amp; Software Co-Design of Electronic Systems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Arial" panose="020B0604020202020204" pitchFamily="34" charset="0"/>
              </a:rPr>
              <a:t>A.Y. 2023-2024</a:t>
            </a:r>
          </a:p>
        </p:txBody>
      </p:sp>
    </p:spTree>
    <p:extLst>
      <p:ext uri="{BB962C8B-B14F-4D97-AF65-F5344CB8AC3E}">
        <p14:creationId xmlns:p14="http://schemas.microsoft.com/office/powerpoint/2010/main" val="726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598-7FA8-2D88-27BB-E81825EE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Low cost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analog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  <a:cs typeface="Times New Roman" panose="02020603050405020304" pitchFamily="18" charset="0"/>
              </a:rPr>
              <a:t>configuration</a:t>
            </a:r>
            <a:endParaRPr lang="it-IT" sz="3600" b="1" dirty="0">
              <a:ln w="0"/>
              <a:solidFill>
                <a:schemeClr val="accent1"/>
              </a:solidFill>
              <a:latin typeface="Abadi" panose="020B0604020104020204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electrical wiring">
            <a:extLst>
              <a:ext uri="{FF2B5EF4-FFF2-40B4-BE49-F238E27FC236}">
                <a16:creationId xmlns:a16="http://schemas.microsoft.com/office/drawing/2014/main" id="{FF02C592-3A87-AB13-E699-241957BD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3" y="1825625"/>
            <a:ext cx="10022633" cy="43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8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CD7E-1E06-CD50-4865-72BFE750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88" y="373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Simulation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results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: Switch ON</a:t>
            </a:r>
          </a:p>
        </p:txBody>
      </p:sp>
      <p:pic>
        <p:nvPicPr>
          <p:cNvPr id="7" name="Picture 6" descr="A black screen with a black line&#10;&#10;Description automatically generated">
            <a:extLst>
              <a:ext uri="{FF2B5EF4-FFF2-40B4-BE49-F238E27FC236}">
                <a16:creationId xmlns:a16="http://schemas.microsoft.com/office/drawing/2014/main" id="{3D6C1B1B-056F-EE6D-7619-060C7E9E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1" y="1699060"/>
            <a:ext cx="10440177" cy="47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722F9A-E42D-8672-0921-1A6252A30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56" y="1690688"/>
            <a:ext cx="10614287" cy="483324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05FBAE-B286-4F2E-0926-A9B13645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56" y="334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Simulation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results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: Switch OFF</a:t>
            </a:r>
          </a:p>
        </p:txBody>
      </p:sp>
    </p:spTree>
    <p:extLst>
      <p:ext uri="{BB962C8B-B14F-4D97-AF65-F5344CB8AC3E}">
        <p14:creationId xmlns:p14="http://schemas.microsoft.com/office/powerpoint/2010/main" val="29166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C8E8-AECD-260F-0AE3-775B0EF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6" y="0"/>
            <a:ext cx="11008567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</a:rPr>
              <a:t>High cost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Integrated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IC for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further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improvements</a:t>
            </a:r>
            <a:endParaRPr lang="it-IT" sz="3600" b="1" dirty="0">
              <a:ln w="0"/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87309-BCFF-CAFE-C9FF-EE0F0075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66" y="2552700"/>
            <a:ext cx="5860966" cy="2776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FB467-75C4-2796-23AF-353CA001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90" y="1239447"/>
            <a:ext cx="5189670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9DAE-17FF-B3B6-8FE3-76970E1C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Conditioning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Filtering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circuit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9766-6E81-6F2F-D654-25B2E828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Voltage Divider: low </a:t>
            </a:r>
            <a:r>
              <a:rPr lang="it-IT" dirty="0" err="1"/>
              <a:t>accuracy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3EFD9-DE34-F88A-CFC3-BA00F26F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67" y="2471087"/>
            <a:ext cx="8138865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0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5F49-0F2E-0981-2223-13310323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Wheaston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Bridge +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Differential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Amplifier</a:t>
            </a:r>
            <a:endParaRPr lang="it-IT" sz="3600" b="1" dirty="0">
              <a:ln w="0"/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48C16-3780-BE3C-0F34-EE8E0D5A7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17" y="1955346"/>
            <a:ext cx="9845766" cy="3762375"/>
          </a:xfrm>
        </p:spPr>
      </p:pic>
    </p:spTree>
    <p:extLst>
      <p:ext uri="{BB962C8B-B14F-4D97-AF65-F5344CB8AC3E}">
        <p14:creationId xmlns:p14="http://schemas.microsoft.com/office/powerpoint/2010/main" val="255183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FDE4-4CA6-ADF8-2443-DA607DAF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</a:rPr>
              <a:t>Conditioning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simulations</a:t>
            </a:r>
            <a:endParaRPr lang="it-IT" sz="3600" b="1" dirty="0">
              <a:ln w="0"/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E90DD1-1637-2850-729F-9BF780A0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1559080"/>
            <a:ext cx="10582274" cy="4838715"/>
          </a:xfrm>
        </p:spPr>
      </p:pic>
    </p:spTree>
    <p:extLst>
      <p:ext uri="{BB962C8B-B14F-4D97-AF65-F5344CB8AC3E}">
        <p14:creationId xmlns:p14="http://schemas.microsoft.com/office/powerpoint/2010/main" val="387564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A52D-2616-A4BD-5FE8-084342AB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68897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>
                <a:ln w="0"/>
                <a:solidFill>
                  <a:schemeClr val="accent1"/>
                </a:solidFill>
              </a:rPr>
              <a:t>Using a </a:t>
            </a:r>
            <a:r>
              <a:rPr lang="it-IT" sz="3600" b="1" dirty="0" err="1">
                <a:ln w="0"/>
                <a:solidFill>
                  <a:schemeClr val="accent1"/>
                </a:solidFill>
              </a:rPr>
              <a:t>Sallen</a:t>
            </a:r>
            <a:r>
              <a:rPr lang="it-IT" sz="3600" b="1" dirty="0">
                <a:ln w="0"/>
                <a:solidFill>
                  <a:schemeClr val="accent1"/>
                </a:solidFill>
              </a:rPr>
              <a:t> Key filter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5FEAC8A-96CF-4544-2F18-57C609A6B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28728"/>
            <a:ext cx="8524875" cy="38757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4AE75-CE78-304F-60A7-074E68B3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58" y="528637"/>
            <a:ext cx="5121084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4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2FB22-A5C0-2300-3288-6DE256B3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75" y="195485"/>
            <a:ext cx="8627525" cy="1172050"/>
          </a:xfrm>
        </p:spPr>
        <p:txBody>
          <a:bodyPr/>
          <a:lstStyle/>
          <a:p>
            <a:r>
              <a:rPr lang="en-GB" b="1" i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PCB Design and Component Layout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magine 6" descr="Immagine che contiene testo, schermata, elettronica, Policromia&#10;&#10;Descrizione generata automaticamente">
            <a:extLst>
              <a:ext uri="{FF2B5EF4-FFF2-40B4-BE49-F238E27FC236}">
                <a16:creationId xmlns:a16="http://schemas.microsoft.com/office/drawing/2014/main" id="{E74E369E-207D-AA64-16AD-066B4E3A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54" y="854689"/>
            <a:ext cx="6964795" cy="58078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1171D7-BEAC-4190-3D7A-AB7A6C062F76}"/>
              </a:ext>
            </a:extLst>
          </p:cNvPr>
          <p:cNvSpPr txBox="1"/>
          <p:nvPr/>
        </p:nvSpPr>
        <p:spPr>
          <a:xfrm>
            <a:off x="964263" y="1225298"/>
            <a:ext cx="43080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Centralized STM32 microcontroller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Optimal signal path and integrity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Edge-placed SWD connector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Facilitates programming access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Micro USB connector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Unrestricted cable access, minimized board stress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I2C interface for LCD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Considered spatial requirements, no component interference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Polygon pours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used to create a solid or shaded area in the PCB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5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circuito, Ingegneria elettronica, Componente elettrico, elettronica&#10;&#10;Descrizione generata automaticamente">
            <a:extLst>
              <a:ext uri="{FF2B5EF4-FFF2-40B4-BE49-F238E27FC236}">
                <a16:creationId xmlns:a16="http://schemas.microsoft.com/office/drawing/2014/main" id="{E0E15FE7-814E-7ACB-6BBD-7FFAEF39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42" y="0"/>
            <a:ext cx="4059674" cy="3429000"/>
          </a:xfrm>
          <a:prstGeom prst="rect">
            <a:avLst/>
          </a:prstGeom>
        </p:spPr>
      </p:pic>
      <p:pic>
        <p:nvPicPr>
          <p:cNvPr id="13" name="Immagine 12" descr="Immagine che contiene circuito, mappa, Ingegneria elettronica, testo&#10;&#10;Descrizione generata automaticamente">
            <a:extLst>
              <a:ext uri="{FF2B5EF4-FFF2-40B4-BE49-F238E27FC236}">
                <a16:creationId xmlns:a16="http://schemas.microsoft.com/office/drawing/2014/main" id="{DB0BDB7C-B4D0-C8D3-3BF7-93EC41AB1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95" y="356810"/>
            <a:ext cx="3573708" cy="3083789"/>
          </a:xfrm>
          <a:prstGeom prst="rect">
            <a:avLst/>
          </a:prstGeom>
        </p:spPr>
      </p:pic>
      <p:pic>
        <p:nvPicPr>
          <p:cNvPr id="15" name="Immagine 14" descr="Immagine che contiene mappa, testo, schermata, diagramma&#10;&#10;Descrizione generata automaticamente">
            <a:extLst>
              <a:ext uri="{FF2B5EF4-FFF2-40B4-BE49-F238E27FC236}">
                <a16:creationId xmlns:a16="http://schemas.microsoft.com/office/drawing/2014/main" id="{D19A8CEE-4133-CDBA-479F-5C36F5375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34" y="3586899"/>
            <a:ext cx="3694174" cy="3187544"/>
          </a:xfrm>
          <a:prstGeom prst="rect">
            <a:avLst/>
          </a:prstGeom>
        </p:spPr>
      </p:pic>
      <p:pic>
        <p:nvPicPr>
          <p:cNvPr id="17" name="Immagine 16" descr="Immagine che contiene mappa, Blu elettrico, schermata, diagramma&#10;&#10;Descrizione generata automaticamente">
            <a:extLst>
              <a:ext uri="{FF2B5EF4-FFF2-40B4-BE49-F238E27FC236}">
                <a16:creationId xmlns:a16="http://schemas.microsoft.com/office/drawing/2014/main" id="{B4579C64-A259-ADAD-8AAB-F5FBC50C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91" y="3627140"/>
            <a:ext cx="3636411" cy="314730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3F97D5-4BAA-5072-07A0-927E19C3734E}"/>
              </a:ext>
            </a:extLst>
          </p:cNvPr>
          <p:cNvSpPr txBox="1"/>
          <p:nvPr/>
        </p:nvSpPr>
        <p:spPr>
          <a:xfrm>
            <a:off x="1632831" y="1714037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D7319D1-9A5C-651E-0148-F64B36D49350}"/>
              </a:ext>
            </a:extLst>
          </p:cNvPr>
          <p:cNvSpPr txBox="1"/>
          <p:nvPr/>
        </p:nvSpPr>
        <p:spPr>
          <a:xfrm>
            <a:off x="1632831" y="4774631"/>
            <a:ext cx="13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2d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view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D7EF1-F0FD-E75F-01BA-C55F49AA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274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accent3"/>
                </a:solidFill>
                <a:latin typeface="Abadi" panose="020B0604020104020204" pitchFamily="34" charset="0"/>
              </a:rPr>
              <a:t>Respiratory</a:t>
            </a:r>
            <a:r>
              <a:rPr lang="it-IT" b="1" dirty="0">
                <a:solidFill>
                  <a:schemeClr val="accent3"/>
                </a:solidFill>
                <a:latin typeface="Abadi" panose="020B0604020104020204" pitchFamily="34" charset="0"/>
              </a:rPr>
              <a:t> Rate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73B1D5-DB85-DB5C-380F-4152F365C1A6}"/>
              </a:ext>
            </a:extLst>
          </p:cNvPr>
          <p:cNvSpPr txBox="1"/>
          <p:nvPr/>
        </p:nvSpPr>
        <p:spPr>
          <a:xfrm>
            <a:off x="1160206" y="1966768"/>
            <a:ext cx="23892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781A6F-4310-EAB3-7AA7-F5E9BB9833A2}"/>
              </a:ext>
            </a:extLst>
          </p:cNvPr>
          <p:cNvSpPr txBox="1"/>
          <p:nvPr/>
        </p:nvSpPr>
        <p:spPr>
          <a:xfrm>
            <a:off x="7964757" y="1867086"/>
            <a:ext cx="371689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it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important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</p:txBody>
      </p:sp>
      <p:pic>
        <p:nvPicPr>
          <p:cNvPr id="1026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EBB720E9-1603-9BED-FCFB-0D827C78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4" r="48963"/>
          <a:stretch/>
        </p:blipFill>
        <p:spPr bwMode="auto">
          <a:xfrm>
            <a:off x="5178932" y="5090423"/>
            <a:ext cx="1487842" cy="13255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FD9A749-9630-7C3F-095D-F3A5AD17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584345"/>
            <a:ext cx="3367374" cy="1932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Respiration rate Definition and Examples - Biology Online Dictionary">
            <a:extLst>
              <a:ext uri="{FF2B5EF4-FFF2-40B4-BE49-F238E27FC236}">
                <a16:creationId xmlns:a16="http://schemas.microsoft.com/office/drawing/2014/main" id="{C0962ED2-B79E-8B44-DE50-E9079DBB2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9" t="59283" r="10847" b="-1"/>
          <a:stretch/>
        </p:blipFill>
        <p:spPr bwMode="auto">
          <a:xfrm>
            <a:off x="1540120" y="4611282"/>
            <a:ext cx="1633254" cy="1168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F514A2-2E92-1A84-FA84-56772C32C573}"/>
              </a:ext>
            </a:extLst>
          </p:cNvPr>
          <p:cNvSpPr txBox="1"/>
          <p:nvPr/>
        </p:nvSpPr>
        <p:spPr>
          <a:xfrm>
            <a:off x="7364198" y="2492200"/>
            <a:ext cx="49180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a fundamental vital sign sensitive to various pathological conditions: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839B8C-6B3B-02CB-4D39-99422A9C6A3C}"/>
              </a:ext>
            </a:extLst>
          </p:cNvPr>
          <p:cNvSpPr txBox="1"/>
          <p:nvPr/>
        </p:nvSpPr>
        <p:spPr>
          <a:xfrm>
            <a:off x="8175562" y="3256355"/>
            <a:ext cx="420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Adverse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cardiac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events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Clinical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deterioration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Pneumonia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Stress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factors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Low body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oxigenation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9EE079C-2C7A-3469-FA0B-B8D0584BDE81}"/>
              </a:ext>
            </a:extLst>
          </p:cNvPr>
          <p:cNvCxnSpPr>
            <a:cxnSpLocks/>
          </p:cNvCxnSpPr>
          <p:nvPr/>
        </p:nvCxnSpPr>
        <p:spPr>
          <a:xfrm flipH="1">
            <a:off x="3237185" y="1113616"/>
            <a:ext cx="1602655" cy="681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5E73F3A-B391-EF10-F44B-2E89D58AA38F}"/>
              </a:ext>
            </a:extLst>
          </p:cNvPr>
          <p:cNvCxnSpPr>
            <a:cxnSpLocks/>
          </p:cNvCxnSpPr>
          <p:nvPr/>
        </p:nvCxnSpPr>
        <p:spPr>
          <a:xfrm>
            <a:off x="7260016" y="1037452"/>
            <a:ext cx="1489587" cy="714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45891DAA-9EC6-29BF-3186-C4958217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22" y="5195347"/>
            <a:ext cx="2393770" cy="70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70D71BD-F95E-606E-90EE-14A45723A6E4}"/>
              </a:ext>
            </a:extLst>
          </p:cNvPr>
          <p:cNvCxnSpPr>
            <a:cxnSpLocks/>
          </p:cNvCxnSpPr>
          <p:nvPr/>
        </p:nvCxnSpPr>
        <p:spPr>
          <a:xfrm flipH="1">
            <a:off x="5989999" y="1133153"/>
            <a:ext cx="106001" cy="2212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203948-D001-5593-54FA-5786685F4A74}"/>
              </a:ext>
            </a:extLst>
          </p:cNvPr>
          <p:cNvSpPr txBox="1"/>
          <p:nvPr/>
        </p:nvSpPr>
        <p:spPr>
          <a:xfrm>
            <a:off x="4588589" y="3491713"/>
            <a:ext cx="28028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Range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F3E8D9-5F66-355F-B101-7F01AB086BAD}"/>
              </a:ext>
            </a:extLst>
          </p:cNvPr>
          <p:cNvSpPr txBox="1"/>
          <p:nvPr/>
        </p:nvSpPr>
        <p:spPr>
          <a:xfrm>
            <a:off x="4269527" y="4132977"/>
            <a:ext cx="336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(12 – 30)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breaths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/min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(0.2 – 0.5) Hz</a:t>
            </a:r>
          </a:p>
        </p:txBody>
      </p:sp>
    </p:spTree>
    <p:extLst>
      <p:ext uri="{BB962C8B-B14F-4D97-AF65-F5344CB8AC3E}">
        <p14:creationId xmlns:p14="http://schemas.microsoft.com/office/powerpoint/2010/main" val="382235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4F509A-A5EC-F225-0211-BBA38548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083" y="143228"/>
            <a:ext cx="7286861" cy="1332003"/>
          </a:xfrm>
        </p:spPr>
        <p:txBody>
          <a:bodyPr/>
          <a:lstStyle/>
          <a:p>
            <a:pPr algn="ctr"/>
            <a:r>
              <a:rPr lang="en-GB" b="1" i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Design Rule Check (DRC) and Manufacturing Compliance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4D852B-960A-0FD1-3F6E-96E2DB441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68164" r="65233" b="1995"/>
          <a:stretch/>
        </p:blipFill>
        <p:spPr>
          <a:xfrm>
            <a:off x="1567861" y="1079342"/>
            <a:ext cx="2569133" cy="3958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856894-417C-D3D5-491B-ED781E7A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7" y="1507008"/>
            <a:ext cx="6785199" cy="51298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E099F34-A34D-3049-CB72-CDA952E66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49" y="1443454"/>
            <a:ext cx="1473792" cy="5193423"/>
          </a:xfrm>
          <a:prstGeom prst="rect">
            <a:avLst/>
          </a:prstGeom>
        </p:spPr>
      </p:pic>
      <p:pic>
        <p:nvPicPr>
          <p:cNvPr id="8" name="Immagine 7" descr="Immagine che contiene Carattere, Elementi grafici, schermata, logo&#10;&#10;Descrizione generata automaticamente">
            <a:extLst>
              <a:ext uri="{FF2B5EF4-FFF2-40B4-BE49-F238E27FC236}">
                <a16:creationId xmlns:a16="http://schemas.microsoft.com/office/drawing/2014/main" id="{571314BD-570E-7505-CC08-08393AC63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0" y="-54715"/>
            <a:ext cx="2343044" cy="13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D621D-E643-95B9-AF5D-B463224D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Software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7A3C89-4DBF-3151-1182-7AFB9C60E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04" b="47099"/>
          <a:stretch/>
        </p:blipFill>
        <p:spPr>
          <a:xfrm>
            <a:off x="1094784" y="1473306"/>
            <a:ext cx="2914916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7DA40F-B173-D03A-9A25-6804379E1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1" b="31756"/>
          <a:stretch/>
        </p:blipFill>
        <p:spPr>
          <a:xfrm>
            <a:off x="4160275" y="1473306"/>
            <a:ext cx="2686733" cy="717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E3484F-64EB-BE1D-D17B-F681B2CB1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02" b="4149"/>
          <a:stretch/>
        </p:blipFill>
        <p:spPr>
          <a:xfrm>
            <a:off x="8182302" y="1473306"/>
            <a:ext cx="3021546" cy="3067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355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6118A1-51C1-9876-1992-B9DA788F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1745076" y="690180"/>
            <a:ext cx="6240413" cy="547763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AFBD084-4624-02FE-A309-FE8BB79A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89" y="647806"/>
            <a:ext cx="3796608" cy="5520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061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6118A1-51C1-9876-1992-B9DA788F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6"/>
          <a:stretch/>
        </p:blipFill>
        <p:spPr>
          <a:xfrm>
            <a:off x="1745076" y="690180"/>
            <a:ext cx="6240413" cy="547763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C890CC-0015-7590-2999-0C340623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89" y="1260270"/>
            <a:ext cx="2506734" cy="4907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602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(3)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1CA7EB-1722-FAD3-ADF7-0E7AE21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63" y="717294"/>
            <a:ext cx="5844353" cy="580372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7FF62AD-7E77-F020-6DBB-6EF989F9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7" y="717294"/>
            <a:ext cx="2082513" cy="5817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168A240-B30F-6709-386E-E1C27D950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" t="996"/>
          <a:stretch/>
        </p:blipFill>
        <p:spPr>
          <a:xfrm>
            <a:off x="3911030" y="2160486"/>
            <a:ext cx="5782485" cy="23898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7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526C3E7-BD55-8E0E-432A-23A58036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74" y="0"/>
            <a:ext cx="5700252" cy="71729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 panose="020B0604020104020204"/>
              </a:rPr>
              <a:t>Software (3)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91CA7EB-1722-FAD3-ADF7-0E7AE217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63" y="717294"/>
            <a:ext cx="5844353" cy="580372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7FF62AD-7E77-F020-6DBB-6EF989F9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7" y="717294"/>
            <a:ext cx="2082513" cy="5817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752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54279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46504-38D3-207B-1BB3-89846AA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24" y="0"/>
            <a:ext cx="3099952" cy="742574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accent2">
                    <a:lumMod val="50000"/>
                  </a:schemeClr>
                </a:solidFill>
                <a:latin typeface="Abadi"/>
              </a:rPr>
              <a:t>Conclusions</a:t>
            </a:r>
            <a:endParaRPr lang="it-IT" b="1" dirty="0">
              <a:solidFill>
                <a:schemeClr val="accent2">
                  <a:lumMod val="50000"/>
                </a:schemeClr>
              </a:solidFill>
              <a:latin typeface="Abad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5A0536-1CD7-2B29-41AC-E180ED678CDE}"/>
              </a:ext>
            </a:extLst>
          </p:cNvPr>
          <p:cNvSpPr txBox="1"/>
          <p:nvPr/>
        </p:nvSpPr>
        <p:spPr>
          <a:xfrm>
            <a:off x="1599136" y="1255988"/>
            <a:ext cx="337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Initial time to fill the buffer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BA217A-99B1-7ADD-4AF4-E5DE2DCF11F3}"/>
              </a:ext>
            </a:extLst>
          </p:cNvPr>
          <p:cNvSpPr txBox="1"/>
          <p:nvPr/>
        </p:nvSpPr>
        <p:spPr>
          <a:xfrm>
            <a:off x="6623420" y="1255988"/>
            <a:ext cx="449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Manual </a:t>
            </a:r>
            <a:r>
              <a:rPr lang="it-IT" sz="2000" dirty="0" err="1">
                <a:solidFill>
                  <a:srgbClr val="FF0000"/>
                </a:solidFill>
              </a:rPr>
              <a:t>potentiometer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adjustment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D643E-57FC-271C-9673-C33CD26C562A}"/>
              </a:ext>
            </a:extLst>
          </p:cNvPr>
          <p:cNvSpPr txBox="1"/>
          <p:nvPr/>
        </p:nvSpPr>
        <p:spPr>
          <a:xfrm>
            <a:off x="3103470" y="5077693"/>
            <a:ext cx="52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Trade off tra tempo e prestazioni (sensibilità)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647D9E-9E11-404D-BBB3-2F0755FFCBF4}"/>
              </a:ext>
            </a:extLst>
          </p:cNvPr>
          <p:cNvSpPr txBox="1"/>
          <p:nvPr/>
        </p:nvSpPr>
        <p:spPr>
          <a:xfrm>
            <a:off x="1599136" y="1886324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Changing the buffer size or sampling time</a:t>
            </a:r>
            <a:endParaRPr lang="it-IT" sz="2000" dirty="0">
              <a:solidFill>
                <a:srgbClr val="00B05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89D6A6-855F-2B47-5AE3-67C7BD5BCB4D}"/>
              </a:ext>
            </a:extLst>
          </p:cNvPr>
          <p:cNvSpPr txBox="1"/>
          <p:nvPr/>
        </p:nvSpPr>
        <p:spPr>
          <a:xfrm>
            <a:off x="7183859" y="1902801"/>
            <a:ext cx="337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</a:rPr>
              <a:t>Implement</a:t>
            </a:r>
            <a:r>
              <a:rPr lang="it-IT" sz="2000" dirty="0">
                <a:solidFill>
                  <a:srgbClr val="00B050"/>
                </a:solidFill>
              </a:rPr>
              <a:t> a self-</a:t>
            </a:r>
            <a:r>
              <a:rPr lang="it-IT" sz="2000" dirty="0" err="1">
                <a:solidFill>
                  <a:srgbClr val="00B050"/>
                </a:solidFill>
              </a:rPr>
              <a:t>adjusting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 err="1">
                <a:solidFill>
                  <a:srgbClr val="00B050"/>
                </a:solidFill>
              </a:rPr>
              <a:t>potentiometer</a:t>
            </a:r>
            <a:endParaRPr lang="it-IT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2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95309F8-86D2-D7D5-8D44-36D6211316E9}"/>
              </a:ext>
            </a:extLst>
          </p:cNvPr>
          <p:cNvSpPr/>
          <p:nvPr/>
        </p:nvSpPr>
        <p:spPr>
          <a:xfrm>
            <a:off x="5089059" y="3262758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Circuit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0822840B-AA76-9495-0D2E-E8C3EBB0641B}"/>
              </a:ext>
            </a:extLst>
          </p:cNvPr>
          <p:cNvSpPr/>
          <p:nvPr/>
        </p:nvSpPr>
        <p:spPr>
          <a:xfrm>
            <a:off x="5701237" y="2486491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3B6E49A-E4A0-1ED7-E149-4D1F570EB0C0}"/>
              </a:ext>
            </a:extLst>
          </p:cNvPr>
          <p:cNvSpPr/>
          <p:nvPr/>
        </p:nvSpPr>
        <p:spPr>
          <a:xfrm>
            <a:off x="5089057" y="5260946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STM32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Microcontroller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F712DC1F-F4FE-C9A6-F279-525882ABF08B}"/>
              </a:ext>
            </a:extLst>
          </p:cNvPr>
          <p:cNvSpPr/>
          <p:nvPr/>
        </p:nvSpPr>
        <p:spPr>
          <a:xfrm>
            <a:off x="5701237" y="4453768"/>
            <a:ext cx="535431" cy="600920"/>
          </a:xfrm>
          <a:prstGeom prst="downArrow">
            <a:avLst/>
          </a:prstGeom>
          <a:solidFill>
            <a:schemeClr val="tx1">
              <a:alpha val="5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BA00752-447E-6549-90B0-65FCEBB33673}"/>
              </a:ext>
            </a:extLst>
          </p:cNvPr>
          <p:cNvSpPr/>
          <p:nvPr/>
        </p:nvSpPr>
        <p:spPr>
          <a:xfrm>
            <a:off x="5089059" y="1264570"/>
            <a:ext cx="1759789" cy="1015663"/>
          </a:xfrm>
          <a:prstGeom prst="rect">
            <a:avLst/>
          </a:prstGeom>
          <a:solidFill>
            <a:srgbClr val="2684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Strain Gauge Sensor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6A14888-3A72-6CA1-56FA-86F5F7677A0C}"/>
              </a:ext>
            </a:extLst>
          </p:cNvPr>
          <p:cNvSpPr txBox="1">
            <a:spLocks/>
          </p:cNvSpPr>
          <p:nvPr/>
        </p:nvSpPr>
        <p:spPr>
          <a:xfrm>
            <a:off x="3353656" y="357056"/>
            <a:ext cx="5484688" cy="70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65991"/>
                </a:solidFill>
                <a:uLnTx/>
                <a:uFillTx/>
                <a:latin typeface="Abadi" panose="020B0604020104020204" pitchFamily="34" charset="0"/>
                <a:ea typeface="+mj-ea"/>
                <a:cs typeface="+mj-cs"/>
              </a:rPr>
              <a:t>How do we measure it?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srgbClr val="265991"/>
              </a:solidFill>
              <a:uLnTx/>
              <a:uFillTx/>
              <a:latin typeface="Abadi" panose="020B0604020104020204" pitchFamily="34" charset="0"/>
              <a:ea typeface="+mj-ea"/>
              <a:cs typeface="+mj-c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126DCA-505A-D03E-CBC6-496DF58F9785}"/>
              </a:ext>
            </a:extLst>
          </p:cNvPr>
          <p:cNvSpPr txBox="1"/>
          <p:nvPr/>
        </p:nvSpPr>
        <p:spPr>
          <a:xfrm>
            <a:off x="7807238" y="1310736"/>
            <a:ext cx="39977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Wearable band that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transforms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strain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0F01BD-E75B-3743-B518-5C5E1E688632}"/>
              </a:ext>
            </a:extLst>
          </p:cNvPr>
          <p:cNvSpPr txBox="1"/>
          <p:nvPr/>
        </p:nvSpPr>
        <p:spPr>
          <a:xfrm>
            <a:off x="7798086" y="3262757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converts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variation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one, which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amplified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filtered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088664-D312-7955-2E00-9D60255A05D9}"/>
              </a:ext>
            </a:extLst>
          </p:cNvPr>
          <p:cNvSpPr txBox="1"/>
          <p:nvPr/>
        </p:nvSpPr>
        <p:spPr>
          <a:xfrm>
            <a:off x="7798085" y="5260946"/>
            <a:ext cx="4006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elaborates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signal and it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retrieves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respiratory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rate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through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FFT  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3A3DFB1-50BB-8645-CE88-166CE6C4974A}"/>
              </a:ext>
            </a:extLst>
          </p:cNvPr>
          <p:cNvCxnSpPr>
            <a:cxnSpLocks/>
          </p:cNvCxnSpPr>
          <p:nvPr/>
        </p:nvCxnSpPr>
        <p:spPr>
          <a:xfrm>
            <a:off x="6991565" y="1717475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6CD8F0E-13B8-3477-7D35-0A2A7228C8F3}"/>
              </a:ext>
            </a:extLst>
          </p:cNvPr>
          <p:cNvCxnSpPr>
            <a:cxnSpLocks/>
          </p:cNvCxnSpPr>
          <p:nvPr/>
        </p:nvCxnSpPr>
        <p:spPr>
          <a:xfrm>
            <a:off x="6991565" y="3770589"/>
            <a:ext cx="67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EF9A45A-533A-3C7F-AD77-57FF5FAAD49C}"/>
              </a:ext>
            </a:extLst>
          </p:cNvPr>
          <p:cNvCxnSpPr>
            <a:cxnSpLocks/>
          </p:cNvCxnSpPr>
          <p:nvPr/>
        </p:nvCxnSpPr>
        <p:spPr>
          <a:xfrm>
            <a:off x="6991565" y="5760283"/>
            <a:ext cx="672956" cy="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>
            <a:extLst>
              <a:ext uri="{FF2B5EF4-FFF2-40B4-BE49-F238E27FC236}">
                <a16:creationId xmlns:a16="http://schemas.microsoft.com/office/drawing/2014/main" id="{4A6DE81E-C184-718C-22BF-19F209A68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297123" y="213633"/>
            <a:ext cx="273033" cy="3117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409FD662-9F80-97E9-DC04-E0B42ECC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5" y="2671255"/>
            <a:ext cx="3515968" cy="219866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EFE5C901-F814-5BE0-7828-0407C6BB1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03" y="5260946"/>
            <a:ext cx="1973757" cy="1374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4E5BE17-3DF9-E9C3-3906-099F68575A54}"/>
              </a:ext>
            </a:extLst>
          </p:cNvPr>
          <p:cNvCxnSpPr>
            <a:cxnSpLocks/>
          </p:cNvCxnSpPr>
          <p:nvPr/>
        </p:nvCxnSpPr>
        <p:spPr>
          <a:xfrm flipH="1">
            <a:off x="4135125" y="1772401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3E26990-6DEA-BF49-1FDB-C647AE77F75F}"/>
              </a:ext>
            </a:extLst>
          </p:cNvPr>
          <p:cNvCxnSpPr>
            <a:cxnSpLocks/>
          </p:cNvCxnSpPr>
          <p:nvPr/>
        </p:nvCxnSpPr>
        <p:spPr>
          <a:xfrm flipH="1">
            <a:off x="4135125" y="377058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6EC2FA3-35AA-1660-C9D2-F68967776748}"/>
              </a:ext>
            </a:extLst>
          </p:cNvPr>
          <p:cNvCxnSpPr>
            <a:cxnSpLocks/>
          </p:cNvCxnSpPr>
          <p:nvPr/>
        </p:nvCxnSpPr>
        <p:spPr>
          <a:xfrm flipH="1">
            <a:off x="4135124" y="5818408"/>
            <a:ext cx="75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8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B9CFFF-DAF6-4FD7-CFE8-3FF0FB62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2" y="3605268"/>
            <a:ext cx="410392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B379338-578F-058C-1FF0-B0D461C2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70" y="431465"/>
            <a:ext cx="5484688" cy="7012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Abadi" panose="020B0604020104020204" pitchFamily="34" charset="0"/>
              </a:rPr>
              <a:t>Strain Gauge Sensor</a:t>
            </a:r>
            <a:endParaRPr lang="it-IT" b="1" dirty="0">
              <a:solidFill>
                <a:schemeClr val="accent3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/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Silicon fabric that responds to strain with a change in resistance</a:t>
                </a: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832125-C670-A4B5-66AD-71755357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27" y="1132721"/>
                <a:ext cx="4240939" cy="1040606"/>
              </a:xfrm>
              <a:prstGeom prst="rect">
                <a:avLst/>
              </a:prstGeom>
              <a:blipFill>
                <a:blip r:embed="rId3"/>
                <a:stretch>
                  <a:fillRect t="-3509" b="-6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/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 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if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=6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AD2AA83-42D5-0B71-C794-69E72705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10" y="2253811"/>
                <a:ext cx="3412172" cy="691471"/>
              </a:xfrm>
              <a:prstGeom prst="rect">
                <a:avLst/>
              </a:prstGeom>
              <a:blipFill>
                <a:blip r:embed="rId4"/>
                <a:stretch>
                  <a:fillRect l="-1071" t="-1770" b="-97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351D72FF-5B7A-0C81-586F-F9F966439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00" y="3605268"/>
            <a:ext cx="4069798" cy="3071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F4C14F-74D4-B356-462D-C6D8EA6AB872}"/>
              </a:ext>
            </a:extLst>
          </p:cNvPr>
          <p:cNvSpPr txBox="1"/>
          <p:nvPr/>
        </p:nvSpPr>
        <p:spPr>
          <a:xfrm>
            <a:off x="6795459" y="1214212"/>
            <a:ext cx="4240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circuit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output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voltage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sensor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resistance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/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solidFill>
                <a:srgbClr val="DBEAEF"/>
              </a:solidFill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=5.2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  <m: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𝑜𝑢𝑡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3.3 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V</m:t>
                    </m:r>
                    <m:r>
                      <a:rPr kumimoji="0" lang="it-IT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it-IT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𝑠𝑔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6.4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it-IT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𝑘𝑂h𝑚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A2FC94-DC76-1D33-7204-2B885E94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77" y="2313780"/>
                <a:ext cx="3634243" cy="691471"/>
              </a:xfrm>
              <a:prstGeom prst="rect">
                <a:avLst/>
              </a:prstGeom>
              <a:blipFill>
                <a:blip r:embed="rId6"/>
                <a:stretch>
                  <a:fillRect l="-1174" t="-1770" b="-7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/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High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sensitivity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3.3 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num>
                      <m:den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𝑐𝑚</m:t>
                        </m:r>
                      </m:den>
                    </m:f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=0.55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𝑐𝑚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28AE3CF-3A4A-DC11-4B8D-6ACF6B37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47" y="3152144"/>
                <a:ext cx="3847672" cy="485774"/>
              </a:xfrm>
              <a:prstGeom prst="rect">
                <a:avLst/>
              </a:prstGeom>
              <a:blipFill>
                <a:blip r:embed="rId7"/>
                <a:stretch>
                  <a:fillRect l="-1426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B3C5DB05-AD18-FA53-1FBA-B6C04C3CBEAF}"/>
              </a:ext>
            </a:extLst>
          </p:cNvPr>
          <p:cNvSpPr/>
          <p:nvPr/>
        </p:nvSpPr>
        <p:spPr>
          <a:xfrm>
            <a:off x="5369382" y="2294907"/>
            <a:ext cx="207491" cy="620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5527C215-6195-C527-4259-EEDF3517D374}"/>
              </a:ext>
            </a:extLst>
          </p:cNvPr>
          <p:cNvSpPr/>
          <p:nvPr/>
        </p:nvSpPr>
        <p:spPr>
          <a:xfrm>
            <a:off x="6966600" y="2313781"/>
            <a:ext cx="217777" cy="658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EE42BE-CAA9-0715-9F87-0C086BFC2076}"/>
              </a:ext>
            </a:extLst>
          </p:cNvPr>
          <p:cNvSpPr txBox="1"/>
          <p:nvPr/>
        </p:nvSpPr>
        <p:spPr>
          <a:xfrm>
            <a:off x="5725546" y="2242966"/>
            <a:ext cx="109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Working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AF5DBC3-AEA2-21FF-8F18-29D646A54B7B}"/>
              </a:ext>
            </a:extLst>
          </p:cNvPr>
          <p:cNvCxnSpPr>
            <a:cxnSpLocks/>
          </p:cNvCxnSpPr>
          <p:nvPr/>
        </p:nvCxnSpPr>
        <p:spPr>
          <a:xfrm>
            <a:off x="6270660" y="2915679"/>
            <a:ext cx="0" cy="27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10453-FC45-3705-E688-A03CAE24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225" y="393700"/>
            <a:ext cx="4781550" cy="1325563"/>
          </a:xfrm>
        </p:spPr>
        <p:txBody>
          <a:bodyPr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Divisions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A arm with a pcb tied to the wrist with a small oled display">
            <a:extLst>
              <a:ext uri="{FF2B5EF4-FFF2-40B4-BE49-F238E27FC236}">
                <a16:creationId xmlns:a16="http://schemas.microsoft.com/office/drawing/2014/main" id="{AD7EA775-EF87-98DC-27C1-8A02346D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38325"/>
            <a:ext cx="3695700" cy="3695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3594E7-3392-AD22-4C58-250CDBECAA4E}"/>
              </a:ext>
            </a:extLst>
          </p:cNvPr>
          <p:cNvSpPr txBox="1"/>
          <p:nvPr/>
        </p:nvSpPr>
        <p:spPr>
          <a:xfrm>
            <a:off x="5372100" y="2347347"/>
            <a:ext cx="55721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/>
              <a:t>Studio della benda resistiva a disposizione</a:t>
            </a:r>
          </a:p>
          <a:p>
            <a:endParaRPr lang="it-IT" sz="2400" dirty="0"/>
          </a:p>
          <a:p>
            <a:r>
              <a:rPr lang="it-IT" sz="2400" dirty="0"/>
              <a:t>Circuito di Condizionamento (Hardware)</a:t>
            </a:r>
          </a:p>
          <a:p>
            <a:endParaRPr lang="it-IT" sz="2400" dirty="0"/>
          </a:p>
          <a:p>
            <a:r>
              <a:rPr lang="it-IT" sz="2400" dirty="0"/>
              <a:t>Codice (Software)</a:t>
            </a:r>
          </a:p>
          <a:p>
            <a:endParaRPr lang="it-IT" sz="2400" dirty="0"/>
          </a:p>
          <a:p>
            <a:r>
              <a:rPr lang="it-IT" sz="24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2140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CD6A-67B3-9896-A623-8D408C6C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Overall Electronics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B166A-295D-90BB-77AE-768DCDB46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8645"/>
            <a:ext cx="10357363" cy="3374600"/>
          </a:xfrm>
        </p:spPr>
      </p:pic>
    </p:spTree>
    <p:extLst>
      <p:ext uri="{BB962C8B-B14F-4D97-AF65-F5344CB8AC3E}">
        <p14:creationId xmlns:p14="http://schemas.microsoft.com/office/powerpoint/2010/main" val="427573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24D8-644D-A817-58ED-6A31748D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Battery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powered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circuit</a:t>
            </a:r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 </a:t>
            </a:r>
            <a:r>
              <a:rPr lang="it-IT" sz="3600" b="1" dirty="0" err="1">
                <a:ln w="0"/>
                <a:solidFill>
                  <a:schemeClr val="accent1"/>
                </a:solidFill>
                <a:latin typeface="Abadi" panose="020B0604020104020204"/>
              </a:rPr>
              <a:t>requirements</a:t>
            </a:r>
            <a:endParaRPr lang="it-IT" sz="3600" b="1" dirty="0">
              <a:ln w="0"/>
              <a:solidFill>
                <a:schemeClr val="accent1"/>
              </a:solidFill>
              <a:latin typeface="Abadi" panose="020B0604020104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8A47-3C87-2E13-5DB3-9F146269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charging</a:t>
            </a:r>
            <a:r>
              <a:rPr lang="it-IT" dirty="0"/>
              <a:t> </a:t>
            </a:r>
            <a:r>
              <a:rPr lang="it-IT" dirty="0" err="1"/>
              <a:t>circuit</a:t>
            </a:r>
            <a:endParaRPr lang="it-IT" dirty="0"/>
          </a:p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circuit</a:t>
            </a:r>
            <a:r>
              <a:rPr lang="it-IT" dirty="0"/>
              <a:t> (</a:t>
            </a:r>
            <a:r>
              <a:rPr lang="it-IT" dirty="0" err="1"/>
              <a:t>Undervoltage</a:t>
            </a:r>
            <a:r>
              <a:rPr lang="it-IT" dirty="0"/>
              <a:t> and </a:t>
            </a:r>
            <a:r>
              <a:rPr lang="it-IT" dirty="0" err="1"/>
              <a:t>Overvoltage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Charging</a:t>
            </a:r>
            <a:r>
              <a:rPr lang="it-IT" dirty="0"/>
              <a:t> IC with embedded </a:t>
            </a:r>
            <a:r>
              <a:rPr lang="it-IT" dirty="0" err="1"/>
              <a:t>overvoltage</a:t>
            </a:r>
            <a:r>
              <a:rPr lang="it-IT" dirty="0"/>
              <a:t> </a:t>
            </a:r>
            <a:r>
              <a:rPr lang="it-IT" dirty="0" err="1"/>
              <a:t>protection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DCDC </a:t>
            </a:r>
            <a:r>
              <a:rPr lang="it-IT" dirty="0" err="1"/>
              <a:t>converter</a:t>
            </a:r>
            <a:r>
              <a:rPr lang="it-IT" dirty="0"/>
              <a:t> with an </a:t>
            </a:r>
            <a:r>
              <a:rPr lang="it-IT" dirty="0" err="1"/>
              <a:t>enable</a:t>
            </a:r>
            <a:r>
              <a:rPr lang="it-IT" dirty="0"/>
              <a:t> pin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embedded 	</a:t>
            </a:r>
            <a:r>
              <a:rPr lang="it-IT" dirty="0" err="1"/>
              <a:t>comparator</a:t>
            </a:r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632952-545D-3619-B469-9BF039B073C4}"/>
              </a:ext>
            </a:extLst>
          </p:cNvPr>
          <p:cNvCxnSpPr>
            <a:cxnSpLocks/>
          </p:cNvCxnSpPr>
          <p:nvPr/>
        </p:nvCxnSpPr>
        <p:spPr>
          <a:xfrm>
            <a:off x="1101012" y="3629607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3AE731-55C0-AD76-C2E6-E862C7985878}"/>
              </a:ext>
            </a:extLst>
          </p:cNvPr>
          <p:cNvCxnSpPr>
            <a:cxnSpLocks/>
          </p:cNvCxnSpPr>
          <p:nvPr/>
        </p:nvCxnSpPr>
        <p:spPr>
          <a:xfrm>
            <a:off x="1101012" y="4136570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4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CC9B-D19E-6611-CBAB-6DBAE050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n w="0"/>
                <a:solidFill>
                  <a:schemeClr val="accent1"/>
                </a:solidFill>
                <a:latin typeface="Abadi" panose="020B0604020104020204"/>
              </a:rPr>
              <a:t>DCDC Converter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3E8B60-7457-1DCD-ABDE-009EA5655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39" y="1690688"/>
            <a:ext cx="7658707" cy="24297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FCA7F-3221-91ED-CF0C-3A8305C5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029" y="4443538"/>
            <a:ext cx="2014817" cy="1624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52325-C3DB-6FED-3591-84C1F9E6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67" y="4541742"/>
            <a:ext cx="5103684" cy="1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C335-0DA2-A58C-DA09-F0C92A14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>
                <a:ln w="0"/>
                <a:solidFill>
                  <a:schemeClr val="accent1"/>
                </a:solidFill>
                <a:latin typeface="Abadi" panose="020B0604020104020204"/>
              </a:rPr>
              <a:t>Power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E73E-DC8E-1374-EF03-EF8B01E7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Enable</a:t>
            </a:r>
            <a:r>
              <a:rPr lang="it-IT" dirty="0"/>
              <a:t> the 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power supply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losing</a:t>
            </a:r>
            <a:r>
              <a:rPr lang="it-IT" dirty="0"/>
              <a:t> data coming from the </a:t>
            </a:r>
            <a:r>
              <a:rPr lang="it-IT" dirty="0" err="1"/>
              <a:t>sensor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3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circuits</a:t>
            </a:r>
            <a:r>
              <a:rPr lang="it-IT" dirty="0"/>
              <a:t>:</a:t>
            </a:r>
          </a:p>
          <a:p>
            <a:r>
              <a:rPr lang="it-IT" dirty="0" err="1"/>
              <a:t>Programmable</a:t>
            </a:r>
            <a:r>
              <a:rPr lang="it-IT" dirty="0"/>
              <a:t> power switch: </a:t>
            </a:r>
            <a:r>
              <a:rPr lang="it-IT" dirty="0" err="1"/>
              <a:t>overkill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purposes</a:t>
            </a:r>
            <a:endParaRPr lang="it-IT" dirty="0"/>
          </a:p>
          <a:p>
            <a:r>
              <a:rPr lang="it-IT" dirty="0"/>
              <a:t>Low cost </a:t>
            </a:r>
            <a:r>
              <a:rPr lang="it-IT" dirty="0" err="1"/>
              <a:t>analog</a:t>
            </a:r>
            <a:r>
              <a:rPr lang="it-IT" dirty="0"/>
              <a:t> </a:t>
            </a:r>
            <a:r>
              <a:rPr lang="it-IT" dirty="0" err="1"/>
              <a:t>circuit</a:t>
            </a:r>
            <a:r>
              <a:rPr lang="it-IT" dirty="0"/>
              <a:t>: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choice</a:t>
            </a:r>
            <a:endParaRPr lang="it-IT" dirty="0"/>
          </a:p>
          <a:p>
            <a:r>
              <a:rPr lang="it-IT" dirty="0"/>
              <a:t>High cost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circuit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779699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516</TotalTime>
  <Words>550</Words>
  <Application>Microsoft Office PowerPoint</Application>
  <PresentationFormat>Widescreen</PresentationFormat>
  <Paragraphs>98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27</vt:i4>
      </vt:variant>
    </vt:vector>
  </HeadingPairs>
  <TitlesOfParts>
    <vt:vector size="39" baseType="lpstr">
      <vt:lpstr>Abadi</vt:lpstr>
      <vt:lpstr>Aptos</vt:lpstr>
      <vt:lpstr>Aptos Display</vt:lpstr>
      <vt:lpstr>Arial</vt:lpstr>
      <vt:lpstr>Avenir Next LT Pro Light</vt:lpstr>
      <vt:lpstr>Calibri</vt:lpstr>
      <vt:lpstr>Cambria Math</vt:lpstr>
      <vt:lpstr>Century Gothic</vt:lpstr>
      <vt:lpstr>Wingdings 3</vt:lpstr>
      <vt:lpstr>Filo</vt:lpstr>
      <vt:lpstr>1_Filo</vt:lpstr>
      <vt:lpstr>Office Theme</vt:lpstr>
      <vt:lpstr>Development of an integrated respiratory rate monitoring system using STM32 microcontroller</vt:lpstr>
      <vt:lpstr>Respiratory Rate</vt:lpstr>
      <vt:lpstr>Presentazione standard di PowerPoint</vt:lpstr>
      <vt:lpstr>Strain Gauge Sensor</vt:lpstr>
      <vt:lpstr>Project Overview and Divisions</vt:lpstr>
      <vt:lpstr>Overall Electronics Architecture</vt:lpstr>
      <vt:lpstr>Battery powered circuit requirements</vt:lpstr>
      <vt:lpstr>DCDC Converter</vt:lpstr>
      <vt:lpstr>Power Switch</vt:lpstr>
      <vt:lpstr>Low cost analog configuration</vt:lpstr>
      <vt:lpstr>Simulation results: Switch ON</vt:lpstr>
      <vt:lpstr>Simulation results: Switch OFF</vt:lpstr>
      <vt:lpstr>High cost Integrated IC for further improvements</vt:lpstr>
      <vt:lpstr>Conditioning Filtering circuit </vt:lpstr>
      <vt:lpstr>Wheaston Bridge + Differential Amplifier</vt:lpstr>
      <vt:lpstr>Conditioning simulations</vt:lpstr>
      <vt:lpstr>Using a Sallen Key filter</vt:lpstr>
      <vt:lpstr>PCB Design and Component Layout</vt:lpstr>
      <vt:lpstr>Presentazione standard di PowerPoint</vt:lpstr>
      <vt:lpstr>Design Rule Check (DRC) and Manufacturing Compliance</vt:lpstr>
      <vt:lpstr>Software</vt:lpstr>
      <vt:lpstr>Software (2)</vt:lpstr>
      <vt:lpstr>Software (2)</vt:lpstr>
      <vt:lpstr>Software (3)</vt:lpstr>
      <vt:lpstr>Software (3)</vt:lpstr>
      <vt:lpstr>Video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Misurazione della Frequenza Respiratoria</dc:title>
  <dc:creator>Luca2 Debs</dc:creator>
  <cp:lastModifiedBy>Luca2 Debs</cp:lastModifiedBy>
  <cp:revision>111</cp:revision>
  <dcterms:created xsi:type="dcterms:W3CDTF">2023-11-29T16:27:11Z</dcterms:created>
  <dcterms:modified xsi:type="dcterms:W3CDTF">2024-01-28T13:28:57Z</dcterms:modified>
</cp:coreProperties>
</file>