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4" r:id="rId2"/>
  </p:sldMasterIdLst>
  <p:notesMasterIdLst>
    <p:notesMasterId r:id="rId30"/>
  </p:notesMasterIdLst>
  <p:sldIdLst>
    <p:sldId id="272" r:id="rId3"/>
    <p:sldId id="273" r:id="rId4"/>
    <p:sldId id="274" r:id="rId5"/>
    <p:sldId id="258" r:id="rId6"/>
    <p:sldId id="259" r:id="rId7"/>
    <p:sldId id="277" r:id="rId8"/>
    <p:sldId id="257" r:id="rId9"/>
    <p:sldId id="278" r:id="rId10"/>
    <p:sldId id="279" r:id="rId11"/>
    <p:sldId id="280" r:id="rId12"/>
    <p:sldId id="261" r:id="rId13"/>
    <p:sldId id="281" r:id="rId14"/>
    <p:sldId id="282" r:id="rId15"/>
    <p:sldId id="263" r:id="rId16"/>
    <p:sldId id="265" r:id="rId17"/>
    <p:sldId id="264" r:id="rId18"/>
    <p:sldId id="283" r:id="rId19"/>
    <p:sldId id="260" r:id="rId20"/>
    <p:sldId id="275" r:id="rId21"/>
    <p:sldId id="276" r:id="rId22"/>
    <p:sldId id="262" r:id="rId23"/>
    <p:sldId id="266" r:id="rId24"/>
    <p:sldId id="285" r:id="rId25"/>
    <p:sldId id="267" r:id="rId26"/>
    <p:sldId id="284" r:id="rId27"/>
    <p:sldId id="271" r:id="rId28"/>
    <p:sldId id="27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67" autoAdjust="0"/>
  </p:normalViewPr>
  <p:slideViewPr>
    <p:cSldViewPr snapToGrid="0">
      <p:cViewPr varScale="1">
        <p:scale>
          <a:sx n="73" d="100"/>
          <a:sy n="73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C201D-8A3B-477A-9791-26F567113722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E4644-5553-4D9B-B0E7-A46E78C775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493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Grazie al trimmer abbiamo più Flessibilità (</a:t>
            </a:r>
            <a:r>
              <a:rPr lang="it-IT" dirty="0" err="1"/>
              <a:t>modulability</a:t>
            </a:r>
            <a:r>
              <a:rPr lang="it-IT" dirty="0"/>
              <a:t>/</a:t>
            </a:r>
            <a:r>
              <a:rPr lang="it-IT" dirty="0" err="1"/>
              <a:t>modularity</a:t>
            </a:r>
            <a:r>
              <a:rPr lang="it-IT" dirty="0"/>
              <a:t> o </a:t>
            </a:r>
            <a:r>
              <a:rPr lang="it-IT" dirty="0" err="1"/>
              <a:t>modularity</a:t>
            </a:r>
            <a:r>
              <a:rPr lang="it-IT" dirty="0"/>
              <a:t>) del codice .. Nel </a:t>
            </a:r>
            <a:r>
              <a:rPr lang="it-IT" dirty="0" err="1"/>
              <a:t>servomotor</a:t>
            </a:r>
            <a:r>
              <a:rPr lang="it-IT" dirty="0"/>
              <a:t> </a:t>
            </a:r>
            <a:r>
              <a:rPr lang="it-IT" dirty="0" err="1"/>
              <a:t>implemneta</a:t>
            </a:r>
            <a:r>
              <a:rPr lang="it-IT" dirty="0"/>
              <a:t> una formula che per qualsiasi grado calcoli il movimento. </a:t>
            </a:r>
          </a:p>
          <a:p>
            <a:endParaRPr lang="it-IT" dirty="0"/>
          </a:p>
          <a:p>
            <a:r>
              <a:rPr lang="it-IT" dirty="0"/>
              <a:t>Robustezza: metti funzione che ti fa uscire dal programma se succede una cosa indesiderata!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E4644-5553-4D9B-B0E7-A46E78C775D7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80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63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947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1067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5239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0198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92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212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4997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224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694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1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24703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423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3088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693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2232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4353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6154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8494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69922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6137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475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07132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8684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3207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40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119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447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900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8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212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268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A81C9-153F-49DE-A889-023EA118FD0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328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4022D-0E6E-4C6E-A90B-141AF701B00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98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E60148-DB9E-F1D0-5E48-58DEEB619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538" y="2069921"/>
            <a:ext cx="7066923" cy="2718157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4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Aharoni" panose="02010803020104030203" pitchFamily="2" charset="-79"/>
              </a:rPr>
              <a:t>Development of an integrated respiratory rate monitoring system using STM32 microcontroller</a:t>
            </a:r>
            <a:endParaRPr lang="en-US" sz="4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D32BBF-1238-D748-B3B8-0EDCACAE0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lnSpc>
                <a:spcPct val="90000"/>
              </a:lnSpc>
            </a:pPr>
            <a:r>
              <a:rPr lang="en-US" sz="400" i="1" dirty="0">
                <a:solidFill>
                  <a:srgbClr val="FEFFFF"/>
                </a:solidFill>
              </a:rPr>
              <a:t>Luca De </a:t>
            </a:r>
            <a:r>
              <a:rPr lang="en-US" sz="400" i="1" dirty="0" err="1">
                <a:solidFill>
                  <a:srgbClr val="FEFFFF"/>
                </a:solidFill>
              </a:rPr>
              <a:t>Bartolo</a:t>
            </a:r>
            <a:endParaRPr lang="en-US" sz="400" i="1" dirty="0">
              <a:solidFill>
                <a:srgbClr val="FE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400" i="1" dirty="0">
                <a:solidFill>
                  <a:srgbClr val="FEFFFF"/>
                </a:solidFill>
              </a:rPr>
              <a:t>Simone..</a:t>
            </a:r>
          </a:p>
          <a:p>
            <a:pPr>
              <a:lnSpc>
                <a:spcPct val="90000"/>
              </a:lnSpc>
            </a:pPr>
            <a:r>
              <a:rPr lang="en-US" sz="400" i="1" dirty="0">
                <a:solidFill>
                  <a:srgbClr val="FEFFFF"/>
                </a:solidFill>
              </a:rPr>
              <a:t>Lorenzo ..</a:t>
            </a:r>
          </a:p>
          <a:p>
            <a:pPr>
              <a:lnSpc>
                <a:spcPct val="90000"/>
              </a:lnSpc>
            </a:pPr>
            <a:r>
              <a:rPr lang="en-US" sz="400" i="1" dirty="0">
                <a:solidFill>
                  <a:srgbClr val="FEFFFF"/>
                </a:solidFill>
              </a:rPr>
              <a:t>Francesco..</a:t>
            </a:r>
          </a:p>
          <a:p>
            <a:pPr>
              <a:lnSpc>
                <a:spcPct val="90000"/>
              </a:lnSpc>
            </a:pPr>
            <a:r>
              <a:rPr lang="en-US" sz="400" i="1" dirty="0">
                <a:solidFill>
                  <a:srgbClr val="FEFFFF"/>
                </a:solidFill>
              </a:rPr>
              <a:t>Macro..</a:t>
            </a:r>
          </a:p>
        </p:txBody>
      </p:sp>
      <p:pic>
        <p:nvPicPr>
          <p:cNvPr id="5" name="Immagine 4" descr="Immagine che contiene Elementi grafici, illustrazione, design, silhouette&#10;&#10;Descrizione generata automaticamente">
            <a:extLst>
              <a:ext uri="{FF2B5EF4-FFF2-40B4-BE49-F238E27FC236}">
                <a16:creationId xmlns:a16="http://schemas.microsoft.com/office/drawing/2014/main" id="{845DCD27-0738-A362-57D4-6ED05215E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472" y="1317990"/>
            <a:ext cx="2113206" cy="4143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60025BA-913E-4392-04E3-C3004CFB7C83}"/>
              </a:ext>
            </a:extLst>
          </p:cNvPr>
          <p:cNvSpPr txBox="1"/>
          <p:nvPr/>
        </p:nvSpPr>
        <p:spPr>
          <a:xfrm>
            <a:off x="984913" y="203540"/>
            <a:ext cx="106831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Lorenzo Bartolucci – Luca De Bartolo – Simone Pasquariello – Marco Corrado – Francesco Ronchi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F1EDB45-7769-2F8D-CEAE-FEE367B54414}"/>
              </a:ext>
            </a:extLst>
          </p:cNvPr>
          <p:cNvSpPr txBox="1"/>
          <p:nvPr/>
        </p:nvSpPr>
        <p:spPr>
          <a:xfrm>
            <a:off x="3452270" y="5777873"/>
            <a:ext cx="6097712" cy="876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Light" panose="020B0304020202020204" pitchFamily="34" charset="0"/>
                <a:ea typeface="+mn-ea"/>
                <a:cs typeface="Arial" panose="020B0604020202020204" pitchFamily="34" charset="0"/>
              </a:rPr>
              <a:t>Hardware &amp; Software Co-Design of Electronic Systems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Light" panose="020B0304020202020204" pitchFamily="34" charset="0"/>
                <a:ea typeface="+mn-ea"/>
                <a:cs typeface="Arial" panose="020B0604020202020204" pitchFamily="34" charset="0"/>
              </a:rPr>
              <a:t>A.Y. 2023-2024</a:t>
            </a:r>
          </a:p>
        </p:txBody>
      </p:sp>
    </p:spTree>
    <p:extLst>
      <p:ext uri="{BB962C8B-B14F-4D97-AF65-F5344CB8AC3E}">
        <p14:creationId xmlns:p14="http://schemas.microsoft.com/office/powerpoint/2010/main" val="7260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E598-7FA8-2D88-27BB-E81825EEB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624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n w="0"/>
                <a:solidFill>
                  <a:schemeClr val="accent1"/>
                </a:solidFill>
                <a:latin typeface="Abadi" panose="020B0604020104020204"/>
                <a:cs typeface="Times New Roman" panose="02020603050405020304" pitchFamily="18" charset="0"/>
              </a:rPr>
              <a:t>Low cost </a:t>
            </a:r>
            <a:r>
              <a:rPr lang="it-IT" sz="3600" b="1" dirty="0" err="1">
                <a:ln w="0"/>
                <a:solidFill>
                  <a:schemeClr val="accent1"/>
                </a:solidFill>
                <a:latin typeface="Abadi" panose="020B0604020104020204"/>
                <a:cs typeface="Times New Roman" panose="02020603050405020304" pitchFamily="18" charset="0"/>
              </a:rPr>
              <a:t>analog</a:t>
            </a:r>
            <a:r>
              <a:rPr lang="it-IT" sz="3600" b="1" dirty="0">
                <a:ln w="0"/>
                <a:solidFill>
                  <a:schemeClr val="accent1"/>
                </a:solidFill>
                <a:latin typeface="Abadi" panose="020B0604020104020204"/>
                <a:cs typeface="Times New Roman" panose="02020603050405020304" pitchFamily="18" charset="0"/>
              </a:rPr>
              <a:t> </a:t>
            </a:r>
            <a:r>
              <a:rPr lang="it-IT" sz="3600" b="1" dirty="0" err="1">
                <a:ln w="0"/>
                <a:solidFill>
                  <a:schemeClr val="accent1"/>
                </a:solidFill>
                <a:latin typeface="Abadi" panose="020B0604020104020204"/>
                <a:cs typeface="Times New Roman" panose="02020603050405020304" pitchFamily="18" charset="0"/>
              </a:rPr>
              <a:t>configuration</a:t>
            </a:r>
            <a:endParaRPr lang="it-IT" sz="3600" b="1" dirty="0">
              <a:ln w="0"/>
              <a:solidFill>
                <a:schemeClr val="accent1"/>
              </a:solidFill>
              <a:latin typeface="Abadi" panose="020B0604020104020204"/>
              <a:cs typeface="Times New Roman" panose="02020603050405020304" pitchFamily="18" charset="0"/>
            </a:endParaRPr>
          </a:p>
        </p:txBody>
      </p:sp>
      <p:pic>
        <p:nvPicPr>
          <p:cNvPr id="4" name="Picture 3" descr="A diagram of electrical wiring">
            <a:extLst>
              <a:ext uri="{FF2B5EF4-FFF2-40B4-BE49-F238E27FC236}">
                <a16:creationId xmlns:a16="http://schemas.microsoft.com/office/drawing/2014/main" id="{FF02C592-3A87-AB13-E699-241957BD0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81" y="1825625"/>
            <a:ext cx="10022633" cy="4328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00888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CD7E-1E06-CD50-4865-72BFE750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488" y="3738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 err="1">
                <a:ln w="0"/>
                <a:solidFill>
                  <a:schemeClr val="accent1"/>
                </a:solidFill>
              </a:rPr>
              <a:t>Simulation</a:t>
            </a:r>
            <a:r>
              <a:rPr lang="it-IT" sz="3600" b="1" dirty="0">
                <a:ln w="0"/>
                <a:solidFill>
                  <a:schemeClr val="accent1"/>
                </a:solidFill>
              </a:rPr>
              <a:t> </a:t>
            </a:r>
            <a:r>
              <a:rPr lang="it-IT" sz="3600" b="1" dirty="0" err="1">
                <a:ln w="0"/>
                <a:solidFill>
                  <a:schemeClr val="accent1"/>
                </a:solidFill>
              </a:rPr>
              <a:t>results</a:t>
            </a:r>
            <a:r>
              <a:rPr lang="it-IT" sz="3600" b="1" dirty="0">
                <a:ln w="0"/>
                <a:solidFill>
                  <a:schemeClr val="accent1"/>
                </a:solidFill>
              </a:rPr>
              <a:t>: Switch ON</a:t>
            </a:r>
          </a:p>
        </p:txBody>
      </p:sp>
      <p:pic>
        <p:nvPicPr>
          <p:cNvPr id="7" name="Picture 6" descr="A black screen with a black line&#10;&#10;Description automatically generated">
            <a:extLst>
              <a:ext uri="{FF2B5EF4-FFF2-40B4-BE49-F238E27FC236}">
                <a16:creationId xmlns:a16="http://schemas.microsoft.com/office/drawing/2014/main" id="{3D6C1B1B-056F-EE6D-7619-060C7E9EE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11" y="1699060"/>
            <a:ext cx="10440177" cy="478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96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05FBAE-B286-4F2E-0926-A9B13645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56" y="3340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 err="1">
                <a:ln w="0"/>
                <a:solidFill>
                  <a:schemeClr val="accent1"/>
                </a:solidFill>
              </a:rPr>
              <a:t>Simulation</a:t>
            </a:r>
            <a:r>
              <a:rPr lang="it-IT" sz="3600" b="1" dirty="0">
                <a:ln w="0"/>
                <a:solidFill>
                  <a:schemeClr val="accent1"/>
                </a:solidFill>
              </a:rPr>
              <a:t> </a:t>
            </a:r>
            <a:r>
              <a:rPr lang="it-IT" sz="3600" b="1" dirty="0" err="1">
                <a:ln w="0"/>
                <a:solidFill>
                  <a:schemeClr val="accent1"/>
                </a:solidFill>
              </a:rPr>
              <a:t>results</a:t>
            </a:r>
            <a:r>
              <a:rPr lang="it-IT" sz="3600" b="1" dirty="0">
                <a:ln w="0"/>
                <a:solidFill>
                  <a:schemeClr val="accent1"/>
                </a:solidFill>
              </a:rPr>
              <a:t>: Switch OFF</a:t>
            </a:r>
          </a:p>
        </p:txBody>
      </p:sp>
      <p:pic>
        <p:nvPicPr>
          <p:cNvPr id="4" name="Content Placeholder 8" descr="A screen shot of a computer&#10;&#10;Description automatically generated">
            <a:extLst>
              <a:ext uri="{FF2B5EF4-FFF2-40B4-BE49-F238E27FC236}">
                <a16:creationId xmlns:a16="http://schemas.microsoft.com/office/drawing/2014/main" id="{EB722F9A-E42D-8672-0921-1A6252A30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562" y="1555530"/>
            <a:ext cx="9278875" cy="4225159"/>
          </a:xfrm>
        </p:spPr>
      </p:pic>
    </p:spTree>
    <p:extLst>
      <p:ext uri="{BB962C8B-B14F-4D97-AF65-F5344CB8AC3E}">
        <p14:creationId xmlns:p14="http://schemas.microsoft.com/office/powerpoint/2010/main" val="2916603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C8E8-AECD-260F-0AE3-775B0EF3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16" y="0"/>
            <a:ext cx="11008567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n w="0"/>
                <a:solidFill>
                  <a:schemeClr val="accent1"/>
                </a:solidFill>
              </a:rPr>
              <a:t>High cost </a:t>
            </a:r>
            <a:r>
              <a:rPr lang="it-IT" sz="3600" b="1" dirty="0" err="1">
                <a:ln w="0"/>
                <a:solidFill>
                  <a:schemeClr val="accent1"/>
                </a:solidFill>
              </a:rPr>
              <a:t>Integrated</a:t>
            </a:r>
            <a:r>
              <a:rPr lang="it-IT" sz="3600" b="1" dirty="0">
                <a:ln w="0"/>
                <a:solidFill>
                  <a:schemeClr val="accent1"/>
                </a:solidFill>
              </a:rPr>
              <a:t> IC for </a:t>
            </a:r>
            <a:r>
              <a:rPr lang="it-IT" sz="3600" b="1" dirty="0" err="1">
                <a:ln w="0"/>
                <a:solidFill>
                  <a:schemeClr val="accent1"/>
                </a:solidFill>
              </a:rPr>
              <a:t>further</a:t>
            </a:r>
            <a:r>
              <a:rPr lang="it-IT" sz="3600" b="1" dirty="0">
                <a:ln w="0"/>
                <a:solidFill>
                  <a:schemeClr val="accent1"/>
                </a:solidFill>
              </a:rPr>
              <a:t> </a:t>
            </a:r>
            <a:r>
              <a:rPr lang="it-IT" sz="3600" b="1" dirty="0" err="1">
                <a:ln w="0"/>
                <a:solidFill>
                  <a:schemeClr val="accent1"/>
                </a:solidFill>
              </a:rPr>
              <a:t>improvements</a:t>
            </a:r>
            <a:endParaRPr lang="it-IT" sz="3600" b="1" dirty="0">
              <a:ln w="0"/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D87309-BCFF-CAFE-C9FF-EE0F00752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716" y="2185753"/>
            <a:ext cx="6208486" cy="29411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5FB467-75C4-2796-23AF-353CA001C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726" y="1010253"/>
            <a:ext cx="4945430" cy="514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17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9DAE-17FF-B3B6-8FE3-76970E1C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55617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 err="1">
                <a:ln w="0"/>
                <a:solidFill>
                  <a:schemeClr val="accent1"/>
                </a:solidFill>
              </a:rPr>
              <a:t>Conditioning</a:t>
            </a:r>
            <a:r>
              <a:rPr lang="it-IT" sz="3600" b="1" dirty="0">
                <a:ln w="0"/>
                <a:solidFill>
                  <a:schemeClr val="accent1"/>
                </a:solidFill>
              </a:rPr>
              <a:t> Filtering </a:t>
            </a:r>
            <a:r>
              <a:rPr lang="it-IT" sz="3600" b="1" dirty="0" err="1">
                <a:ln w="0"/>
                <a:solidFill>
                  <a:schemeClr val="accent1"/>
                </a:solidFill>
              </a:rPr>
              <a:t>circuit</a:t>
            </a:r>
            <a:r>
              <a:rPr lang="it-IT" sz="3600" b="1" dirty="0">
                <a:ln w="0"/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69766-6E81-6F2F-D654-25B2E828B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567" y="1460938"/>
            <a:ext cx="5236081" cy="788276"/>
          </a:xfrm>
        </p:spPr>
        <p:txBody>
          <a:bodyPr>
            <a:normAutofit/>
          </a:bodyPr>
          <a:lstStyle/>
          <a:p>
            <a:r>
              <a:rPr lang="it-IT" sz="2000" dirty="0"/>
              <a:t>Voltage Divider: low </a:t>
            </a:r>
            <a:r>
              <a:rPr lang="it-IT" sz="2000" dirty="0" err="1"/>
              <a:t>accuracy</a:t>
            </a:r>
            <a:endParaRPr lang="it-IT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3EFD9-DE34-F88A-CFC3-BA00F26FA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65" y="1966590"/>
            <a:ext cx="8138865" cy="38408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32002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5F49-0F2E-0981-2223-13310323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 err="1">
                <a:ln w="0"/>
                <a:solidFill>
                  <a:schemeClr val="accent1"/>
                </a:solidFill>
              </a:rPr>
              <a:t>Wheaston</a:t>
            </a:r>
            <a:r>
              <a:rPr lang="it-IT" sz="3600" b="1" dirty="0">
                <a:ln w="0"/>
                <a:solidFill>
                  <a:schemeClr val="accent1"/>
                </a:solidFill>
              </a:rPr>
              <a:t> Bridge + </a:t>
            </a:r>
            <a:r>
              <a:rPr lang="it-IT" sz="3600" b="1" dirty="0" err="1">
                <a:ln w="0"/>
                <a:solidFill>
                  <a:schemeClr val="accent1"/>
                </a:solidFill>
              </a:rPr>
              <a:t>Differential</a:t>
            </a:r>
            <a:r>
              <a:rPr lang="it-IT" sz="3600" b="1" dirty="0">
                <a:ln w="0"/>
                <a:solidFill>
                  <a:schemeClr val="accent1"/>
                </a:solidFill>
              </a:rPr>
              <a:t> </a:t>
            </a:r>
            <a:r>
              <a:rPr lang="it-IT" sz="3600" b="1" dirty="0" err="1">
                <a:ln w="0"/>
                <a:solidFill>
                  <a:schemeClr val="accent1"/>
                </a:solidFill>
              </a:rPr>
              <a:t>Amplifier</a:t>
            </a:r>
            <a:endParaRPr lang="it-IT" sz="3600" b="1" dirty="0">
              <a:ln w="0"/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D48C16-3780-BE3C-0F34-EE8E0D5A7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117" y="1905000"/>
            <a:ext cx="9845766" cy="3762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51833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FDE4-4CA6-ADF8-2443-DA607DAF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380" y="61360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 err="1">
                <a:ln w="0"/>
                <a:solidFill>
                  <a:schemeClr val="accent1"/>
                </a:solidFill>
              </a:rPr>
              <a:t>Conditioning</a:t>
            </a:r>
            <a:r>
              <a:rPr lang="it-IT" sz="3600" b="1" dirty="0">
                <a:ln w="0"/>
                <a:solidFill>
                  <a:schemeClr val="accent1"/>
                </a:solidFill>
              </a:rPr>
              <a:t> </a:t>
            </a:r>
            <a:r>
              <a:rPr lang="it-IT" sz="3600" b="1" dirty="0" err="1">
                <a:ln w="0"/>
                <a:solidFill>
                  <a:schemeClr val="accent1"/>
                </a:solidFill>
              </a:rPr>
              <a:t>simulations</a:t>
            </a:r>
            <a:endParaRPr lang="it-IT" sz="3600" b="1" dirty="0">
              <a:ln w="0"/>
              <a:solidFill>
                <a:schemeClr val="accent1"/>
              </a:solidFill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4E90DD1-1637-2850-729F-9BF780A0D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66" y="1496018"/>
            <a:ext cx="10582274" cy="4838715"/>
          </a:xfrm>
        </p:spPr>
      </p:pic>
    </p:spTree>
    <p:extLst>
      <p:ext uri="{BB962C8B-B14F-4D97-AF65-F5344CB8AC3E}">
        <p14:creationId xmlns:p14="http://schemas.microsoft.com/office/powerpoint/2010/main" val="3875646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A52D-2616-A4BD-5FE8-084342AB7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551" y="520850"/>
            <a:ext cx="4396898" cy="803494"/>
          </a:xfrm>
        </p:spPr>
        <p:txBody>
          <a:bodyPr>
            <a:normAutofit/>
          </a:bodyPr>
          <a:lstStyle/>
          <a:p>
            <a:r>
              <a:rPr lang="it-IT" sz="3600" b="1" dirty="0" err="1">
                <a:ln w="0"/>
                <a:solidFill>
                  <a:schemeClr val="accent1"/>
                </a:solidFill>
              </a:rPr>
              <a:t>Sallen</a:t>
            </a:r>
            <a:r>
              <a:rPr lang="it-IT" sz="3600" b="1" dirty="0">
                <a:ln w="0"/>
                <a:solidFill>
                  <a:schemeClr val="accent1"/>
                </a:solidFill>
              </a:rPr>
              <a:t> Key filter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5FEAC8A-96CF-4544-2F18-57C609A6B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89" y="1593307"/>
            <a:ext cx="9256557" cy="42084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04AE75-CE78-304F-60A7-074E68B30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003" y="3686989"/>
            <a:ext cx="6646622" cy="23836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19644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B2FB22-A5C0-2300-3288-6DE256B3A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275" y="195485"/>
            <a:ext cx="8627525" cy="1172050"/>
          </a:xfrm>
        </p:spPr>
        <p:txBody>
          <a:bodyPr/>
          <a:lstStyle/>
          <a:p>
            <a:r>
              <a:rPr lang="en-GB" b="1" i="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PCB Design and Component Layout</a:t>
            </a:r>
            <a:endParaRPr lang="en-GB" b="1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Immagine 6" descr="Immagine che contiene testo, schermata, elettronica, Policromia&#10;&#10;Descrizione generata automaticamente">
            <a:extLst>
              <a:ext uri="{FF2B5EF4-FFF2-40B4-BE49-F238E27FC236}">
                <a16:creationId xmlns:a16="http://schemas.microsoft.com/office/drawing/2014/main" id="{E74E369E-207D-AA64-16AD-066B4E3A7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854" y="854689"/>
            <a:ext cx="6964795" cy="580782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41171D7-BEAC-4190-3D7A-AB7A6C062F76}"/>
              </a:ext>
            </a:extLst>
          </p:cNvPr>
          <p:cNvSpPr txBox="1"/>
          <p:nvPr/>
        </p:nvSpPr>
        <p:spPr>
          <a:xfrm>
            <a:off x="964263" y="1225298"/>
            <a:ext cx="4308049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Centralized STM32 microcontroller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: Optimal signal path and integrity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Edge-placed SWD connector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: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Facilitates programming access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Micro USB connector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: Unrestricted cable access, minimized board stress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I2C interface for LCD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: Considered spatial requirements, no component interference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Polygon pours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: used to create a solid or shaded area in the PCB layers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580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circuito, Ingegneria elettronica, Componente elettrico, elettronica&#10;&#10;Descrizione generata automaticamente">
            <a:extLst>
              <a:ext uri="{FF2B5EF4-FFF2-40B4-BE49-F238E27FC236}">
                <a16:creationId xmlns:a16="http://schemas.microsoft.com/office/drawing/2014/main" id="{E0E15FE7-814E-7ACB-6BBD-7FFAEF392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042" y="0"/>
            <a:ext cx="4059674" cy="3429000"/>
          </a:xfrm>
          <a:prstGeom prst="rect">
            <a:avLst/>
          </a:prstGeom>
        </p:spPr>
      </p:pic>
      <p:pic>
        <p:nvPicPr>
          <p:cNvPr id="13" name="Immagine 12" descr="Immagine che contiene circuito, mappa, Ingegneria elettronica, testo&#10;&#10;Descrizione generata automaticamente">
            <a:extLst>
              <a:ext uri="{FF2B5EF4-FFF2-40B4-BE49-F238E27FC236}">
                <a16:creationId xmlns:a16="http://schemas.microsoft.com/office/drawing/2014/main" id="{DB0BDB7C-B4D0-C8D3-3BF7-93EC41AB1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595" y="356810"/>
            <a:ext cx="3573708" cy="3083789"/>
          </a:xfrm>
          <a:prstGeom prst="rect">
            <a:avLst/>
          </a:prstGeom>
        </p:spPr>
      </p:pic>
      <p:pic>
        <p:nvPicPr>
          <p:cNvPr id="15" name="Immagine 14" descr="Immagine che contiene mappa, testo, schermata, diagramma&#10;&#10;Descrizione generata automaticamente">
            <a:extLst>
              <a:ext uri="{FF2B5EF4-FFF2-40B4-BE49-F238E27FC236}">
                <a16:creationId xmlns:a16="http://schemas.microsoft.com/office/drawing/2014/main" id="{D19A8CEE-4133-CDBA-479F-5C36F53759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834" y="3586899"/>
            <a:ext cx="3694174" cy="3187544"/>
          </a:xfrm>
          <a:prstGeom prst="rect">
            <a:avLst/>
          </a:prstGeom>
        </p:spPr>
      </p:pic>
      <p:pic>
        <p:nvPicPr>
          <p:cNvPr id="17" name="Immagine 16" descr="Immagine che contiene mappa, Blu elettrico, schermata, diagramma&#10;&#10;Descrizione generata automaticamente">
            <a:extLst>
              <a:ext uri="{FF2B5EF4-FFF2-40B4-BE49-F238E27FC236}">
                <a16:creationId xmlns:a16="http://schemas.microsoft.com/office/drawing/2014/main" id="{B4579C64-A259-ADAD-8AAB-F5FBC50CFD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91" y="3627140"/>
            <a:ext cx="3636411" cy="3147303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B3F97D5-4BAA-5072-07A0-927E19C3734E}"/>
              </a:ext>
            </a:extLst>
          </p:cNvPr>
          <p:cNvSpPr txBox="1"/>
          <p:nvPr/>
        </p:nvSpPr>
        <p:spPr>
          <a:xfrm>
            <a:off x="1632831" y="1714037"/>
            <a:ext cx="166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3d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view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D7319D1-9A5C-651E-0148-F64B36D49350}"/>
              </a:ext>
            </a:extLst>
          </p:cNvPr>
          <p:cNvSpPr txBox="1"/>
          <p:nvPr/>
        </p:nvSpPr>
        <p:spPr>
          <a:xfrm>
            <a:off x="1632831" y="4774631"/>
            <a:ext cx="130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2d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view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31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3D7EF1-F0FD-E75F-01BA-C55F49AAB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274"/>
            <a:ext cx="10515600" cy="1325563"/>
          </a:xfrm>
        </p:spPr>
        <p:txBody>
          <a:bodyPr/>
          <a:lstStyle/>
          <a:p>
            <a:pPr algn="ctr"/>
            <a:r>
              <a:rPr lang="it-IT" b="1" dirty="0" err="1">
                <a:solidFill>
                  <a:schemeClr val="accent3"/>
                </a:solidFill>
                <a:latin typeface="Abadi" panose="020B0604020104020204" pitchFamily="34" charset="0"/>
              </a:rPr>
              <a:t>Respiratory</a:t>
            </a:r>
            <a:r>
              <a:rPr lang="it-IT" b="1" dirty="0">
                <a:solidFill>
                  <a:schemeClr val="accent3"/>
                </a:solidFill>
                <a:latin typeface="Abadi" panose="020B0604020104020204" pitchFamily="34" charset="0"/>
              </a:rPr>
              <a:t> Rate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273B1D5-DB85-DB5C-380F-4152F365C1A6}"/>
              </a:ext>
            </a:extLst>
          </p:cNvPr>
          <p:cNvSpPr txBox="1"/>
          <p:nvPr/>
        </p:nvSpPr>
        <p:spPr>
          <a:xfrm>
            <a:off x="1160206" y="1966768"/>
            <a:ext cx="238923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Definition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A781A6F-4310-EAB3-7AA7-F5E9BB9833A2}"/>
              </a:ext>
            </a:extLst>
          </p:cNvPr>
          <p:cNvSpPr txBox="1"/>
          <p:nvPr/>
        </p:nvSpPr>
        <p:spPr>
          <a:xfrm>
            <a:off x="7964757" y="1867086"/>
            <a:ext cx="371689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Why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is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it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important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?</a:t>
            </a:r>
          </a:p>
        </p:txBody>
      </p:sp>
      <p:pic>
        <p:nvPicPr>
          <p:cNvPr id="1026" name="Picture 2" descr="Respiration rate Definition and Examples - Biology Online Dictionary">
            <a:extLst>
              <a:ext uri="{FF2B5EF4-FFF2-40B4-BE49-F238E27FC236}">
                <a16:creationId xmlns:a16="http://schemas.microsoft.com/office/drawing/2014/main" id="{EBB720E9-1603-9BED-FCFB-0D827C7827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64" r="48963"/>
          <a:stretch/>
        </p:blipFill>
        <p:spPr bwMode="auto">
          <a:xfrm>
            <a:off x="5178932" y="5090423"/>
            <a:ext cx="1487842" cy="13255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FD9A749-9630-7C3F-095D-F3A5AD171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39" y="2584345"/>
            <a:ext cx="3367374" cy="19325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2" descr="Respiration rate Definition and Examples - Biology Online Dictionary">
            <a:extLst>
              <a:ext uri="{FF2B5EF4-FFF2-40B4-BE49-F238E27FC236}">
                <a16:creationId xmlns:a16="http://schemas.microsoft.com/office/drawing/2014/main" id="{C0962ED2-B79E-8B44-DE50-E9079DBB23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29" t="59283" r="10847" b="-1"/>
          <a:stretch/>
        </p:blipFill>
        <p:spPr bwMode="auto">
          <a:xfrm>
            <a:off x="1540120" y="4611282"/>
            <a:ext cx="1633254" cy="11681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7F514A2-2E92-1A84-FA84-56772C32C573}"/>
              </a:ext>
            </a:extLst>
          </p:cNvPr>
          <p:cNvSpPr txBox="1"/>
          <p:nvPr/>
        </p:nvSpPr>
        <p:spPr>
          <a:xfrm>
            <a:off x="7364198" y="2492200"/>
            <a:ext cx="49180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 is a fundamental vital sign sensitive to various pathological conditions: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1839B8C-6B3B-02CB-4D39-99422A9C6A3C}"/>
              </a:ext>
            </a:extLst>
          </p:cNvPr>
          <p:cNvSpPr txBox="1"/>
          <p:nvPr/>
        </p:nvSpPr>
        <p:spPr>
          <a:xfrm>
            <a:off x="8175562" y="3256355"/>
            <a:ext cx="42005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Adverse</a:t>
            </a:r>
            <a:r>
              <a:rPr kumimoji="0" lang="it-IT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cardiac</a:t>
            </a:r>
            <a:r>
              <a:rPr kumimoji="0" lang="it-IT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events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Clinical </a:t>
            </a:r>
            <a:r>
              <a:rPr kumimoji="0" lang="it-IT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deterioration</a:t>
            </a:r>
            <a:endParaRPr kumimoji="0" lang="it-IT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Pneumonia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Stress </a:t>
            </a:r>
            <a:r>
              <a:rPr kumimoji="0" lang="it-IT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factors</a:t>
            </a:r>
            <a:endParaRPr kumimoji="0" lang="it-IT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Low body </a:t>
            </a:r>
            <a:r>
              <a:rPr kumimoji="0" lang="it-IT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oxigenation</a:t>
            </a:r>
            <a:endParaRPr kumimoji="0" lang="it-IT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C9EE079C-2C7A-3469-FA0B-B8D0584BDE81}"/>
              </a:ext>
            </a:extLst>
          </p:cNvPr>
          <p:cNvCxnSpPr>
            <a:cxnSpLocks/>
          </p:cNvCxnSpPr>
          <p:nvPr/>
        </p:nvCxnSpPr>
        <p:spPr>
          <a:xfrm flipH="1">
            <a:off x="3237185" y="1113616"/>
            <a:ext cx="1602655" cy="681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75E73F3A-B391-EF10-F44B-2E89D58AA38F}"/>
              </a:ext>
            </a:extLst>
          </p:cNvPr>
          <p:cNvCxnSpPr>
            <a:cxnSpLocks/>
          </p:cNvCxnSpPr>
          <p:nvPr/>
        </p:nvCxnSpPr>
        <p:spPr>
          <a:xfrm>
            <a:off x="7260016" y="1037452"/>
            <a:ext cx="1489587" cy="714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0" name="Immagine 49">
            <a:extLst>
              <a:ext uri="{FF2B5EF4-FFF2-40B4-BE49-F238E27FC236}">
                <a16:creationId xmlns:a16="http://schemas.microsoft.com/office/drawing/2014/main" id="{45891DAA-9EC6-29BF-3186-C4958217D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322" y="5195347"/>
            <a:ext cx="2393770" cy="7078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870D71BD-F95E-606E-90EE-14A45723A6E4}"/>
              </a:ext>
            </a:extLst>
          </p:cNvPr>
          <p:cNvCxnSpPr>
            <a:cxnSpLocks/>
          </p:cNvCxnSpPr>
          <p:nvPr/>
        </p:nvCxnSpPr>
        <p:spPr>
          <a:xfrm flipH="1">
            <a:off x="5989999" y="1133153"/>
            <a:ext cx="106001" cy="2212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7203948-D001-5593-54FA-5786685F4A74}"/>
              </a:ext>
            </a:extLst>
          </p:cNvPr>
          <p:cNvSpPr txBox="1"/>
          <p:nvPr/>
        </p:nvSpPr>
        <p:spPr>
          <a:xfrm>
            <a:off x="4588589" y="3491713"/>
            <a:ext cx="280282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Normal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Range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DF3E8D9-5F66-355F-B101-7F01AB086BAD}"/>
              </a:ext>
            </a:extLst>
          </p:cNvPr>
          <p:cNvSpPr txBox="1"/>
          <p:nvPr/>
        </p:nvSpPr>
        <p:spPr>
          <a:xfrm>
            <a:off x="4269527" y="4132977"/>
            <a:ext cx="3367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(12 – 30)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breaths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/min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(0.2 – 0.5) Hz</a:t>
            </a:r>
          </a:p>
        </p:txBody>
      </p:sp>
    </p:spTree>
    <p:extLst>
      <p:ext uri="{BB962C8B-B14F-4D97-AF65-F5344CB8AC3E}">
        <p14:creationId xmlns:p14="http://schemas.microsoft.com/office/powerpoint/2010/main" val="3822359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4F509A-A5EC-F225-0211-BBA38548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083" y="143228"/>
            <a:ext cx="7286861" cy="1332003"/>
          </a:xfrm>
        </p:spPr>
        <p:txBody>
          <a:bodyPr/>
          <a:lstStyle/>
          <a:p>
            <a:pPr algn="ctr"/>
            <a:r>
              <a:rPr lang="en-GB" b="1" i="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Design Rule Check (DRC) and Manufacturing Compliance</a:t>
            </a:r>
            <a:endParaRPr lang="en-GB" b="1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54D852B-960A-0FD1-3F6E-96E2DB4418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t="68164" r="65233" b="1995"/>
          <a:stretch/>
        </p:blipFill>
        <p:spPr>
          <a:xfrm>
            <a:off x="1567861" y="1079342"/>
            <a:ext cx="2569133" cy="39588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C856894-417C-D3D5-491B-ED781E7A9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17" y="1507008"/>
            <a:ext cx="6785199" cy="512986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E099F34-A34D-3049-CB72-CDA952E66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349" y="1443454"/>
            <a:ext cx="1473792" cy="5193423"/>
          </a:xfrm>
          <a:prstGeom prst="rect">
            <a:avLst/>
          </a:prstGeom>
        </p:spPr>
      </p:pic>
      <p:pic>
        <p:nvPicPr>
          <p:cNvPr id="8" name="Immagine 7" descr="Immagine che contiene Carattere, Elementi grafici, schermata, logo&#10;&#10;Descrizione generata automaticamente">
            <a:extLst>
              <a:ext uri="{FF2B5EF4-FFF2-40B4-BE49-F238E27FC236}">
                <a16:creationId xmlns:a16="http://schemas.microsoft.com/office/drawing/2014/main" id="{571314BD-570E-7505-CC08-08393AC636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950" y="-54715"/>
            <a:ext cx="2343044" cy="133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13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2D621D-E643-95B9-AF5D-B463224D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874" y="0"/>
            <a:ext cx="5700252" cy="717294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Software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67A3C89-4DBF-3151-1182-7AFB9C60EC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04" b="47099"/>
          <a:stretch/>
        </p:blipFill>
        <p:spPr>
          <a:xfrm>
            <a:off x="1094784" y="1473306"/>
            <a:ext cx="2914916" cy="717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97DA40F-B173-D03A-9A25-6804379E1C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41" b="31756"/>
          <a:stretch/>
        </p:blipFill>
        <p:spPr>
          <a:xfrm>
            <a:off x="4160275" y="1473306"/>
            <a:ext cx="2686733" cy="717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DE3484F-64EB-BE1D-D17B-F681B2CB17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02" b="4149"/>
          <a:stretch/>
        </p:blipFill>
        <p:spPr>
          <a:xfrm>
            <a:off x="8182302" y="1473306"/>
            <a:ext cx="3021546" cy="3067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3553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526C3E7-BD55-8E0E-432A-23A58036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874" y="0"/>
            <a:ext cx="5700252" cy="717294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accent2">
                    <a:lumMod val="50000"/>
                  </a:schemeClr>
                </a:solidFill>
                <a:latin typeface="Abadi" panose="020B0604020104020204"/>
              </a:rPr>
              <a:t>Software (2)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6118A1-51C1-9876-1992-B9DA788F1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46"/>
          <a:stretch/>
        </p:blipFill>
        <p:spPr>
          <a:xfrm>
            <a:off x="1745076" y="690180"/>
            <a:ext cx="6240413" cy="547763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AFBD084-4624-02FE-A309-FE8BB79AC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489" y="647806"/>
            <a:ext cx="3796608" cy="55200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70618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526C3E7-BD55-8E0E-432A-23A58036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874" y="0"/>
            <a:ext cx="5700252" cy="717294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accent2">
                    <a:lumMod val="50000"/>
                  </a:schemeClr>
                </a:solidFill>
                <a:latin typeface="Abadi" panose="020B0604020104020204"/>
              </a:rPr>
              <a:t>Software (2)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6118A1-51C1-9876-1992-B9DA788F1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46"/>
          <a:stretch/>
        </p:blipFill>
        <p:spPr>
          <a:xfrm>
            <a:off x="1745076" y="690180"/>
            <a:ext cx="6240413" cy="547763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AC890CC-0015-7590-2999-0C340623D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489" y="1260270"/>
            <a:ext cx="2506734" cy="4907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6024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526C3E7-BD55-8E0E-432A-23A58036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874" y="0"/>
            <a:ext cx="5700252" cy="717294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accent2">
                    <a:lumMod val="50000"/>
                  </a:schemeClr>
                </a:solidFill>
                <a:latin typeface="Abadi" panose="020B0604020104020204"/>
              </a:rPr>
              <a:t>Software (3)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E91CA7EB-1722-FAD3-ADF7-0E7AE217A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163" y="717294"/>
            <a:ext cx="5844353" cy="580372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A7FF62AD-7E77-F020-6DBB-6EF989F9B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657" y="717294"/>
            <a:ext cx="2082513" cy="58172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0168A240-B30F-6709-386E-E1C27D9505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7" t="996"/>
          <a:stretch/>
        </p:blipFill>
        <p:spPr>
          <a:xfrm>
            <a:off x="3911030" y="2160486"/>
            <a:ext cx="5782485" cy="23898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673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526C3E7-BD55-8E0E-432A-23A58036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874" y="0"/>
            <a:ext cx="5700252" cy="717294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accent2">
                    <a:lumMod val="50000"/>
                  </a:schemeClr>
                </a:solidFill>
                <a:latin typeface="Abadi" panose="020B0604020104020204"/>
              </a:rPr>
              <a:t>Software (3)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E91CA7EB-1722-FAD3-ADF7-0E7AE217A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163" y="717294"/>
            <a:ext cx="5844353" cy="580372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A7FF62AD-7E77-F020-6DBB-6EF989F9B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657" y="717294"/>
            <a:ext cx="2082513" cy="58172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67529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46504-38D3-207B-1BB3-89846AA2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24" y="0"/>
            <a:ext cx="3099952" cy="742574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accent2">
                    <a:lumMod val="50000"/>
                  </a:schemeClr>
                </a:solidFill>
                <a:latin typeface="Abadi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542798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46504-38D3-207B-1BB3-89846AA2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24" y="0"/>
            <a:ext cx="3099952" cy="742574"/>
          </a:xfrm>
        </p:spPr>
        <p:txBody>
          <a:bodyPr/>
          <a:lstStyle/>
          <a:p>
            <a:pPr algn="ctr"/>
            <a:r>
              <a:rPr lang="it-IT" b="1" dirty="0" err="1">
                <a:solidFill>
                  <a:schemeClr val="accent2">
                    <a:lumMod val="50000"/>
                  </a:schemeClr>
                </a:solidFill>
                <a:latin typeface="Abadi"/>
              </a:rPr>
              <a:t>Conclusions</a:t>
            </a:r>
            <a:endParaRPr lang="it-IT" b="1" dirty="0">
              <a:solidFill>
                <a:schemeClr val="accent2">
                  <a:lumMod val="50000"/>
                </a:schemeClr>
              </a:solidFill>
              <a:latin typeface="Abad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F5A0536-1CD7-2B29-41AC-E180ED678CDE}"/>
              </a:ext>
            </a:extLst>
          </p:cNvPr>
          <p:cNvSpPr txBox="1"/>
          <p:nvPr/>
        </p:nvSpPr>
        <p:spPr>
          <a:xfrm>
            <a:off x="1599136" y="1255988"/>
            <a:ext cx="3375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Initial time to fill the buffer</a:t>
            </a:r>
            <a:endParaRPr lang="it-IT" sz="20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ABA217A-99B1-7ADD-4AF4-E5DE2DCF11F3}"/>
              </a:ext>
            </a:extLst>
          </p:cNvPr>
          <p:cNvSpPr txBox="1"/>
          <p:nvPr/>
        </p:nvSpPr>
        <p:spPr>
          <a:xfrm>
            <a:off x="6623420" y="1255988"/>
            <a:ext cx="449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FF0000"/>
                </a:solidFill>
              </a:rPr>
              <a:t>Manual </a:t>
            </a:r>
            <a:r>
              <a:rPr lang="it-IT" sz="2000" dirty="0" err="1">
                <a:solidFill>
                  <a:srgbClr val="FF0000"/>
                </a:solidFill>
              </a:rPr>
              <a:t>potentiometer</a:t>
            </a: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err="1">
                <a:solidFill>
                  <a:srgbClr val="FF0000"/>
                </a:solidFill>
              </a:rPr>
              <a:t>adjustment</a:t>
            </a:r>
            <a:endParaRPr lang="it-IT" sz="2000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84D643E-57FC-271C-9673-C33CD26C562A}"/>
              </a:ext>
            </a:extLst>
          </p:cNvPr>
          <p:cNvSpPr txBox="1"/>
          <p:nvPr/>
        </p:nvSpPr>
        <p:spPr>
          <a:xfrm>
            <a:off x="3103470" y="5077693"/>
            <a:ext cx="52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Trade off tra tempo e prestazioni (sensibilità)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4647D9E-9E11-404D-BBB3-2F0755FFCBF4}"/>
              </a:ext>
            </a:extLst>
          </p:cNvPr>
          <p:cNvSpPr txBox="1"/>
          <p:nvPr/>
        </p:nvSpPr>
        <p:spPr>
          <a:xfrm>
            <a:off x="1599136" y="1886324"/>
            <a:ext cx="3375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Changing the buffer size or sampling time</a:t>
            </a:r>
            <a:endParaRPr lang="it-IT" sz="2000" dirty="0">
              <a:solidFill>
                <a:srgbClr val="00B050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C89D6A6-855F-2B47-5AE3-67C7BD5BCB4D}"/>
              </a:ext>
            </a:extLst>
          </p:cNvPr>
          <p:cNvSpPr txBox="1"/>
          <p:nvPr/>
        </p:nvSpPr>
        <p:spPr>
          <a:xfrm>
            <a:off x="7183859" y="1902801"/>
            <a:ext cx="3375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solidFill>
                  <a:srgbClr val="00B050"/>
                </a:solidFill>
              </a:rPr>
              <a:t>Implement</a:t>
            </a:r>
            <a:r>
              <a:rPr lang="it-IT" sz="2000" dirty="0">
                <a:solidFill>
                  <a:srgbClr val="00B050"/>
                </a:solidFill>
              </a:rPr>
              <a:t> a self-</a:t>
            </a:r>
            <a:r>
              <a:rPr lang="it-IT" sz="2000" dirty="0" err="1">
                <a:solidFill>
                  <a:srgbClr val="00B050"/>
                </a:solidFill>
              </a:rPr>
              <a:t>adjusting</a:t>
            </a:r>
            <a:r>
              <a:rPr lang="it-IT" sz="2000" dirty="0">
                <a:solidFill>
                  <a:srgbClr val="00B050"/>
                </a:solidFill>
              </a:rPr>
              <a:t> </a:t>
            </a:r>
            <a:r>
              <a:rPr lang="it-IT" sz="2000" dirty="0" err="1">
                <a:solidFill>
                  <a:srgbClr val="00B050"/>
                </a:solidFill>
              </a:rPr>
              <a:t>potentiometer</a:t>
            </a:r>
            <a:endParaRPr lang="it-IT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2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095309F8-86D2-D7D5-8D44-36D6211316E9}"/>
              </a:ext>
            </a:extLst>
          </p:cNvPr>
          <p:cNvSpPr/>
          <p:nvPr/>
        </p:nvSpPr>
        <p:spPr>
          <a:xfrm>
            <a:off x="5089059" y="3262758"/>
            <a:ext cx="1759789" cy="1015663"/>
          </a:xfrm>
          <a:prstGeom prst="rect">
            <a:avLst/>
          </a:prstGeom>
          <a:solidFill>
            <a:srgbClr val="2684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Conditioning</a:t>
            </a:r>
            <a:r>
              <a:rPr kumimoji="0" lang="it-IT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Circuit</a:t>
            </a:r>
          </a:p>
        </p:txBody>
      </p:sp>
      <p:sp>
        <p:nvSpPr>
          <p:cNvPr id="4" name="Freccia in giù 3">
            <a:extLst>
              <a:ext uri="{FF2B5EF4-FFF2-40B4-BE49-F238E27FC236}">
                <a16:creationId xmlns:a16="http://schemas.microsoft.com/office/drawing/2014/main" id="{0822840B-AA76-9495-0D2E-E8C3EBB0641B}"/>
              </a:ext>
            </a:extLst>
          </p:cNvPr>
          <p:cNvSpPr/>
          <p:nvPr/>
        </p:nvSpPr>
        <p:spPr>
          <a:xfrm>
            <a:off x="5701237" y="2486491"/>
            <a:ext cx="535431" cy="600920"/>
          </a:xfrm>
          <a:prstGeom prst="downArrow">
            <a:avLst/>
          </a:prstGeom>
          <a:solidFill>
            <a:schemeClr val="tx1">
              <a:alpha val="5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3B6E49A-E4A0-1ED7-E149-4D1F570EB0C0}"/>
              </a:ext>
            </a:extLst>
          </p:cNvPr>
          <p:cNvSpPr/>
          <p:nvPr/>
        </p:nvSpPr>
        <p:spPr>
          <a:xfrm>
            <a:off x="5089057" y="5260946"/>
            <a:ext cx="1759789" cy="1015663"/>
          </a:xfrm>
          <a:prstGeom prst="rect">
            <a:avLst/>
          </a:prstGeom>
          <a:solidFill>
            <a:srgbClr val="2684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STM32 </a:t>
            </a:r>
            <a:r>
              <a:rPr kumimoji="0" lang="it-IT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Microcontroller</a:t>
            </a:r>
            <a:endParaRPr kumimoji="0" lang="it-IT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F712DC1F-F4FE-C9A6-F279-525882ABF08B}"/>
              </a:ext>
            </a:extLst>
          </p:cNvPr>
          <p:cNvSpPr/>
          <p:nvPr/>
        </p:nvSpPr>
        <p:spPr>
          <a:xfrm>
            <a:off x="5701237" y="4453768"/>
            <a:ext cx="535431" cy="600920"/>
          </a:xfrm>
          <a:prstGeom prst="downArrow">
            <a:avLst/>
          </a:prstGeom>
          <a:solidFill>
            <a:schemeClr val="tx1">
              <a:alpha val="5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BA00752-447E-6549-90B0-65FCEBB33673}"/>
              </a:ext>
            </a:extLst>
          </p:cNvPr>
          <p:cNvSpPr/>
          <p:nvPr/>
        </p:nvSpPr>
        <p:spPr>
          <a:xfrm>
            <a:off x="5089059" y="1264570"/>
            <a:ext cx="1759789" cy="1015663"/>
          </a:xfrm>
          <a:prstGeom prst="rect">
            <a:avLst/>
          </a:prstGeom>
          <a:solidFill>
            <a:srgbClr val="2684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Strain Gauge Sensor</a:t>
            </a: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66A14888-3A72-6CA1-56FA-86F5F7677A0C}"/>
              </a:ext>
            </a:extLst>
          </p:cNvPr>
          <p:cNvSpPr txBox="1">
            <a:spLocks/>
          </p:cNvSpPr>
          <p:nvPr/>
        </p:nvSpPr>
        <p:spPr>
          <a:xfrm>
            <a:off x="3353656" y="357056"/>
            <a:ext cx="5484688" cy="701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265991"/>
                </a:solidFill>
                <a:uLnTx/>
                <a:uFillTx/>
                <a:latin typeface="Abadi" panose="020B0604020104020204" pitchFamily="34" charset="0"/>
                <a:ea typeface="+mj-ea"/>
                <a:cs typeface="+mj-cs"/>
              </a:rPr>
              <a:t>How do we measure it?</a:t>
            </a:r>
            <a:endParaRPr kumimoji="0" lang="it-IT" sz="3600" b="1" i="0" u="none" strike="noStrike" kern="1200" cap="none" spc="0" normalizeH="0" baseline="0" noProof="0" dirty="0">
              <a:ln>
                <a:noFill/>
              </a:ln>
              <a:solidFill>
                <a:srgbClr val="265991"/>
              </a:solidFill>
              <a:uLnTx/>
              <a:uFillTx/>
              <a:latin typeface="Abadi" panose="020B0604020104020204" pitchFamily="34" charset="0"/>
              <a:ea typeface="+mj-ea"/>
              <a:cs typeface="+mj-cs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A126DCA-505A-D03E-CBC6-496DF58F9785}"/>
              </a:ext>
            </a:extLst>
          </p:cNvPr>
          <p:cNvSpPr txBox="1"/>
          <p:nvPr/>
        </p:nvSpPr>
        <p:spPr>
          <a:xfrm>
            <a:off x="7807238" y="1310736"/>
            <a:ext cx="399776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Wearable band that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transforms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strain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into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resistance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variation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10F01BD-E75B-3743-B518-5C5E1E688632}"/>
              </a:ext>
            </a:extLst>
          </p:cNvPr>
          <p:cNvSpPr txBox="1"/>
          <p:nvPr/>
        </p:nvSpPr>
        <p:spPr>
          <a:xfrm>
            <a:off x="7798086" y="3262757"/>
            <a:ext cx="400692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converts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resistance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variation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into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voltage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one, which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also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amplified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and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filtered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8088664-D312-7955-2E00-9D60255A05D9}"/>
              </a:ext>
            </a:extLst>
          </p:cNvPr>
          <p:cNvSpPr txBox="1"/>
          <p:nvPr/>
        </p:nvSpPr>
        <p:spPr>
          <a:xfrm>
            <a:off x="7798085" y="5260946"/>
            <a:ext cx="400692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elaborates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voltage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signal and it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retrieves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respiratory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rate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through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FFT  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F3A3DFB1-50BB-8645-CE88-166CE6C4974A}"/>
              </a:ext>
            </a:extLst>
          </p:cNvPr>
          <p:cNvCxnSpPr>
            <a:cxnSpLocks/>
          </p:cNvCxnSpPr>
          <p:nvPr/>
        </p:nvCxnSpPr>
        <p:spPr>
          <a:xfrm>
            <a:off x="6991565" y="1717475"/>
            <a:ext cx="672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F6CD8F0E-13B8-3477-7D35-0A2A7228C8F3}"/>
              </a:ext>
            </a:extLst>
          </p:cNvPr>
          <p:cNvCxnSpPr>
            <a:cxnSpLocks/>
          </p:cNvCxnSpPr>
          <p:nvPr/>
        </p:nvCxnSpPr>
        <p:spPr>
          <a:xfrm>
            <a:off x="6991565" y="3770589"/>
            <a:ext cx="672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9EF9A45A-533A-3C7F-AD77-57FF5FAAD49C}"/>
              </a:ext>
            </a:extLst>
          </p:cNvPr>
          <p:cNvCxnSpPr>
            <a:cxnSpLocks/>
          </p:cNvCxnSpPr>
          <p:nvPr/>
        </p:nvCxnSpPr>
        <p:spPr>
          <a:xfrm>
            <a:off x="6991565" y="5760283"/>
            <a:ext cx="672956" cy="8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magine 29">
            <a:extLst>
              <a:ext uri="{FF2B5EF4-FFF2-40B4-BE49-F238E27FC236}">
                <a16:creationId xmlns:a16="http://schemas.microsoft.com/office/drawing/2014/main" id="{4A6DE81E-C184-718C-22BF-19F209A68F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2297123" y="213633"/>
            <a:ext cx="273033" cy="31175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409FD662-9F80-97E9-DC04-E0B42ECC2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35" y="2671255"/>
            <a:ext cx="3515968" cy="2198665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EFE5C901-F814-5BE0-7828-0407C6BB1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803" y="5260946"/>
            <a:ext cx="1973757" cy="13743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C4E5BE17-3DF9-E9C3-3906-099F68575A54}"/>
              </a:ext>
            </a:extLst>
          </p:cNvPr>
          <p:cNvCxnSpPr>
            <a:cxnSpLocks/>
          </p:cNvCxnSpPr>
          <p:nvPr/>
        </p:nvCxnSpPr>
        <p:spPr>
          <a:xfrm flipH="1">
            <a:off x="4135125" y="1772401"/>
            <a:ext cx="754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43E26990-6DEA-BF49-1FDB-C647AE77F75F}"/>
              </a:ext>
            </a:extLst>
          </p:cNvPr>
          <p:cNvCxnSpPr>
            <a:cxnSpLocks/>
          </p:cNvCxnSpPr>
          <p:nvPr/>
        </p:nvCxnSpPr>
        <p:spPr>
          <a:xfrm flipH="1">
            <a:off x="4135125" y="3770588"/>
            <a:ext cx="754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66EC2FA3-35AA-1660-C9D2-F68967776748}"/>
              </a:ext>
            </a:extLst>
          </p:cNvPr>
          <p:cNvCxnSpPr>
            <a:cxnSpLocks/>
          </p:cNvCxnSpPr>
          <p:nvPr/>
        </p:nvCxnSpPr>
        <p:spPr>
          <a:xfrm flipH="1">
            <a:off x="4135124" y="5818408"/>
            <a:ext cx="754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98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26B9CFFF-DAF6-4FD7-CFE8-3FF0FB622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32" y="3605268"/>
            <a:ext cx="4103928" cy="30717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B379338-578F-058C-1FF0-B0D461C20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670" y="431465"/>
            <a:ext cx="5484688" cy="70125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3"/>
                </a:solidFill>
                <a:latin typeface="Abadi" panose="020B0604020104020204" pitchFamily="34" charset="0"/>
              </a:rPr>
              <a:t>Strain Gauge Sensor</a:t>
            </a:r>
            <a:endParaRPr lang="it-IT" b="1" dirty="0">
              <a:solidFill>
                <a:schemeClr val="accent3"/>
              </a:solidFill>
              <a:latin typeface="Abadi" panose="020B06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1832125-C670-A4B5-66AD-71755357D06D}"/>
                  </a:ext>
                </a:extLst>
              </p:cNvPr>
              <p:cNvSpPr txBox="1"/>
              <p:nvPr/>
            </p:nvSpPr>
            <p:spPr>
              <a:xfrm>
                <a:off x="1542827" y="1132721"/>
                <a:ext cx="4240939" cy="1040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Silicon fabric that responds to strain with a change in resistance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∆</m:t>
                    </m:r>
                    <m:sSub>
                      <m:sSubPr>
                        <m:ctrlPr>
                          <a:rPr kumimoji="0" lang="it-IT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it-IT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𝑠𝑔</m:t>
                        </m:r>
                      </m:sub>
                    </m:sSub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𝑠𝑔</m:t>
                        </m:r>
                        <m: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𝑆</m:t>
                    </m:r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𝐺</m:t>
                    </m:r>
                  </m:oMath>
                </a14:m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1832125-C670-A4B5-66AD-71755357D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827" y="1132721"/>
                <a:ext cx="4240939" cy="1040606"/>
              </a:xfrm>
              <a:prstGeom prst="rect">
                <a:avLst/>
              </a:prstGeom>
              <a:blipFill>
                <a:blip r:embed="rId3"/>
                <a:stretch>
                  <a:fillRect t="-3509" b="-64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AD2AA83-42D5-0B71-C794-69E72705F351}"/>
                  </a:ext>
                </a:extLst>
              </p:cNvPr>
              <p:cNvSpPr txBox="1"/>
              <p:nvPr/>
            </p:nvSpPr>
            <p:spPr>
              <a:xfrm>
                <a:off x="1957210" y="2253811"/>
                <a:ext cx="3412172" cy="691471"/>
              </a:xfrm>
              <a:prstGeom prst="rect">
                <a:avLst/>
              </a:prstGeom>
              <a:solidFill>
                <a:srgbClr val="DBEAEF"/>
              </a:solidFill>
            </p:spPr>
            <p:txBody>
              <a:bodyPr wrap="square">
                <a:spAutoFit/>
              </a:bodyPr>
              <a:lstStyle/>
              <a:p>
                <a:pPr marL="285750" marR="0" lvl="0" indent="-2857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𝑠𝑔</m:t>
                        </m:r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=5.2 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𝑘𝑂h𝑚</m:t>
                    </m:r>
                    <m: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if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 </m:t>
                    </m:r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𝑐𝑚</m:t>
                    </m:r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  <a:p>
                <a:pPr marL="285750" marR="0" lvl="0" indent="-285750" algn="just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𝑠𝑔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6.4</m:t>
                    </m:r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𝑘𝑂h𝑚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  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if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=6 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𝑐𝑚</m:t>
                    </m:r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AD2AA83-42D5-0B71-C794-69E72705F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210" y="2253811"/>
                <a:ext cx="3412172" cy="691471"/>
              </a:xfrm>
              <a:prstGeom prst="rect">
                <a:avLst/>
              </a:prstGeom>
              <a:blipFill>
                <a:blip r:embed="rId4"/>
                <a:stretch>
                  <a:fillRect l="-1071" t="-1770" b="-97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351D72FF-5B7A-0C81-586F-F9F966439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6600" y="3605268"/>
            <a:ext cx="4069798" cy="30717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8F4C14F-74D4-B356-462D-C6D8EA6AB872}"/>
              </a:ext>
            </a:extLst>
          </p:cNvPr>
          <p:cNvSpPr txBox="1"/>
          <p:nvPr/>
        </p:nvSpPr>
        <p:spPr>
          <a:xfrm>
            <a:off x="6795459" y="1214212"/>
            <a:ext cx="4240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From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conditioning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circuit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get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output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voltage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function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of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sensor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resistance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9A2FC94-DC76-1D33-7204-2B885E948C83}"/>
                  </a:ext>
                </a:extLst>
              </p:cNvPr>
              <p:cNvSpPr txBox="1"/>
              <p:nvPr/>
            </p:nvSpPr>
            <p:spPr>
              <a:xfrm>
                <a:off x="7184377" y="2313780"/>
                <a:ext cx="3634243" cy="691471"/>
              </a:xfrm>
              <a:prstGeom prst="rect">
                <a:avLst/>
              </a:prstGeom>
              <a:solidFill>
                <a:srgbClr val="DBEAEF"/>
              </a:solidFill>
            </p:spPr>
            <p:txBody>
              <a:bodyPr wrap="square">
                <a:spAutoFit/>
              </a:bodyPr>
              <a:lstStyle/>
              <a:p>
                <a:pPr marL="285750" marR="0" lvl="0" indent="-2857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𝑜𝑢𝑡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0 </m:t>
                    </m:r>
                    <m:r>
                      <m:rPr>
                        <m:sty m:val="p"/>
                      </m:rP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V</m:t>
                    </m:r>
                    <m: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 </m:t>
                    </m:r>
                    <m:r>
                      <m:rPr>
                        <m:sty m:val="p"/>
                      </m:rP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if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𝑠𝑔</m:t>
                        </m:r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=5.2 </m:t>
                    </m:r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𝑘𝑂h𝑚</m:t>
                    </m:r>
                    <m:r>
                      <a:rPr kumimoji="0" lang="it-IT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  <a:p>
                <a:pPr marL="285750" marR="0" lvl="0" indent="-2857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𝑜𝑢𝑡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3.3 </m:t>
                    </m:r>
                    <m:r>
                      <m:rPr>
                        <m:sty m:val="p"/>
                      </m:rP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V</m:t>
                    </m:r>
                    <m: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it-IT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if</m:t>
                    </m:r>
                    <m:sSub>
                      <m:sSubPr>
                        <m:ctrlP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𝑠𝑔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6.4</m:t>
                    </m:r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𝑘𝑂h𝑚</m:t>
                    </m:r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9A2FC94-DC76-1D33-7204-2B885E948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377" y="2313780"/>
                <a:ext cx="3634243" cy="691471"/>
              </a:xfrm>
              <a:prstGeom prst="rect">
                <a:avLst/>
              </a:prstGeom>
              <a:blipFill>
                <a:blip r:embed="rId6"/>
                <a:stretch>
                  <a:fillRect l="-1174" t="-1770" b="-79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28AE3CF-3A4A-DC11-4B8D-6ACF6B37B5D2}"/>
                  </a:ext>
                </a:extLst>
              </p:cNvPr>
              <p:cNvSpPr txBox="1"/>
              <p:nvPr/>
            </p:nvSpPr>
            <p:spPr>
              <a:xfrm>
                <a:off x="4350247" y="3152144"/>
                <a:ext cx="3847672" cy="48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High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sensitivity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 of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3.3 </m:t>
                        </m:r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num>
                      <m:den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6 </m:t>
                        </m:r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𝑐𝑚</m:t>
                        </m:r>
                      </m:den>
                    </m:f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=0.55 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𝑉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/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𝑐𝑚</m:t>
                    </m:r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28AE3CF-3A4A-DC11-4B8D-6ACF6B37B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247" y="3152144"/>
                <a:ext cx="3847672" cy="485774"/>
              </a:xfrm>
              <a:prstGeom prst="rect">
                <a:avLst/>
              </a:prstGeom>
              <a:blipFill>
                <a:blip r:embed="rId7"/>
                <a:stretch>
                  <a:fillRect l="-1426" b="-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arentesi graffa chiusa 2">
            <a:extLst>
              <a:ext uri="{FF2B5EF4-FFF2-40B4-BE49-F238E27FC236}">
                <a16:creationId xmlns:a16="http://schemas.microsoft.com/office/drawing/2014/main" id="{B3C5DB05-AD18-FA53-1FBA-B6C04C3CBEAF}"/>
              </a:ext>
            </a:extLst>
          </p:cNvPr>
          <p:cNvSpPr/>
          <p:nvPr/>
        </p:nvSpPr>
        <p:spPr>
          <a:xfrm>
            <a:off x="5369382" y="2294907"/>
            <a:ext cx="207491" cy="6207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Parentesi graffa aperta 4">
            <a:extLst>
              <a:ext uri="{FF2B5EF4-FFF2-40B4-BE49-F238E27FC236}">
                <a16:creationId xmlns:a16="http://schemas.microsoft.com/office/drawing/2014/main" id="{5527C215-6195-C527-4259-EEDF3517D374}"/>
              </a:ext>
            </a:extLst>
          </p:cNvPr>
          <p:cNvSpPr/>
          <p:nvPr/>
        </p:nvSpPr>
        <p:spPr>
          <a:xfrm>
            <a:off x="6966600" y="2313781"/>
            <a:ext cx="217777" cy="6589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9EE42BE-CAA9-0715-9F87-0C086BFC2076}"/>
              </a:ext>
            </a:extLst>
          </p:cNvPr>
          <p:cNvSpPr txBox="1"/>
          <p:nvPr/>
        </p:nvSpPr>
        <p:spPr>
          <a:xfrm>
            <a:off x="5725546" y="2242966"/>
            <a:ext cx="1097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Working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region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CAF5DBC3-AEA2-21FF-8F18-29D646A54B7B}"/>
              </a:ext>
            </a:extLst>
          </p:cNvPr>
          <p:cNvCxnSpPr>
            <a:cxnSpLocks/>
          </p:cNvCxnSpPr>
          <p:nvPr/>
        </p:nvCxnSpPr>
        <p:spPr>
          <a:xfrm>
            <a:off x="6270660" y="2915679"/>
            <a:ext cx="0" cy="27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73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710453-FC45-3705-E688-A03CAE24A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225" y="393700"/>
            <a:ext cx="4781550" cy="1325563"/>
          </a:xfrm>
        </p:spPr>
        <p:txBody>
          <a:bodyPr/>
          <a:lstStyle/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</a:t>
            </a:r>
            <a:r>
              <a:rPr lang="it-I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Overview</a:t>
            </a:r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</a:t>
            </a:r>
            <a:r>
              <a:rPr lang="it-I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Divisions</a:t>
            </a:r>
            <a:endParaRPr lang="it-I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4" name="Picture 2" descr="A arm with a pcb tied to the wrist with a small oled display">
            <a:extLst>
              <a:ext uri="{FF2B5EF4-FFF2-40B4-BE49-F238E27FC236}">
                <a16:creationId xmlns:a16="http://schemas.microsoft.com/office/drawing/2014/main" id="{AD7EA775-EF87-98DC-27C1-8A02346D5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838325"/>
            <a:ext cx="3695700" cy="36957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53594E7-3392-AD22-4C58-250CDBECAA4E}"/>
              </a:ext>
            </a:extLst>
          </p:cNvPr>
          <p:cNvSpPr txBox="1"/>
          <p:nvPr/>
        </p:nvSpPr>
        <p:spPr>
          <a:xfrm>
            <a:off x="5372100" y="2347347"/>
            <a:ext cx="5572125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dirty="0"/>
              <a:t>Studio della benda resistiva a disposizione</a:t>
            </a:r>
          </a:p>
          <a:p>
            <a:endParaRPr lang="it-IT" sz="2400" dirty="0"/>
          </a:p>
          <a:p>
            <a:r>
              <a:rPr lang="it-IT" sz="2400" dirty="0"/>
              <a:t>Circuito di Condizionamento (Hardware)</a:t>
            </a:r>
          </a:p>
          <a:p>
            <a:endParaRPr lang="it-IT" sz="2400" dirty="0"/>
          </a:p>
          <a:p>
            <a:r>
              <a:rPr lang="it-IT" sz="2400" dirty="0"/>
              <a:t>Codice (Software)</a:t>
            </a:r>
          </a:p>
          <a:p>
            <a:endParaRPr lang="it-IT" sz="2400" dirty="0"/>
          </a:p>
          <a:p>
            <a:r>
              <a:rPr lang="it-IT" sz="2400" dirty="0"/>
              <a:t>PCB</a:t>
            </a:r>
          </a:p>
        </p:txBody>
      </p:sp>
    </p:spTree>
    <p:extLst>
      <p:ext uri="{BB962C8B-B14F-4D97-AF65-F5344CB8AC3E}">
        <p14:creationId xmlns:p14="http://schemas.microsoft.com/office/powerpoint/2010/main" val="321408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CD6A-67B3-9896-A623-8D408C6C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553" y="592579"/>
            <a:ext cx="8060893" cy="823914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n w="0"/>
                <a:solidFill>
                  <a:schemeClr val="accent1"/>
                </a:solidFill>
                <a:latin typeface="Abadi" panose="020B0604020104020204"/>
              </a:rPr>
              <a:t>Overall Electronics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B166A-295D-90BB-77AE-768DCDB46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17" y="1741700"/>
            <a:ext cx="10357363" cy="3374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7573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24D8-644D-A817-58ED-6A31748D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922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 err="1">
                <a:ln w="0"/>
                <a:solidFill>
                  <a:schemeClr val="accent1"/>
                </a:solidFill>
                <a:latin typeface="Abadi" panose="020B0604020104020204"/>
              </a:rPr>
              <a:t>Battery</a:t>
            </a:r>
            <a:r>
              <a:rPr lang="it-IT" sz="3600" b="1" dirty="0">
                <a:ln w="0"/>
                <a:solidFill>
                  <a:schemeClr val="accent1"/>
                </a:solidFill>
                <a:latin typeface="Abadi" panose="020B0604020104020204"/>
              </a:rPr>
              <a:t> </a:t>
            </a:r>
            <a:r>
              <a:rPr lang="it-IT" sz="3600" b="1" dirty="0" err="1">
                <a:ln w="0"/>
                <a:solidFill>
                  <a:schemeClr val="accent1"/>
                </a:solidFill>
                <a:latin typeface="Abadi" panose="020B0604020104020204"/>
              </a:rPr>
              <a:t>powered</a:t>
            </a:r>
            <a:r>
              <a:rPr lang="it-IT" sz="3600" b="1" dirty="0">
                <a:ln w="0"/>
                <a:solidFill>
                  <a:schemeClr val="accent1"/>
                </a:solidFill>
                <a:latin typeface="Abadi" panose="020B0604020104020204"/>
              </a:rPr>
              <a:t> </a:t>
            </a:r>
            <a:r>
              <a:rPr lang="it-IT" sz="3600" b="1" dirty="0" err="1">
                <a:ln w="0"/>
                <a:solidFill>
                  <a:schemeClr val="accent1"/>
                </a:solidFill>
                <a:latin typeface="Abadi" panose="020B0604020104020204"/>
              </a:rPr>
              <a:t>circuit</a:t>
            </a:r>
            <a:r>
              <a:rPr lang="it-IT" sz="3600" b="1" dirty="0">
                <a:ln w="0"/>
                <a:solidFill>
                  <a:schemeClr val="accent1"/>
                </a:solidFill>
                <a:latin typeface="Abadi" panose="020B0604020104020204"/>
              </a:rPr>
              <a:t> </a:t>
            </a:r>
            <a:r>
              <a:rPr lang="it-IT" sz="3600" b="1" dirty="0" err="1">
                <a:ln w="0"/>
                <a:solidFill>
                  <a:schemeClr val="accent1"/>
                </a:solidFill>
                <a:latin typeface="Abadi" panose="020B0604020104020204"/>
              </a:rPr>
              <a:t>requirements</a:t>
            </a:r>
            <a:endParaRPr lang="it-IT" sz="3600" b="1" dirty="0">
              <a:ln w="0"/>
              <a:solidFill>
                <a:schemeClr val="accent1"/>
              </a:solidFill>
              <a:latin typeface="Abadi" panose="020B060402010402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68A47-3C87-2E13-5DB3-9F1462691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916" y="1880119"/>
            <a:ext cx="8915400" cy="3097763"/>
          </a:xfrm>
        </p:spPr>
        <p:txBody>
          <a:bodyPr>
            <a:normAutofit/>
          </a:bodyPr>
          <a:lstStyle/>
          <a:p>
            <a:r>
              <a:rPr lang="it-IT" sz="2000" dirty="0" err="1">
                <a:solidFill>
                  <a:schemeClr val="tx1"/>
                </a:solidFill>
              </a:rPr>
              <a:t>Battery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charging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circuit</a:t>
            </a:r>
            <a:endParaRPr lang="it-IT" sz="2000" dirty="0">
              <a:solidFill>
                <a:schemeClr val="tx1"/>
              </a:solidFill>
            </a:endParaRPr>
          </a:p>
          <a:p>
            <a:r>
              <a:rPr lang="it-IT" sz="2000" dirty="0" err="1">
                <a:solidFill>
                  <a:schemeClr val="tx1"/>
                </a:solidFill>
              </a:rPr>
              <a:t>Battery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Protection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circuit</a:t>
            </a:r>
            <a:r>
              <a:rPr lang="it-IT" sz="2000" dirty="0">
                <a:solidFill>
                  <a:schemeClr val="tx1"/>
                </a:solidFill>
              </a:rPr>
              <a:t> (</a:t>
            </a:r>
            <a:r>
              <a:rPr lang="it-IT" sz="2000" dirty="0" err="1">
                <a:solidFill>
                  <a:schemeClr val="tx1"/>
                </a:solidFill>
              </a:rPr>
              <a:t>Undervoltage</a:t>
            </a:r>
            <a:r>
              <a:rPr lang="it-IT" sz="2000" dirty="0">
                <a:solidFill>
                  <a:schemeClr val="tx1"/>
                </a:solidFill>
              </a:rPr>
              <a:t> and </a:t>
            </a:r>
            <a:r>
              <a:rPr lang="it-IT" sz="2000" dirty="0" err="1">
                <a:solidFill>
                  <a:schemeClr val="tx1"/>
                </a:solidFill>
              </a:rPr>
              <a:t>Overvoltage</a:t>
            </a:r>
            <a:r>
              <a:rPr lang="it-IT" sz="2000" dirty="0">
                <a:solidFill>
                  <a:schemeClr val="tx1"/>
                </a:solidFill>
              </a:rPr>
              <a:t>)</a:t>
            </a:r>
          </a:p>
          <a:p>
            <a:endParaRPr lang="it-IT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2000" dirty="0">
                <a:solidFill>
                  <a:schemeClr val="tx1"/>
                </a:solidFill>
              </a:rPr>
              <a:t>	</a:t>
            </a:r>
            <a:r>
              <a:rPr lang="it-IT" sz="2000" dirty="0" err="1">
                <a:solidFill>
                  <a:schemeClr val="tx1"/>
                </a:solidFill>
              </a:rPr>
              <a:t>Battery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Charging</a:t>
            </a:r>
            <a:r>
              <a:rPr lang="it-IT" sz="2000" dirty="0">
                <a:solidFill>
                  <a:schemeClr val="tx1"/>
                </a:solidFill>
              </a:rPr>
              <a:t> IC with embedded </a:t>
            </a:r>
            <a:r>
              <a:rPr lang="it-IT" sz="2000" dirty="0" err="1">
                <a:solidFill>
                  <a:schemeClr val="tx1"/>
                </a:solidFill>
              </a:rPr>
              <a:t>overvoltage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protection</a:t>
            </a:r>
            <a:endParaRPr lang="it-IT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2000" dirty="0">
                <a:solidFill>
                  <a:schemeClr val="tx1"/>
                </a:solidFill>
              </a:rPr>
              <a:t>	DCDC </a:t>
            </a:r>
            <a:r>
              <a:rPr lang="it-IT" sz="2000" dirty="0" err="1">
                <a:solidFill>
                  <a:schemeClr val="tx1"/>
                </a:solidFill>
              </a:rPr>
              <a:t>converter</a:t>
            </a:r>
            <a:r>
              <a:rPr lang="it-IT" sz="2000" dirty="0">
                <a:solidFill>
                  <a:schemeClr val="tx1"/>
                </a:solidFill>
              </a:rPr>
              <a:t> with an </a:t>
            </a:r>
            <a:r>
              <a:rPr lang="it-IT" sz="2000" dirty="0" err="1">
                <a:solidFill>
                  <a:schemeClr val="tx1"/>
                </a:solidFill>
              </a:rPr>
              <a:t>enable</a:t>
            </a:r>
            <a:r>
              <a:rPr lang="it-IT" sz="2000" dirty="0">
                <a:solidFill>
                  <a:schemeClr val="tx1"/>
                </a:solidFill>
              </a:rPr>
              <a:t> pin </a:t>
            </a:r>
            <a:r>
              <a:rPr lang="it-IT" sz="2000" dirty="0" err="1">
                <a:solidFill>
                  <a:schemeClr val="tx1"/>
                </a:solidFill>
              </a:rPr>
              <a:t>that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has</a:t>
            </a:r>
            <a:r>
              <a:rPr lang="it-IT" sz="2000" dirty="0">
                <a:solidFill>
                  <a:schemeClr val="tx1"/>
                </a:solidFill>
              </a:rPr>
              <a:t> an embedded 	</a:t>
            </a:r>
            <a:r>
              <a:rPr lang="it-IT" sz="2000" dirty="0" err="1">
                <a:solidFill>
                  <a:schemeClr val="tx1"/>
                </a:solidFill>
              </a:rPr>
              <a:t>comparator</a:t>
            </a:r>
            <a:endParaRPr lang="it-IT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24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CC9B-D19E-6611-CBAB-6DBAE0507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8982"/>
            <a:ext cx="8911687" cy="1280890"/>
          </a:xfrm>
        </p:spPr>
        <p:txBody>
          <a:bodyPr/>
          <a:lstStyle/>
          <a:p>
            <a:pPr algn="ctr"/>
            <a:r>
              <a:rPr lang="it-IT" b="1" dirty="0">
                <a:ln w="0"/>
                <a:solidFill>
                  <a:schemeClr val="accent1"/>
                </a:solidFill>
                <a:latin typeface="Abadi" panose="020B0604020104020204"/>
              </a:rPr>
              <a:t>DCDC Converter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23E8B60-7457-1DCD-ABDE-009EA5655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5139" y="1690688"/>
            <a:ext cx="7658707" cy="24297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1FCA7F-3221-91ED-CF0C-3A8305C50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059" y="4120481"/>
            <a:ext cx="2307802" cy="18601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252325-C3DB-6FED-3591-84C1F9E6D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612" y="4225322"/>
            <a:ext cx="4243436" cy="118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2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8C335-0DA2-A58C-DA09-F0C92A14A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9798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n w="0"/>
                <a:solidFill>
                  <a:schemeClr val="accent1"/>
                </a:solidFill>
                <a:latin typeface="Abadi" panose="020B0604020104020204"/>
              </a:rPr>
              <a:t>Power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EE73E-DC8E-1374-EF03-EF8B01E76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8592" y="1778876"/>
            <a:ext cx="8915400" cy="3777622"/>
          </a:xfrm>
        </p:spPr>
        <p:txBody>
          <a:bodyPr/>
          <a:lstStyle/>
          <a:p>
            <a:r>
              <a:rPr lang="it-IT" dirty="0" err="1"/>
              <a:t>Enable</a:t>
            </a:r>
            <a:r>
              <a:rPr lang="it-IT" dirty="0"/>
              <a:t> the </a:t>
            </a:r>
            <a:r>
              <a:rPr lang="it-IT" dirty="0" err="1"/>
              <a:t>continuous</a:t>
            </a:r>
            <a:r>
              <a:rPr lang="it-IT" dirty="0"/>
              <a:t> </a:t>
            </a:r>
            <a:r>
              <a:rPr lang="it-IT" dirty="0" err="1"/>
              <a:t>operation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changing</a:t>
            </a:r>
            <a:r>
              <a:rPr lang="it-IT" dirty="0"/>
              <a:t> the power supply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losing</a:t>
            </a:r>
            <a:r>
              <a:rPr lang="it-IT" dirty="0"/>
              <a:t> data coming from the </a:t>
            </a:r>
            <a:r>
              <a:rPr lang="it-IT" dirty="0" err="1"/>
              <a:t>sensor</a:t>
            </a:r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3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circuits</a:t>
            </a:r>
            <a:r>
              <a:rPr lang="it-IT" dirty="0"/>
              <a:t>:</a:t>
            </a:r>
          </a:p>
          <a:p>
            <a:r>
              <a:rPr lang="it-IT" dirty="0" err="1"/>
              <a:t>Programmable</a:t>
            </a:r>
            <a:r>
              <a:rPr lang="it-IT" dirty="0"/>
              <a:t> power switch: </a:t>
            </a:r>
            <a:r>
              <a:rPr lang="it-IT" dirty="0" err="1"/>
              <a:t>overkill</a:t>
            </a:r>
            <a:r>
              <a:rPr lang="it-IT" dirty="0"/>
              <a:t> for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purposes</a:t>
            </a:r>
            <a:endParaRPr lang="it-IT" dirty="0"/>
          </a:p>
          <a:p>
            <a:r>
              <a:rPr lang="it-IT" dirty="0"/>
              <a:t>Low cost </a:t>
            </a:r>
            <a:r>
              <a:rPr lang="it-IT" dirty="0" err="1"/>
              <a:t>analog</a:t>
            </a:r>
            <a:r>
              <a:rPr lang="it-IT" dirty="0"/>
              <a:t> </a:t>
            </a:r>
            <a:r>
              <a:rPr lang="it-IT" dirty="0" err="1"/>
              <a:t>circuit</a:t>
            </a:r>
            <a:r>
              <a:rPr lang="it-IT" dirty="0"/>
              <a:t>: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choice</a:t>
            </a:r>
            <a:endParaRPr lang="it-IT" dirty="0"/>
          </a:p>
          <a:p>
            <a:r>
              <a:rPr lang="it-IT" dirty="0"/>
              <a:t>High cost </a:t>
            </a:r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circuit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7796996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1_Filo">
  <a:themeElements>
    <a:clrScheme name="Fil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520</TotalTime>
  <Words>548</Words>
  <Application>Microsoft Office PowerPoint</Application>
  <PresentationFormat>Widescreen</PresentationFormat>
  <Paragraphs>98</Paragraphs>
  <Slides>27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27</vt:i4>
      </vt:variant>
    </vt:vector>
  </HeadingPairs>
  <TitlesOfParts>
    <vt:vector size="36" baseType="lpstr">
      <vt:lpstr>Abadi</vt:lpstr>
      <vt:lpstr>Arial</vt:lpstr>
      <vt:lpstr>Avenir Next LT Pro Light</vt:lpstr>
      <vt:lpstr>Calibri</vt:lpstr>
      <vt:lpstr>Cambria Math</vt:lpstr>
      <vt:lpstr>Century Gothic</vt:lpstr>
      <vt:lpstr>Wingdings 3</vt:lpstr>
      <vt:lpstr>Filo</vt:lpstr>
      <vt:lpstr>1_Filo</vt:lpstr>
      <vt:lpstr>Development of an integrated respiratory rate monitoring system using STM32 microcontroller</vt:lpstr>
      <vt:lpstr>Respiratory Rate</vt:lpstr>
      <vt:lpstr>Presentazione standard di PowerPoint</vt:lpstr>
      <vt:lpstr>Strain Gauge Sensor</vt:lpstr>
      <vt:lpstr>Project Overview and Divisions</vt:lpstr>
      <vt:lpstr>Overall Electronics Architecture</vt:lpstr>
      <vt:lpstr>Battery powered circuit requirements</vt:lpstr>
      <vt:lpstr>DCDC Converter</vt:lpstr>
      <vt:lpstr>Power Switch</vt:lpstr>
      <vt:lpstr>Low cost analog configuration</vt:lpstr>
      <vt:lpstr>Simulation results: Switch ON</vt:lpstr>
      <vt:lpstr>Simulation results: Switch OFF</vt:lpstr>
      <vt:lpstr>High cost Integrated IC for further improvements</vt:lpstr>
      <vt:lpstr>Conditioning Filtering circuit </vt:lpstr>
      <vt:lpstr>Wheaston Bridge + Differential Amplifier</vt:lpstr>
      <vt:lpstr>Conditioning simulations</vt:lpstr>
      <vt:lpstr>Sallen Key filter</vt:lpstr>
      <vt:lpstr>PCB Design and Component Layout</vt:lpstr>
      <vt:lpstr>Presentazione standard di PowerPoint</vt:lpstr>
      <vt:lpstr>Design Rule Check (DRC) and Manufacturing Compliance</vt:lpstr>
      <vt:lpstr>Software</vt:lpstr>
      <vt:lpstr>Software (2)</vt:lpstr>
      <vt:lpstr>Software (2)</vt:lpstr>
      <vt:lpstr>Software (3)</vt:lpstr>
      <vt:lpstr>Software (3)</vt:lpstr>
      <vt:lpstr>Video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Misurazione della Frequenza Respiratoria</dc:title>
  <dc:creator>Luca2 Debs</dc:creator>
  <cp:lastModifiedBy>Luca2 Debs</cp:lastModifiedBy>
  <cp:revision>125</cp:revision>
  <dcterms:created xsi:type="dcterms:W3CDTF">2023-11-29T16:27:11Z</dcterms:created>
  <dcterms:modified xsi:type="dcterms:W3CDTF">2024-01-28T14:55:30Z</dcterms:modified>
</cp:coreProperties>
</file>