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notesMasterIdLst>
    <p:notesMasterId r:id="rId21"/>
  </p:notesMasterIdLst>
  <p:sldIdLst>
    <p:sldId id="272" r:id="rId3"/>
    <p:sldId id="273" r:id="rId4"/>
    <p:sldId id="274" r:id="rId5"/>
    <p:sldId id="258" r:id="rId6"/>
    <p:sldId id="259" r:id="rId7"/>
    <p:sldId id="261" r:id="rId8"/>
    <p:sldId id="264" r:id="rId9"/>
    <p:sldId id="265" r:id="rId10"/>
    <p:sldId id="260" r:id="rId11"/>
    <p:sldId id="275" r:id="rId12"/>
    <p:sldId id="276" r:id="rId13"/>
    <p:sldId id="262" r:id="rId14"/>
    <p:sldId id="266" r:id="rId15"/>
    <p:sldId id="268" r:id="rId16"/>
    <p:sldId id="269" r:id="rId17"/>
    <p:sldId id="267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85" autoAdjust="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C201D-8A3B-477A-9791-26F567113722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E4644-5553-4D9B-B0E7-A46E78C775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9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Grazie al trimmer abbiamo più Flessibilità (</a:t>
            </a:r>
            <a:r>
              <a:rPr lang="it-IT" dirty="0" err="1"/>
              <a:t>modulability</a:t>
            </a:r>
            <a:r>
              <a:rPr lang="it-IT" dirty="0"/>
              <a:t>/</a:t>
            </a:r>
            <a:r>
              <a:rPr lang="it-IT" dirty="0" err="1"/>
              <a:t>modularity</a:t>
            </a:r>
            <a:r>
              <a:rPr lang="it-IT" dirty="0"/>
              <a:t> o </a:t>
            </a:r>
            <a:r>
              <a:rPr lang="it-IT" dirty="0" err="1"/>
              <a:t>modularity</a:t>
            </a:r>
            <a:r>
              <a:rPr lang="it-IT" dirty="0"/>
              <a:t>) del codice .. Nel </a:t>
            </a:r>
            <a:r>
              <a:rPr lang="it-IT" dirty="0" err="1"/>
              <a:t>servomotor</a:t>
            </a:r>
            <a:r>
              <a:rPr lang="it-IT" dirty="0"/>
              <a:t> </a:t>
            </a:r>
            <a:r>
              <a:rPr lang="it-IT" dirty="0" err="1"/>
              <a:t>implemneta</a:t>
            </a:r>
            <a:r>
              <a:rPr lang="it-IT" dirty="0"/>
              <a:t> una formula che per qualsiasi grado calcoli il movimento. </a:t>
            </a:r>
          </a:p>
          <a:p>
            <a:endParaRPr lang="it-IT" dirty="0"/>
          </a:p>
          <a:p>
            <a:r>
              <a:rPr lang="it-IT" dirty="0"/>
              <a:t>Robustezza: metti funzione che ti fa uscire dal programma se succede una cosa indesiderata!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E4644-5553-4D9B-B0E7-A46E78C775D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4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06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23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19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2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1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9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24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94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470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23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08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23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5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15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49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992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13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13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868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20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4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47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00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12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8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022D-0E6E-4C6E-A90B-141AF701B00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8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60148-DB9E-F1D0-5E48-58DEEB619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538" y="2069921"/>
            <a:ext cx="7066923" cy="2718157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Development of an integrated respiratory rate monitoring system using STM32 microcontroller</a:t>
            </a:r>
            <a:endParaRPr lang="en-US" sz="4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D32BBF-1238-D748-B3B8-0EDCACAE0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Luca De </a:t>
            </a:r>
            <a:r>
              <a:rPr lang="en-US" sz="400" i="1" dirty="0" err="1">
                <a:solidFill>
                  <a:srgbClr val="FEFFFF"/>
                </a:solidFill>
              </a:rPr>
              <a:t>Bartolo</a:t>
            </a:r>
            <a:endParaRPr lang="en-US" sz="400" i="1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Simone..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Lorenzo 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Francesco..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Macro..</a:t>
            </a:r>
          </a:p>
        </p:txBody>
      </p:sp>
      <p:pic>
        <p:nvPicPr>
          <p:cNvPr id="5" name="Immagine 4" descr="Immagine che contiene Elementi grafici, illustrazione, design, silhouette&#10;&#10;Descrizione generata automaticamente">
            <a:extLst>
              <a:ext uri="{FF2B5EF4-FFF2-40B4-BE49-F238E27FC236}">
                <a16:creationId xmlns:a16="http://schemas.microsoft.com/office/drawing/2014/main" id="{845DCD27-0738-A362-57D4-6ED05215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472" y="1317990"/>
            <a:ext cx="2113206" cy="4143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0025BA-913E-4392-04E3-C3004CFB7C83}"/>
              </a:ext>
            </a:extLst>
          </p:cNvPr>
          <p:cNvSpPr txBox="1"/>
          <p:nvPr/>
        </p:nvSpPr>
        <p:spPr>
          <a:xfrm>
            <a:off x="984913" y="203540"/>
            <a:ext cx="106831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Lorenzo Bartolucci – Luca De Bartolo – Simone Pasquariello – Marco Corrado – Francesco Ronchi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1EDB45-7769-2F8D-CEAE-FEE367B54414}"/>
              </a:ext>
            </a:extLst>
          </p:cNvPr>
          <p:cNvSpPr txBox="1"/>
          <p:nvPr/>
        </p:nvSpPr>
        <p:spPr>
          <a:xfrm>
            <a:off x="3452270" y="5777873"/>
            <a:ext cx="6097712" cy="87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Arial" panose="020B0604020202020204" pitchFamily="34" charset="0"/>
              </a:rPr>
              <a:t>Hardware &amp; Software Co-Design of Electronic Systems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Arial" panose="020B0604020202020204" pitchFamily="34" charset="0"/>
              </a:rPr>
              <a:t>A.Y. 2023-2024</a:t>
            </a:r>
          </a:p>
        </p:txBody>
      </p:sp>
    </p:spTree>
    <p:extLst>
      <p:ext uri="{BB962C8B-B14F-4D97-AF65-F5344CB8AC3E}">
        <p14:creationId xmlns:p14="http://schemas.microsoft.com/office/powerpoint/2010/main" val="726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circuito, Ingegneria elettronica, Componente elettrico, elettronica&#10;&#10;Descrizione generata automaticamente">
            <a:extLst>
              <a:ext uri="{FF2B5EF4-FFF2-40B4-BE49-F238E27FC236}">
                <a16:creationId xmlns:a16="http://schemas.microsoft.com/office/drawing/2014/main" id="{E0E15FE7-814E-7ACB-6BBD-7FFAEF39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42" y="0"/>
            <a:ext cx="4059674" cy="3429000"/>
          </a:xfrm>
          <a:prstGeom prst="rect">
            <a:avLst/>
          </a:prstGeom>
        </p:spPr>
      </p:pic>
      <p:pic>
        <p:nvPicPr>
          <p:cNvPr id="13" name="Immagine 12" descr="Immagine che contiene circuito, mappa, Ingegneria elettronica, testo&#10;&#10;Descrizione generata automaticamente">
            <a:extLst>
              <a:ext uri="{FF2B5EF4-FFF2-40B4-BE49-F238E27FC236}">
                <a16:creationId xmlns:a16="http://schemas.microsoft.com/office/drawing/2014/main" id="{DB0BDB7C-B4D0-C8D3-3BF7-93EC41AB1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95" y="356810"/>
            <a:ext cx="3573708" cy="3083789"/>
          </a:xfrm>
          <a:prstGeom prst="rect">
            <a:avLst/>
          </a:prstGeom>
        </p:spPr>
      </p:pic>
      <p:pic>
        <p:nvPicPr>
          <p:cNvPr id="15" name="Immagine 14" descr="Immagine che contiene mappa, testo, schermata, diagramma&#10;&#10;Descrizione generata automaticamente">
            <a:extLst>
              <a:ext uri="{FF2B5EF4-FFF2-40B4-BE49-F238E27FC236}">
                <a16:creationId xmlns:a16="http://schemas.microsoft.com/office/drawing/2014/main" id="{D19A8CEE-4133-CDBA-479F-5C36F5375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34" y="3586899"/>
            <a:ext cx="3694174" cy="3187544"/>
          </a:xfrm>
          <a:prstGeom prst="rect">
            <a:avLst/>
          </a:prstGeom>
        </p:spPr>
      </p:pic>
      <p:pic>
        <p:nvPicPr>
          <p:cNvPr id="17" name="Immagine 16" descr="Immagine che contiene mappa, Blu elettrico, schermata, diagramma&#10;&#10;Descrizione generata automaticamente">
            <a:extLst>
              <a:ext uri="{FF2B5EF4-FFF2-40B4-BE49-F238E27FC236}">
                <a16:creationId xmlns:a16="http://schemas.microsoft.com/office/drawing/2014/main" id="{B4579C64-A259-ADAD-8AAB-F5FBC50CF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91" y="3627140"/>
            <a:ext cx="3636411" cy="314730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B3F97D5-4BAA-5072-07A0-927E19C3734E}"/>
              </a:ext>
            </a:extLst>
          </p:cNvPr>
          <p:cNvSpPr txBox="1"/>
          <p:nvPr/>
        </p:nvSpPr>
        <p:spPr>
          <a:xfrm>
            <a:off x="1632831" y="1714037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D7319D1-9A5C-651E-0148-F64B36D49350}"/>
              </a:ext>
            </a:extLst>
          </p:cNvPr>
          <p:cNvSpPr txBox="1"/>
          <p:nvPr/>
        </p:nvSpPr>
        <p:spPr>
          <a:xfrm>
            <a:off x="1632831" y="4774631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31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4F509A-A5EC-F225-0211-BBA38548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83" y="143228"/>
            <a:ext cx="7286861" cy="1332003"/>
          </a:xfrm>
        </p:spPr>
        <p:txBody>
          <a:bodyPr/>
          <a:lstStyle/>
          <a:p>
            <a:pPr algn="ctr"/>
            <a:r>
              <a:rPr lang="en-GB" b="1" i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Design Rule Check (DRC) and Manufacturing Compliance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4D852B-960A-0FD1-3F6E-96E2DB441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68164" r="65233" b="1995"/>
          <a:stretch/>
        </p:blipFill>
        <p:spPr>
          <a:xfrm>
            <a:off x="1567861" y="1079342"/>
            <a:ext cx="2569133" cy="3958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856894-417C-D3D5-491B-ED781E7A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7" y="1507008"/>
            <a:ext cx="6785199" cy="51298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E099F34-A34D-3049-CB72-CDA952E66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49" y="1443454"/>
            <a:ext cx="1473792" cy="5193423"/>
          </a:xfrm>
          <a:prstGeom prst="rect">
            <a:avLst/>
          </a:prstGeom>
        </p:spPr>
      </p:pic>
      <p:pic>
        <p:nvPicPr>
          <p:cNvPr id="8" name="Immagine 7" descr="Immagine che contiene Carattere, Elementi grafici, schermata, logo&#10;&#10;Descrizione generata automaticamente">
            <a:extLst>
              <a:ext uri="{FF2B5EF4-FFF2-40B4-BE49-F238E27FC236}">
                <a16:creationId xmlns:a16="http://schemas.microsoft.com/office/drawing/2014/main" id="{571314BD-570E-7505-CC08-08393AC63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0" y="-54715"/>
            <a:ext cx="2343044" cy="13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1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D621D-E643-95B9-AF5D-B463224D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7A3C89-4DBF-3151-1182-7AFB9C60E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04" b="47099"/>
          <a:stretch/>
        </p:blipFill>
        <p:spPr>
          <a:xfrm>
            <a:off x="1094784" y="1473306"/>
            <a:ext cx="2914916" cy="717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7DA40F-B173-D03A-9A25-6804379E1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1" b="31756"/>
          <a:stretch/>
        </p:blipFill>
        <p:spPr>
          <a:xfrm>
            <a:off x="4160275" y="1473306"/>
            <a:ext cx="2686733" cy="717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E3484F-64EB-BE1D-D17B-F681B2CB1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02" b="4149"/>
          <a:stretch/>
        </p:blipFill>
        <p:spPr>
          <a:xfrm>
            <a:off x="8182302" y="1473306"/>
            <a:ext cx="3021546" cy="3067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355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6118A1-51C1-9876-1992-B9DA788F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6"/>
          <a:stretch/>
        </p:blipFill>
        <p:spPr>
          <a:xfrm>
            <a:off x="2785600" y="690180"/>
            <a:ext cx="6240413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(3)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144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(3)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99C545-1F90-159E-C2C5-339A9AE1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" t="996"/>
          <a:stretch/>
        </p:blipFill>
        <p:spPr>
          <a:xfrm>
            <a:off x="6567948" y="1769806"/>
            <a:ext cx="5624052" cy="23898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B617394-F10B-EE91-2308-5A67E32D5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/>
          <a:stretch/>
        </p:blipFill>
        <p:spPr>
          <a:xfrm>
            <a:off x="3067678" y="2216097"/>
            <a:ext cx="2556375" cy="1092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033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(4)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1CA7EB-1722-FAD3-ADF7-0E7AE21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63" y="717294"/>
            <a:ext cx="5844353" cy="580372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7FF62AD-7E77-F020-6DBB-6EF989F9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7" y="717294"/>
            <a:ext cx="2082513" cy="5817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673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279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5A0536-1CD7-2B29-41AC-E180ED678CDE}"/>
              </a:ext>
            </a:extLst>
          </p:cNvPr>
          <p:cNvSpPr txBox="1"/>
          <p:nvPr/>
        </p:nvSpPr>
        <p:spPr>
          <a:xfrm>
            <a:off x="1599136" y="1255988"/>
            <a:ext cx="337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Initial time to fill the buffer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BA217A-99B1-7ADD-4AF4-E5DE2DCF11F3}"/>
              </a:ext>
            </a:extLst>
          </p:cNvPr>
          <p:cNvSpPr txBox="1"/>
          <p:nvPr/>
        </p:nvSpPr>
        <p:spPr>
          <a:xfrm>
            <a:off x="6623420" y="1255988"/>
            <a:ext cx="449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Manual </a:t>
            </a:r>
            <a:r>
              <a:rPr lang="it-IT" sz="2000" dirty="0" err="1">
                <a:solidFill>
                  <a:srgbClr val="FF0000"/>
                </a:solidFill>
              </a:rPr>
              <a:t>potentiometer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adjustment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D643E-57FC-271C-9673-C33CD26C562A}"/>
              </a:ext>
            </a:extLst>
          </p:cNvPr>
          <p:cNvSpPr txBox="1"/>
          <p:nvPr/>
        </p:nvSpPr>
        <p:spPr>
          <a:xfrm>
            <a:off x="3103470" y="5077693"/>
            <a:ext cx="52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Trade off tra tempo e prestazioni (sensibilità)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647D9E-9E11-404D-BBB3-2F0755FFCBF4}"/>
              </a:ext>
            </a:extLst>
          </p:cNvPr>
          <p:cNvSpPr txBox="1"/>
          <p:nvPr/>
        </p:nvSpPr>
        <p:spPr>
          <a:xfrm>
            <a:off x="1599136" y="1886324"/>
            <a:ext cx="337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Changing the buffer size or sampling time</a:t>
            </a:r>
            <a:endParaRPr lang="it-IT" sz="2000" dirty="0">
              <a:solidFill>
                <a:srgbClr val="00B05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89D6A6-855F-2B47-5AE3-67C7BD5BCB4D}"/>
              </a:ext>
            </a:extLst>
          </p:cNvPr>
          <p:cNvSpPr txBox="1"/>
          <p:nvPr/>
        </p:nvSpPr>
        <p:spPr>
          <a:xfrm>
            <a:off x="7183859" y="1902801"/>
            <a:ext cx="337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</a:rPr>
              <a:t>Implement</a:t>
            </a:r>
            <a:r>
              <a:rPr lang="it-IT" sz="2000" dirty="0">
                <a:solidFill>
                  <a:srgbClr val="00B050"/>
                </a:solidFill>
              </a:rPr>
              <a:t> a self-</a:t>
            </a:r>
            <a:r>
              <a:rPr lang="it-IT" sz="2000" dirty="0" err="1">
                <a:solidFill>
                  <a:srgbClr val="00B050"/>
                </a:solidFill>
              </a:rPr>
              <a:t>adjusting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 err="1">
                <a:solidFill>
                  <a:srgbClr val="00B050"/>
                </a:solidFill>
              </a:rPr>
              <a:t>potentiometer</a:t>
            </a:r>
            <a:endParaRPr lang="it-IT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D7EF1-F0FD-E75F-01BA-C55F49AA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274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Respiratory</a:t>
            </a:r>
            <a:r>
              <a:rPr lang="it-IT" b="1" dirty="0">
                <a:solidFill>
                  <a:schemeClr val="accent3"/>
                </a:solidFill>
                <a:latin typeface="Abadi" panose="020B0604020104020204" pitchFamily="34" charset="0"/>
              </a:rPr>
              <a:t> </a:t>
            </a:r>
            <a:r>
              <a:rPr lang="it-IT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73B1D5-DB85-DB5C-380F-4152F365C1A6}"/>
              </a:ext>
            </a:extLst>
          </p:cNvPr>
          <p:cNvSpPr txBox="1"/>
          <p:nvPr/>
        </p:nvSpPr>
        <p:spPr>
          <a:xfrm>
            <a:off x="1160206" y="1966768"/>
            <a:ext cx="23892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Definition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781A6F-4310-EAB3-7AA7-F5E9BB9833A2}"/>
              </a:ext>
            </a:extLst>
          </p:cNvPr>
          <p:cNvSpPr txBox="1"/>
          <p:nvPr/>
        </p:nvSpPr>
        <p:spPr>
          <a:xfrm>
            <a:off x="7964757" y="1867086"/>
            <a:ext cx="371689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important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</p:txBody>
      </p:sp>
      <p:pic>
        <p:nvPicPr>
          <p:cNvPr id="1026" name="Picture 2" descr="Respiration rate Definition and Examples - Biology Online Dictionary">
            <a:extLst>
              <a:ext uri="{FF2B5EF4-FFF2-40B4-BE49-F238E27FC236}">
                <a16:creationId xmlns:a16="http://schemas.microsoft.com/office/drawing/2014/main" id="{EBB720E9-1603-9BED-FCFB-0D827C782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4" r="48963"/>
          <a:stretch/>
        </p:blipFill>
        <p:spPr bwMode="auto">
          <a:xfrm>
            <a:off x="5178932" y="5090423"/>
            <a:ext cx="1487842" cy="13255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FD9A749-9630-7C3F-095D-F3A5AD17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584345"/>
            <a:ext cx="3367374" cy="1932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Respiration rate Definition and Examples - Biology Online Dictionary">
            <a:extLst>
              <a:ext uri="{FF2B5EF4-FFF2-40B4-BE49-F238E27FC236}">
                <a16:creationId xmlns:a16="http://schemas.microsoft.com/office/drawing/2014/main" id="{C0962ED2-B79E-8B44-DE50-E9079DBB2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9" t="59283" r="10847" b="-1"/>
          <a:stretch/>
        </p:blipFill>
        <p:spPr bwMode="auto">
          <a:xfrm>
            <a:off x="1540120" y="4611282"/>
            <a:ext cx="1633254" cy="1168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F514A2-2E92-1A84-FA84-56772C32C573}"/>
              </a:ext>
            </a:extLst>
          </p:cNvPr>
          <p:cNvSpPr txBox="1"/>
          <p:nvPr/>
        </p:nvSpPr>
        <p:spPr>
          <a:xfrm>
            <a:off x="7364198" y="2492200"/>
            <a:ext cx="49180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a fundamental vital sign sensitive to various pathological conditions: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839B8C-6B3B-02CB-4D39-99422A9C6A3C}"/>
              </a:ext>
            </a:extLst>
          </p:cNvPr>
          <p:cNvSpPr txBox="1"/>
          <p:nvPr/>
        </p:nvSpPr>
        <p:spPr>
          <a:xfrm>
            <a:off x="8175562" y="3256355"/>
            <a:ext cx="4200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Adverse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cardiac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events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Clinical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deterioration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Pneumonia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Stress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factors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Low body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oxigenation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9EE079C-2C7A-3469-FA0B-B8D0584BDE81}"/>
              </a:ext>
            </a:extLst>
          </p:cNvPr>
          <p:cNvCxnSpPr>
            <a:cxnSpLocks/>
          </p:cNvCxnSpPr>
          <p:nvPr/>
        </p:nvCxnSpPr>
        <p:spPr>
          <a:xfrm flipH="1">
            <a:off x="3237185" y="1113616"/>
            <a:ext cx="1602655" cy="681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5E73F3A-B391-EF10-F44B-2E89D58AA38F}"/>
              </a:ext>
            </a:extLst>
          </p:cNvPr>
          <p:cNvCxnSpPr>
            <a:cxnSpLocks/>
          </p:cNvCxnSpPr>
          <p:nvPr/>
        </p:nvCxnSpPr>
        <p:spPr>
          <a:xfrm>
            <a:off x="7260016" y="1037452"/>
            <a:ext cx="1489587" cy="714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45891DAA-9EC6-29BF-3186-C4958217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22" y="5195347"/>
            <a:ext cx="2393770" cy="707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70D71BD-F95E-606E-90EE-14A45723A6E4}"/>
              </a:ext>
            </a:extLst>
          </p:cNvPr>
          <p:cNvCxnSpPr>
            <a:cxnSpLocks/>
          </p:cNvCxnSpPr>
          <p:nvPr/>
        </p:nvCxnSpPr>
        <p:spPr>
          <a:xfrm flipH="1">
            <a:off x="5989999" y="1133153"/>
            <a:ext cx="106001" cy="2212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203948-D001-5593-54FA-5786685F4A74}"/>
              </a:ext>
            </a:extLst>
          </p:cNvPr>
          <p:cNvSpPr txBox="1"/>
          <p:nvPr/>
        </p:nvSpPr>
        <p:spPr>
          <a:xfrm>
            <a:off x="4588589" y="3491713"/>
            <a:ext cx="28028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Range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F3E8D9-5F66-355F-B101-7F01AB086BAD}"/>
              </a:ext>
            </a:extLst>
          </p:cNvPr>
          <p:cNvSpPr txBox="1"/>
          <p:nvPr/>
        </p:nvSpPr>
        <p:spPr>
          <a:xfrm>
            <a:off x="4269527" y="4132977"/>
            <a:ext cx="336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(12 – 30)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breaths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/min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(0.2 – 0.5) Hz</a:t>
            </a:r>
          </a:p>
        </p:txBody>
      </p:sp>
    </p:spTree>
    <p:extLst>
      <p:ext uri="{BB962C8B-B14F-4D97-AF65-F5344CB8AC3E}">
        <p14:creationId xmlns:p14="http://schemas.microsoft.com/office/powerpoint/2010/main" val="382235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95309F8-86D2-D7D5-8D44-36D6211316E9}"/>
              </a:ext>
            </a:extLst>
          </p:cNvPr>
          <p:cNvSpPr/>
          <p:nvPr/>
        </p:nvSpPr>
        <p:spPr>
          <a:xfrm>
            <a:off x="5089059" y="3262758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Conditioning</a:t>
            </a:r>
            <a:r>
              <a:rPr kumimoji="0" lang="it-IT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Circuit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0822840B-AA76-9495-0D2E-E8C3EBB0641B}"/>
              </a:ext>
            </a:extLst>
          </p:cNvPr>
          <p:cNvSpPr/>
          <p:nvPr/>
        </p:nvSpPr>
        <p:spPr>
          <a:xfrm>
            <a:off x="5701237" y="2486491"/>
            <a:ext cx="535431" cy="600920"/>
          </a:xfrm>
          <a:prstGeom prst="downArrow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3B6E49A-E4A0-1ED7-E149-4D1F570EB0C0}"/>
              </a:ext>
            </a:extLst>
          </p:cNvPr>
          <p:cNvSpPr/>
          <p:nvPr/>
        </p:nvSpPr>
        <p:spPr>
          <a:xfrm>
            <a:off x="5089057" y="5260946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STM32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Microcontroller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F712DC1F-F4FE-C9A6-F279-525882ABF08B}"/>
              </a:ext>
            </a:extLst>
          </p:cNvPr>
          <p:cNvSpPr/>
          <p:nvPr/>
        </p:nvSpPr>
        <p:spPr>
          <a:xfrm>
            <a:off x="5701237" y="4453768"/>
            <a:ext cx="535431" cy="600920"/>
          </a:xfrm>
          <a:prstGeom prst="downArrow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BA00752-447E-6549-90B0-65FCEBB33673}"/>
              </a:ext>
            </a:extLst>
          </p:cNvPr>
          <p:cNvSpPr/>
          <p:nvPr/>
        </p:nvSpPr>
        <p:spPr>
          <a:xfrm>
            <a:off x="5089059" y="1264570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Strain Gauge Sensor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6A14888-3A72-6CA1-56FA-86F5F7677A0C}"/>
              </a:ext>
            </a:extLst>
          </p:cNvPr>
          <p:cNvSpPr txBox="1">
            <a:spLocks/>
          </p:cNvSpPr>
          <p:nvPr/>
        </p:nvSpPr>
        <p:spPr>
          <a:xfrm>
            <a:off x="3353656" y="357056"/>
            <a:ext cx="5484688" cy="70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65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j-ea"/>
                <a:cs typeface="+mj-cs"/>
              </a:rPr>
              <a:t>How do we measure it?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2659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  <a:ea typeface="+mj-ea"/>
              <a:cs typeface="+mj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126DCA-505A-D03E-CBC6-496DF58F9785}"/>
              </a:ext>
            </a:extLst>
          </p:cNvPr>
          <p:cNvSpPr txBox="1"/>
          <p:nvPr/>
        </p:nvSpPr>
        <p:spPr>
          <a:xfrm>
            <a:off x="7807238" y="1310736"/>
            <a:ext cx="39977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Wearable band that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transforms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strain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variation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0F01BD-E75B-3743-B518-5C5E1E688632}"/>
              </a:ext>
            </a:extLst>
          </p:cNvPr>
          <p:cNvSpPr txBox="1"/>
          <p:nvPr/>
        </p:nvSpPr>
        <p:spPr>
          <a:xfrm>
            <a:off x="7798086" y="3262757"/>
            <a:ext cx="4006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converts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one, which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also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amplified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filtered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088664-D312-7955-2E00-9D60255A05D9}"/>
              </a:ext>
            </a:extLst>
          </p:cNvPr>
          <p:cNvSpPr txBox="1"/>
          <p:nvPr/>
        </p:nvSpPr>
        <p:spPr>
          <a:xfrm>
            <a:off x="7798085" y="5260946"/>
            <a:ext cx="4006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elaborates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signal and 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retrieves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respiratory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rate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through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FFT  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3A3DFB1-50BB-8645-CE88-166CE6C4974A}"/>
              </a:ext>
            </a:extLst>
          </p:cNvPr>
          <p:cNvCxnSpPr>
            <a:cxnSpLocks/>
          </p:cNvCxnSpPr>
          <p:nvPr/>
        </p:nvCxnSpPr>
        <p:spPr>
          <a:xfrm>
            <a:off x="6991565" y="1717475"/>
            <a:ext cx="67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6CD8F0E-13B8-3477-7D35-0A2A7228C8F3}"/>
              </a:ext>
            </a:extLst>
          </p:cNvPr>
          <p:cNvCxnSpPr>
            <a:cxnSpLocks/>
          </p:cNvCxnSpPr>
          <p:nvPr/>
        </p:nvCxnSpPr>
        <p:spPr>
          <a:xfrm>
            <a:off x="6991565" y="3770589"/>
            <a:ext cx="67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EF9A45A-533A-3C7F-AD77-57FF5FAAD49C}"/>
              </a:ext>
            </a:extLst>
          </p:cNvPr>
          <p:cNvCxnSpPr>
            <a:cxnSpLocks/>
          </p:cNvCxnSpPr>
          <p:nvPr/>
        </p:nvCxnSpPr>
        <p:spPr>
          <a:xfrm>
            <a:off x="6991565" y="5760283"/>
            <a:ext cx="672956" cy="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29">
            <a:extLst>
              <a:ext uri="{FF2B5EF4-FFF2-40B4-BE49-F238E27FC236}">
                <a16:creationId xmlns:a16="http://schemas.microsoft.com/office/drawing/2014/main" id="{4A6DE81E-C184-718C-22BF-19F209A68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297123" y="213633"/>
            <a:ext cx="273033" cy="3117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409FD662-9F80-97E9-DC04-E0B42ECC2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5" y="2671255"/>
            <a:ext cx="3515968" cy="2198665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EFE5C901-F814-5BE0-7828-0407C6BB1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03" y="5260946"/>
            <a:ext cx="1973757" cy="1374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4E5BE17-3DF9-E9C3-3906-099F68575A54}"/>
              </a:ext>
            </a:extLst>
          </p:cNvPr>
          <p:cNvCxnSpPr>
            <a:cxnSpLocks/>
          </p:cNvCxnSpPr>
          <p:nvPr/>
        </p:nvCxnSpPr>
        <p:spPr>
          <a:xfrm flipH="1">
            <a:off x="4135125" y="1772401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3E26990-6DEA-BF49-1FDB-C647AE77F75F}"/>
              </a:ext>
            </a:extLst>
          </p:cNvPr>
          <p:cNvCxnSpPr>
            <a:cxnSpLocks/>
          </p:cNvCxnSpPr>
          <p:nvPr/>
        </p:nvCxnSpPr>
        <p:spPr>
          <a:xfrm flipH="1">
            <a:off x="4135125" y="3770588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6EC2FA3-35AA-1660-C9D2-F68967776748}"/>
              </a:ext>
            </a:extLst>
          </p:cNvPr>
          <p:cNvCxnSpPr>
            <a:cxnSpLocks/>
          </p:cNvCxnSpPr>
          <p:nvPr/>
        </p:nvCxnSpPr>
        <p:spPr>
          <a:xfrm flipH="1">
            <a:off x="4135124" y="5818408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8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6B9CFFF-DAF6-4FD7-CFE8-3FF0FB62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32" y="3605268"/>
            <a:ext cx="4103928" cy="3071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B379338-578F-058C-1FF0-B0D461C2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70" y="431465"/>
            <a:ext cx="5484688" cy="70125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Strain Gauge Sensor</a:t>
            </a:r>
            <a:endParaRPr lang="it-IT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832125-C670-A4B5-66AD-71755357D06D}"/>
                  </a:ext>
                </a:extLst>
              </p:cNvPr>
              <p:cNvSpPr txBox="1"/>
              <p:nvPr/>
            </p:nvSpPr>
            <p:spPr>
              <a:xfrm>
                <a:off x="1542827" y="1132721"/>
                <a:ext cx="4240939" cy="1040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Silicon fabric that responds to strain with a change in resistance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832125-C670-A4B5-66AD-71755357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27" y="1132721"/>
                <a:ext cx="4240939" cy="1040606"/>
              </a:xfrm>
              <a:prstGeom prst="rect">
                <a:avLst/>
              </a:prstGeom>
              <a:blipFill>
                <a:blip r:embed="rId3"/>
                <a:stretch>
                  <a:fillRect t="-3509" b="-6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AD2AA83-42D5-0B71-C794-69E72705F351}"/>
                  </a:ext>
                </a:extLst>
              </p:cNvPr>
              <p:cNvSpPr txBox="1"/>
              <p:nvPr/>
            </p:nvSpPr>
            <p:spPr>
              <a:xfrm>
                <a:off x="1957210" y="2253811"/>
                <a:ext cx="3412172" cy="691471"/>
              </a:xfrm>
              <a:prstGeom prst="rect">
                <a:avLst/>
              </a:prstGeom>
              <a:solidFill>
                <a:srgbClr val="DBEAEF"/>
              </a:solidFill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=5.2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6.4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 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if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=6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AD2AA83-42D5-0B71-C794-69E72705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10" y="2253811"/>
                <a:ext cx="3412172" cy="691471"/>
              </a:xfrm>
              <a:prstGeom prst="rect">
                <a:avLst/>
              </a:prstGeom>
              <a:blipFill>
                <a:blip r:embed="rId4"/>
                <a:stretch>
                  <a:fillRect l="-1071" t="-1770" b="-97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351D72FF-5B7A-0C81-586F-F9F966439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600" y="3605268"/>
            <a:ext cx="4069798" cy="3071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F4C14F-74D4-B356-462D-C6D8EA6AB872}"/>
              </a:ext>
            </a:extLst>
          </p:cNvPr>
          <p:cNvSpPr txBox="1"/>
          <p:nvPr/>
        </p:nvSpPr>
        <p:spPr>
          <a:xfrm>
            <a:off x="6795459" y="1214212"/>
            <a:ext cx="4240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conditioning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circuit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output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sensor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A2FC94-DC76-1D33-7204-2B885E948C83}"/>
                  </a:ext>
                </a:extLst>
              </p:cNvPr>
              <p:cNvSpPr txBox="1"/>
              <p:nvPr/>
            </p:nvSpPr>
            <p:spPr>
              <a:xfrm>
                <a:off x="7184377" y="2313780"/>
                <a:ext cx="3634243" cy="691471"/>
              </a:xfrm>
              <a:prstGeom prst="rect">
                <a:avLst/>
              </a:prstGeom>
              <a:solidFill>
                <a:srgbClr val="DBEAEF"/>
              </a:solidFill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V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=5.2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  <m:r>
                      <a:rPr kumimoji="0" lang="it-IT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3.3 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V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6.4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A2FC94-DC76-1D33-7204-2B885E94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77" y="2313780"/>
                <a:ext cx="3634243" cy="691471"/>
              </a:xfrm>
              <a:prstGeom prst="rect">
                <a:avLst/>
              </a:prstGeom>
              <a:blipFill>
                <a:blip r:embed="rId6"/>
                <a:stretch>
                  <a:fillRect l="-1174" t="-1770" b="-7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28AE3CF-3A4A-DC11-4B8D-6ACF6B37B5D2}"/>
                  </a:ext>
                </a:extLst>
              </p:cNvPr>
              <p:cNvSpPr txBox="1"/>
              <p:nvPr/>
            </p:nvSpPr>
            <p:spPr>
              <a:xfrm>
                <a:off x="4350247" y="3152144"/>
                <a:ext cx="3847672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High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sensitivity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3.3 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num>
                      <m:den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𝑐𝑚</m:t>
                        </m:r>
                      </m:den>
                    </m:f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=0.55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28AE3CF-3A4A-DC11-4B8D-6ACF6B37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47" y="3152144"/>
                <a:ext cx="3847672" cy="485774"/>
              </a:xfrm>
              <a:prstGeom prst="rect">
                <a:avLst/>
              </a:prstGeom>
              <a:blipFill>
                <a:blip r:embed="rId7"/>
                <a:stretch>
                  <a:fillRect l="-1426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B3C5DB05-AD18-FA53-1FBA-B6C04C3CBEAF}"/>
              </a:ext>
            </a:extLst>
          </p:cNvPr>
          <p:cNvSpPr/>
          <p:nvPr/>
        </p:nvSpPr>
        <p:spPr>
          <a:xfrm>
            <a:off x="5369382" y="2294907"/>
            <a:ext cx="207491" cy="620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5527C215-6195-C527-4259-EEDF3517D374}"/>
              </a:ext>
            </a:extLst>
          </p:cNvPr>
          <p:cNvSpPr/>
          <p:nvPr/>
        </p:nvSpPr>
        <p:spPr>
          <a:xfrm>
            <a:off x="6966600" y="2313781"/>
            <a:ext cx="217777" cy="658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EE42BE-CAA9-0715-9F87-0C086BFC2076}"/>
              </a:ext>
            </a:extLst>
          </p:cNvPr>
          <p:cNvSpPr txBox="1"/>
          <p:nvPr/>
        </p:nvSpPr>
        <p:spPr>
          <a:xfrm>
            <a:off x="5725546" y="2242966"/>
            <a:ext cx="109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Working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region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AF5DBC3-AEA2-21FF-8F18-29D646A54B7B}"/>
              </a:ext>
            </a:extLst>
          </p:cNvPr>
          <p:cNvCxnSpPr>
            <a:cxnSpLocks/>
          </p:cNvCxnSpPr>
          <p:nvPr/>
        </p:nvCxnSpPr>
        <p:spPr>
          <a:xfrm>
            <a:off x="6270660" y="2915679"/>
            <a:ext cx="0" cy="27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10453-FC45-3705-E688-A03CAE24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225" y="393700"/>
            <a:ext cx="4781550" cy="1325563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A arm with a pcb tied to the wrist with a small oled display">
            <a:extLst>
              <a:ext uri="{FF2B5EF4-FFF2-40B4-BE49-F238E27FC236}">
                <a16:creationId xmlns:a16="http://schemas.microsoft.com/office/drawing/2014/main" id="{AD7EA775-EF87-98DC-27C1-8A02346D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38325"/>
            <a:ext cx="3695700" cy="3695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3594E7-3392-AD22-4C58-250CDBECAA4E}"/>
              </a:ext>
            </a:extLst>
          </p:cNvPr>
          <p:cNvSpPr txBox="1"/>
          <p:nvPr/>
        </p:nvSpPr>
        <p:spPr>
          <a:xfrm>
            <a:off x="5372100" y="2347347"/>
            <a:ext cx="55721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/>
              <a:t>Studio della benda resistiva a disposizione</a:t>
            </a:r>
          </a:p>
          <a:p>
            <a:endParaRPr lang="it-IT" sz="2400" dirty="0"/>
          </a:p>
          <a:p>
            <a:r>
              <a:rPr lang="it-IT" sz="2400" dirty="0"/>
              <a:t>Circuito di Condizionamento (Hardware)</a:t>
            </a:r>
          </a:p>
          <a:p>
            <a:endParaRPr lang="it-IT" sz="2400" dirty="0"/>
          </a:p>
          <a:p>
            <a:r>
              <a:rPr lang="it-IT" sz="2400" dirty="0"/>
              <a:t>Codice (Software)</a:t>
            </a:r>
          </a:p>
          <a:p>
            <a:endParaRPr lang="it-IT" sz="2400" dirty="0"/>
          </a:p>
          <a:p>
            <a:r>
              <a:rPr lang="it-IT" sz="24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321408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C8E43-BF2C-A7A4-4C93-8A78043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182" y="11164"/>
            <a:ext cx="4461387" cy="873279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AB1F75-EC18-515A-AE04-59ADB2A4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61" y="687798"/>
            <a:ext cx="9952077" cy="6060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87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ACAE426-275A-5CD6-929F-B9257464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003" y="0"/>
            <a:ext cx="5011994" cy="775417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8365AB-1437-AC2E-CFDC-4B52E01B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667261"/>
            <a:ext cx="6353443" cy="416037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4910E0-7760-CAB8-E946-2E9AF3511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86" t="489"/>
          <a:stretch/>
        </p:blipFill>
        <p:spPr>
          <a:xfrm>
            <a:off x="6411729" y="2439579"/>
            <a:ext cx="5780271" cy="40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B85FA68-BA15-C139-73F3-591B3EEE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003" y="0"/>
            <a:ext cx="5011994" cy="775417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(3)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EF17B8-7484-01DE-22F9-91FBD3B6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5" y="648929"/>
            <a:ext cx="11428171" cy="6005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770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2FB22-A5C0-2300-3288-6DE256B3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75" y="195485"/>
            <a:ext cx="8627525" cy="1172050"/>
          </a:xfrm>
        </p:spPr>
        <p:txBody>
          <a:bodyPr/>
          <a:lstStyle/>
          <a:p>
            <a:r>
              <a:rPr lang="en-GB" b="1" i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PCB Design and Component Layout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magine 6" descr="Immagine che contiene testo, schermata, elettronica, Policromia&#10;&#10;Descrizione generata automaticamente">
            <a:extLst>
              <a:ext uri="{FF2B5EF4-FFF2-40B4-BE49-F238E27FC236}">
                <a16:creationId xmlns:a16="http://schemas.microsoft.com/office/drawing/2014/main" id="{E74E369E-207D-AA64-16AD-066B4E3A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54" y="854689"/>
            <a:ext cx="6964795" cy="580782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1171D7-BEAC-4190-3D7A-AB7A6C062F76}"/>
              </a:ext>
            </a:extLst>
          </p:cNvPr>
          <p:cNvSpPr txBox="1"/>
          <p:nvPr/>
        </p:nvSpPr>
        <p:spPr>
          <a:xfrm>
            <a:off x="964263" y="1225298"/>
            <a:ext cx="430804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Centralized STM32 microcontroller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Optimal signal path and integrity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Edge-placed SWD connector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Facilitates programming 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Micro USB connector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Unrestricted cable access, minimized board stress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I2C interface for LCD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Considered spatial requirements, no component interference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Polygon pours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used to create a solid or shaded area in the PCB 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58099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500</TotalTime>
  <Words>436</Words>
  <Application>Microsoft Office PowerPoint</Application>
  <PresentationFormat>Widescreen</PresentationFormat>
  <Paragraphs>77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Abadi</vt:lpstr>
      <vt:lpstr>Arial</vt:lpstr>
      <vt:lpstr>Avenir Next LT Pro Light</vt:lpstr>
      <vt:lpstr>Calibri</vt:lpstr>
      <vt:lpstr>Cambria Math</vt:lpstr>
      <vt:lpstr>Century Gothic</vt:lpstr>
      <vt:lpstr>Wingdings 3</vt:lpstr>
      <vt:lpstr>Filo</vt:lpstr>
      <vt:lpstr>1_Filo</vt:lpstr>
      <vt:lpstr>Development of an integrated respiratory rate monitoring system using STM32 microcontroller</vt:lpstr>
      <vt:lpstr>Respiratory Rate</vt:lpstr>
      <vt:lpstr>Presentazione standard di PowerPoint</vt:lpstr>
      <vt:lpstr>Strain Gauge Sensor</vt:lpstr>
      <vt:lpstr>Project Overview and Divisions</vt:lpstr>
      <vt:lpstr>Hardware</vt:lpstr>
      <vt:lpstr>Hardware (2)</vt:lpstr>
      <vt:lpstr>Hardware (3)</vt:lpstr>
      <vt:lpstr>PCB Design and Component Layout</vt:lpstr>
      <vt:lpstr>Presentazione standard di PowerPoint</vt:lpstr>
      <vt:lpstr>Design Rule Check (DRC) and Manufacturing Compliance</vt:lpstr>
      <vt:lpstr>Software</vt:lpstr>
      <vt:lpstr>Software (2)</vt:lpstr>
      <vt:lpstr>Software (3)</vt:lpstr>
      <vt:lpstr>Software (3)</vt:lpstr>
      <vt:lpstr>Software (4)</vt:lpstr>
      <vt:lpstr>Video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Misurazione della Frequenza Respiratoria</dc:title>
  <dc:creator>Luca2 Debs</dc:creator>
  <cp:lastModifiedBy>Luca2 Debs</cp:lastModifiedBy>
  <cp:revision>105</cp:revision>
  <dcterms:created xsi:type="dcterms:W3CDTF">2023-11-29T16:27:11Z</dcterms:created>
  <dcterms:modified xsi:type="dcterms:W3CDTF">2024-01-26T17:32:14Z</dcterms:modified>
</cp:coreProperties>
</file>