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87"/>
  </p:notesMasterIdLst>
  <p:handoutMasterIdLst>
    <p:handoutMasterId r:id="rId88"/>
  </p:handoutMasterIdLst>
  <p:sldIdLst>
    <p:sldId id="256" r:id="rId2"/>
    <p:sldId id="257" r:id="rId3"/>
    <p:sldId id="299" r:id="rId4"/>
    <p:sldId id="258" r:id="rId5"/>
    <p:sldId id="259" r:id="rId6"/>
    <p:sldId id="260" r:id="rId7"/>
    <p:sldId id="261" r:id="rId8"/>
    <p:sldId id="262" r:id="rId9"/>
    <p:sldId id="326" r:id="rId10"/>
    <p:sldId id="327" r:id="rId11"/>
    <p:sldId id="329" r:id="rId12"/>
    <p:sldId id="328" r:id="rId13"/>
    <p:sldId id="351" r:id="rId14"/>
    <p:sldId id="352" r:id="rId15"/>
    <p:sldId id="302" r:id="rId16"/>
    <p:sldId id="306" r:id="rId17"/>
    <p:sldId id="303" r:id="rId18"/>
    <p:sldId id="304" r:id="rId19"/>
    <p:sldId id="307" r:id="rId20"/>
    <p:sldId id="320" r:id="rId21"/>
    <p:sldId id="308" r:id="rId22"/>
    <p:sldId id="309" r:id="rId23"/>
    <p:sldId id="310" r:id="rId24"/>
    <p:sldId id="311" r:id="rId25"/>
    <p:sldId id="312" r:id="rId26"/>
    <p:sldId id="313" r:id="rId27"/>
    <p:sldId id="314" r:id="rId28"/>
    <p:sldId id="321" r:id="rId29"/>
    <p:sldId id="322" r:id="rId30"/>
    <p:sldId id="323" r:id="rId31"/>
    <p:sldId id="324" r:id="rId32"/>
    <p:sldId id="325" r:id="rId33"/>
    <p:sldId id="330" r:id="rId34"/>
    <p:sldId id="331" r:id="rId35"/>
    <p:sldId id="332" r:id="rId36"/>
    <p:sldId id="333" r:id="rId37"/>
    <p:sldId id="334" r:id="rId38"/>
    <p:sldId id="335" r:id="rId39"/>
    <p:sldId id="342" r:id="rId40"/>
    <p:sldId id="343" r:id="rId41"/>
    <p:sldId id="344" r:id="rId42"/>
    <p:sldId id="345" r:id="rId43"/>
    <p:sldId id="346" r:id="rId44"/>
    <p:sldId id="315" r:id="rId45"/>
    <p:sldId id="316" r:id="rId46"/>
    <p:sldId id="318" r:id="rId47"/>
    <p:sldId id="317" r:id="rId48"/>
    <p:sldId id="349" r:id="rId49"/>
    <p:sldId id="319" r:id="rId50"/>
    <p:sldId id="305" r:id="rId51"/>
    <p:sldId id="300" r:id="rId52"/>
    <p:sldId id="263" r:id="rId53"/>
    <p:sldId id="264" r:id="rId54"/>
    <p:sldId id="265" r:id="rId55"/>
    <p:sldId id="266" r:id="rId56"/>
    <p:sldId id="267" r:id="rId57"/>
    <p:sldId id="268" r:id="rId58"/>
    <p:sldId id="269" r:id="rId59"/>
    <p:sldId id="270" r:id="rId60"/>
    <p:sldId id="271" r:id="rId61"/>
    <p:sldId id="272" r:id="rId62"/>
    <p:sldId id="301" r:id="rId63"/>
    <p:sldId id="274" r:id="rId64"/>
    <p:sldId id="275" r:id="rId65"/>
    <p:sldId id="276" r:id="rId66"/>
    <p:sldId id="277" r:id="rId67"/>
    <p:sldId id="278" r:id="rId68"/>
    <p:sldId id="350" r:id="rId69"/>
    <p:sldId id="298" r:id="rId70"/>
    <p:sldId id="282" r:id="rId71"/>
    <p:sldId id="283" r:id="rId72"/>
    <p:sldId id="284" r:id="rId73"/>
    <p:sldId id="285" r:id="rId74"/>
    <p:sldId id="286" r:id="rId75"/>
    <p:sldId id="287" r:id="rId76"/>
    <p:sldId id="288" r:id="rId77"/>
    <p:sldId id="289" r:id="rId78"/>
    <p:sldId id="290" r:id="rId79"/>
    <p:sldId id="291" r:id="rId80"/>
    <p:sldId id="292" r:id="rId81"/>
    <p:sldId id="293" r:id="rId82"/>
    <p:sldId id="294" r:id="rId83"/>
    <p:sldId id="295" r:id="rId84"/>
    <p:sldId id="296" r:id="rId85"/>
    <p:sldId id="297" r:id="rId8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FED4BA-B4F0-4DB5-814C-7D0CF88BFB06}">
          <p14:sldIdLst>
            <p14:sldId id="256"/>
            <p14:sldId id="257"/>
            <p14:sldId id="299"/>
            <p14:sldId id="258"/>
            <p14:sldId id="259"/>
            <p14:sldId id="260"/>
            <p14:sldId id="261"/>
            <p14:sldId id="262"/>
            <p14:sldId id="326"/>
            <p14:sldId id="327"/>
            <p14:sldId id="329"/>
            <p14:sldId id="328"/>
            <p14:sldId id="351"/>
            <p14:sldId id="352"/>
            <p14:sldId id="302"/>
            <p14:sldId id="306"/>
            <p14:sldId id="303"/>
            <p14:sldId id="304"/>
            <p14:sldId id="307"/>
            <p14:sldId id="320"/>
            <p14:sldId id="308"/>
            <p14:sldId id="309"/>
            <p14:sldId id="310"/>
            <p14:sldId id="311"/>
            <p14:sldId id="312"/>
            <p14:sldId id="313"/>
            <p14:sldId id="314"/>
            <p14:sldId id="321"/>
            <p14:sldId id="322"/>
            <p14:sldId id="323"/>
            <p14:sldId id="324"/>
            <p14:sldId id="325"/>
            <p14:sldId id="330"/>
            <p14:sldId id="331"/>
            <p14:sldId id="332"/>
            <p14:sldId id="333"/>
            <p14:sldId id="334"/>
            <p14:sldId id="335"/>
            <p14:sldId id="342"/>
            <p14:sldId id="343"/>
            <p14:sldId id="344"/>
            <p14:sldId id="345"/>
            <p14:sldId id="346"/>
            <p14:sldId id="315"/>
            <p14:sldId id="316"/>
            <p14:sldId id="318"/>
            <p14:sldId id="317"/>
            <p14:sldId id="349"/>
            <p14:sldId id="319"/>
            <p14:sldId id="305"/>
            <p14:sldId id="300"/>
            <p14:sldId id="263"/>
            <p14:sldId id="264"/>
            <p14:sldId id="265"/>
            <p14:sldId id="266"/>
            <p14:sldId id="267"/>
            <p14:sldId id="268"/>
            <p14:sldId id="269"/>
            <p14:sldId id="270"/>
            <p14:sldId id="271"/>
            <p14:sldId id="272"/>
            <p14:sldId id="301"/>
            <p14:sldId id="274"/>
            <p14:sldId id="275"/>
            <p14:sldId id="276"/>
            <p14:sldId id="277"/>
            <p14:sldId id="278"/>
            <p14:sldId id="350"/>
            <p14:sldId id="298"/>
            <p14:sldId id="282"/>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54E"/>
    <a:srgbClr val="DBE5F1"/>
    <a:srgbClr val="F9F2F4"/>
    <a:srgbClr val="465562"/>
    <a:srgbClr val="CFD1D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howGuides="1">
      <p:cViewPr varScale="1">
        <p:scale>
          <a:sx n="114" d="100"/>
          <a:sy n="114" d="100"/>
        </p:scale>
        <p:origin x="360" y="15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360000" cy="360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1/14/2023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6237312"/>
            <a:ext cx="609441" cy="620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9" name="Rectangle 8"/>
          <p:cNvSpPr/>
          <p:nvPr/>
        </p:nvSpPr>
        <p:spPr bwMode="gray">
          <a:xfrm>
            <a:off x="11274663" y="6237312"/>
            <a:ext cx="304721" cy="6206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0" name="Rectangle 9"/>
          <p:cNvSpPr/>
          <p:nvPr/>
        </p:nvSpPr>
        <p:spPr bwMode="ltGray">
          <a:xfrm>
            <a:off x="688560" y="0"/>
            <a:ext cx="53134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1" name="Rectangle 10"/>
          <p:cNvSpPr/>
          <p:nvPr/>
        </p:nvSpPr>
        <p:spPr bwMode="gray">
          <a:xfrm>
            <a:off x="1" y="0"/>
            <a:ext cx="693812"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2" name="Rectangle 11"/>
          <p:cNvSpPr/>
          <p:nvPr/>
        </p:nvSpPr>
        <p:spPr bwMode="ltGray">
          <a:xfrm>
            <a:off x="0" y="6237312"/>
            <a:ext cx="12188825" cy="620688"/>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6237312"/>
            <a:ext cx="1216152" cy="62068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cxnSp>
        <p:nvCxnSpPr>
          <p:cNvPr id="15" name="Straight Connector 14"/>
          <p:cNvCxnSpPr/>
          <p:nvPr/>
        </p:nvCxnSpPr>
        <p:spPr bwMode="white">
          <a:xfrm>
            <a:off x="69381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6223865"/>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7DC1BBB0-96F0-4077-A278-0F3FB5C104D3}" type="slidenum">
              <a:rPr lang="en-US" smtClean="0"/>
              <a:pPr/>
              <a:t>‹#›</a:t>
            </a:fld>
            <a:endParaRPr lang="en-US"/>
          </a:p>
        </p:txBody>
      </p:sp>
      <p:grpSp>
        <p:nvGrpSpPr>
          <p:cNvPr id="18" name="Group 17">
            <a:extLst>
              <a:ext uri="{FF2B5EF4-FFF2-40B4-BE49-F238E27FC236}">
                <a16:creationId xmlns:a16="http://schemas.microsoft.com/office/drawing/2014/main" id="{235EE233-2B03-4A8C-B7C0-CB1F049FD596}"/>
              </a:ext>
            </a:extLst>
          </p:cNvPr>
          <p:cNvGrpSpPr/>
          <p:nvPr userDrawn="1"/>
        </p:nvGrpSpPr>
        <p:grpSpPr>
          <a:xfrm>
            <a:off x="176511" y="6248925"/>
            <a:ext cx="723342" cy="492443"/>
            <a:chOff x="4658643" y="3224589"/>
            <a:chExt cx="723342" cy="492443"/>
          </a:xfrm>
        </p:grpSpPr>
        <p:sp>
          <p:nvSpPr>
            <p:cNvPr id="19" name="Rectangle 18">
              <a:extLst>
                <a:ext uri="{FF2B5EF4-FFF2-40B4-BE49-F238E27FC236}">
                  <a16:creationId xmlns:a16="http://schemas.microsoft.com/office/drawing/2014/main" id="{863172D8-E6EF-419D-A1F1-93E8D9809E39}"/>
                </a:ext>
              </a:extLst>
            </p:cNvPr>
            <p:cNvSpPr>
              <a:spLocks noChangeAspect="1"/>
            </p:cNvSpPr>
            <p:nvPr userDrawn="1"/>
          </p:nvSpPr>
          <p:spPr>
            <a:xfrm rot="20515546">
              <a:off x="4658643" y="3348811"/>
              <a:ext cx="309600" cy="3096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D0455C45-9DCA-4BDC-8491-2F04192BB6A5}"/>
                </a:ext>
              </a:extLst>
            </p:cNvPr>
            <p:cNvSpPr txBox="1"/>
            <p:nvPr userDrawn="1"/>
          </p:nvSpPr>
          <p:spPr>
            <a:xfrm>
              <a:off x="4748606" y="3224589"/>
              <a:ext cx="633379" cy="492443"/>
            </a:xfrm>
            <a:prstGeom prst="rect">
              <a:avLst/>
            </a:prstGeom>
            <a:noFill/>
          </p:spPr>
          <p:txBody>
            <a:bodyPr wrap="none" lIns="0" tIns="0" rIns="0" bIns="0" rtlCol="0">
              <a:spAutoFit/>
            </a:bodyPr>
            <a:lstStyle/>
            <a:p>
              <a:pPr algn="ctr"/>
              <a:r>
                <a:rPr lang="en-US" sz="3200" b="1" dirty="0">
                  <a:solidFill>
                    <a:schemeClr val="bg1"/>
                  </a:solidFill>
                  <a:latin typeface="Calibri" panose="020F0502020204030204" pitchFamily="34" charset="0"/>
                  <a:cs typeface="Calibri" panose="020F0502020204030204" pitchFamily="34" charset="0"/>
                </a:rPr>
                <a:t>C</a:t>
              </a:r>
              <a:r>
                <a:rPr lang="en-US" sz="3200" b="1" dirty="0">
                  <a:solidFill>
                    <a:schemeClr val="tx1">
                      <a:lumMod val="60000"/>
                      <a:lumOff val="40000"/>
                    </a:schemeClr>
                  </a:solidFill>
                  <a:latin typeface="Calibri" panose="020F0502020204030204" pitchFamily="34" charset="0"/>
                  <a:cs typeface="Calibri" panose="020F0502020204030204" pitchFamily="34" charset="0"/>
                </a:rPr>
                <a:t>+</a:t>
              </a:r>
              <a:r>
                <a:rPr lang="en-US" sz="3200" b="1" dirty="0">
                  <a:solidFill>
                    <a:schemeClr val="accent1">
                      <a:lumMod val="75000"/>
                    </a:schemeClr>
                  </a:solidFill>
                  <a:latin typeface="Calibri" panose="020F0502020204030204" pitchFamily="34" charset="0"/>
                  <a:cs typeface="Calibri" panose="020F0502020204030204" pitchFamily="34" charset="0"/>
                </a:rPr>
                <a:t>+</a:t>
              </a:r>
              <a:endParaRPr lang="ro-RO" sz="3200" b="1" dirty="0">
                <a:solidFill>
                  <a:schemeClr val="accent1">
                    <a:lumMod val="7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libri" panose="020F0502020204030204" pitchFamily="34" charset="0"/>
              <a:cs typeface="Calibri" panose="020F0502020204030204" pitchFamily="34" charset="0"/>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lvl1pPr>
              <a:defRPr>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1598613" y="685800"/>
            <a:ext cx="7848599" cy="5486400"/>
          </a:xfrm>
        </p:spPr>
        <p:txBody>
          <a:bodyPr vert="eaVe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6248398"/>
            <a:ext cx="609441" cy="60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0" name="Rectangle 19"/>
          <p:cNvSpPr/>
          <p:nvPr/>
        </p:nvSpPr>
        <p:spPr bwMode="gray">
          <a:xfrm>
            <a:off x="11274663" y="6241720"/>
            <a:ext cx="304721" cy="6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4" name="Rectangle 23"/>
          <p:cNvSpPr/>
          <p:nvPr/>
        </p:nvSpPr>
        <p:spPr bwMode="gray">
          <a:xfrm>
            <a:off x="1216152" y="6237312"/>
            <a:ext cx="609441" cy="620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1" name="Rectangle 20"/>
          <p:cNvSpPr/>
          <p:nvPr/>
        </p:nvSpPr>
        <p:spPr bwMode="ltGray">
          <a:xfrm>
            <a:off x="0" y="6240232"/>
            <a:ext cx="12188825" cy="620688"/>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latin typeface="Calibri" panose="020F0502020204030204" pitchFamily="34" charset="0"/>
              <a:cs typeface="Calibri" panose="020F0502020204030204" pitchFamily="34" charset="0"/>
            </a:endParaRPr>
          </a:p>
        </p:txBody>
      </p:sp>
      <p:cxnSp>
        <p:nvCxnSpPr>
          <p:cNvPr id="22" name="Straight Connector 21"/>
          <p:cNvCxnSpPr>
            <a:cxnSpLocks/>
          </p:cNvCxnSpPr>
          <p:nvPr/>
        </p:nvCxnSpPr>
        <p:spPr bwMode="white">
          <a:xfrm>
            <a:off x="11567021" y="6253678"/>
            <a:ext cx="6272" cy="6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29" name="Rectangle 28"/>
          <p:cNvSpPr/>
          <p:nvPr/>
        </p:nvSpPr>
        <p:spPr>
          <a:xfrm>
            <a:off x="-2" y="-535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30" name="Rectangle 29"/>
          <p:cNvSpPr/>
          <p:nvPr/>
        </p:nvSpPr>
        <p:spPr bwMode="ltGray">
          <a:xfrm>
            <a:off x="0" y="-7328"/>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latin typeface="Calibri" panose="020F0502020204030204" pitchFamily="34" charset="0"/>
              <a:cs typeface="Calibri" panose="020F0502020204030204" pitchFamily="34" charset="0"/>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cxnSp>
        <p:nvCxnSpPr>
          <p:cNvPr id="33" name="Straight Connector 32"/>
          <p:cNvCxnSpPr/>
          <p:nvPr/>
        </p:nvCxnSpPr>
        <p:spPr bwMode="white">
          <a:xfrm>
            <a:off x="62180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7DC1BBB0-96F0-4077-A278-0F3FB5C104D3}" type="slidenum">
              <a:rPr lang="en-US" smtClean="0"/>
              <a:pPr/>
              <a:t>‹#›</a:t>
            </a:fld>
            <a:endParaRPr lang="en-US"/>
          </a:p>
        </p:txBody>
      </p:sp>
      <p:cxnSp>
        <p:nvCxnSpPr>
          <p:cNvPr id="25" name="Straight Connector 24">
            <a:extLst>
              <a:ext uri="{FF2B5EF4-FFF2-40B4-BE49-F238E27FC236}">
                <a16:creationId xmlns:a16="http://schemas.microsoft.com/office/drawing/2014/main" id="{FAB5C1E0-6D25-43E8-B0B2-C4AFF4382D50}"/>
              </a:ext>
            </a:extLst>
          </p:cNvPr>
          <p:cNvCxnSpPr/>
          <p:nvPr userDrawn="1"/>
        </p:nvCxnSpPr>
        <p:spPr bwMode="white">
          <a:xfrm>
            <a:off x="121615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6BBBFA1-255B-409E-ADEA-1563797B3250}"/>
              </a:ext>
            </a:extLst>
          </p:cNvPr>
          <p:cNvCxnSpPr>
            <a:cxnSpLocks/>
          </p:cNvCxnSpPr>
          <p:nvPr userDrawn="1"/>
        </p:nvCxnSpPr>
        <p:spPr bwMode="white">
          <a:xfrm>
            <a:off x="615084" y="6237312"/>
            <a:ext cx="0" cy="6206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F4981A4-C710-453B-BF97-C8C1D29DB5B3}"/>
              </a:ext>
            </a:extLst>
          </p:cNvPr>
          <p:cNvSpPr/>
          <p:nvPr userDrawn="1"/>
        </p:nvSpPr>
        <p:spPr>
          <a:xfrm>
            <a:off x="-2" y="6248329"/>
            <a:ext cx="1218883" cy="6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6" name="Rectangle 15"/>
          <p:cNvSpPr/>
          <p:nvPr/>
        </p:nvSpPr>
        <p:spPr bwMode="black">
          <a:xfrm>
            <a:off x="-1" y="6237312"/>
            <a:ext cx="619200" cy="62068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cxnSp>
        <p:nvCxnSpPr>
          <p:cNvPr id="23" name="Straight Connector 22"/>
          <p:cNvCxnSpPr>
            <a:cxnSpLocks/>
          </p:cNvCxnSpPr>
          <p:nvPr/>
        </p:nvCxnSpPr>
        <p:spPr bwMode="white">
          <a:xfrm>
            <a:off x="1216152" y="6237312"/>
            <a:ext cx="0" cy="6206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3A3F73-8C7B-4355-B57E-813E29F798DC}"/>
              </a:ext>
            </a:extLst>
          </p:cNvPr>
          <p:cNvCxnSpPr>
            <a:cxnSpLocks/>
          </p:cNvCxnSpPr>
          <p:nvPr userDrawn="1"/>
        </p:nvCxnSpPr>
        <p:spPr bwMode="white">
          <a:xfrm>
            <a:off x="619199" y="6237312"/>
            <a:ext cx="0" cy="6206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endParaRPr dirty="0"/>
          </a:p>
        </p:txBody>
      </p:sp>
      <p:sp>
        <p:nvSpPr>
          <p:cNvPr id="3" name="Content Placeholder 2"/>
          <p:cNvSpPr>
            <a:spLocks noGrp="1"/>
          </p:cNvSpPr>
          <p:nvPr>
            <p:ph sz="half" idx="1"/>
          </p:nvPr>
        </p:nvSpPr>
        <p:spPr>
          <a:xfrm>
            <a:off x="1593436" y="764704"/>
            <a:ext cx="4814586" cy="5407496"/>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561651" y="764704"/>
            <a:ext cx="4814586" cy="5407496"/>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6" name="Footer Placeholder 5"/>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a:p>
        </p:txBody>
      </p:sp>
      <p:sp>
        <p:nvSpPr>
          <p:cNvPr id="3" name="Text Placeholder 2"/>
          <p:cNvSpPr>
            <a:spLocks noGrp="1"/>
          </p:cNvSpPr>
          <p:nvPr>
            <p:ph type="body" idx="1"/>
          </p:nvPr>
        </p:nvSpPr>
        <p:spPr>
          <a:xfrm>
            <a:off x="1593436" y="764704"/>
            <a:ext cx="4818888" cy="938784"/>
          </a:xfrm>
        </p:spPr>
        <p:txBody>
          <a:bodyPr anchor="b">
            <a:noAutofit/>
          </a:bodyPr>
          <a:lstStyle>
            <a:lvl1pPr marL="0" indent="0">
              <a:spcBef>
                <a:spcPts val="0"/>
              </a:spcBef>
              <a:buNone/>
              <a:defRPr sz="2400" b="0" cap="all" baseline="0">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93436" y="1836664"/>
            <a:ext cx="4814586" cy="4335535"/>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764704"/>
            <a:ext cx="4818888" cy="938784"/>
          </a:xfrm>
        </p:spPr>
        <p:txBody>
          <a:bodyPr anchor="b">
            <a:noAutofit/>
          </a:bodyPr>
          <a:lstStyle>
            <a:lvl1pPr marL="0" indent="0">
              <a:spcBef>
                <a:spcPts val="0"/>
              </a:spcBef>
              <a:buNone/>
              <a:defRPr sz="2400" b="0" cap="all" baseline="0">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57349" y="1836915"/>
            <a:ext cx="4818888" cy="4333253"/>
          </a:xfrm>
        </p:spPr>
        <p:txBody>
          <a:bodyPr>
            <a:normAutofit/>
          </a:bodyPr>
          <a:lstStyle>
            <a:lvl1pPr>
              <a:defRPr sz="24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18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8" name="Footer Placeholder 7"/>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a:p>
        </p:txBody>
      </p:sp>
      <p:sp>
        <p:nvSpPr>
          <p:cNvPr id="3" name="Date Placeholder 2"/>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4" name="Footer Placeholder 3"/>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1256586" y="0"/>
            <a:ext cx="612000"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2" name="Date Placeholder 1"/>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3" name="Footer Placeholder 2"/>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4" name="Slide Number Placeholder 3"/>
          <p:cNvSpPr>
            <a:spLocks noGrp="1"/>
          </p:cNvSpPr>
          <p:nvPr>
            <p:ph type="sldNum" sz="quarter" idx="12"/>
          </p:nvPr>
        </p:nvSpPr>
        <p:spPr/>
        <p:txBody>
          <a:bodyPr/>
          <a:lstStyle>
            <a:lvl1pPr>
              <a:defRPr>
                <a:solidFill>
                  <a:schemeClr val="bg1"/>
                </a:solidFill>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a:p>
        </p:txBody>
      </p:sp>
      <p:sp>
        <p:nvSpPr>
          <p:cNvPr id="6" name="Footer Placeholder 5"/>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7DC1BBB0-96F0-4077-A278-0F3FB5C104D3}" type="slidenum">
              <a:rPr lang="ro-RO" smtClean="0"/>
              <a:pPr/>
              <a:t>‹#›</a:t>
            </a:fld>
            <a:endParaRPr lang="ro-RO"/>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latin typeface="Calibri" panose="020F0502020204030204" pitchFamily="34" charset="0"/>
                <a:cs typeface="Calibri" panose="020F0502020204030204" pitchFamily="34" charset="0"/>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latin typeface="Calibri" panose="020F0502020204030204" pitchFamily="34" charset="0"/>
                <a:cs typeface="Calibri" panose="020F0502020204030204" pitchFamily="34" charset="0"/>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latin typeface="Calibri" panose="020F0502020204030204" pitchFamily="34" charset="0"/>
              <a:cs typeface="Calibri" panose="020F0502020204030204" pitchFamily="34" charset="0"/>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latin typeface="Calibri" panose="020F0502020204030204" pitchFamily="34" charset="0"/>
              <a:cs typeface="Calibri" panose="020F0502020204030204" pitchFamily="34" charset="0"/>
            </a:endParaRPr>
          </a:p>
        </p:txBody>
      </p:sp>
      <p:sp>
        <p:nvSpPr>
          <p:cNvPr id="13" name="Rectangle 12"/>
          <p:cNvSpPr/>
          <p:nvPr/>
        </p:nvSpPr>
        <p:spPr bwMode="black">
          <a:xfrm>
            <a:off x="6783" y="-2920"/>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libri" panose="020F0502020204030204" pitchFamily="34" charset="0"/>
              <a:cs typeface="Calibri" panose="020F0502020204030204" pitchFamily="34" charset="0"/>
            </a:endParaRPr>
          </a:p>
        </p:txBody>
      </p:sp>
      <p:cxnSp>
        <p:nvCxnSpPr>
          <p:cNvPr id="14" name="Straight Connector 13"/>
          <p:cNvCxnSpPr/>
          <p:nvPr/>
        </p:nvCxnSpPr>
        <p:spPr bwMode="white">
          <a:xfrm>
            <a:off x="-6664" y="596224"/>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03696"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44624"/>
            <a:ext cx="9782801" cy="586904"/>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93436" y="764704"/>
            <a:ext cx="9782801" cy="54074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latin typeface="Calibri" panose="020F0502020204030204" pitchFamily="34" charset="0"/>
                <a:cs typeface="Calibri" panose="020F0502020204030204" pitchFamily="34" charset="0"/>
              </a:defRPr>
            </a:lvl1pPr>
          </a:lstStyle>
          <a:p>
            <a:fld id="{C2C6F8EA-316C-41DE-B9A4-EDCC3A85ED9A}" type="datetimeFigureOut">
              <a:rPr lang="en-US" smtClean="0"/>
              <a:pPr/>
              <a:t>1/14/2023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Calibri" panose="020F0502020204030204" pitchFamily="34" charset="0"/>
                <a:cs typeface="Calibri" panose="020F0502020204030204" pitchFamily="34" charset="0"/>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Calibri" panose="020F0502020204030204" pitchFamily="34" charset="0"/>
                <a:cs typeface="Calibri" panose="020F0502020204030204" pitchFamily="34" charset="0"/>
              </a:defRPr>
            </a:lvl1pPr>
          </a:lstStyle>
          <a:p>
            <a:fld id="{7DC1BBB0-96F0-4077-A278-0F3FB5C104D3}" type="slidenum">
              <a:rPr lang="en-US" smtClean="0"/>
              <a:pPr/>
              <a:t>‹#›</a:t>
            </a:fld>
            <a:endParaRPr lang="en-US"/>
          </a:p>
        </p:txBody>
      </p:sp>
      <p:grpSp>
        <p:nvGrpSpPr>
          <p:cNvPr id="19" name="Group 18">
            <a:extLst>
              <a:ext uri="{FF2B5EF4-FFF2-40B4-BE49-F238E27FC236}">
                <a16:creationId xmlns:a16="http://schemas.microsoft.com/office/drawing/2014/main" id="{03D805EE-AFFD-440A-8CA1-48E217578A4B}"/>
              </a:ext>
            </a:extLst>
          </p:cNvPr>
          <p:cNvGrpSpPr/>
          <p:nvPr userDrawn="1"/>
        </p:nvGrpSpPr>
        <p:grpSpPr>
          <a:xfrm>
            <a:off x="109276" y="15261"/>
            <a:ext cx="701308" cy="492443"/>
            <a:chOff x="4658643" y="3224589"/>
            <a:chExt cx="701308" cy="492443"/>
          </a:xfrm>
        </p:grpSpPr>
        <p:sp>
          <p:nvSpPr>
            <p:cNvPr id="11" name="Rectangle 10">
              <a:extLst>
                <a:ext uri="{FF2B5EF4-FFF2-40B4-BE49-F238E27FC236}">
                  <a16:creationId xmlns:a16="http://schemas.microsoft.com/office/drawing/2014/main" id="{7BE4E623-63EF-4B6C-9E6D-ABB73779F0CF}"/>
                </a:ext>
              </a:extLst>
            </p:cNvPr>
            <p:cNvSpPr>
              <a:spLocks noChangeAspect="1"/>
            </p:cNvSpPr>
            <p:nvPr userDrawn="1"/>
          </p:nvSpPr>
          <p:spPr>
            <a:xfrm rot="20515546">
              <a:off x="4658643" y="3348811"/>
              <a:ext cx="309600" cy="3096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3A9D0CB-7EC8-406C-91D5-33EDE432F162}"/>
                </a:ext>
              </a:extLst>
            </p:cNvPr>
            <p:cNvSpPr txBox="1"/>
            <p:nvPr userDrawn="1"/>
          </p:nvSpPr>
          <p:spPr>
            <a:xfrm>
              <a:off x="4726572" y="3224589"/>
              <a:ext cx="633379" cy="492443"/>
            </a:xfrm>
            <a:prstGeom prst="rect">
              <a:avLst/>
            </a:prstGeom>
            <a:noFill/>
          </p:spPr>
          <p:txBody>
            <a:bodyPr wrap="none" lIns="0" tIns="0" rIns="0" bIns="0" rtlCol="0">
              <a:spAutoFit/>
            </a:bodyPr>
            <a:lstStyle/>
            <a:p>
              <a:pPr algn="ctr"/>
              <a:r>
                <a:rPr lang="en-US" sz="3200" b="1" dirty="0">
                  <a:solidFill>
                    <a:schemeClr val="bg1"/>
                  </a:solidFill>
                  <a:latin typeface="Calibri" panose="020F0502020204030204" pitchFamily="34" charset="0"/>
                  <a:cs typeface="Calibri" panose="020F0502020204030204" pitchFamily="34" charset="0"/>
                </a:rPr>
                <a:t>C</a:t>
              </a:r>
              <a:r>
                <a:rPr lang="en-US" sz="3200" b="1" dirty="0">
                  <a:solidFill>
                    <a:schemeClr val="tx1">
                      <a:lumMod val="60000"/>
                      <a:lumOff val="40000"/>
                    </a:schemeClr>
                  </a:solidFill>
                  <a:latin typeface="Calibri" panose="020F0502020204030204" pitchFamily="34" charset="0"/>
                  <a:cs typeface="Calibri" panose="020F0502020204030204" pitchFamily="34" charset="0"/>
                </a:rPr>
                <a:t>+</a:t>
              </a:r>
              <a:r>
                <a:rPr lang="en-US" sz="3200" b="1" dirty="0">
                  <a:solidFill>
                    <a:schemeClr val="accent1">
                      <a:lumMod val="75000"/>
                    </a:schemeClr>
                  </a:solidFill>
                  <a:latin typeface="Calibri" panose="020F0502020204030204" pitchFamily="34" charset="0"/>
                  <a:cs typeface="Calibri" panose="020F0502020204030204" pitchFamily="34" charset="0"/>
                </a:rPr>
                <a:t>+</a:t>
              </a:r>
              <a:endParaRPr lang="ro-RO" sz="3200" b="1" dirty="0">
                <a:solidFill>
                  <a:schemeClr val="accent1">
                    <a:lumMod val="75000"/>
                  </a:schemeClr>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1" kern="1200">
          <a:solidFill>
            <a:schemeClr val="tx1">
              <a:lumMod val="75000"/>
            </a:schemeClr>
          </a:solidFill>
          <a:latin typeface="Calibri" panose="020F0502020204030204" pitchFamily="34" charset="0"/>
          <a:ea typeface="+mj-ea"/>
          <a:cs typeface="Calibri" panose="020F0502020204030204" pitchFamily="34" charset="0"/>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pbinfo.ro/probleme/1148/existaimparedivimp" TargetMode="External"/><Relationship Id="rId7" Type="http://schemas.openxmlformats.org/officeDocument/2006/relationships/hyperlink" Target="https://www.pbinfo.ro/probleme/1149/existaprimedivimp" TargetMode="External"/><Relationship Id="rId2" Type="http://schemas.openxmlformats.org/officeDocument/2006/relationships/hyperlink" Target="https://www.pbinfo.ro/probleme/categorii/94/divide-et-impera" TargetMode="External"/><Relationship Id="rId1" Type="http://schemas.openxmlformats.org/officeDocument/2006/relationships/slideLayout" Target="../slideLayouts/slideLayout2.xml"/><Relationship Id="rId6" Type="http://schemas.openxmlformats.org/officeDocument/2006/relationships/hyperlink" Target="https://www.pbinfo.ro/probleme/4261/alterndivimp" TargetMode="External"/><Relationship Id="rId5" Type="http://schemas.openxmlformats.org/officeDocument/2006/relationships/hyperlink" Target="https://www.pbinfo.ro/probleme/4260/nrxdivimp" TargetMode="External"/><Relationship Id="rId4" Type="http://schemas.openxmlformats.org/officeDocument/2006/relationships/hyperlink" Target="https://www.pbinfo.ro/probleme/1017/sumpareve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cppi.sync.ro/materia/nivel_2_mediu.html" TargetMode="External"/><Relationship Id="rId2" Type="http://schemas.openxmlformats.org/officeDocument/2006/relationships/hyperlink" Target="https://cppi.sync.ro/materia/nivel_1_incepator.html" TargetMode="External"/><Relationship Id="rId1" Type="http://schemas.openxmlformats.org/officeDocument/2006/relationships/slideLayout" Target="../slideLayouts/slideLayout2.xml"/><Relationship Id="rId5" Type="http://schemas.openxmlformats.org/officeDocument/2006/relationships/hyperlink" Target="https://cppi.sync.ro/materia/nivel_4_foarte_avansat.html" TargetMode="External"/><Relationship Id="rId4" Type="http://schemas.openxmlformats.org/officeDocument/2006/relationships/hyperlink" Target="https://cppi.sync.ro/materia/nivel_3_avansat.html"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0408-7890-4F53-AE56-97949A74F3B0}"/>
              </a:ext>
            </a:extLst>
          </p:cNvPr>
          <p:cNvSpPr>
            <a:spLocks noGrp="1"/>
          </p:cNvSpPr>
          <p:nvPr>
            <p:ph type="ctrTitle"/>
          </p:nvPr>
        </p:nvSpPr>
        <p:spPr/>
        <p:txBody>
          <a:bodyPr/>
          <a:lstStyle/>
          <a:p>
            <a:r>
              <a:rPr lang="ro-RO" dirty="0"/>
              <a:t>Tehnica Divide et </a:t>
            </a:r>
            <a:r>
              <a:rPr lang="ro-RO"/>
              <a:t>Impera</a:t>
            </a:r>
          </a:p>
        </p:txBody>
      </p:sp>
      <p:sp>
        <p:nvSpPr>
          <p:cNvPr id="3" name="Subtitle 2">
            <a:extLst>
              <a:ext uri="{FF2B5EF4-FFF2-40B4-BE49-F238E27FC236}">
                <a16:creationId xmlns:a16="http://schemas.microsoft.com/office/drawing/2014/main" id="{FBAA703B-D0CD-4F55-9314-24E10F2A1328}"/>
              </a:ext>
            </a:extLst>
          </p:cNvPr>
          <p:cNvSpPr>
            <a:spLocks noGrp="1"/>
          </p:cNvSpPr>
          <p:nvPr>
            <p:ph type="subTitle" idx="1"/>
          </p:nvPr>
        </p:nvSpPr>
        <p:spPr/>
        <p:txBody>
          <a:bodyPr/>
          <a:lstStyle/>
          <a:p>
            <a:endParaRPr lang="ro-RO"/>
          </a:p>
        </p:txBody>
      </p:sp>
    </p:spTree>
    <p:extLst>
      <p:ext uri="{BB962C8B-B14F-4D97-AF65-F5344CB8AC3E}">
        <p14:creationId xmlns:p14="http://schemas.microsoft.com/office/powerpoint/2010/main" val="145019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B625-4DD8-490C-949D-224A0536BF2C}"/>
              </a:ext>
            </a:extLst>
          </p:cNvPr>
          <p:cNvSpPr>
            <a:spLocks noGrp="1"/>
          </p:cNvSpPr>
          <p:nvPr>
            <p:ph type="title"/>
          </p:nvPr>
        </p:nvSpPr>
        <p:spPr/>
        <p:txBody>
          <a:bodyPr/>
          <a:lstStyle/>
          <a:p>
            <a:endParaRPr lang="ro-RO" dirty="0"/>
          </a:p>
        </p:txBody>
      </p:sp>
      <p:sp>
        <p:nvSpPr>
          <p:cNvPr id="3" name="Content Placeholder 2">
            <a:extLst>
              <a:ext uri="{FF2B5EF4-FFF2-40B4-BE49-F238E27FC236}">
                <a16:creationId xmlns:a16="http://schemas.microsoft.com/office/drawing/2014/main" id="{EFA64618-8755-48DD-9BF8-287A705531D1}"/>
              </a:ext>
            </a:extLst>
          </p:cNvPr>
          <p:cNvSpPr>
            <a:spLocks noGrp="1"/>
          </p:cNvSpPr>
          <p:nvPr>
            <p:ph idx="1"/>
          </p:nvPr>
        </p:nvSpPr>
        <p:spPr/>
        <p:txBody>
          <a:bodyPr>
            <a:normAutofit/>
          </a:bodyPr>
          <a:lstStyle/>
          <a:p>
            <a:pPr algn="just">
              <a:lnSpc>
                <a:spcPct val="100000"/>
              </a:lnSpc>
            </a:pPr>
            <a:r>
              <a:rPr lang="ro-RO" dirty="0"/>
              <a:t>Pentru exemplificare, în figura următoare este prezentat modul de împărțire a mulțimii </a:t>
            </a:r>
            <a:r>
              <a:rPr lang="ro-RO" sz="2400" dirty="0">
                <a:solidFill>
                  <a:srgbClr val="C7254E"/>
                </a:solidFill>
                <a:highlight>
                  <a:srgbClr val="F9F2F4"/>
                </a:highlight>
                <a:latin typeface="Consolas" panose="020B0609020204030204" pitchFamily="49" charset="0"/>
              </a:rPr>
              <a:t>A=(a</a:t>
            </a:r>
            <a:r>
              <a:rPr lang="ro-RO" sz="2400" baseline="-25000" dirty="0">
                <a:solidFill>
                  <a:srgbClr val="C7254E"/>
                </a:solidFill>
                <a:highlight>
                  <a:srgbClr val="F9F2F4"/>
                </a:highlight>
                <a:latin typeface="Consolas" panose="020B0609020204030204" pitchFamily="49" charset="0"/>
              </a:rPr>
              <a:t>0</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1</a:t>
            </a:r>
            <a:r>
              <a:rPr lang="ro-RO" sz="2400" dirty="0">
                <a:solidFill>
                  <a:srgbClr val="C7254E"/>
                </a:solidFill>
                <a:highlight>
                  <a:srgbClr val="F9F2F4"/>
                </a:highlight>
                <a:latin typeface="Consolas" panose="020B0609020204030204" pitchFamily="49" charset="0"/>
              </a:rPr>
              <a:t>,..., a</a:t>
            </a:r>
            <a:r>
              <a:rPr lang="ro-RO" sz="2400" baseline="-25000" dirty="0">
                <a:solidFill>
                  <a:srgbClr val="C7254E"/>
                </a:solidFill>
                <a:highlight>
                  <a:srgbClr val="F9F2F4"/>
                </a:highlight>
                <a:latin typeface="Consolas" panose="020B0609020204030204" pitchFamily="49" charset="0"/>
              </a:rPr>
              <a:t>6</a:t>
            </a:r>
            <a:r>
              <a:rPr lang="ro-RO" sz="2400" dirty="0">
                <a:solidFill>
                  <a:srgbClr val="C7254E"/>
                </a:solidFill>
                <a:highlight>
                  <a:srgbClr val="F9F2F4"/>
                </a:highlight>
                <a:latin typeface="Consolas" panose="020B0609020204030204" pitchFamily="49" charset="0"/>
              </a:rPr>
              <a:t>)</a:t>
            </a:r>
            <a:r>
              <a:rPr lang="ro-RO" dirty="0"/>
              <a:t> în cazul divizării problemelor curente în câte două subprobleme de același tip.</a:t>
            </a:r>
          </a:p>
          <a:p>
            <a:endParaRPr lang="ro-RO" sz="2600" dirty="0"/>
          </a:p>
        </p:txBody>
      </p:sp>
      <p:grpSp>
        <p:nvGrpSpPr>
          <p:cNvPr id="32" name="Group 31">
            <a:extLst>
              <a:ext uri="{FF2B5EF4-FFF2-40B4-BE49-F238E27FC236}">
                <a16:creationId xmlns:a16="http://schemas.microsoft.com/office/drawing/2014/main" id="{89D73A17-0E0F-4A5F-8C13-62D6A84AE3D1}"/>
              </a:ext>
            </a:extLst>
          </p:cNvPr>
          <p:cNvGrpSpPr/>
          <p:nvPr/>
        </p:nvGrpSpPr>
        <p:grpSpPr>
          <a:xfrm>
            <a:off x="2665785" y="2349000"/>
            <a:ext cx="6857254" cy="1831980"/>
            <a:chOff x="2665785" y="2349000"/>
            <a:chExt cx="6857254" cy="1831980"/>
          </a:xfrm>
        </p:grpSpPr>
        <p:grpSp>
          <p:nvGrpSpPr>
            <p:cNvPr id="101" name="Group 100">
              <a:extLst>
                <a:ext uri="{FF2B5EF4-FFF2-40B4-BE49-F238E27FC236}">
                  <a16:creationId xmlns:a16="http://schemas.microsoft.com/office/drawing/2014/main" id="{8840F5E0-0CC1-4E92-8795-B3EFC3D5328E}"/>
                </a:ext>
              </a:extLst>
            </p:cNvPr>
            <p:cNvGrpSpPr/>
            <p:nvPr/>
          </p:nvGrpSpPr>
          <p:grpSpPr>
            <a:xfrm>
              <a:off x="3789449" y="2349000"/>
              <a:ext cx="4320001" cy="369332"/>
              <a:chOff x="3405563" y="2687770"/>
              <a:chExt cx="4320001" cy="369332"/>
            </a:xfrm>
          </p:grpSpPr>
          <p:sp>
            <p:nvSpPr>
              <p:cNvPr id="5" name="TextBox 4">
                <a:extLst>
                  <a:ext uri="{FF2B5EF4-FFF2-40B4-BE49-F238E27FC236}">
                    <a16:creationId xmlns:a16="http://schemas.microsoft.com/office/drawing/2014/main" id="{6D2CC4F3-AD1E-4BAF-82AD-29EFDDEB1A48}"/>
                  </a:ext>
                </a:extLst>
              </p:cNvPr>
              <p:cNvSpPr txBox="1"/>
              <p:nvPr/>
            </p:nvSpPr>
            <p:spPr>
              <a:xfrm>
                <a:off x="394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0</a:t>
                </a:r>
              </a:p>
            </p:txBody>
          </p:sp>
          <p:sp>
            <p:nvSpPr>
              <p:cNvPr id="6" name="TextBox 5">
                <a:extLst>
                  <a:ext uri="{FF2B5EF4-FFF2-40B4-BE49-F238E27FC236}">
                    <a16:creationId xmlns:a16="http://schemas.microsoft.com/office/drawing/2014/main" id="{51FB5450-4FDA-4389-B8F6-1A2E7BE1EA3B}"/>
                  </a:ext>
                </a:extLst>
              </p:cNvPr>
              <p:cNvSpPr txBox="1"/>
              <p:nvPr/>
            </p:nvSpPr>
            <p:spPr>
              <a:xfrm>
                <a:off x="448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1</a:t>
                </a:r>
              </a:p>
            </p:txBody>
          </p:sp>
          <p:sp>
            <p:nvSpPr>
              <p:cNvPr id="7" name="TextBox 6">
                <a:extLst>
                  <a:ext uri="{FF2B5EF4-FFF2-40B4-BE49-F238E27FC236}">
                    <a16:creationId xmlns:a16="http://schemas.microsoft.com/office/drawing/2014/main" id="{DC2E546C-2E20-4BA3-94B3-1B36E2429F55}"/>
                  </a:ext>
                </a:extLst>
              </p:cNvPr>
              <p:cNvSpPr txBox="1"/>
              <p:nvPr/>
            </p:nvSpPr>
            <p:spPr>
              <a:xfrm>
                <a:off x="502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2</a:t>
                </a:r>
              </a:p>
            </p:txBody>
          </p:sp>
          <p:sp>
            <p:nvSpPr>
              <p:cNvPr id="8" name="TextBox 7">
                <a:extLst>
                  <a:ext uri="{FF2B5EF4-FFF2-40B4-BE49-F238E27FC236}">
                    <a16:creationId xmlns:a16="http://schemas.microsoft.com/office/drawing/2014/main" id="{94633BE6-8791-4ED1-A653-137FE8EFE7B7}"/>
                  </a:ext>
                </a:extLst>
              </p:cNvPr>
              <p:cNvSpPr txBox="1"/>
              <p:nvPr/>
            </p:nvSpPr>
            <p:spPr>
              <a:xfrm>
                <a:off x="556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3</a:t>
                </a:r>
              </a:p>
            </p:txBody>
          </p:sp>
          <p:sp>
            <p:nvSpPr>
              <p:cNvPr id="9" name="TextBox 8">
                <a:extLst>
                  <a:ext uri="{FF2B5EF4-FFF2-40B4-BE49-F238E27FC236}">
                    <a16:creationId xmlns:a16="http://schemas.microsoft.com/office/drawing/2014/main" id="{9599FB4F-63E8-4FED-999F-DFBF3218A0BE}"/>
                  </a:ext>
                </a:extLst>
              </p:cNvPr>
              <p:cNvSpPr txBox="1"/>
              <p:nvPr/>
            </p:nvSpPr>
            <p:spPr>
              <a:xfrm>
                <a:off x="610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4</a:t>
                </a:r>
              </a:p>
            </p:txBody>
          </p:sp>
          <p:sp>
            <p:nvSpPr>
              <p:cNvPr id="10" name="TextBox 9">
                <a:extLst>
                  <a:ext uri="{FF2B5EF4-FFF2-40B4-BE49-F238E27FC236}">
                    <a16:creationId xmlns:a16="http://schemas.microsoft.com/office/drawing/2014/main" id="{A3197BF3-5B91-4F9E-B6D6-52355C0AE3F7}"/>
                  </a:ext>
                </a:extLst>
              </p:cNvPr>
              <p:cNvSpPr txBox="1"/>
              <p:nvPr/>
            </p:nvSpPr>
            <p:spPr>
              <a:xfrm>
                <a:off x="664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5</a:t>
                </a:r>
              </a:p>
            </p:txBody>
          </p:sp>
          <p:sp>
            <p:nvSpPr>
              <p:cNvPr id="11" name="TextBox 10">
                <a:extLst>
                  <a:ext uri="{FF2B5EF4-FFF2-40B4-BE49-F238E27FC236}">
                    <a16:creationId xmlns:a16="http://schemas.microsoft.com/office/drawing/2014/main" id="{5B15EED5-7984-496A-B25E-90D3260370DC}"/>
                  </a:ext>
                </a:extLst>
              </p:cNvPr>
              <p:cNvSpPr txBox="1"/>
              <p:nvPr/>
            </p:nvSpPr>
            <p:spPr>
              <a:xfrm>
                <a:off x="7185564" y="2687770"/>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ro-RO" b="1" dirty="0">
                    <a:solidFill>
                      <a:srgbClr val="465562"/>
                    </a:solidFill>
                    <a:latin typeface="Consolas" panose="020B0609020204030204" pitchFamily="49" charset="0"/>
                  </a:rPr>
                  <a:t>a</a:t>
                </a:r>
                <a:r>
                  <a:rPr lang="ro-RO" b="1" baseline="-25000" dirty="0">
                    <a:solidFill>
                      <a:srgbClr val="465562"/>
                    </a:solidFill>
                    <a:latin typeface="Consolas" panose="020B0609020204030204" pitchFamily="49" charset="0"/>
                  </a:rPr>
                  <a:t>6</a:t>
                </a:r>
              </a:p>
            </p:txBody>
          </p:sp>
          <p:sp>
            <p:nvSpPr>
              <p:cNvPr id="12" name="TextBox 11">
                <a:extLst>
                  <a:ext uri="{FF2B5EF4-FFF2-40B4-BE49-F238E27FC236}">
                    <a16:creationId xmlns:a16="http://schemas.microsoft.com/office/drawing/2014/main" id="{9B779768-88F5-4334-9A5D-2B16569E5F50}"/>
                  </a:ext>
                </a:extLst>
              </p:cNvPr>
              <p:cNvSpPr txBox="1"/>
              <p:nvPr/>
            </p:nvSpPr>
            <p:spPr>
              <a:xfrm>
                <a:off x="3405563" y="2687770"/>
                <a:ext cx="540000" cy="369332"/>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p>
            </p:txBody>
          </p:sp>
        </p:grpSp>
        <p:grpSp>
          <p:nvGrpSpPr>
            <p:cNvPr id="13" name="Group 12">
              <a:extLst>
                <a:ext uri="{FF2B5EF4-FFF2-40B4-BE49-F238E27FC236}">
                  <a16:creationId xmlns:a16="http://schemas.microsoft.com/office/drawing/2014/main" id="{43E7FE5A-C5A5-4086-8A5F-774082F2DEB3}"/>
                </a:ext>
              </a:extLst>
            </p:cNvPr>
            <p:cNvGrpSpPr/>
            <p:nvPr/>
          </p:nvGrpSpPr>
          <p:grpSpPr>
            <a:xfrm>
              <a:off x="3594190" y="3080499"/>
              <a:ext cx="2160000" cy="369332"/>
              <a:chOff x="3214412" y="2339668"/>
              <a:chExt cx="2160000" cy="369332"/>
            </a:xfrm>
            <a:solidFill>
              <a:schemeClr val="accent2">
                <a:lumMod val="75000"/>
              </a:schemeClr>
            </a:solidFill>
          </p:grpSpPr>
          <p:sp>
            <p:nvSpPr>
              <p:cNvPr id="14" name="TextBox 13">
                <a:extLst>
                  <a:ext uri="{FF2B5EF4-FFF2-40B4-BE49-F238E27FC236}">
                    <a16:creationId xmlns:a16="http://schemas.microsoft.com/office/drawing/2014/main" id="{391D9E0F-01C5-4A42-987D-2CF5EE28A7A5}"/>
                  </a:ext>
                </a:extLst>
              </p:cNvPr>
              <p:cNvSpPr txBox="1"/>
              <p:nvPr/>
            </p:nvSpPr>
            <p:spPr>
              <a:xfrm>
                <a:off x="321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0</a:t>
                </a:r>
                <a:endParaRPr lang="ro-RO" b="1" baseline="-25000" dirty="0">
                  <a:solidFill>
                    <a:srgbClr val="465562"/>
                  </a:solidFill>
                  <a:latin typeface="Consolas" panose="020B0609020204030204" pitchFamily="49" charset="0"/>
                </a:endParaRPr>
              </a:p>
            </p:txBody>
          </p:sp>
          <p:sp>
            <p:nvSpPr>
              <p:cNvPr id="15" name="TextBox 14">
                <a:extLst>
                  <a:ext uri="{FF2B5EF4-FFF2-40B4-BE49-F238E27FC236}">
                    <a16:creationId xmlns:a16="http://schemas.microsoft.com/office/drawing/2014/main" id="{A6F8D13D-4ADD-4B10-A023-FC1EDB685FA2}"/>
                  </a:ext>
                </a:extLst>
              </p:cNvPr>
              <p:cNvSpPr txBox="1"/>
              <p:nvPr/>
            </p:nvSpPr>
            <p:spPr>
              <a:xfrm>
                <a:off x="375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1</a:t>
                </a:r>
                <a:endParaRPr lang="ro-RO" b="1" baseline="-25000" dirty="0">
                  <a:solidFill>
                    <a:srgbClr val="465562"/>
                  </a:solidFill>
                  <a:latin typeface="Consolas" panose="020B0609020204030204" pitchFamily="49" charset="0"/>
                </a:endParaRPr>
              </a:p>
            </p:txBody>
          </p:sp>
          <p:sp>
            <p:nvSpPr>
              <p:cNvPr id="16" name="TextBox 15">
                <a:extLst>
                  <a:ext uri="{FF2B5EF4-FFF2-40B4-BE49-F238E27FC236}">
                    <a16:creationId xmlns:a16="http://schemas.microsoft.com/office/drawing/2014/main" id="{4467BA29-FDFD-4DC4-B8DF-581311C20D0C}"/>
                  </a:ext>
                </a:extLst>
              </p:cNvPr>
              <p:cNvSpPr txBox="1"/>
              <p:nvPr/>
            </p:nvSpPr>
            <p:spPr>
              <a:xfrm>
                <a:off x="429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2</a:t>
                </a:r>
                <a:endParaRPr lang="ro-RO" b="1" baseline="-25000" dirty="0">
                  <a:solidFill>
                    <a:srgbClr val="465562"/>
                  </a:solidFill>
                  <a:latin typeface="Consolas" panose="020B0609020204030204" pitchFamily="49" charset="0"/>
                </a:endParaRPr>
              </a:p>
            </p:txBody>
          </p:sp>
          <p:sp>
            <p:nvSpPr>
              <p:cNvPr id="17" name="TextBox 16">
                <a:extLst>
                  <a:ext uri="{FF2B5EF4-FFF2-40B4-BE49-F238E27FC236}">
                    <a16:creationId xmlns:a16="http://schemas.microsoft.com/office/drawing/2014/main" id="{0FB74A60-8DCD-44DF-A4B8-E39ACF108015}"/>
                  </a:ext>
                </a:extLst>
              </p:cNvPr>
              <p:cNvSpPr txBox="1"/>
              <p:nvPr/>
            </p:nvSpPr>
            <p:spPr>
              <a:xfrm>
                <a:off x="483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3</a:t>
                </a:r>
                <a:endParaRPr lang="ro-RO" b="1" baseline="-25000" dirty="0">
                  <a:solidFill>
                    <a:srgbClr val="465562"/>
                  </a:solidFill>
                  <a:latin typeface="Consolas" panose="020B0609020204030204" pitchFamily="49" charset="0"/>
                </a:endParaRPr>
              </a:p>
            </p:txBody>
          </p:sp>
        </p:grpSp>
        <p:grpSp>
          <p:nvGrpSpPr>
            <p:cNvPr id="18" name="Group 17">
              <a:extLst>
                <a:ext uri="{FF2B5EF4-FFF2-40B4-BE49-F238E27FC236}">
                  <a16:creationId xmlns:a16="http://schemas.microsoft.com/office/drawing/2014/main" id="{BF0D2EEF-34D5-4619-ADA9-9CFC60A44A3B}"/>
                </a:ext>
              </a:extLst>
            </p:cNvPr>
            <p:cNvGrpSpPr/>
            <p:nvPr/>
          </p:nvGrpSpPr>
          <p:grpSpPr>
            <a:xfrm>
              <a:off x="6901096" y="3080499"/>
              <a:ext cx="2160000" cy="369332"/>
              <a:chOff x="6814412" y="2339668"/>
              <a:chExt cx="2160000" cy="369332"/>
            </a:xfrm>
            <a:solidFill>
              <a:schemeClr val="accent3">
                <a:lumMod val="75000"/>
              </a:schemeClr>
            </a:solidFill>
          </p:grpSpPr>
          <p:sp>
            <p:nvSpPr>
              <p:cNvPr id="19" name="TextBox 18">
                <a:extLst>
                  <a:ext uri="{FF2B5EF4-FFF2-40B4-BE49-F238E27FC236}">
                    <a16:creationId xmlns:a16="http://schemas.microsoft.com/office/drawing/2014/main" id="{5714748D-D041-4DA9-A55B-482C10D590A6}"/>
                  </a:ext>
                </a:extLst>
              </p:cNvPr>
              <p:cNvSpPr txBox="1"/>
              <p:nvPr/>
            </p:nvSpPr>
            <p:spPr>
              <a:xfrm>
                <a:off x="6814412" y="2339668"/>
                <a:ext cx="540000" cy="369332"/>
              </a:xfrm>
              <a:prstGeom prst="rect">
                <a:avLst/>
              </a:prstGeom>
              <a:noFill/>
              <a:ln>
                <a:no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2</a:t>
                </a:r>
                <a:endParaRPr lang="ro-RO" b="1" baseline="-25000" dirty="0">
                  <a:solidFill>
                    <a:srgbClr val="465562"/>
                  </a:solidFill>
                  <a:latin typeface="Consolas" panose="020B0609020204030204" pitchFamily="49" charset="0"/>
                </a:endParaRPr>
              </a:p>
            </p:txBody>
          </p:sp>
          <p:sp>
            <p:nvSpPr>
              <p:cNvPr id="20" name="TextBox 19">
                <a:extLst>
                  <a:ext uri="{FF2B5EF4-FFF2-40B4-BE49-F238E27FC236}">
                    <a16:creationId xmlns:a16="http://schemas.microsoft.com/office/drawing/2014/main" id="{6EE46968-EAEF-4A3C-B79F-1786D04AF0CB}"/>
                  </a:ext>
                </a:extLst>
              </p:cNvPr>
              <p:cNvSpPr txBox="1"/>
              <p:nvPr/>
            </p:nvSpPr>
            <p:spPr>
              <a:xfrm>
                <a:off x="735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4</a:t>
                </a:r>
                <a:endParaRPr lang="ro-RO" b="1" baseline="-25000" dirty="0">
                  <a:solidFill>
                    <a:srgbClr val="465562"/>
                  </a:solidFill>
                  <a:latin typeface="Consolas" panose="020B0609020204030204" pitchFamily="49" charset="0"/>
                </a:endParaRPr>
              </a:p>
            </p:txBody>
          </p:sp>
          <p:sp>
            <p:nvSpPr>
              <p:cNvPr id="21" name="TextBox 20">
                <a:extLst>
                  <a:ext uri="{FF2B5EF4-FFF2-40B4-BE49-F238E27FC236}">
                    <a16:creationId xmlns:a16="http://schemas.microsoft.com/office/drawing/2014/main" id="{E856A67D-BC12-47D9-B204-40A90A2AB5FA}"/>
                  </a:ext>
                </a:extLst>
              </p:cNvPr>
              <p:cNvSpPr txBox="1"/>
              <p:nvPr/>
            </p:nvSpPr>
            <p:spPr>
              <a:xfrm>
                <a:off x="789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5</a:t>
                </a:r>
                <a:endParaRPr lang="ro-RO" b="1" baseline="-25000" dirty="0">
                  <a:solidFill>
                    <a:srgbClr val="465562"/>
                  </a:solidFill>
                  <a:latin typeface="Consolas" panose="020B0609020204030204" pitchFamily="49" charset="0"/>
                </a:endParaRPr>
              </a:p>
            </p:txBody>
          </p:sp>
          <p:sp>
            <p:nvSpPr>
              <p:cNvPr id="22" name="TextBox 21">
                <a:extLst>
                  <a:ext uri="{FF2B5EF4-FFF2-40B4-BE49-F238E27FC236}">
                    <a16:creationId xmlns:a16="http://schemas.microsoft.com/office/drawing/2014/main" id="{84DF0279-3FB1-4D60-954B-3E82BD2F6171}"/>
                  </a:ext>
                </a:extLst>
              </p:cNvPr>
              <p:cNvSpPr txBox="1"/>
              <p:nvPr/>
            </p:nvSpPr>
            <p:spPr>
              <a:xfrm>
                <a:off x="843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6</a:t>
                </a:r>
                <a:endParaRPr lang="ro-RO" b="1" baseline="-25000" dirty="0">
                  <a:solidFill>
                    <a:srgbClr val="465562"/>
                  </a:solidFill>
                  <a:latin typeface="Consolas" panose="020B0609020204030204" pitchFamily="49" charset="0"/>
                </a:endParaRPr>
              </a:p>
            </p:txBody>
          </p:sp>
        </p:grpSp>
        <p:grpSp>
          <p:nvGrpSpPr>
            <p:cNvPr id="23" name="Group 22">
              <a:extLst>
                <a:ext uri="{FF2B5EF4-FFF2-40B4-BE49-F238E27FC236}">
                  <a16:creationId xmlns:a16="http://schemas.microsoft.com/office/drawing/2014/main" id="{38209F46-0781-4ADF-8848-B1068C864E70}"/>
                </a:ext>
              </a:extLst>
            </p:cNvPr>
            <p:cNvGrpSpPr/>
            <p:nvPr/>
          </p:nvGrpSpPr>
          <p:grpSpPr>
            <a:xfrm>
              <a:off x="3234190" y="3800848"/>
              <a:ext cx="1080000" cy="369332"/>
              <a:chOff x="2854412" y="3078332"/>
              <a:chExt cx="1080000" cy="369332"/>
            </a:xfrm>
            <a:solidFill>
              <a:schemeClr val="accent2">
                <a:lumMod val="60000"/>
                <a:lumOff val="40000"/>
              </a:schemeClr>
            </a:solidFill>
          </p:grpSpPr>
          <p:sp>
            <p:nvSpPr>
              <p:cNvPr id="24" name="TextBox 23">
                <a:extLst>
                  <a:ext uri="{FF2B5EF4-FFF2-40B4-BE49-F238E27FC236}">
                    <a16:creationId xmlns:a16="http://schemas.microsoft.com/office/drawing/2014/main" id="{E4E29245-7958-4330-99EE-C0A698DD5BBA}"/>
                  </a:ext>
                </a:extLst>
              </p:cNvPr>
              <p:cNvSpPr txBox="1"/>
              <p:nvPr/>
            </p:nvSpPr>
            <p:spPr>
              <a:xfrm>
                <a:off x="285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0</a:t>
                </a:r>
                <a:endParaRPr lang="ro-RO" b="1" baseline="-25000" dirty="0">
                  <a:solidFill>
                    <a:srgbClr val="465562"/>
                  </a:solidFill>
                  <a:latin typeface="Consolas" panose="020B0609020204030204" pitchFamily="49" charset="0"/>
                </a:endParaRPr>
              </a:p>
            </p:txBody>
          </p:sp>
          <p:sp>
            <p:nvSpPr>
              <p:cNvPr id="25" name="TextBox 24">
                <a:extLst>
                  <a:ext uri="{FF2B5EF4-FFF2-40B4-BE49-F238E27FC236}">
                    <a16:creationId xmlns:a16="http://schemas.microsoft.com/office/drawing/2014/main" id="{8F0A8CB5-4F79-467E-84E9-A4B0DBBC7E75}"/>
                  </a:ext>
                </a:extLst>
              </p:cNvPr>
              <p:cNvSpPr txBox="1"/>
              <p:nvPr/>
            </p:nvSpPr>
            <p:spPr>
              <a:xfrm>
                <a:off x="339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1</a:t>
                </a:r>
                <a:endParaRPr lang="ro-RO" b="1" baseline="-25000" dirty="0">
                  <a:solidFill>
                    <a:srgbClr val="465562"/>
                  </a:solidFill>
                  <a:latin typeface="Consolas" panose="020B0609020204030204" pitchFamily="49" charset="0"/>
                </a:endParaRPr>
              </a:p>
            </p:txBody>
          </p:sp>
        </p:grpSp>
        <p:grpSp>
          <p:nvGrpSpPr>
            <p:cNvPr id="26" name="Group 25">
              <a:extLst>
                <a:ext uri="{FF2B5EF4-FFF2-40B4-BE49-F238E27FC236}">
                  <a16:creationId xmlns:a16="http://schemas.microsoft.com/office/drawing/2014/main" id="{EA13EF51-6F50-470C-A906-288CFBF4A491}"/>
                </a:ext>
              </a:extLst>
            </p:cNvPr>
            <p:cNvGrpSpPr/>
            <p:nvPr/>
          </p:nvGrpSpPr>
          <p:grpSpPr>
            <a:xfrm>
              <a:off x="5023039" y="3800848"/>
              <a:ext cx="1080000" cy="369332"/>
              <a:chOff x="4474412" y="3078332"/>
              <a:chExt cx="1080000" cy="369332"/>
            </a:xfrm>
            <a:solidFill>
              <a:schemeClr val="accent2">
                <a:lumMod val="60000"/>
                <a:lumOff val="40000"/>
              </a:schemeClr>
            </a:solidFill>
          </p:grpSpPr>
          <p:sp>
            <p:nvSpPr>
              <p:cNvPr id="27" name="TextBox 26">
                <a:extLst>
                  <a:ext uri="{FF2B5EF4-FFF2-40B4-BE49-F238E27FC236}">
                    <a16:creationId xmlns:a16="http://schemas.microsoft.com/office/drawing/2014/main" id="{CC500CAC-B938-493C-BFAC-11C9D4F6F0F0}"/>
                  </a:ext>
                </a:extLst>
              </p:cNvPr>
              <p:cNvSpPr txBox="1"/>
              <p:nvPr/>
            </p:nvSpPr>
            <p:spPr>
              <a:xfrm>
                <a:off x="447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2</a:t>
                </a:r>
                <a:endParaRPr lang="ro-RO" b="1" baseline="-25000" dirty="0">
                  <a:solidFill>
                    <a:srgbClr val="465562"/>
                  </a:solidFill>
                  <a:latin typeface="Consolas" panose="020B0609020204030204" pitchFamily="49" charset="0"/>
                </a:endParaRPr>
              </a:p>
            </p:txBody>
          </p:sp>
          <p:sp>
            <p:nvSpPr>
              <p:cNvPr id="28" name="TextBox 27">
                <a:extLst>
                  <a:ext uri="{FF2B5EF4-FFF2-40B4-BE49-F238E27FC236}">
                    <a16:creationId xmlns:a16="http://schemas.microsoft.com/office/drawing/2014/main" id="{88FB78FF-3EC1-4C7C-BDD1-A6F925827FB6}"/>
                  </a:ext>
                </a:extLst>
              </p:cNvPr>
              <p:cNvSpPr txBox="1"/>
              <p:nvPr/>
            </p:nvSpPr>
            <p:spPr>
              <a:xfrm>
                <a:off x="501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3</a:t>
                </a:r>
                <a:endParaRPr lang="ro-RO" b="1" baseline="-25000" dirty="0">
                  <a:solidFill>
                    <a:srgbClr val="465562"/>
                  </a:solidFill>
                  <a:latin typeface="Consolas" panose="020B0609020204030204" pitchFamily="49" charset="0"/>
                </a:endParaRPr>
              </a:p>
            </p:txBody>
          </p:sp>
        </p:grpSp>
        <p:grpSp>
          <p:nvGrpSpPr>
            <p:cNvPr id="29" name="Group 28">
              <a:extLst>
                <a:ext uri="{FF2B5EF4-FFF2-40B4-BE49-F238E27FC236}">
                  <a16:creationId xmlns:a16="http://schemas.microsoft.com/office/drawing/2014/main" id="{D0E13ED1-5E84-41A4-90BF-4556A3A84211}"/>
                </a:ext>
              </a:extLst>
            </p:cNvPr>
            <p:cNvGrpSpPr/>
            <p:nvPr/>
          </p:nvGrpSpPr>
          <p:grpSpPr>
            <a:xfrm>
              <a:off x="6823039" y="3810180"/>
              <a:ext cx="1080000" cy="369332"/>
              <a:chOff x="6634412" y="3069000"/>
              <a:chExt cx="1080000" cy="369332"/>
            </a:xfrm>
            <a:solidFill>
              <a:schemeClr val="accent3">
                <a:lumMod val="60000"/>
                <a:lumOff val="40000"/>
              </a:schemeClr>
            </a:solidFill>
          </p:grpSpPr>
          <p:sp>
            <p:nvSpPr>
              <p:cNvPr id="30" name="TextBox 29">
                <a:extLst>
                  <a:ext uri="{FF2B5EF4-FFF2-40B4-BE49-F238E27FC236}">
                    <a16:creationId xmlns:a16="http://schemas.microsoft.com/office/drawing/2014/main" id="{F3FB797A-DFCE-46F0-B4C0-90C4270448EB}"/>
                  </a:ext>
                </a:extLst>
              </p:cNvPr>
              <p:cNvSpPr txBox="1"/>
              <p:nvPr/>
            </p:nvSpPr>
            <p:spPr>
              <a:xfrm>
                <a:off x="6634412" y="306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4</a:t>
                </a:r>
                <a:endParaRPr lang="ro-RO" b="1" baseline="-25000" dirty="0">
                  <a:solidFill>
                    <a:srgbClr val="465562"/>
                  </a:solidFill>
                  <a:latin typeface="Consolas" panose="020B0609020204030204" pitchFamily="49" charset="0"/>
                </a:endParaRPr>
              </a:p>
            </p:txBody>
          </p:sp>
          <p:sp>
            <p:nvSpPr>
              <p:cNvPr id="31" name="TextBox 30">
                <a:extLst>
                  <a:ext uri="{FF2B5EF4-FFF2-40B4-BE49-F238E27FC236}">
                    <a16:creationId xmlns:a16="http://schemas.microsoft.com/office/drawing/2014/main" id="{EEFECE64-2692-472A-99D8-D270DD32DD9C}"/>
                  </a:ext>
                </a:extLst>
              </p:cNvPr>
              <p:cNvSpPr txBox="1"/>
              <p:nvPr/>
            </p:nvSpPr>
            <p:spPr>
              <a:xfrm>
                <a:off x="7174412" y="306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5</a:t>
                </a:r>
                <a:endParaRPr lang="ro-RO" b="1" baseline="-25000" dirty="0">
                  <a:solidFill>
                    <a:srgbClr val="465562"/>
                  </a:solidFill>
                  <a:latin typeface="Consolas" panose="020B0609020204030204" pitchFamily="49" charset="0"/>
                </a:endParaRPr>
              </a:p>
            </p:txBody>
          </p:sp>
        </p:grpSp>
        <p:sp>
          <p:nvSpPr>
            <p:cNvPr id="33" name="TextBox 32">
              <a:extLst>
                <a:ext uri="{FF2B5EF4-FFF2-40B4-BE49-F238E27FC236}">
                  <a16:creationId xmlns:a16="http://schemas.microsoft.com/office/drawing/2014/main" id="{00624225-BF72-4BCC-8C16-86F9B1918C1F}"/>
                </a:ext>
              </a:extLst>
            </p:cNvPr>
            <p:cNvSpPr txBox="1"/>
            <p:nvPr/>
          </p:nvSpPr>
          <p:spPr>
            <a:xfrm>
              <a:off x="8983039" y="3800848"/>
              <a:ext cx="540000" cy="369332"/>
            </a:xfrm>
            <a:prstGeom prst="rect">
              <a:avLst/>
            </a:prstGeom>
            <a:solidFill>
              <a:schemeClr val="accent3">
                <a:lumMod val="60000"/>
                <a:lumOff val="4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6</a:t>
              </a:r>
              <a:endParaRPr lang="ro-RO" b="1" baseline="-25000" dirty="0">
                <a:solidFill>
                  <a:srgbClr val="465562"/>
                </a:solidFill>
                <a:latin typeface="Consolas" panose="020B0609020204030204" pitchFamily="49" charset="0"/>
              </a:endParaRPr>
            </a:p>
          </p:txBody>
        </p:sp>
        <p:cxnSp>
          <p:nvCxnSpPr>
            <p:cNvPr id="65" name="Straight Arrow Connector 64">
              <a:extLst>
                <a:ext uri="{FF2B5EF4-FFF2-40B4-BE49-F238E27FC236}">
                  <a16:creationId xmlns:a16="http://schemas.microsoft.com/office/drawing/2014/main" id="{52208C57-5322-41BC-9C95-0AFA57486030}"/>
                </a:ext>
              </a:extLst>
            </p:cNvPr>
            <p:cNvCxnSpPr>
              <a:cxnSpLocks/>
            </p:cNvCxnSpPr>
            <p:nvPr/>
          </p:nvCxnSpPr>
          <p:spPr>
            <a:xfrm flipH="1">
              <a:off x="4674190" y="2715833"/>
              <a:ext cx="1811151" cy="34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7EB09EF-C2CD-4592-B8D4-1D018BCD72A8}"/>
                </a:ext>
              </a:extLst>
            </p:cNvPr>
            <p:cNvCxnSpPr/>
            <p:nvPr/>
          </p:nvCxnSpPr>
          <p:spPr>
            <a:xfrm>
              <a:off x="6485341" y="2726157"/>
              <a:ext cx="1788849" cy="3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9630653-C07F-48C7-A117-EA9993637BC5}"/>
                </a:ext>
              </a:extLst>
            </p:cNvPr>
            <p:cNvCxnSpPr/>
            <p:nvPr/>
          </p:nvCxnSpPr>
          <p:spPr>
            <a:xfrm flipH="1">
              <a:off x="3774190" y="3450180"/>
              <a:ext cx="90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7CC9141-EB16-4AFA-B430-93C646D27E1D}"/>
                </a:ext>
              </a:extLst>
            </p:cNvPr>
            <p:cNvSpPr txBox="1"/>
            <p:nvPr/>
          </p:nvSpPr>
          <p:spPr>
            <a:xfrm>
              <a:off x="3054190" y="3071167"/>
              <a:ext cx="540000" cy="369332"/>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1</a:t>
              </a:r>
              <a:endParaRPr lang="ro-RO" b="1" baseline="-25000" dirty="0">
                <a:solidFill>
                  <a:srgbClr val="465562"/>
                </a:solidFill>
                <a:latin typeface="Consolas" panose="020B0609020204030204" pitchFamily="49" charset="0"/>
              </a:endParaRPr>
            </a:p>
          </p:txBody>
        </p:sp>
        <p:sp>
          <p:nvSpPr>
            <p:cNvPr id="59" name="TextBox 58">
              <a:extLst>
                <a:ext uri="{FF2B5EF4-FFF2-40B4-BE49-F238E27FC236}">
                  <a16:creationId xmlns:a16="http://schemas.microsoft.com/office/drawing/2014/main" id="{8602D21B-220C-4179-A4CD-59EF3E448D3C}"/>
                </a:ext>
              </a:extLst>
            </p:cNvPr>
            <p:cNvSpPr txBox="1"/>
            <p:nvPr/>
          </p:nvSpPr>
          <p:spPr>
            <a:xfrm>
              <a:off x="2665785" y="3810180"/>
              <a:ext cx="576000" cy="370800"/>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1-1</a:t>
              </a:r>
              <a:endParaRPr lang="ro-RO" b="1" baseline="-25000" dirty="0">
                <a:solidFill>
                  <a:srgbClr val="465562"/>
                </a:solidFill>
                <a:latin typeface="Consolas" panose="020B0609020204030204" pitchFamily="49" charset="0"/>
              </a:endParaRPr>
            </a:p>
          </p:txBody>
        </p:sp>
        <p:sp>
          <p:nvSpPr>
            <p:cNvPr id="61" name="TextBox 60">
              <a:extLst>
                <a:ext uri="{FF2B5EF4-FFF2-40B4-BE49-F238E27FC236}">
                  <a16:creationId xmlns:a16="http://schemas.microsoft.com/office/drawing/2014/main" id="{93E63CB8-AFA2-4733-BDD8-9B6C025753E8}"/>
                </a:ext>
              </a:extLst>
            </p:cNvPr>
            <p:cNvSpPr txBox="1"/>
            <p:nvPr/>
          </p:nvSpPr>
          <p:spPr>
            <a:xfrm>
              <a:off x="4432825" y="3809446"/>
              <a:ext cx="576000" cy="369332"/>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1-2</a:t>
              </a:r>
              <a:endParaRPr lang="ro-RO" b="1" baseline="-25000" dirty="0">
                <a:solidFill>
                  <a:srgbClr val="465562"/>
                </a:solidFill>
                <a:latin typeface="Consolas" panose="020B0609020204030204" pitchFamily="49" charset="0"/>
              </a:endParaRPr>
            </a:p>
          </p:txBody>
        </p:sp>
        <p:sp>
          <p:nvSpPr>
            <p:cNvPr id="62" name="TextBox 61">
              <a:extLst>
                <a:ext uri="{FF2B5EF4-FFF2-40B4-BE49-F238E27FC236}">
                  <a16:creationId xmlns:a16="http://schemas.microsoft.com/office/drawing/2014/main" id="{A2A8DE80-86DF-48EA-BEEA-6A98F0209632}"/>
                </a:ext>
              </a:extLst>
            </p:cNvPr>
            <p:cNvSpPr txBox="1"/>
            <p:nvPr/>
          </p:nvSpPr>
          <p:spPr>
            <a:xfrm>
              <a:off x="6263922" y="3809446"/>
              <a:ext cx="576000" cy="369332"/>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2-1</a:t>
              </a:r>
              <a:endParaRPr lang="ro-RO" b="1" baseline="-25000" dirty="0">
                <a:solidFill>
                  <a:srgbClr val="465562"/>
                </a:solidFill>
                <a:latin typeface="Consolas" panose="020B0609020204030204" pitchFamily="49" charset="0"/>
              </a:endParaRPr>
            </a:p>
          </p:txBody>
        </p:sp>
        <p:sp>
          <p:nvSpPr>
            <p:cNvPr id="63" name="TextBox 62">
              <a:extLst>
                <a:ext uri="{FF2B5EF4-FFF2-40B4-BE49-F238E27FC236}">
                  <a16:creationId xmlns:a16="http://schemas.microsoft.com/office/drawing/2014/main" id="{BC08DF18-98A8-4E4F-BD3F-50372ADB1182}"/>
                </a:ext>
              </a:extLst>
            </p:cNvPr>
            <p:cNvSpPr txBox="1"/>
            <p:nvPr/>
          </p:nvSpPr>
          <p:spPr>
            <a:xfrm>
              <a:off x="8397371" y="3800095"/>
              <a:ext cx="576000" cy="369332"/>
            </a:xfrm>
            <a:prstGeom prst="rect">
              <a:avLst/>
            </a:prstGeom>
            <a:noFill/>
            <a:ln>
              <a:noFill/>
            </a:ln>
          </p:spPr>
          <p:txBody>
            <a:bodyPr wrap="square" rtlCol="0">
              <a:spAutoFit/>
            </a:bodyPr>
            <a:lstStyle/>
            <a:p>
              <a:pPr algn="ctr"/>
              <a:r>
                <a:rPr lang="ro-RO" b="1" dirty="0">
                  <a:solidFill>
                    <a:srgbClr val="465562"/>
                  </a:solidFill>
                  <a:latin typeface="Consolas" panose="020B0609020204030204" pitchFamily="49" charset="0"/>
                </a:rPr>
                <a:t>A</a:t>
              </a:r>
              <a:r>
                <a:rPr lang="en-US" b="1" baseline="-25000" dirty="0">
                  <a:solidFill>
                    <a:srgbClr val="465562"/>
                  </a:solidFill>
                  <a:latin typeface="Consolas" panose="020B0609020204030204" pitchFamily="49" charset="0"/>
                </a:rPr>
                <a:t>2-2</a:t>
              </a:r>
              <a:endParaRPr lang="ro-RO" b="1" baseline="-25000" dirty="0">
                <a:solidFill>
                  <a:srgbClr val="465562"/>
                </a:solidFill>
                <a:latin typeface="Consolas" panose="020B0609020204030204" pitchFamily="49" charset="0"/>
              </a:endParaRPr>
            </a:p>
          </p:txBody>
        </p:sp>
        <p:cxnSp>
          <p:nvCxnSpPr>
            <p:cNvPr id="64" name="Straight Arrow Connector 63">
              <a:extLst>
                <a:ext uri="{FF2B5EF4-FFF2-40B4-BE49-F238E27FC236}">
                  <a16:creationId xmlns:a16="http://schemas.microsoft.com/office/drawing/2014/main" id="{971122DF-7AE4-4D4A-B93A-532A7280C512}"/>
                </a:ext>
              </a:extLst>
            </p:cNvPr>
            <p:cNvCxnSpPr>
              <a:cxnSpLocks/>
            </p:cNvCxnSpPr>
            <p:nvPr/>
          </p:nvCxnSpPr>
          <p:spPr>
            <a:xfrm>
              <a:off x="4663039" y="3450180"/>
              <a:ext cx="90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4120EC1-B4FB-459C-A1D1-53FFEC8FEA4E}"/>
                </a:ext>
              </a:extLst>
            </p:cNvPr>
            <p:cNvCxnSpPr/>
            <p:nvPr/>
          </p:nvCxnSpPr>
          <p:spPr>
            <a:xfrm flipH="1">
              <a:off x="7363041" y="3461163"/>
              <a:ext cx="90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97D3A08-75A2-4F40-8EF0-59281C2981AE}"/>
                </a:ext>
              </a:extLst>
            </p:cNvPr>
            <p:cNvCxnSpPr>
              <a:cxnSpLocks/>
            </p:cNvCxnSpPr>
            <p:nvPr/>
          </p:nvCxnSpPr>
          <p:spPr>
            <a:xfrm>
              <a:off x="8251890" y="3461163"/>
              <a:ext cx="90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339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A20B-BBA3-49A7-8968-5C0FBE418FCF}"/>
              </a:ext>
            </a:extLst>
          </p:cNvPr>
          <p:cNvSpPr>
            <a:spLocks noGrp="1"/>
          </p:cNvSpPr>
          <p:nvPr>
            <p:ph type="title"/>
          </p:nvPr>
        </p:nvSpPr>
        <p:spPr/>
        <p:txBody>
          <a:bodyPr/>
          <a:lstStyle/>
          <a:p>
            <a:r>
              <a:rPr lang="en-US" dirty="0"/>
              <a:t>Schema general</a:t>
            </a:r>
            <a:r>
              <a:rPr lang="ro-RO" dirty="0"/>
              <a:t>ă a metodei D&amp;I</a:t>
            </a:r>
          </a:p>
        </p:txBody>
      </p:sp>
      <p:sp>
        <p:nvSpPr>
          <p:cNvPr id="3" name="Content Placeholder 2">
            <a:extLst>
              <a:ext uri="{FF2B5EF4-FFF2-40B4-BE49-F238E27FC236}">
                <a16:creationId xmlns:a16="http://schemas.microsoft.com/office/drawing/2014/main" id="{446AB667-DBA9-46F0-82FC-4E14FE2DA113}"/>
              </a:ext>
            </a:extLst>
          </p:cNvPr>
          <p:cNvSpPr>
            <a:spLocks noGrp="1"/>
          </p:cNvSpPr>
          <p:nvPr>
            <p:ph idx="1"/>
          </p:nvPr>
        </p:nvSpPr>
        <p:spPr/>
        <p:txBody>
          <a:bodyPr/>
          <a:lstStyle/>
          <a:p>
            <a:pPr algn="just"/>
            <a:r>
              <a:rPr lang="ro-RO" sz="2800" dirty="0"/>
              <a:t>Schema generală a unui algoritm bazat pe metoda </a:t>
            </a:r>
            <a:r>
              <a:rPr lang="ro-RO" sz="2800" i="1" dirty="0">
                <a:solidFill>
                  <a:srgbClr val="C7254E"/>
                </a:solidFill>
              </a:rPr>
              <a:t>Divide et </a:t>
            </a:r>
            <a:r>
              <a:rPr lang="ro-RO" sz="2800" i="1" dirty="0" err="1">
                <a:solidFill>
                  <a:srgbClr val="C7254E"/>
                </a:solidFill>
              </a:rPr>
              <a:t>Impera</a:t>
            </a:r>
            <a:r>
              <a:rPr lang="ro-RO" sz="2800" dirty="0"/>
              <a:t> (</a:t>
            </a:r>
            <a:r>
              <a:rPr lang="ro-RO" sz="2800" i="1" dirty="0">
                <a:solidFill>
                  <a:srgbClr val="0070C0"/>
                </a:solidFill>
              </a:rPr>
              <a:t>desparte și stăpânește</a:t>
            </a:r>
            <a:r>
              <a:rPr lang="ro-RO" sz="2800" dirty="0"/>
              <a:t>) poate fi redată cu ajutorul unei proceduri recursive:</a:t>
            </a:r>
          </a:p>
          <a:p>
            <a:pPr algn="just"/>
            <a:endParaRPr lang="ro-RO" dirty="0"/>
          </a:p>
        </p:txBody>
      </p:sp>
      <p:sp>
        <p:nvSpPr>
          <p:cNvPr id="9" name="TextBox 8">
            <a:extLst>
              <a:ext uri="{FF2B5EF4-FFF2-40B4-BE49-F238E27FC236}">
                <a16:creationId xmlns:a16="http://schemas.microsoft.com/office/drawing/2014/main" id="{159CD53D-65C1-49EC-83F6-D406E0DCBF1A}"/>
              </a:ext>
            </a:extLst>
          </p:cNvPr>
          <p:cNvSpPr txBox="1"/>
          <p:nvPr/>
        </p:nvSpPr>
        <p:spPr>
          <a:xfrm>
            <a:off x="3030616" y="2201882"/>
            <a:ext cx="6127594" cy="3970318"/>
          </a:xfrm>
          <a:prstGeom prst="rect">
            <a:avLst/>
          </a:prstGeom>
          <a:solidFill>
            <a:srgbClr val="DBE5F1"/>
          </a:solidFill>
        </p:spPr>
        <p:txBody>
          <a:bodyPr wrap="square">
            <a:spAutoFit/>
          </a:bodyPr>
          <a:lstStyle/>
          <a:p>
            <a:r>
              <a:rPr lang="ro-RO" b="1" dirty="0" err="1">
                <a:solidFill>
                  <a:srgbClr val="000080"/>
                </a:solidFill>
                <a:latin typeface="Consolas" panose="020B0609020204030204" pitchFamily="49" charset="0"/>
                <a:cs typeface="Arial" panose="020B0604020202020204" pitchFamily="34" charset="0"/>
              </a:rPr>
              <a:t>void</a:t>
            </a:r>
            <a:r>
              <a:rPr lang="ro-RO" dirty="0">
                <a:latin typeface="Consolas" panose="020B0609020204030204" pitchFamily="49" charset="0"/>
              </a:rPr>
              <a:t> </a:t>
            </a:r>
            <a:r>
              <a:rPr lang="ro-RO" dirty="0" err="1">
                <a:latin typeface="Consolas" panose="020B0609020204030204" pitchFamily="49" charset="0"/>
              </a:rPr>
              <a:t>DivideEtImpera</a:t>
            </a:r>
            <a:r>
              <a:rPr lang="ro-RO" dirty="0">
                <a:latin typeface="Consolas" panose="020B0609020204030204" pitchFamily="49" charset="0"/>
              </a:rPr>
              <a:t>(</a:t>
            </a:r>
            <a:r>
              <a:rPr lang="ro-RO" b="1" dirty="0" err="1">
                <a:solidFill>
                  <a:srgbClr val="000080"/>
                </a:solidFill>
                <a:latin typeface="Consolas" panose="020B0609020204030204" pitchFamily="49" charset="0"/>
                <a:cs typeface="Arial" panose="020B0604020202020204" pitchFamily="34" charset="0"/>
              </a:rPr>
              <a:t>int</a:t>
            </a:r>
            <a:r>
              <a:rPr lang="ro-RO" dirty="0">
                <a:latin typeface="Consolas" panose="020B0609020204030204" pitchFamily="49" charset="0"/>
              </a:rPr>
              <a:t> </a:t>
            </a:r>
            <a:r>
              <a:rPr lang="en-US" dirty="0">
                <a:latin typeface="Consolas" panose="020B0609020204030204" pitchFamily="49" charset="0"/>
              </a:rPr>
              <a:t>s</a:t>
            </a:r>
            <a:r>
              <a:rPr lang="ro-RO" dirty="0">
                <a:latin typeface="Consolas" panose="020B0609020204030204" pitchFamily="49" charset="0"/>
              </a:rPr>
              <a:t>t, </a:t>
            </a:r>
            <a:r>
              <a:rPr lang="ro-RO" b="1" dirty="0" err="1">
                <a:solidFill>
                  <a:srgbClr val="000080"/>
                </a:solidFill>
                <a:latin typeface="Consolas" panose="020B0609020204030204" pitchFamily="49" charset="0"/>
                <a:cs typeface="Arial" panose="020B0604020202020204" pitchFamily="34" charset="0"/>
              </a:rPr>
              <a:t>int</a:t>
            </a:r>
            <a:r>
              <a:rPr lang="ro-RO" dirty="0">
                <a:latin typeface="Consolas" panose="020B0609020204030204" pitchFamily="49" charset="0"/>
              </a:rPr>
              <a:t> j; </a:t>
            </a:r>
            <a:r>
              <a:rPr lang="ro-RO" b="1" dirty="0">
                <a:solidFill>
                  <a:srgbClr val="000080"/>
                </a:solidFill>
                <a:latin typeface="Consolas" panose="020B0609020204030204" pitchFamily="49" charset="0"/>
                <a:cs typeface="Arial" panose="020B0604020202020204" pitchFamily="34" charset="0"/>
              </a:rPr>
              <a:t>tip&amp;</a:t>
            </a:r>
            <a:r>
              <a:rPr lang="ro-RO" dirty="0">
                <a:latin typeface="Consolas" panose="020B0609020204030204" pitchFamily="49" charset="0"/>
              </a:rPr>
              <a:t> </a:t>
            </a:r>
            <a:r>
              <a:rPr lang="en-US" dirty="0">
                <a:latin typeface="Consolas" panose="020B0609020204030204" pitchFamily="49" charset="0"/>
              </a:rPr>
              <a:t>sol</a:t>
            </a:r>
            <a:r>
              <a:rPr lang="ro-RO" dirty="0">
                <a:latin typeface="Consolas" panose="020B0609020204030204" pitchFamily="49" charset="0"/>
              </a:rPr>
              <a:t>)</a:t>
            </a:r>
          </a:p>
          <a:p>
            <a:r>
              <a:rPr lang="ro-RO" dirty="0">
                <a:latin typeface="Consolas" panose="020B0609020204030204" pitchFamily="49" charset="0"/>
              </a:rPr>
              <a:t>{</a:t>
            </a:r>
          </a:p>
          <a:p>
            <a:r>
              <a:rPr lang="ro-RO" dirty="0">
                <a:latin typeface="Consolas" panose="020B0609020204030204" pitchFamily="49" charset="0"/>
              </a:rPr>
              <a:t>  </a:t>
            </a:r>
            <a:r>
              <a:rPr lang="ro-RO" b="1" dirty="0" err="1">
                <a:solidFill>
                  <a:srgbClr val="000080"/>
                </a:solidFill>
                <a:latin typeface="Consolas" panose="020B0609020204030204" pitchFamily="49" charset="0"/>
                <a:cs typeface="Arial" panose="020B0604020202020204" pitchFamily="34" charset="0"/>
              </a:rPr>
              <a:t>int</a:t>
            </a:r>
            <a:r>
              <a:rPr lang="ro-RO" dirty="0">
                <a:latin typeface="Consolas" panose="020B0609020204030204" pitchFamily="49" charset="0"/>
              </a:rPr>
              <a:t> m</a:t>
            </a:r>
            <a:r>
              <a:rPr lang="en-US" dirty="0" err="1">
                <a:latin typeface="Consolas" panose="020B0609020204030204" pitchFamily="49" charset="0"/>
              </a:rPr>
              <a:t>ij</a:t>
            </a:r>
            <a:r>
              <a:rPr lang="ro-RO" dirty="0">
                <a:latin typeface="Consolas" panose="020B0609020204030204" pitchFamily="49" charset="0"/>
              </a:rPr>
              <a:t>;</a:t>
            </a:r>
          </a:p>
          <a:p>
            <a:r>
              <a:rPr lang="ro-RO" dirty="0">
                <a:latin typeface="Consolas" panose="020B0609020204030204" pitchFamily="49" charset="0"/>
              </a:rPr>
              <a:t>  </a:t>
            </a:r>
            <a:r>
              <a:rPr lang="ro-RO" b="1" dirty="0">
                <a:solidFill>
                  <a:srgbClr val="000080"/>
                </a:solidFill>
                <a:latin typeface="Consolas" panose="020B0609020204030204" pitchFamily="49" charset="0"/>
                <a:cs typeface="Arial" panose="020B0604020202020204" pitchFamily="34" charset="0"/>
              </a:rPr>
              <a:t>tip</a:t>
            </a:r>
            <a:r>
              <a:rPr lang="ro-RO" dirty="0">
                <a:latin typeface="Consolas" panose="020B0609020204030204" pitchFamily="49" charset="0"/>
              </a:rPr>
              <a:t> </a:t>
            </a:r>
            <a:r>
              <a:rPr lang="en-US" dirty="0">
                <a:latin typeface="Consolas" panose="020B0609020204030204" pitchFamily="49" charset="0"/>
              </a:rPr>
              <a:t>sol</a:t>
            </a:r>
            <a:r>
              <a:rPr lang="ro-RO" dirty="0">
                <a:latin typeface="Consolas" panose="020B0609020204030204" pitchFamily="49" charset="0"/>
              </a:rPr>
              <a:t>1,</a:t>
            </a:r>
            <a:r>
              <a:rPr lang="en-US" dirty="0">
                <a:latin typeface="Consolas" panose="020B0609020204030204" pitchFamily="49" charset="0"/>
              </a:rPr>
              <a:t> sol2</a:t>
            </a:r>
            <a:r>
              <a:rPr lang="ro-RO" dirty="0">
                <a:latin typeface="Consolas" panose="020B0609020204030204" pitchFamily="49" charset="0"/>
              </a:rPr>
              <a:t>;</a:t>
            </a:r>
          </a:p>
          <a:p>
            <a:r>
              <a:rPr lang="ro-RO" dirty="0">
                <a:latin typeface="Consolas" panose="020B0609020204030204" pitchFamily="49" charset="0"/>
              </a:rPr>
              <a:t>  </a:t>
            </a:r>
            <a:r>
              <a:rPr lang="ro-RO" b="1" dirty="0" err="1">
                <a:solidFill>
                  <a:srgbClr val="000080"/>
                </a:solidFill>
                <a:latin typeface="Consolas" panose="020B0609020204030204" pitchFamily="49" charset="0"/>
                <a:cs typeface="Arial" panose="020B0604020202020204" pitchFamily="34" charset="0"/>
              </a:rPr>
              <a:t>if</a:t>
            </a:r>
            <a:r>
              <a:rPr lang="ro-RO" dirty="0">
                <a:latin typeface="Consolas" panose="020B0609020204030204" pitchFamily="49" charset="0"/>
              </a:rPr>
              <a:t> (</a:t>
            </a:r>
            <a:r>
              <a:rPr lang="ro-RO" dirty="0" err="1">
                <a:latin typeface="Consolas" panose="020B0609020204030204" pitchFamily="49" charset="0"/>
              </a:rPr>
              <a:t>SolutieDirecta</a:t>
            </a:r>
            <a:r>
              <a:rPr lang="ro-RO" dirty="0">
                <a:latin typeface="Consolas" panose="020B0609020204030204" pitchFamily="49" charset="0"/>
              </a:rPr>
              <a:t>(</a:t>
            </a:r>
            <a:r>
              <a:rPr lang="en-US" dirty="0">
                <a:latin typeface="Consolas" panose="020B0609020204030204" pitchFamily="49" charset="0"/>
              </a:rPr>
              <a:t>s</a:t>
            </a:r>
            <a:r>
              <a:rPr lang="ro-RO" dirty="0">
                <a:latin typeface="Consolas" panose="020B0609020204030204" pitchFamily="49" charset="0"/>
              </a:rPr>
              <a:t>t,</a:t>
            </a:r>
            <a:r>
              <a:rPr lang="en-US" dirty="0">
                <a:latin typeface="Consolas" panose="020B0609020204030204" pitchFamily="49" charset="0"/>
              </a:rPr>
              <a:t> </a:t>
            </a:r>
            <a:r>
              <a:rPr lang="en-US" dirty="0" err="1">
                <a:latin typeface="Consolas" panose="020B0609020204030204" pitchFamily="49" charset="0"/>
              </a:rPr>
              <a:t>dr</a:t>
            </a:r>
            <a:r>
              <a:rPr lang="ro-RO" dirty="0">
                <a:latin typeface="Consolas" panose="020B0609020204030204" pitchFamily="49" charset="0"/>
              </a:rPr>
              <a:t>)) </a:t>
            </a:r>
          </a:p>
          <a:p>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Prelucrare(</a:t>
            </a:r>
            <a:r>
              <a:rPr lang="en-US" dirty="0">
                <a:latin typeface="Consolas" panose="020B0609020204030204" pitchFamily="49" charset="0"/>
              </a:rPr>
              <a:t>s</a:t>
            </a:r>
            <a:r>
              <a:rPr lang="ro-RO" dirty="0">
                <a:latin typeface="Consolas" panose="020B0609020204030204" pitchFamily="49" charset="0"/>
              </a:rPr>
              <a:t>t,</a:t>
            </a:r>
            <a:r>
              <a:rPr lang="en-US" dirty="0">
                <a:latin typeface="Consolas" panose="020B0609020204030204" pitchFamily="49" charset="0"/>
              </a:rPr>
              <a:t> </a:t>
            </a:r>
            <a:r>
              <a:rPr lang="en-US" dirty="0" err="1">
                <a:latin typeface="Consolas" panose="020B0609020204030204" pitchFamily="49" charset="0"/>
              </a:rPr>
              <a:t>dr</a:t>
            </a:r>
            <a:r>
              <a:rPr lang="ro-RO" dirty="0">
                <a:latin typeface="Consolas" panose="020B0609020204030204" pitchFamily="49" charset="0"/>
              </a:rPr>
              <a:t>,</a:t>
            </a:r>
            <a:r>
              <a:rPr lang="en-US" dirty="0">
                <a:latin typeface="Consolas" panose="020B0609020204030204" pitchFamily="49" charset="0"/>
              </a:rPr>
              <a:t> sol</a:t>
            </a:r>
            <a:r>
              <a:rPr lang="ro-RO" dirty="0">
                <a:latin typeface="Consolas" panose="020B0609020204030204" pitchFamily="49" charset="0"/>
              </a:rPr>
              <a:t>)</a:t>
            </a:r>
          </a:p>
          <a:p>
            <a:r>
              <a:rPr lang="ro-RO" dirty="0">
                <a:latin typeface="Consolas" panose="020B0609020204030204" pitchFamily="49" charset="0"/>
              </a:rPr>
              <a:t>  </a:t>
            </a:r>
            <a:r>
              <a:rPr lang="ro-RO" b="1" dirty="0" err="1">
                <a:solidFill>
                  <a:srgbClr val="000080"/>
                </a:solidFill>
                <a:latin typeface="Consolas" panose="020B0609020204030204" pitchFamily="49" charset="0"/>
                <a:cs typeface="Arial" panose="020B0604020202020204" pitchFamily="34" charset="0"/>
              </a:rPr>
              <a:t>else</a:t>
            </a:r>
            <a:endParaRPr lang="ro-RO" b="1" dirty="0">
              <a:solidFill>
                <a:srgbClr val="000080"/>
              </a:solidFill>
              <a:latin typeface="Consolas" panose="020B0609020204030204" pitchFamily="49" charset="0"/>
              <a:cs typeface="Arial" panose="020B0604020202020204" pitchFamily="34" charset="0"/>
            </a:endParaRPr>
          </a:p>
          <a:p>
            <a:r>
              <a:rPr lang="ro-RO" dirty="0">
                <a:latin typeface="Consolas" panose="020B0609020204030204" pitchFamily="49" charset="0"/>
              </a:rPr>
              <a:t>  {</a:t>
            </a:r>
          </a:p>
          <a:p>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m</a:t>
            </a:r>
            <a:r>
              <a:rPr lang="en-US" dirty="0" err="1">
                <a:latin typeface="Consolas" panose="020B0609020204030204" pitchFamily="49" charset="0"/>
              </a:rPr>
              <a:t>ij</a:t>
            </a:r>
            <a:r>
              <a:rPr lang="ro-RO" dirty="0">
                <a:latin typeface="Consolas" panose="020B0609020204030204" pitchFamily="49" charset="0"/>
              </a:rPr>
              <a:t>=(</a:t>
            </a:r>
            <a:r>
              <a:rPr lang="en-US" dirty="0" err="1">
                <a:latin typeface="Consolas" panose="020B0609020204030204" pitchFamily="49" charset="0"/>
              </a:rPr>
              <a:t>st+dr</a:t>
            </a:r>
            <a:r>
              <a:rPr lang="ro-RO" dirty="0">
                <a:latin typeface="Consolas" panose="020B0609020204030204" pitchFamily="49" charset="0"/>
              </a:rPr>
              <a:t>)/2;</a:t>
            </a:r>
          </a:p>
          <a:p>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 </a:t>
            </a:r>
            <a:r>
              <a:rPr lang="ro-RO" dirty="0" err="1">
                <a:latin typeface="Consolas" panose="020B0609020204030204" pitchFamily="49" charset="0"/>
              </a:rPr>
              <a:t>DivideEtImpera</a:t>
            </a:r>
            <a:r>
              <a:rPr lang="ro-RO" dirty="0">
                <a:latin typeface="Consolas" panose="020B0609020204030204" pitchFamily="49" charset="0"/>
              </a:rPr>
              <a:t>(</a:t>
            </a:r>
            <a:r>
              <a:rPr lang="en-US" dirty="0">
                <a:latin typeface="Consolas" panose="020B0609020204030204" pitchFamily="49" charset="0"/>
              </a:rPr>
              <a:t>s</a:t>
            </a:r>
            <a:r>
              <a:rPr lang="ro-RO" dirty="0">
                <a:latin typeface="Consolas" panose="020B0609020204030204" pitchFamily="49" charset="0"/>
              </a:rPr>
              <a:t>t, m</a:t>
            </a:r>
            <a:r>
              <a:rPr lang="en-US" dirty="0" err="1">
                <a:latin typeface="Consolas" panose="020B0609020204030204" pitchFamily="49" charset="0"/>
              </a:rPr>
              <a:t>ij</a:t>
            </a:r>
            <a:r>
              <a:rPr lang="ro-RO" dirty="0">
                <a:latin typeface="Consolas" panose="020B0609020204030204" pitchFamily="49" charset="0"/>
              </a:rPr>
              <a:t>, </a:t>
            </a:r>
            <a:r>
              <a:rPr lang="en-US" dirty="0">
                <a:latin typeface="Consolas" panose="020B0609020204030204" pitchFamily="49" charset="0"/>
              </a:rPr>
              <a:t>sol1</a:t>
            </a:r>
            <a:r>
              <a:rPr lang="ro-RO" dirty="0">
                <a:latin typeface="Consolas" panose="020B0609020204030204" pitchFamily="49" charset="0"/>
              </a:rPr>
              <a:t>);</a:t>
            </a:r>
          </a:p>
          <a:p>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  </a:t>
            </a:r>
            <a:r>
              <a:rPr lang="ro-RO" dirty="0" err="1">
                <a:latin typeface="Consolas" panose="020B0609020204030204" pitchFamily="49" charset="0"/>
              </a:rPr>
              <a:t>DivideEtImpera</a:t>
            </a:r>
            <a:r>
              <a:rPr lang="ro-RO" dirty="0">
                <a:latin typeface="Consolas" panose="020B0609020204030204" pitchFamily="49" charset="0"/>
              </a:rPr>
              <a:t>(m</a:t>
            </a:r>
            <a:r>
              <a:rPr lang="en-US" dirty="0" err="1">
                <a:latin typeface="Consolas" panose="020B0609020204030204" pitchFamily="49" charset="0"/>
              </a:rPr>
              <a:t>ij</a:t>
            </a:r>
            <a:r>
              <a:rPr lang="ro-RO" dirty="0">
                <a:latin typeface="Consolas" panose="020B0609020204030204" pitchFamily="49" charset="0"/>
              </a:rPr>
              <a:t>+1, </a:t>
            </a:r>
            <a:r>
              <a:rPr lang="en-US" dirty="0" err="1">
                <a:latin typeface="Consolas" panose="020B0609020204030204" pitchFamily="49" charset="0"/>
              </a:rPr>
              <a:t>dr</a:t>
            </a:r>
            <a:r>
              <a:rPr lang="ro-RO" dirty="0">
                <a:latin typeface="Consolas" panose="020B0609020204030204" pitchFamily="49" charset="0"/>
              </a:rPr>
              <a:t>, </a:t>
            </a:r>
            <a:r>
              <a:rPr lang="en-US" dirty="0">
                <a:latin typeface="Consolas" panose="020B0609020204030204" pitchFamily="49" charset="0"/>
              </a:rPr>
              <a:t>sol2</a:t>
            </a:r>
            <a:r>
              <a:rPr lang="ro-RO" dirty="0">
                <a:latin typeface="Consolas" panose="020B0609020204030204" pitchFamily="49" charset="0"/>
              </a:rPr>
              <a:t>);</a:t>
            </a:r>
          </a:p>
          <a:p>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 Combina(</a:t>
            </a:r>
            <a:r>
              <a:rPr lang="en-US" dirty="0">
                <a:latin typeface="Consolas" panose="020B0609020204030204" pitchFamily="49" charset="0"/>
              </a:rPr>
              <a:t>sol</a:t>
            </a:r>
            <a:r>
              <a:rPr lang="ro-RO" dirty="0">
                <a:latin typeface="Consolas" panose="020B0609020204030204" pitchFamily="49" charset="0"/>
              </a:rPr>
              <a:t>1, </a:t>
            </a:r>
            <a:r>
              <a:rPr lang="en-US" dirty="0">
                <a:latin typeface="Consolas" panose="020B0609020204030204" pitchFamily="49" charset="0"/>
              </a:rPr>
              <a:t>sol</a:t>
            </a:r>
            <a:r>
              <a:rPr lang="ro-RO" dirty="0">
                <a:latin typeface="Consolas" panose="020B0609020204030204" pitchFamily="49" charset="0"/>
              </a:rPr>
              <a:t>2, </a:t>
            </a:r>
            <a:r>
              <a:rPr lang="en-US" dirty="0">
                <a:latin typeface="Consolas" panose="020B0609020204030204" pitchFamily="49" charset="0"/>
              </a:rPr>
              <a:t>sol</a:t>
            </a:r>
            <a:r>
              <a:rPr lang="ro-RO" dirty="0">
                <a:latin typeface="Consolas" panose="020B0609020204030204" pitchFamily="49" charset="0"/>
              </a:rPr>
              <a:t>);</a:t>
            </a:r>
          </a:p>
          <a:p>
            <a:r>
              <a:rPr lang="ro-RO" dirty="0">
                <a:latin typeface="Consolas" panose="020B0609020204030204" pitchFamily="49" charset="0"/>
              </a:rPr>
              <a:t>  }</a:t>
            </a:r>
          </a:p>
          <a:p>
            <a:r>
              <a:rPr lang="ro-RO" dirty="0">
                <a:latin typeface="Consolas" panose="020B0609020204030204" pitchFamily="49" charset="0"/>
              </a:rPr>
              <a:t>}</a:t>
            </a:r>
          </a:p>
        </p:txBody>
      </p:sp>
    </p:spTree>
    <p:extLst>
      <p:ext uri="{BB962C8B-B14F-4D97-AF65-F5344CB8AC3E}">
        <p14:creationId xmlns:p14="http://schemas.microsoft.com/office/powerpoint/2010/main" val="31450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DDE8-3CA1-4A42-B76F-BB2E64524EEF}"/>
              </a:ext>
            </a:extLst>
          </p:cNvPr>
          <p:cNvSpPr>
            <a:spLocks noGrp="1"/>
          </p:cNvSpPr>
          <p:nvPr>
            <p:ph type="title"/>
          </p:nvPr>
        </p:nvSpPr>
        <p:spPr/>
        <p:txBody>
          <a:bodyPr/>
          <a:lstStyle/>
          <a:p>
            <a:r>
              <a:rPr lang="ro-RO" dirty="0"/>
              <a:t>Prezentare generală a metodei D&amp;I</a:t>
            </a:r>
          </a:p>
        </p:txBody>
      </p:sp>
      <p:sp>
        <p:nvSpPr>
          <p:cNvPr id="3" name="Content Placeholder 2">
            <a:extLst>
              <a:ext uri="{FF2B5EF4-FFF2-40B4-BE49-F238E27FC236}">
                <a16:creationId xmlns:a16="http://schemas.microsoft.com/office/drawing/2014/main" id="{09DDD1C0-D173-46D6-8D17-8CD1BB35CD26}"/>
              </a:ext>
            </a:extLst>
          </p:cNvPr>
          <p:cNvSpPr>
            <a:spLocks noGrp="1"/>
          </p:cNvSpPr>
          <p:nvPr>
            <p:ph idx="1"/>
          </p:nvPr>
        </p:nvSpPr>
        <p:spPr/>
        <p:txBody>
          <a:bodyPr>
            <a:normAutofit/>
          </a:bodyPr>
          <a:lstStyle/>
          <a:p>
            <a:pPr algn="just">
              <a:lnSpc>
                <a:spcPct val="100000"/>
              </a:lnSpc>
            </a:pPr>
            <a:r>
              <a:rPr lang="ro-RO" b="0" i="0" u="none" strike="noStrike" baseline="0" dirty="0">
                <a:solidFill>
                  <a:srgbClr val="000000"/>
                </a:solidFill>
              </a:rPr>
              <a:t>Fie dat un tablou unidimensional </a:t>
            </a:r>
            <a:r>
              <a:rPr lang="ro-RO" sz="2400" b="0" i="0" u="none" strike="noStrike" baseline="0" dirty="0">
                <a:solidFill>
                  <a:srgbClr val="C8254E"/>
                </a:solidFill>
                <a:highlight>
                  <a:srgbClr val="F9F2F4"/>
                </a:highlight>
                <a:latin typeface="Consolas" panose="020B0609020204030204" pitchFamily="49" charset="0"/>
              </a:rPr>
              <a:t>A={a</a:t>
            </a:r>
            <a:r>
              <a:rPr lang="en-US" sz="2400" b="0" i="0" u="none" strike="noStrike" baseline="-25000" dirty="0">
                <a:solidFill>
                  <a:srgbClr val="C8254E"/>
                </a:solidFill>
                <a:highlight>
                  <a:srgbClr val="F9F2F4"/>
                </a:highlight>
                <a:latin typeface="Consolas" panose="020B0609020204030204" pitchFamily="49" charset="0"/>
              </a:rPr>
              <a:t>0</a:t>
            </a:r>
            <a:r>
              <a:rPr lang="ro-RO" sz="2400" b="0" i="0" u="none" strike="noStrike" baseline="0" dirty="0">
                <a:solidFill>
                  <a:srgbClr val="C8254E"/>
                </a:solidFill>
                <a:highlight>
                  <a:srgbClr val="F9F2F4"/>
                </a:highlight>
                <a:latin typeface="Consolas" panose="020B0609020204030204" pitchFamily="49" charset="0"/>
              </a:rPr>
              <a:t>,a</a:t>
            </a:r>
            <a:r>
              <a:rPr lang="en-US" sz="2400" baseline="-25000" dirty="0">
                <a:solidFill>
                  <a:srgbClr val="C8254E"/>
                </a:solidFill>
                <a:highlight>
                  <a:srgbClr val="F9F2F4"/>
                </a:highlight>
                <a:latin typeface="Consolas" panose="020B0609020204030204" pitchFamily="49" charset="0"/>
              </a:rPr>
              <a:t>1</a:t>
            </a:r>
            <a:r>
              <a:rPr lang="ro-RO" sz="2400" b="0" i="0" u="none" strike="noStrike" baseline="0" dirty="0">
                <a:solidFill>
                  <a:srgbClr val="C8254E"/>
                </a:solidFill>
                <a:highlight>
                  <a:srgbClr val="F9F2F4"/>
                </a:highlight>
                <a:latin typeface="Consolas" panose="020B0609020204030204" pitchFamily="49" charset="0"/>
              </a:rPr>
              <a:t>,a</a:t>
            </a:r>
            <a:r>
              <a:rPr lang="en-US" sz="2400" baseline="-25000" dirty="0">
                <a:solidFill>
                  <a:srgbClr val="C8254E"/>
                </a:solidFill>
                <a:highlight>
                  <a:srgbClr val="F9F2F4"/>
                </a:highlight>
                <a:latin typeface="Consolas" panose="020B0609020204030204" pitchFamily="49" charset="0"/>
              </a:rPr>
              <a:t>2</a:t>
            </a:r>
            <a:r>
              <a:rPr lang="ro-RO" sz="2400" b="0" i="0" u="none" strike="noStrike" baseline="0" dirty="0">
                <a:solidFill>
                  <a:srgbClr val="C8254E"/>
                </a:solidFill>
                <a:highlight>
                  <a:srgbClr val="F9F2F4"/>
                </a:highlight>
                <a:latin typeface="Consolas" panose="020B0609020204030204" pitchFamily="49" charset="0"/>
              </a:rPr>
              <a:t>,..., a</a:t>
            </a:r>
            <a:r>
              <a:rPr lang="ro-RO" sz="2400" b="0" i="0" u="none" strike="noStrike" baseline="-25000" dirty="0">
                <a:solidFill>
                  <a:srgbClr val="C8254E"/>
                </a:solidFill>
                <a:highlight>
                  <a:srgbClr val="F9F2F4"/>
                </a:highlight>
                <a:latin typeface="Consolas" panose="020B0609020204030204" pitchFamily="49" charset="0"/>
              </a:rPr>
              <a:t>n</a:t>
            </a:r>
            <a:r>
              <a:rPr lang="en-US" sz="2400" b="0" i="0" u="none" strike="noStrike" baseline="-25000" dirty="0">
                <a:solidFill>
                  <a:srgbClr val="C8254E"/>
                </a:solidFill>
                <a:highlight>
                  <a:srgbClr val="F9F2F4"/>
                </a:highlight>
                <a:latin typeface="Consolas" panose="020B0609020204030204" pitchFamily="49" charset="0"/>
              </a:rPr>
              <a:t>-1</a:t>
            </a:r>
            <a:r>
              <a:rPr lang="ro-RO" sz="2400" b="0" i="0" u="none" strike="noStrike" baseline="0" dirty="0">
                <a:solidFill>
                  <a:srgbClr val="C8254E"/>
                </a:solidFill>
                <a:highlight>
                  <a:srgbClr val="F9F2F4"/>
                </a:highlight>
                <a:latin typeface="Consolas" panose="020B0609020204030204" pitchFamily="49" charset="0"/>
              </a:rPr>
              <a:t>}</a:t>
            </a:r>
            <a:r>
              <a:rPr lang="ro-RO" b="0" i="0" u="none" strike="noStrike" baseline="0" dirty="0">
                <a:solidFill>
                  <a:srgbClr val="C8254E"/>
                </a:solidFill>
              </a:rPr>
              <a:t> </a:t>
            </a:r>
            <a:r>
              <a:rPr lang="ro-RO" dirty="0">
                <a:solidFill>
                  <a:srgbClr val="000000"/>
                </a:solidFill>
              </a:rPr>
              <a:t>și </a:t>
            </a:r>
            <a:r>
              <a:rPr lang="ro-RO" b="0" i="0" u="none" strike="noStrike" baseline="0" dirty="0">
                <a:solidFill>
                  <a:srgbClr val="000000"/>
                </a:solidFill>
              </a:rPr>
              <a:t>trebuie efectuată</a:t>
            </a:r>
            <a:r>
              <a:rPr lang="pt-BR" b="0" i="0" u="none" strike="noStrike" baseline="0" dirty="0">
                <a:solidFill>
                  <a:srgbClr val="000000"/>
                </a:solidFill>
              </a:rPr>
              <a:t> o </a:t>
            </a:r>
            <a:r>
              <a:rPr lang="pt-BR" b="0" i="1" u="none" strike="noStrike" baseline="0" dirty="0">
                <a:solidFill>
                  <a:srgbClr val="000000"/>
                </a:solidFill>
              </a:rPr>
              <a:t>prelucrare</a:t>
            </a:r>
            <a:r>
              <a:rPr lang="ro-RO" b="0" i="1" u="none" strike="noStrike" baseline="0" dirty="0">
                <a:solidFill>
                  <a:srgbClr val="000000"/>
                </a:solidFill>
              </a:rPr>
              <a:t> </a:t>
            </a:r>
            <a:r>
              <a:rPr lang="pt-BR" b="0" i="1" u="none" strike="noStrike" baseline="0" dirty="0">
                <a:solidFill>
                  <a:srgbClr val="000000"/>
                </a:solidFill>
              </a:rPr>
              <a:t>oarecare asupra elementelor sale</a:t>
            </a:r>
            <a:r>
              <a:rPr lang="pt-BR" b="0" i="0" u="none" strike="noStrike" baseline="0" dirty="0">
                <a:solidFill>
                  <a:srgbClr val="000000"/>
                </a:solidFill>
              </a:rPr>
              <a:t>.</a:t>
            </a:r>
            <a:endParaRPr lang="ro-RO" b="0" i="0" u="none" strike="noStrike" baseline="0" dirty="0">
              <a:solidFill>
                <a:srgbClr val="000000"/>
              </a:solidFill>
            </a:endParaRPr>
          </a:p>
          <a:p>
            <a:pPr algn="just">
              <a:lnSpc>
                <a:spcPct val="100000"/>
              </a:lnSpc>
            </a:pPr>
            <a:r>
              <a:rPr lang="it-IT" b="0" i="0" u="none" strike="noStrike" baseline="0" dirty="0">
                <a:solidFill>
                  <a:srgbClr val="000000"/>
                </a:solidFill>
              </a:rPr>
              <a:t>Mai mulț presupunem c</a:t>
            </a:r>
            <a:r>
              <a:rPr lang="ro-RO" b="0" i="0" u="none" strike="noStrike" baseline="0" dirty="0">
                <a:solidFill>
                  <a:srgbClr val="000000"/>
                </a:solidFill>
              </a:rPr>
              <a:t>ă</a:t>
            </a:r>
            <a:r>
              <a:rPr lang="it-IT" b="0" i="0" u="none" strike="noStrike" baseline="0" dirty="0">
                <a:solidFill>
                  <a:srgbClr val="000000"/>
                </a:solidFill>
              </a:rPr>
              <a:t> pentru orice indici </a:t>
            </a:r>
            <a:r>
              <a:rPr lang="it-IT" sz="2400" b="0" i="0" u="none" strike="noStrike" baseline="0" dirty="0">
                <a:solidFill>
                  <a:srgbClr val="C7254E"/>
                </a:solidFill>
                <a:highlight>
                  <a:srgbClr val="F9F2F4"/>
                </a:highlight>
                <a:latin typeface="Consolas" panose="020B0609020204030204" pitchFamily="49" charset="0"/>
              </a:rPr>
              <a:t>p</a:t>
            </a:r>
            <a:r>
              <a:rPr lang="ro-RO" b="0" i="0" u="none" strike="noStrike" baseline="0" dirty="0">
                <a:solidFill>
                  <a:srgbClr val="000000"/>
                </a:solidFill>
              </a:rPr>
              <a:t> și </a:t>
            </a:r>
            <a:r>
              <a:rPr lang="it-IT" sz="2400" dirty="0">
                <a:solidFill>
                  <a:srgbClr val="C7254E"/>
                </a:solidFill>
                <a:highlight>
                  <a:srgbClr val="F9F2F4"/>
                </a:highlight>
                <a:latin typeface="Consolas" panose="020B0609020204030204" pitchFamily="49" charset="0"/>
              </a:rPr>
              <a:t>q</a:t>
            </a:r>
            <a:r>
              <a:rPr lang="it-IT" b="0" i="0" u="none" strike="noStrike" baseline="0" dirty="0">
                <a:solidFill>
                  <a:srgbClr val="000000"/>
                </a:solidFill>
              </a:rPr>
              <a:t>, numere naturale, cu proprietatea</a:t>
            </a:r>
            <a:r>
              <a:rPr lang="ro-RO" b="0" i="0" u="none" strike="noStrike" baseline="0" dirty="0">
                <a:solidFill>
                  <a:srgbClr val="000000"/>
                </a:solidFill>
              </a:rPr>
              <a:t> </a:t>
            </a:r>
            <a:r>
              <a:rPr lang="en-US" sz="2400" dirty="0">
                <a:solidFill>
                  <a:srgbClr val="C7254E"/>
                </a:solidFill>
                <a:highlight>
                  <a:srgbClr val="F9F2F4"/>
                </a:highlight>
                <a:latin typeface="Consolas" panose="020B0609020204030204" pitchFamily="49" charset="0"/>
              </a:rPr>
              <a:t>0</a:t>
            </a:r>
            <a:r>
              <a:rPr lang="ro-RO" sz="2400" dirty="0">
                <a:solidFill>
                  <a:srgbClr val="C7254E"/>
                </a:solidFill>
                <a:highlight>
                  <a:srgbClr val="F9F2F4"/>
                </a:highlight>
                <a:latin typeface="Consolas" panose="020B0609020204030204" pitchFamily="49" charset="0"/>
              </a:rPr>
              <a:t>≤p&lt;</a:t>
            </a:r>
            <a:r>
              <a:rPr lang="ro-RO" sz="2400" dirty="0" err="1">
                <a:solidFill>
                  <a:srgbClr val="C7254E"/>
                </a:solidFill>
                <a:highlight>
                  <a:srgbClr val="F9F2F4"/>
                </a:highlight>
                <a:latin typeface="Consolas" panose="020B0609020204030204" pitchFamily="49" charset="0"/>
              </a:rPr>
              <a:t>q≤n</a:t>
            </a:r>
            <a:r>
              <a:rPr lang="en-US" sz="2400" dirty="0">
                <a:solidFill>
                  <a:srgbClr val="C7254E"/>
                </a:solidFill>
                <a:highlight>
                  <a:srgbClr val="F9F2F4"/>
                </a:highlight>
                <a:latin typeface="Consolas" panose="020B0609020204030204" pitchFamily="49" charset="0"/>
              </a:rPr>
              <a:t>-1</a:t>
            </a:r>
            <a:r>
              <a:rPr lang="ro-RO" b="0" i="0" u="none" strike="noStrike" baseline="0" dirty="0">
                <a:solidFill>
                  <a:srgbClr val="000000"/>
                </a:solidFill>
              </a:rPr>
              <a:t>, există un oarecare </a:t>
            </a:r>
            <a:r>
              <a:rPr lang="ro-RO" sz="2400" dirty="0">
                <a:solidFill>
                  <a:srgbClr val="C7254E"/>
                </a:solidFill>
                <a:highlight>
                  <a:srgbClr val="F9F2F4"/>
                </a:highlight>
                <a:latin typeface="Consolas" panose="020B0609020204030204" pitchFamily="49" charset="0"/>
              </a:rPr>
              <a:t>m∈{p</a:t>
            </a:r>
            <a:r>
              <a:rPr lang="en-US" sz="2400" baseline="-25000" dirty="0">
                <a:solidFill>
                  <a:srgbClr val="C7254E"/>
                </a:solidFill>
                <a:highlight>
                  <a:srgbClr val="F9F2F4"/>
                </a:highlight>
                <a:latin typeface="Consolas" panose="020B0609020204030204" pitchFamily="49" charset="0"/>
              </a:rPr>
              <a:t>1</a:t>
            </a:r>
            <a:r>
              <a:rPr lang="ro-RO" sz="2400" dirty="0">
                <a:solidFill>
                  <a:srgbClr val="C7254E"/>
                </a:solidFill>
                <a:highlight>
                  <a:srgbClr val="F9F2F4"/>
                </a:highlight>
                <a:latin typeface="Consolas" panose="020B0609020204030204" pitchFamily="49" charset="0"/>
              </a:rPr>
              <a:t>,p</a:t>
            </a:r>
            <a:r>
              <a:rPr lang="en-US" sz="2400" baseline="-25000" dirty="0">
                <a:solidFill>
                  <a:srgbClr val="C7254E"/>
                </a:solidFill>
                <a:highlight>
                  <a:srgbClr val="F9F2F4"/>
                </a:highlight>
                <a:latin typeface="Consolas" panose="020B0609020204030204" pitchFamily="49" charset="0"/>
              </a:rPr>
              <a:t>2</a:t>
            </a:r>
            <a:r>
              <a:rPr lang="ro-RO" sz="2400" dirty="0">
                <a:solidFill>
                  <a:srgbClr val="C7254E"/>
                </a:solidFill>
                <a:highlight>
                  <a:srgbClr val="F9F2F4"/>
                </a:highlight>
                <a:latin typeface="Consolas" panose="020B0609020204030204" pitchFamily="49" charset="0"/>
              </a:rPr>
              <a:t>,p</a:t>
            </a:r>
            <a:r>
              <a:rPr lang="en-US" sz="2400" baseline="-25000" dirty="0">
                <a:solidFill>
                  <a:srgbClr val="C7254E"/>
                </a:solidFill>
                <a:highlight>
                  <a:srgbClr val="F9F2F4"/>
                </a:highlight>
                <a:latin typeface="Consolas" panose="020B0609020204030204" pitchFamily="49" charset="0"/>
              </a:rPr>
              <a:t>3</a:t>
            </a:r>
            <a:r>
              <a:rPr lang="ro-RO" sz="2400" dirty="0">
                <a:solidFill>
                  <a:srgbClr val="C7254E"/>
                </a:solidFill>
                <a:highlight>
                  <a:srgbClr val="F9F2F4"/>
                </a:highlight>
                <a:latin typeface="Consolas" panose="020B0609020204030204" pitchFamily="49" charset="0"/>
              </a:rPr>
              <a:t>,..., q</a:t>
            </a:r>
            <a:r>
              <a:rPr lang="ru-RU" sz="2400" dirty="0">
                <a:solidFill>
                  <a:srgbClr val="C7254E"/>
                </a:solidFill>
                <a:highlight>
                  <a:srgbClr val="F9F2F4"/>
                </a:highlight>
                <a:latin typeface="Consolas" panose="020B0609020204030204" pitchFamily="49" charset="0"/>
              </a:rPr>
              <a:t>-1</a:t>
            </a:r>
            <a:r>
              <a:rPr lang="ro-RO" sz="2400" dirty="0">
                <a:solidFill>
                  <a:srgbClr val="C7254E"/>
                </a:solidFill>
                <a:highlight>
                  <a:srgbClr val="F9F2F4"/>
                </a:highlight>
                <a:latin typeface="Consolas" panose="020B0609020204030204" pitchFamily="49" charset="0"/>
              </a:rPr>
              <a:t>}</a:t>
            </a:r>
            <a:r>
              <a:rPr lang="ro-RO" b="0" i="0" u="none" strike="noStrike" baseline="0" dirty="0">
                <a:solidFill>
                  <a:srgbClr val="C8254E"/>
                </a:solidFill>
              </a:rPr>
              <a:t> </a:t>
            </a:r>
            <a:r>
              <a:rPr lang="ro-RO" b="0" i="0" u="none" strike="noStrike" baseline="0" dirty="0">
                <a:solidFill>
                  <a:srgbClr val="000000"/>
                </a:solidFill>
              </a:rPr>
              <a:t>astfel încât prelucrarea secvenței </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p</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p+1</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a</a:t>
            </a:r>
            <a:r>
              <a:rPr lang="ro-RO" sz="2400" baseline="-25000" dirty="0" err="1">
                <a:solidFill>
                  <a:srgbClr val="C7254E"/>
                </a:solidFill>
                <a:highlight>
                  <a:srgbClr val="F9F2F4"/>
                </a:highlight>
                <a:latin typeface="Consolas" panose="020B0609020204030204" pitchFamily="49" charset="0"/>
              </a:rPr>
              <a:t>q</a:t>
            </a:r>
            <a:r>
              <a:rPr lang="ro-RO" sz="2400" dirty="0">
                <a:solidFill>
                  <a:srgbClr val="C7254E"/>
                </a:solidFill>
                <a:highlight>
                  <a:srgbClr val="F9F2F4"/>
                </a:highlight>
                <a:latin typeface="Consolas" panose="020B0609020204030204" pitchFamily="49" charset="0"/>
              </a:rPr>
              <a:t>}</a:t>
            </a:r>
            <a:r>
              <a:rPr lang="ro-RO" b="0" i="0" u="none" strike="noStrike" baseline="0" dirty="0">
                <a:solidFill>
                  <a:srgbClr val="C8254E"/>
                </a:solidFill>
              </a:rPr>
              <a:t> </a:t>
            </a:r>
            <a:r>
              <a:rPr lang="ro-RO" b="0" i="0" u="none" strike="noStrike" baseline="0" dirty="0">
                <a:solidFill>
                  <a:srgbClr val="000000"/>
                </a:solidFill>
              </a:rPr>
              <a:t>se poate face prelucrând secvențele </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p</a:t>
            </a:r>
            <a:r>
              <a:rPr lang="ro-RO" sz="2400" dirty="0">
                <a:solidFill>
                  <a:srgbClr val="C7254E"/>
                </a:solidFill>
                <a:highlight>
                  <a:srgbClr val="F9F2F4"/>
                </a:highlight>
                <a:latin typeface="Consolas" panose="020B0609020204030204" pitchFamily="49" charset="0"/>
              </a:rPr>
              <a:t>,..., a</a:t>
            </a:r>
            <a:r>
              <a:rPr lang="ro-RO" sz="2400" baseline="-25000" dirty="0">
                <a:solidFill>
                  <a:srgbClr val="C7254E"/>
                </a:solidFill>
                <a:highlight>
                  <a:srgbClr val="F9F2F4"/>
                </a:highlight>
                <a:latin typeface="Consolas" panose="020B0609020204030204" pitchFamily="49" charset="0"/>
              </a:rPr>
              <a:t>m</a:t>
            </a:r>
            <a:r>
              <a:rPr lang="en-US" sz="2400" dirty="0">
                <a:solidFill>
                  <a:srgbClr val="C7254E"/>
                </a:solidFill>
                <a:highlight>
                  <a:srgbClr val="F9F2F4"/>
                </a:highlight>
                <a:latin typeface="Consolas" panose="020B0609020204030204" pitchFamily="49" charset="0"/>
              </a:rPr>
              <a:t>}</a:t>
            </a:r>
            <a:r>
              <a:rPr lang="ro-RO" dirty="0">
                <a:solidFill>
                  <a:srgbClr val="000000"/>
                </a:solidFill>
              </a:rPr>
              <a:t> și </a:t>
            </a:r>
            <a:r>
              <a:rPr lang="pt-BR" sz="2400" dirty="0">
                <a:solidFill>
                  <a:srgbClr val="C7254E"/>
                </a:solidFill>
                <a:highlight>
                  <a:srgbClr val="F9F2F4"/>
                </a:highlight>
                <a:latin typeface="Consolas" panose="020B0609020204030204" pitchFamily="49" charset="0"/>
              </a:rPr>
              <a:t>{a</a:t>
            </a:r>
            <a:r>
              <a:rPr lang="pt-BR" sz="2400" baseline="-25000" dirty="0">
                <a:solidFill>
                  <a:srgbClr val="C7254E"/>
                </a:solidFill>
                <a:highlight>
                  <a:srgbClr val="F9F2F4"/>
                </a:highlight>
                <a:latin typeface="Consolas" panose="020B0609020204030204" pitchFamily="49" charset="0"/>
              </a:rPr>
              <a:t>m+1</a:t>
            </a:r>
            <a:r>
              <a:rPr lang="pt-BR" sz="2400" dirty="0">
                <a:solidFill>
                  <a:srgbClr val="C7254E"/>
                </a:solidFill>
                <a:highlight>
                  <a:srgbClr val="F9F2F4"/>
                </a:highlight>
                <a:latin typeface="Consolas" panose="020B0609020204030204" pitchFamily="49" charset="0"/>
              </a:rPr>
              <a:t>,..., a</a:t>
            </a:r>
            <a:r>
              <a:rPr lang="pt-BR" sz="2400" baseline="-25000" dirty="0">
                <a:solidFill>
                  <a:srgbClr val="C7254E"/>
                </a:solidFill>
                <a:highlight>
                  <a:srgbClr val="F9F2F4"/>
                </a:highlight>
                <a:latin typeface="Consolas" panose="020B0609020204030204" pitchFamily="49" charset="0"/>
              </a:rPr>
              <a:t>q</a:t>
            </a:r>
            <a:r>
              <a:rPr lang="en-US" sz="2400" dirty="0">
                <a:solidFill>
                  <a:srgbClr val="C7254E"/>
                </a:solidFill>
                <a:highlight>
                  <a:srgbClr val="F9F2F4"/>
                </a:highlight>
                <a:latin typeface="Consolas" panose="020B0609020204030204" pitchFamily="49" charset="0"/>
              </a:rPr>
              <a:t>}</a:t>
            </a:r>
            <a:r>
              <a:rPr lang="pt-BR" b="0" i="0" u="none" strike="noStrike" baseline="0" dirty="0">
                <a:solidFill>
                  <a:srgbClr val="C8254E"/>
                </a:solidFill>
              </a:rPr>
              <a:t> </a:t>
            </a:r>
            <a:r>
              <a:rPr lang="ro-RO" b="0" i="0" u="none" strike="noStrike" baseline="0" dirty="0">
                <a:solidFill>
                  <a:srgbClr val="000000"/>
                </a:solidFill>
              </a:rPr>
              <a:t>și apoi combinând rezultatele intermediare, vom obține prelucrarea </a:t>
            </a:r>
            <a:r>
              <a:rPr lang="pt-BR" b="0" i="0" u="none" strike="noStrike" baseline="0" dirty="0">
                <a:solidFill>
                  <a:srgbClr val="000000"/>
                </a:solidFill>
              </a:rPr>
              <a:t>dorit</a:t>
            </a:r>
            <a:r>
              <a:rPr lang="ro-RO" b="0" i="0" u="none" strike="noStrike" baseline="0" dirty="0">
                <a:solidFill>
                  <a:srgbClr val="000000"/>
                </a:solidFill>
              </a:rPr>
              <a:t>ă</a:t>
            </a:r>
            <a:r>
              <a:rPr lang="pt-BR" b="0" i="0" u="none" strike="noStrike" baseline="0" dirty="0">
                <a:solidFill>
                  <a:srgbClr val="000000"/>
                </a:solidFill>
              </a:rPr>
              <a:t> a </a:t>
            </a:r>
            <a:r>
              <a:rPr lang="ro-RO" b="0" i="0" u="none" strike="noStrike" baseline="0" dirty="0">
                <a:solidFill>
                  <a:srgbClr val="000000"/>
                </a:solidFill>
              </a:rPr>
              <a:t>î</a:t>
            </a:r>
            <a:r>
              <a:rPr lang="pt-BR" b="0" i="0" u="none" strike="noStrike" baseline="0" dirty="0">
                <a:solidFill>
                  <a:srgbClr val="000000"/>
                </a:solidFill>
              </a:rPr>
              <a:t>ntregii secven</a:t>
            </a:r>
            <a:r>
              <a:rPr lang="ro-RO" b="0" i="0" u="none" strike="noStrike" baseline="0" dirty="0">
                <a:solidFill>
                  <a:srgbClr val="000000"/>
                </a:solidFill>
              </a:rPr>
              <a:t>ț</a:t>
            </a:r>
            <a:r>
              <a:rPr lang="pt-BR" b="0" i="0" u="none" strike="noStrike" baseline="0" dirty="0">
                <a:solidFill>
                  <a:srgbClr val="000000"/>
                </a:solidFill>
              </a:rPr>
              <a:t>e </a:t>
            </a:r>
            <a:r>
              <a:rPr lang="pt-BR" sz="2400" dirty="0">
                <a:solidFill>
                  <a:srgbClr val="C7254E"/>
                </a:solidFill>
                <a:highlight>
                  <a:srgbClr val="F9F2F4"/>
                </a:highlight>
                <a:latin typeface="Consolas" panose="020B0609020204030204" pitchFamily="49" charset="0"/>
              </a:rPr>
              <a:t>{a</a:t>
            </a:r>
            <a:r>
              <a:rPr lang="pt-BR" sz="2400" baseline="-25000" dirty="0">
                <a:solidFill>
                  <a:srgbClr val="C7254E"/>
                </a:solidFill>
                <a:highlight>
                  <a:srgbClr val="F9F2F4"/>
                </a:highlight>
                <a:latin typeface="Consolas" panose="020B0609020204030204" pitchFamily="49" charset="0"/>
              </a:rPr>
              <a:t>p</a:t>
            </a:r>
            <a:r>
              <a:rPr lang="pt-BR" sz="2400" dirty="0">
                <a:solidFill>
                  <a:srgbClr val="C7254E"/>
                </a:solidFill>
                <a:highlight>
                  <a:srgbClr val="F9F2F4"/>
                </a:highlight>
                <a:latin typeface="Consolas" panose="020B0609020204030204" pitchFamily="49" charset="0"/>
              </a:rPr>
              <a:t>,..., a</a:t>
            </a:r>
            <a:r>
              <a:rPr lang="pt-BR" sz="2400" baseline="-25000" dirty="0">
                <a:solidFill>
                  <a:srgbClr val="C7254E"/>
                </a:solidFill>
                <a:highlight>
                  <a:srgbClr val="F9F2F4"/>
                </a:highlight>
                <a:latin typeface="Consolas" panose="020B0609020204030204" pitchFamily="49" charset="0"/>
              </a:rPr>
              <a:t>q</a:t>
            </a:r>
            <a:r>
              <a:rPr lang="ro-RO" sz="2400" dirty="0">
                <a:solidFill>
                  <a:srgbClr val="C7254E"/>
                </a:solidFill>
                <a:highlight>
                  <a:srgbClr val="F9F2F4"/>
                </a:highlight>
                <a:latin typeface="Consolas" panose="020B0609020204030204" pitchFamily="49" charset="0"/>
              </a:rPr>
              <a:t>}</a:t>
            </a:r>
            <a:r>
              <a:rPr lang="pt-BR" b="0" i="0" u="none" strike="noStrike" baseline="0" dirty="0">
                <a:solidFill>
                  <a:srgbClr val="000000"/>
                </a:solidFill>
              </a:rPr>
              <a:t>.</a:t>
            </a:r>
            <a:endParaRPr lang="ro-RO" sz="4000" dirty="0"/>
          </a:p>
        </p:txBody>
      </p:sp>
      <p:pic>
        <p:nvPicPr>
          <p:cNvPr id="5" name="Picture 4">
            <a:extLst>
              <a:ext uri="{FF2B5EF4-FFF2-40B4-BE49-F238E27FC236}">
                <a16:creationId xmlns:a16="http://schemas.microsoft.com/office/drawing/2014/main" id="{447025C9-3577-47FE-BEA9-2572630B8FBC}"/>
              </a:ext>
            </a:extLst>
          </p:cNvPr>
          <p:cNvPicPr>
            <a:picLocks noChangeAspect="1"/>
          </p:cNvPicPr>
          <p:nvPr/>
        </p:nvPicPr>
        <p:blipFill>
          <a:blip r:embed="rId2"/>
          <a:stretch>
            <a:fillRect/>
          </a:stretch>
        </p:blipFill>
        <p:spPr>
          <a:xfrm>
            <a:off x="2261485" y="4509000"/>
            <a:ext cx="8446701" cy="2102949"/>
          </a:xfrm>
          <a:prstGeom prst="rect">
            <a:avLst/>
          </a:prstGeom>
        </p:spPr>
      </p:pic>
    </p:spTree>
    <p:extLst>
      <p:ext uri="{BB962C8B-B14F-4D97-AF65-F5344CB8AC3E}">
        <p14:creationId xmlns:p14="http://schemas.microsoft.com/office/powerpoint/2010/main" val="85308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23D9-8DF3-4EE4-B5CC-09701D061506}"/>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30324A07-0F62-4EC9-8ECB-E067A30B4730}"/>
              </a:ext>
            </a:extLst>
          </p:cNvPr>
          <p:cNvSpPr>
            <a:spLocks noGrp="1"/>
          </p:cNvSpPr>
          <p:nvPr>
            <p:ph idx="1"/>
          </p:nvPr>
        </p:nvSpPr>
        <p:spPr/>
        <p:txBody>
          <a:bodyPr/>
          <a:lstStyle/>
          <a:p>
            <a:endParaRPr lang="ro-RO"/>
          </a:p>
        </p:txBody>
      </p:sp>
      <p:sp>
        <p:nvSpPr>
          <p:cNvPr id="4" name="Rectangle 3">
            <a:extLst>
              <a:ext uri="{FF2B5EF4-FFF2-40B4-BE49-F238E27FC236}">
                <a16:creationId xmlns:a16="http://schemas.microsoft.com/office/drawing/2014/main" id="{9FFA5A2B-155B-4986-8BE4-B9ECE3C6D634}"/>
              </a:ext>
            </a:extLst>
          </p:cNvPr>
          <p:cNvSpPr/>
          <p:nvPr/>
        </p:nvSpPr>
        <p:spPr>
          <a:xfrm>
            <a:off x="3154836" y="1269000"/>
            <a:ext cx="6660000" cy="4801314"/>
          </a:xfrm>
          <a:prstGeom prst="rect">
            <a:avLst/>
          </a:prstGeom>
          <a:solidFill>
            <a:schemeClr val="tx2">
              <a:lumMod val="95000"/>
              <a:lumOff val="5000"/>
            </a:schemeClr>
          </a:solidFill>
        </p:spPr>
        <p:txBody>
          <a:bodyPr wrap="square">
            <a:spAutoFit/>
          </a:bodyPr>
          <a:lstStyle/>
          <a:p>
            <a:r>
              <a:rPr lang="ro-RO" b="1" dirty="0" err="1">
                <a:solidFill>
                  <a:srgbClr val="F5B900"/>
                </a:solidFill>
                <a:latin typeface="Consolas" panose="020B0609020204030204" pitchFamily="49" charset="0"/>
                <a:cs typeface="Consolas" panose="020B0609020204030204" pitchFamily="49" charset="0"/>
              </a:rPr>
              <a:t>void</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DIVIDEETIMPERA(</a:t>
            </a:r>
            <a:r>
              <a:rPr lang="ro-RO" b="1" dirty="0" err="1">
                <a:solidFill>
                  <a:srgbClr val="F5B900"/>
                </a:solidFill>
                <a:latin typeface="Consolas" panose="020B0609020204030204" pitchFamily="49" charset="0"/>
                <a:cs typeface="Consolas" panose="020B0609020204030204" pitchFamily="49" charset="0"/>
              </a:rPr>
              <a:t>int</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p, </a:t>
            </a:r>
            <a:r>
              <a:rPr lang="ro-RO" b="1" dirty="0" err="1">
                <a:solidFill>
                  <a:srgbClr val="F5B900"/>
                </a:solidFill>
                <a:latin typeface="Consolas" panose="020B0609020204030204" pitchFamily="49" charset="0"/>
                <a:cs typeface="Consolas" panose="020B0609020204030204" pitchFamily="49" charset="0"/>
              </a:rPr>
              <a:t>int</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q, </a:t>
            </a:r>
            <a:r>
              <a:rPr lang="ro-RO" b="1" dirty="0">
                <a:solidFill>
                  <a:srgbClr val="F5B900"/>
                </a:solidFill>
                <a:latin typeface="Consolas" panose="020B0609020204030204" pitchFamily="49" charset="0"/>
                <a:cs typeface="Consolas" panose="020B0609020204030204" pitchFamily="49" charset="0"/>
              </a:rPr>
              <a:t>tip&amp;</a:t>
            </a:r>
            <a:r>
              <a:rPr lang="ro-RO" dirty="0">
                <a:solidFill>
                  <a:srgbClr val="D2EDFF"/>
                </a:solidFill>
                <a:latin typeface="Consolas" panose="020B0609020204030204" pitchFamily="49" charset="0"/>
                <a:cs typeface="Consolas" panose="020B0609020204030204" pitchFamily="49" charset="0"/>
              </a:rPr>
              <a:t> alfa)</a:t>
            </a:r>
          </a:p>
          <a:p>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dirty="0">
                <a:solidFill>
                  <a:srgbClr val="4088D7"/>
                </a:solidFill>
                <a:latin typeface="Consolas" panose="020B0609020204030204" pitchFamily="49" charset="0"/>
                <a:cs typeface="Consolas" panose="020B0609020204030204" pitchFamily="49" charset="0"/>
              </a:rPr>
              <a:t>/</a:t>
            </a:r>
            <a:r>
              <a:rPr lang="en-US" dirty="0">
                <a:solidFill>
                  <a:srgbClr val="4088D7"/>
                </a:solidFill>
                <a:latin typeface="Consolas" panose="020B0609020204030204" pitchFamily="49" charset="0"/>
                <a:cs typeface="Consolas" panose="020B0609020204030204" pitchFamily="49" charset="0"/>
              </a:rPr>
              <a:t>*</a:t>
            </a:r>
            <a:r>
              <a:rPr lang="ro-RO" dirty="0">
                <a:solidFill>
                  <a:srgbClr val="4088D7"/>
                </a:solidFill>
                <a:latin typeface="Consolas" panose="020B0609020204030204" pitchFamily="49" charset="0"/>
                <a:cs typeface="Consolas" panose="020B0609020204030204" pitchFamily="49" charset="0"/>
              </a:rPr>
              <a:t> rezolva problema de dimensiunea [</a:t>
            </a:r>
            <a:r>
              <a:rPr lang="ro-RO" dirty="0" err="1">
                <a:solidFill>
                  <a:srgbClr val="4088D7"/>
                </a:solidFill>
                <a:latin typeface="Consolas" panose="020B0609020204030204" pitchFamily="49" charset="0"/>
                <a:cs typeface="Consolas" panose="020B0609020204030204" pitchFamily="49" charset="0"/>
              </a:rPr>
              <a:t>p,q</a:t>
            </a:r>
            <a:r>
              <a:rPr lang="ro-RO" dirty="0">
                <a:solidFill>
                  <a:srgbClr val="4088D7"/>
                </a:solidFill>
                <a:latin typeface="Consolas" panose="020B0609020204030204" pitchFamily="49" charset="0"/>
                <a:cs typeface="Consolas" panose="020B0609020204030204" pitchFamily="49" charset="0"/>
              </a:rPr>
              <a:t>],</a:t>
            </a:r>
            <a:endParaRPr lang="en-US" dirty="0">
              <a:solidFill>
                <a:srgbClr val="4088D7"/>
              </a:solidFill>
              <a:latin typeface="Consolas" panose="020B0609020204030204" pitchFamily="49" charset="0"/>
              <a:cs typeface="Consolas" panose="020B0609020204030204" pitchFamily="49" charset="0"/>
            </a:endParaRPr>
          </a:p>
          <a:p>
            <a:r>
              <a:rPr lang="en-US" dirty="0">
                <a:solidFill>
                  <a:srgbClr val="4088D7"/>
                </a:solidFill>
                <a:latin typeface="Consolas" panose="020B0609020204030204" pitchFamily="49" charset="0"/>
                <a:cs typeface="Consolas" panose="020B0609020204030204" pitchFamily="49" charset="0"/>
              </a:rPr>
              <a:t>    </a:t>
            </a:r>
            <a:r>
              <a:rPr lang="ro-RO" dirty="0">
                <a:solidFill>
                  <a:srgbClr val="4088D7"/>
                </a:solidFill>
                <a:latin typeface="Consolas" panose="020B0609020204030204" pitchFamily="49" charset="0"/>
                <a:cs typeface="Consolas" panose="020B0609020204030204" pitchFamily="49" charset="0"/>
              </a:rPr>
              <a:t> </a:t>
            </a:r>
            <a:r>
              <a:rPr lang="ro-RO" dirty="0" err="1">
                <a:solidFill>
                  <a:srgbClr val="4088D7"/>
                </a:solidFill>
                <a:latin typeface="Consolas" panose="020B0609020204030204" pitchFamily="49" charset="0"/>
                <a:cs typeface="Consolas" panose="020B0609020204030204" pitchFamily="49" charset="0"/>
              </a:rPr>
              <a:t>solutia</a:t>
            </a:r>
            <a:r>
              <a:rPr lang="ro-RO" dirty="0">
                <a:solidFill>
                  <a:srgbClr val="4088D7"/>
                </a:solidFill>
                <a:latin typeface="Consolas" panose="020B0609020204030204" pitchFamily="49" charset="0"/>
                <a:cs typeface="Consolas" panose="020B0609020204030204" pitchFamily="49" charset="0"/>
              </a:rPr>
              <a:t> este </a:t>
            </a:r>
            <a:r>
              <a:rPr lang="ro-RO" dirty="0" err="1">
                <a:solidFill>
                  <a:srgbClr val="4088D7"/>
                </a:solidFill>
                <a:latin typeface="Consolas" panose="020B0609020204030204" pitchFamily="49" charset="0"/>
                <a:cs typeface="Consolas" panose="020B0609020204030204" pitchFamily="49" charset="0"/>
              </a:rPr>
              <a:t>retinuta</a:t>
            </a:r>
            <a:r>
              <a:rPr lang="ro-RO" dirty="0">
                <a:solidFill>
                  <a:srgbClr val="4088D7"/>
                </a:solidFill>
                <a:latin typeface="Consolas" panose="020B0609020204030204" pitchFamily="49" charset="0"/>
                <a:cs typeface="Consolas" panose="020B0609020204030204" pitchFamily="49" charset="0"/>
              </a:rPr>
              <a:t> variabila alfa</a:t>
            </a:r>
            <a:endParaRPr lang="en-US" dirty="0">
              <a:solidFill>
                <a:srgbClr val="4088D7"/>
              </a:solidFill>
              <a:latin typeface="Consolas" panose="020B0609020204030204" pitchFamily="49" charset="0"/>
              <a:cs typeface="Consolas" panose="020B0609020204030204" pitchFamily="49" charset="0"/>
            </a:endParaRPr>
          </a:p>
          <a:p>
            <a:r>
              <a:rPr lang="en-US" dirty="0">
                <a:solidFill>
                  <a:srgbClr val="4088D7"/>
                </a:solidFill>
                <a:latin typeface="Consolas" panose="020B0609020204030204" pitchFamily="49" charset="0"/>
                <a:cs typeface="Consolas" panose="020B0609020204030204" pitchFamily="49" charset="0"/>
              </a:rPr>
              <a:t>     </a:t>
            </a:r>
            <a:r>
              <a:rPr lang="it-IT" dirty="0">
                <a:solidFill>
                  <a:srgbClr val="4088D7"/>
                </a:solidFill>
                <a:latin typeface="Consolas" panose="020B0609020204030204" pitchFamily="49" charset="0"/>
                <a:cs typeface="Consolas" panose="020B0609020204030204" pitchFamily="49" charset="0"/>
              </a:rPr>
              <a:t>eps - dimensiunea problemei in cazul</a:t>
            </a:r>
          </a:p>
          <a:p>
            <a:r>
              <a:rPr lang="it-IT" dirty="0">
                <a:solidFill>
                  <a:srgbClr val="4088D7"/>
                </a:solidFill>
                <a:latin typeface="Consolas" panose="020B0609020204030204" pitchFamily="49" charset="0"/>
                <a:cs typeface="Consolas" panose="020B0609020204030204" pitchFamily="49" charset="0"/>
              </a:rPr>
              <a:t>     rezolvarii imediate</a:t>
            </a:r>
          </a:p>
          <a:p>
            <a:r>
              <a:rPr lang="it-IT" dirty="0">
                <a:solidFill>
                  <a:srgbClr val="4088D7"/>
                </a:solidFill>
                <a:latin typeface="Consolas" panose="020B0609020204030204" pitchFamily="49" charset="0"/>
                <a:cs typeface="Consolas" panose="020B0609020204030204" pitchFamily="49" charset="0"/>
              </a:rPr>
              <a:t>  */</a:t>
            </a:r>
          </a:p>
          <a:p>
            <a:r>
              <a:rPr lang="it-IT" b="1" dirty="0">
                <a:solidFill>
                  <a:srgbClr val="4088D7"/>
                </a:solidFill>
                <a:latin typeface="Consolas" panose="020B0609020204030204" pitchFamily="49" charset="0"/>
                <a:cs typeface="Consolas" panose="020B0609020204030204" pitchFamily="49" charset="0"/>
              </a:rPr>
              <a:t>  </a:t>
            </a:r>
            <a:r>
              <a:rPr lang="ro-RO" b="1" dirty="0" err="1">
                <a:solidFill>
                  <a:srgbClr val="B33C3C"/>
                </a:solidFill>
                <a:latin typeface="Consolas" panose="020B0609020204030204" pitchFamily="49" charset="0"/>
                <a:cs typeface="Consolas" panose="020B0609020204030204" pitchFamily="49" charset="0"/>
              </a:rPr>
              <a:t>if</a:t>
            </a:r>
            <a:r>
              <a:rPr lang="ro-RO" b="1" dirty="0">
                <a:solidFill>
                  <a:srgbClr val="B33C3C"/>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(q-p&lt;=</a:t>
            </a:r>
            <a:r>
              <a:rPr lang="ro-RO" dirty="0" err="1">
                <a:solidFill>
                  <a:srgbClr val="D2EDFF"/>
                </a:solidFill>
                <a:latin typeface="Consolas" panose="020B0609020204030204" pitchFamily="49" charset="0"/>
                <a:cs typeface="Consolas" panose="020B0609020204030204" pitchFamily="49" charset="0"/>
              </a:rPr>
              <a:t>eps</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PRELUCREAZA(p,</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q,</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alfa); </a:t>
            </a:r>
            <a:r>
              <a:rPr lang="ro-RO" dirty="0">
                <a:solidFill>
                  <a:srgbClr val="4088D7"/>
                </a:solidFill>
                <a:latin typeface="Consolas" panose="020B0609020204030204" pitchFamily="49" charset="0"/>
                <a:cs typeface="Consolas" panose="020B0609020204030204" pitchFamily="49" charset="0"/>
              </a:rPr>
              <a:t>// rezolvare directa</a:t>
            </a:r>
          </a:p>
          <a:p>
            <a:r>
              <a:rPr lang="en-US" sz="800" dirty="0">
                <a:solidFill>
                  <a:srgbClr val="A3A4A5"/>
                </a:solidFill>
                <a:latin typeface="Consolas" panose="020B0609020204030204" pitchFamily="49" charset="0"/>
                <a:cs typeface="Consolas" panose="020B0609020204030204" pitchFamily="49" charset="0"/>
              </a:rPr>
              <a:t>    </a:t>
            </a:r>
            <a:r>
              <a:rPr lang="ro-RO" b="1" dirty="0" err="1">
                <a:solidFill>
                  <a:srgbClr val="B33C3C"/>
                </a:solidFill>
                <a:latin typeface="Consolas" panose="020B0609020204030204" pitchFamily="49" charset="0"/>
                <a:cs typeface="Consolas" panose="020B0609020204030204" pitchFamily="49" charset="0"/>
              </a:rPr>
              <a:t>else</a:t>
            </a:r>
            <a:endParaRPr lang="en-US" b="1" dirty="0">
              <a:solidFill>
                <a:srgbClr val="B33C3C"/>
              </a:solidFill>
              <a:latin typeface="Consolas" panose="020B0609020204030204" pitchFamily="49" charset="0"/>
              <a:cs typeface="Consolas" panose="020B0609020204030204" pitchFamily="49" charset="0"/>
            </a:endParaRPr>
          </a:p>
          <a:p>
            <a:r>
              <a:rPr lang="en-US" sz="800" b="1" dirty="0">
                <a:solidFill>
                  <a:srgbClr val="B33C3C"/>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it-IT" dirty="0">
                <a:solidFill>
                  <a:srgbClr val="D2EDFF"/>
                </a:solidFill>
                <a:latin typeface="Consolas" panose="020B0609020204030204" pitchFamily="49" charset="0"/>
                <a:cs typeface="Consolas" panose="020B0609020204030204" pitchFamily="49" charset="0"/>
              </a:rPr>
              <a:t>IMPARTE(p, q, m);</a:t>
            </a:r>
          </a:p>
          <a:p>
            <a:r>
              <a:rPr lang="en-US" dirty="0">
                <a:solidFill>
                  <a:srgbClr val="D2EDFF"/>
                </a:solidFill>
                <a:latin typeface="Consolas" panose="020B0609020204030204" pitchFamily="49" charset="0"/>
                <a:cs typeface="Consolas" panose="020B0609020204030204" pitchFamily="49" charset="0"/>
              </a:rPr>
              <a:t>     </a:t>
            </a:r>
            <a:r>
              <a:rPr lang="nn-NO" dirty="0">
                <a:solidFill>
                  <a:srgbClr val="D2EDFF"/>
                </a:solidFill>
                <a:latin typeface="Consolas" panose="020B0609020204030204" pitchFamily="49" charset="0"/>
                <a:cs typeface="Consolas" panose="020B0609020204030204" pitchFamily="49" charset="0"/>
              </a:rPr>
              <a:t>DIVIDEETIMPERA(p, m, beta);</a:t>
            </a:r>
          </a:p>
          <a:p>
            <a:r>
              <a:rPr lang="en-US" dirty="0">
                <a:solidFill>
                  <a:srgbClr val="D2EDFF"/>
                </a:solidFill>
                <a:latin typeface="Consolas" panose="020B0609020204030204" pitchFamily="49" charset="0"/>
                <a:cs typeface="Consolas" panose="020B0609020204030204" pitchFamily="49" charset="0"/>
              </a:rPr>
              <a:t>     </a:t>
            </a:r>
            <a:r>
              <a:rPr lang="it-IT" dirty="0">
                <a:solidFill>
                  <a:srgbClr val="D2EDFF"/>
                </a:solidFill>
                <a:latin typeface="Consolas" panose="020B0609020204030204" pitchFamily="49" charset="0"/>
                <a:cs typeface="Consolas" panose="020B0609020204030204" pitchFamily="49" charset="0"/>
              </a:rPr>
              <a:t>DIVIDEETIMPERA(m+</a:t>
            </a:r>
            <a:r>
              <a:rPr lang="it-IT" dirty="0">
                <a:solidFill>
                  <a:srgbClr val="FFFFCD"/>
                </a:solidFill>
                <a:latin typeface="Consolas" panose="020B0609020204030204" pitchFamily="49" charset="0"/>
                <a:cs typeface="Consolas" panose="020B0609020204030204" pitchFamily="49" charset="0"/>
              </a:rPr>
              <a:t>1</a:t>
            </a:r>
            <a:r>
              <a:rPr lang="it-IT" dirty="0">
                <a:solidFill>
                  <a:srgbClr val="D2EDFF"/>
                </a:solidFill>
                <a:latin typeface="Consolas" panose="020B0609020204030204" pitchFamily="49" charset="0"/>
                <a:cs typeface="Consolas" panose="020B0609020204030204" pitchFamily="49" charset="0"/>
              </a:rPr>
              <a:t>, q, gama);</a:t>
            </a:r>
          </a:p>
          <a:p>
            <a:r>
              <a:rPr lang="it-IT" dirty="0">
                <a:solidFill>
                  <a:srgbClr val="D2EDFF"/>
                </a:solidFill>
                <a:latin typeface="Consolas" panose="020B0609020204030204" pitchFamily="49" charset="0"/>
                <a:cs typeface="Consolas" panose="020B0609020204030204" pitchFamily="49" charset="0"/>
              </a:rPr>
              <a:t> </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COMBINA(beta,</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gama,</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alfa);</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ro-RO" dirty="0">
                <a:solidFill>
                  <a:srgbClr val="D2EDFF"/>
                </a:solidFill>
                <a:latin typeface="Consolas" panose="020B0609020204030204" pitchFamily="49" charset="0"/>
                <a:cs typeface="Consolas" panose="020B0609020204030204" pitchFamily="49" charset="0"/>
              </a:rPr>
              <a:t>}</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713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1918-614A-40F1-8E81-A62482F5E0D3}"/>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A4770FEE-DBE9-4B28-A611-7D6552FA02D9}"/>
              </a:ext>
            </a:extLst>
          </p:cNvPr>
          <p:cNvSpPr>
            <a:spLocks noGrp="1"/>
          </p:cNvSpPr>
          <p:nvPr>
            <p:ph idx="1"/>
          </p:nvPr>
        </p:nvSpPr>
        <p:spPr/>
        <p:txBody>
          <a:bodyPr/>
          <a:lstStyle/>
          <a:p>
            <a:endParaRPr lang="ro-RO"/>
          </a:p>
        </p:txBody>
      </p:sp>
      <p:sp>
        <p:nvSpPr>
          <p:cNvPr id="4" name="Rectangle 3">
            <a:extLst>
              <a:ext uri="{FF2B5EF4-FFF2-40B4-BE49-F238E27FC236}">
                <a16:creationId xmlns:a16="http://schemas.microsoft.com/office/drawing/2014/main" id="{D4379D7B-1224-4B36-9FC2-7B80139BDBC4}"/>
              </a:ext>
            </a:extLst>
          </p:cNvPr>
          <p:cNvSpPr/>
          <p:nvPr/>
        </p:nvSpPr>
        <p:spPr>
          <a:xfrm>
            <a:off x="3154836" y="1269000"/>
            <a:ext cx="6660000" cy="3970318"/>
          </a:xfrm>
          <a:prstGeom prst="rect">
            <a:avLst/>
          </a:prstGeom>
          <a:solidFill>
            <a:schemeClr val="tx2">
              <a:lumMod val="95000"/>
              <a:lumOff val="5000"/>
            </a:schemeClr>
          </a:solidFill>
        </p:spPr>
        <p:txBody>
          <a:bodyPr>
            <a:spAutoFit/>
          </a:bodyPr>
          <a:lstStyle/>
          <a:p>
            <a:r>
              <a:rPr lang="ro-RO" b="1" dirty="0" err="1">
                <a:solidFill>
                  <a:srgbClr val="F5B900"/>
                </a:solidFill>
                <a:latin typeface="Consolas" panose="020B0609020204030204" pitchFamily="49" charset="0"/>
                <a:cs typeface="Consolas" panose="020B0609020204030204" pitchFamily="49" charset="0"/>
              </a:rPr>
              <a:t>void</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DIVIDEETIMPERA(</a:t>
            </a:r>
            <a:r>
              <a:rPr lang="ro-RO" b="1" dirty="0" err="1">
                <a:solidFill>
                  <a:srgbClr val="F5B900"/>
                </a:solidFill>
                <a:latin typeface="Consolas" panose="020B0609020204030204" pitchFamily="49" charset="0"/>
                <a:cs typeface="Consolas" panose="020B0609020204030204" pitchFamily="49" charset="0"/>
              </a:rPr>
              <a:t>int</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p, </a:t>
            </a:r>
            <a:r>
              <a:rPr lang="ro-RO" b="1" dirty="0" err="1">
                <a:solidFill>
                  <a:srgbClr val="F5B900"/>
                </a:solidFill>
                <a:latin typeface="Consolas" panose="020B0609020204030204" pitchFamily="49" charset="0"/>
                <a:cs typeface="Consolas" panose="020B0609020204030204" pitchFamily="49" charset="0"/>
              </a:rPr>
              <a:t>int</a:t>
            </a:r>
            <a:r>
              <a:rPr lang="ro-RO" b="1" dirty="0">
                <a:solidFill>
                  <a:srgbClr val="F5B900"/>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q, </a:t>
            </a:r>
            <a:r>
              <a:rPr lang="ro-RO" b="1" dirty="0">
                <a:solidFill>
                  <a:srgbClr val="F5B900"/>
                </a:solidFill>
                <a:latin typeface="Consolas" panose="020B0609020204030204" pitchFamily="49" charset="0"/>
                <a:cs typeface="Consolas" panose="020B0609020204030204" pitchFamily="49" charset="0"/>
              </a:rPr>
              <a:t>tip&amp;</a:t>
            </a:r>
            <a:r>
              <a:rPr lang="ro-RO" dirty="0">
                <a:solidFill>
                  <a:srgbClr val="D2EDFF"/>
                </a:solidFill>
                <a:latin typeface="Consolas" panose="020B0609020204030204" pitchFamily="49" charset="0"/>
                <a:cs typeface="Consolas" panose="020B0609020204030204" pitchFamily="49" charset="0"/>
              </a:rPr>
              <a:t> x)</a:t>
            </a:r>
          </a:p>
          <a:p>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b="1" dirty="0" err="1">
                <a:solidFill>
                  <a:srgbClr val="F5B900"/>
                </a:solidFill>
                <a:latin typeface="Consolas" panose="020B0609020204030204" pitchFamily="49" charset="0"/>
                <a:cs typeface="Consolas" panose="020B0609020204030204" pitchFamily="49" charset="0"/>
              </a:rPr>
              <a:t>int</a:t>
            </a:r>
            <a:r>
              <a:rPr lang="ro-RO" b="1" dirty="0">
                <a:solidFill>
                  <a:srgbClr val="F5B900"/>
                </a:solidFill>
                <a:latin typeface="Consolas" panose="020B0609020204030204" pitchFamily="49" charset="0"/>
                <a:cs typeface="Consolas" panose="020B0609020204030204" pitchFamily="49" charset="0"/>
              </a:rPr>
              <a:t> </a:t>
            </a:r>
            <a:r>
              <a:rPr lang="ro-RO" dirty="0" err="1">
                <a:solidFill>
                  <a:srgbClr val="D2EDFF"/>
                </a:solidFill>
                <a:latin typeface="Consolas" panose="020B0609020204030204" pitchFamily="49" charset="0"/>
                <a:cs typeface="Consolas" panose="020B0609020204030204" pitchFamily="49" charset="0"/>
              </a:rPr>
              <a:t>mid</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b="1" dirty="0">
                <a:solidFill>
                  <a:srgbClr val="F5B900"/>
                </a:solidFill>
                <a:latin typeface="Consolas" panose="020B0609020204030204" pitchFamily="49" charset="0"/>
                <a:cs typeface="Consolas" panose="020B0609020204030204" pitchFamily="49" charset="0"/>
              </a:rPr>
              <a:t>tip</a:t>
            </a:r>
            <a:r>
              <a:rPr lang="ro-RO" dirty="0">
                <a:solidFill>
                  <a:srgbClr val="D2EDFF"/>
                </a:solidFill>
                <a:latin typeface="Consolas" panose="020B0609020204030204" pitchFamily="49" charset="0"/>
                <a:cs typeface="Consolas" panose="020B0609020204030204" pitchFamily="49" charset="0"/>
              </a:rPr>
              <a:t> x</a:t>
            </a:r>
            <a:r>
              <a:rPr lang="ro-RO" dirty="0">
                <a:solidFill>
                  <a:srgbClr val="FFFFCD"/>
                </a:solidFill>
                <a:latin typeface="Consolas" panose="020B0609020204030204" pitchFamily="49" charset="0"/>
                <a:cs typeface="Consolas" panose="020B0609020204030204" pitchFamily="49" charset="0"/>
              </a:rPr>
              <a:t>1</a:t>
            </a:r>
            <a:r>
              <a:rPr lang="ro-RO" dirty="0">
                <a:solidFill>
                  <a:srgbClr val="D2EDFF"/>
                </a:solidFill>
                <a:latin typeface="Consolas" panose="020B0609020204030204" pitchFamily="49" charset="0"/>
                <a:cs typeface="Consolas" panose="020B0609020204030204" pitchFamily="49" charset="0"/>
              </a:rPr>
              <a:t>,x</a:t>
            </a:r>
            <a:r>
              <a:rPr lang="ro-RO" dirty="0">
                <a:solidFill>
                  <a:srgbClr val="FFFFCD"/>
                </a:solidFill>
                <a:latin typeface="Consolas" panose="020B0609020204030204" pitchFamily="49" charset="0"/>
                <a:cs typeface="Consolas" panose="020B0609020204030204" pitchFamily="49" charset="0"/>
              </a:rPr>
              <a:t>2</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b="1" dirty="0" err="1">
                <a:solidFill>
                  <a:srgbClr val="B33C3C"/>
                </a:solidFill>
                <a:latin typeface="Consolas" panose="020B0609020204030204" pitchFamily="49" charset="0"/>
                <a:cs typeface="Consolas" panose="020B0609020204030204" pitchFamily="49" charset="0"/>
              </a:rPr>
              <a:t>if</a:t>
            </a:r>
            <a:r>
              <a:rPr lang="ro-RO" b="1" dirty="0">
                <a:solidFill>
                  <a:srgbClr val="B33C3C"/>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(SOLUTIEDIRECTA(</a:t>
            </a:r>
            <a:r>
              <a:rPr lang="ro-RO" dirty="0" err="1">
                <a:solidFill>
                  <a:srgbClr val="D2EDFF"/>
                </a:solidFill>
                <a:latin typeface="Consolas" panose="020B0609020204030204" pitchFamily="49" charset="0"/>
                <a:cs typeface="Consolas" panose="020B0609020204030204" pitchFamily="49" charset="0"/>
              </a:rPr>
              <a:t>p,q</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es-ES" dirty="0">
                <a:solidFill>
                  <a:srgbClr val="D2EDFF"/>
                </a:solidFill>
                <a:latin typeface="Consolas" panose="020B0609020204030204" pitchFamily="49" charset="0"/>
                <a:cs typeface="Consolas" panose="020B0609020204030204" pitchFamily="49" charset="0"/>
              </a:rPr>
              <a:t>PRELUCREAZA(</a:t>
            </a:r>
            <a:r>
              <a:rPr lang="es-ES" dirty="0" err="1">
                <a:solidFill>
                  <a:srgbClr val="D2EDFF"/>
                </a:solidFill>
                <a:latin typeface="Consolas" panose="020B0609020204030204" pitchFamily="49" charset="0"/>
                <a:cs typeface="Consolas" panose="020B0609020204030204" pitchFamily="49" charset="0"/>
              </a:rPr>
              <a:t>p,q,x</a:t>
            </a:r>
            <a:r>
              <a:rPr lang="es-ES" dirty="0">
                <a:solidFill>
                  <a:srgbClr val="D2EDFF"/>
                </a:solidFill>
                <a:latin typeface="Consolas" panose="020B0609020204030204" pitchFamily="49" charset="0"/>
                <a:cs typeface="Consolas" panose="020B0609020204030204" pitchFamily="49" charset="0"/>
              </a:rPr>
              <a:t>);</a:t>
            </a:r>
          </a:p>
          <a:p>
            <a:r>
              <a:rPr lang="es-ES" dirty="0">
                <a:solidFill>
                  <a:srgbClr val="D2EDFF"/>
                </a:solidFill>
                <a:latin typeface="Consolas" panose="020B0609020204030204" pitchFamily="49" charset="0"/>
                <a:cs typeface="Consolas" panose="020B0609020204030204" pitchFamily="49" charset="0"/>
              </a:rPr>
              <a:t>  </a:t>
            </a:r>
            <a:r>
              <a:rPr lang="ro-RO" b="1" dirty="0" err="1">
                <a:solidFill>
                  <a:srgbClr val="B33C3C"/>
                </a:solidFill>
                <a:latin typeface="Consolas" panose="020B0609020204030204" pitchFamily="49" charset="0"/>
                <a:cs typeface="Consolas" panose="020B0609020204030204" pitchFamily="49" charset="0"/>
              </a:rPr>
              <a:t>else</a:t>
            </a:r>
            <a:endParaRPr lang="en-US" b="1" dirty="0">
              <a:solidFill>
                <a:srgbClr val="B33C3C"/>
              </a:solidFill>
              <a:latin typeface="Consolas" panose="020B0609020204030204" pitchFamily="49" charset="0"/>
              <a:cs typeface="Consolas" panose="020B0609020204030204" pitchFamily="49" charset="0"/>
            </a:endParaRPr>
          </a:p>
          <a:p>
            <a:r>
              <a:rPr lang="en-US" b="1" dirty="0">
                <a:solidFill>
                  <a:srgbClr val="B33C3C"/>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mi</a:t>
            </a:r>
            <a:r>
              <a:rPr lang="en-US" dirty="0">
                <a:solidFill>
                  <a:srgbClr val="D2EDFF"/>
                </a:solidFill>
                <a:latin typeface="Consolas" panose="020B0609020204030204" pitchFamily="49" charset="0"/>
                <a:cs typeface="Consolas" panose="020B0609020204030204" pitchFamily="49" charset="0"/>
              </a:rPr>
              <a:t>j</a:t>
            </a:r>
            <a:r>
              <a:rPr lang="ro-RO" dirty="0">
                <a:solidFill>
                  <a:srgbClr val="D2EDFF"/>
                </a:solidFill>
                <a:latin typeface="Consolas" panose="020B0609020204030204" pitchFamily="49" charset="0"/>
                <a:cs typeface="Consolas" panose="020B0609020204030204" pitchFamily="49" charset="0"/>
              </a:rPr>
              <a:t>=(</a:t>
            </a:r>
            <a:r>
              <a:rPr lang="ro-RO" dirty="0" err="1">
                <a:solidFill>
                  <a:srgbClr val="D2EDFF"/>
                </a:solidFill>
                <a:latin typeface="Consolas" panose="020B0609020204030204" pitchFamily="49" charset="0"/>
                <a:cs typeface="Consolas" panose="020B0609020204030204" pitchFamily="49" charset="0"/>
              </a:rPr>
              <a:t>p+q</a:t>
            </a:r>
            <a:r>
              <a:rPr lang="ro-RO" dirty="0">
                <a:solidFill>
                  <a:srgbClr val="D2EDFF"/>
                </a:solidFill>
                <a:latin typeface="Consolas" panose="020B0609020204030204" pitchFamily="49" charset="0"/>
                <a:cs typeface="Consolas" panose="020B0609020204030204" pitchFamily="49" charset="0"/>
              </a:rPr>
              <a:t>)/</a:t>
            </a:r>
            <a:r>
              <a:rPr lang="ro-RO" dirty="0">
                <a:solidFill>
                  <a:srgbClr val="FFFFCD"/>
                </a:solidFill>
                <a:latin typeface="Consolas" panose="020B0609020204030204" pitchFamily="49" charset="0"/>
                <a:cs typeface="Consolas" panose="020B0609020204030204" pitchFamily="49" charset="0"/>
              </a:rPr>
              <a:t>2</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dirty="0">
                <a:solidFill>
                  <a:srgbClr val="D2EDFF"/>
                </a:solidFill>
                <a:latin typeface="Consolas" panose="020B0609020204030204" pitchFamily="49" charset="0"/>
                <a:cs typeface="Consolas" panose="020B0609020204030204" pitchFamily="49" charset="0"/>
              </a:rPr>
              <a:t>     </a:t>
            </a:r>
            <a:r>
              <a:rPr lang="nn-NO" dirty="0">
                <a:solidFill>
                  <a:srgbClr val="D2EDFF"/>
                </a:solidFill>
                <a:latin typeface="Consolas" panose="020B0609020204030204" pitchFamily="49" charset="0"/>
                <a:cs typeface="Consolas" panose="020B0609020204030204" pitchFamily="49" charset="0"/>
              </a:rPr>
              <a:t>DIVIDEETIMPERA(p, mij, x</a:t>
            </a:r>
            <a:r>
              <a:rPr lang="nn-NO" dirty="0">
                <a:solidFill>
                  <a:srgbClr val="FFFFCD"/>
                </a:solidFill>
                <a:latin typeface="Consolas" panose="020B0609020204030204" pitchFamily="49" charset="0"/>
                <a:cs typeface="Consolas" panose="020B0609020204030204" pitchFamily="49" charset="0"/>
              </a:rPr>
              <a:t>1</a:t>
            </a:r>
            <a:r>
              <a:rPr lang="nn-NO" dirty="0">
                <a:solidFill>
                  <a:srgbClr val="D2EDFF"/>
                </a:solidFill>
                <a:latin typeface="Consolas" panose="020B0609020204030204" pitchFamily="49" charset="0"/>
                <a:cs typeface="Consolas" panose="020B0609020204030204" pitchFamily="49" charset="0"/>
              </a:rPr>
              <a:t>);</a:t>
            </a:r>
          </a:p>
          <a:p>
            <a:r>
              <a:rPr lang="nn-NO" sz="800"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DIVIDEETIMPERA(mi</a:t>
            </a:r>
            <a:r>
              <a:rPr lang="en-US" dirty="0">
                <a:solidFill>
                  <a:srgbClr val="D2EDFF"/>
                </a:solidFill>
                <a:latin typeface="Consolas" panose="020B0609020204030204" pitchFamily="49" charset="0"/>
                <a:cs typeface="Consolas" panose="020B0609020204030204" pitchFamily="49" charset="0"/>
              </a:rPr>
              <a:t>j</a:t>
            </a:r>
            <a:r>
              <a:rPr lang="ro-RO" dirty="0">
                <a:solidFill>
                  <a:srgbClr val="D2EDFF"/>
                </a:solidFill>
                <a:latin typeface="Consolas" panose="020B0609020204030204" pitchFamily="49" charset="0"/>
                <a:cs typeface="Consolas" panose="020B0609020204030204" pitchFamily="49" charset="0"/>
              </a:rPr>
              <a:t>+</a:t>
            </a:r>
            <a:r>
              <a:rPr lang="ro-RO" dirty="0">
                <a:solidFill>
                  <a:srgbClr val="FFFFCD"/>
                </a:solidFill>
                <a:latin typeface="Consolas" panose="020B0609020204030204" pitchFamily="49" charset="0"/>
                <a:cs typeface="Consolas" panose="020B0609020204030204" pitchFamily="49" charset="0"/>
              </a:rPr>
              <a:t>1</a:t>
            </a:r>
            <a:r>
              <a:rPr lang="ro-RO" dirty="0">
                <a:solidFill>
                  <a:srgbClr val="D2EDFF"/>
                </a:solidFill>
                <a:latin typeface="Consolas" panose="020B0609020204030204" pitchFamily="49" charset="0"/>
                <a:cs typeface="Consolas" panose="020B0609020204030204" pitchFamily="49" charset="0"/>
              </a:rPr>
              <a:t>,</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q,</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x</a:t>
            </a:r>
            <a:r>
              <a:rPr lang="ro-RO" dirty="0">
                <a:solidFill>
                  <a:srgbClr val="FFFFCD"/>
                </a:solidFill>
                <a:latin typeface="Consolas" panose="020B0609020204030204" pitchFamily="49" charset="0"/>
                <a:cs typeface="Consolas" panose="020B0609020204030204" pitchFamily="49" charset="0"/>
              </a:rPr>
              <a:t>2</a:t>
            </a:r>
            <a:r>
              <a:rPr lang="ro-RO" dirty="0">
                <a:solidFill>
                  <a:srgbClr val="D2EDFF"/>
                </a:solidFill>
                <a:latin typeface="Consolas" panose="020B0609020204030204" pitchFamily="49" charset="0"/>
                <a:cs typeface="Consolas" panose="020B0609020204030204" pitchFamily="49" charset="0"/>
              </a:rPr>
              <a:t>);</a:t>
            </a:r>
            <a:endParaRPr lang="en-US" dirty="0">
              <a:solidFill>
                <a:srgbClr val="D2EDFF"/>
              </a:solidFill>
              <a:latin typeface="Consolas" panose="020B0609020204030204" pitchFamily="49" charset="0"/>
              <a:cs typeface="Consolas" panose="020B0609020204030204" pitchFamily="49" charset="0"/>
            </a:endParaRPr>
          </a:p>
          <a:p>
            <a:r>
              <a:rPr lang="en-US" sz="800"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COMBINA(x</a:t>
            </a:r>
            <a:r>
              <a:rPr lang="ro-RO" dirty="0">
                <a:solidFill>
                  <a:srgbClr val="FFFFCD"/>
                </a:solidFill>
                <a:latin typeface="Consolas" panose="020B0609020204030204" pitchFamily="49" charset="0"/>
                <a:cs typeface="Consolas" panose="020B0609020204030204" pitchFamily="49" charset="0"/>
              </a:rPr>
              <a:t>1</a:t>
            </a:r>
            <a:r>
              <a:rPr lang="ro-RO" dirty="0">
                <a:solidFill>
                  <a:srgbClr val="D2EDFF"/>
                </a:solidFill>
                <a:latin typeface="Consolas" panose="020B0609020204030204" pitchFamily="49" charset="0"/>
                <a:cs typeface="Consolas" panose="020B0609020204030204" pitchFamily="49" charset="0"/>
              </a:rPr>
              <a:t>,</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x</a:t>
            </a:r>
            <a:r>
              <a:rPr lang="ro-RO" dirty="0">
                <a:solidFill>
                  <a:srgbClr val="FFFFCD"/>
                </a:solidFill>
                <a:latin typeface="Consolas" panose="020B0609020204030204" pitchFamily="49" charset="0"/>
                <a:cs typeface="Consolas" panose="020B0609020204030204" pitchFamily="49" charset="0"/>
              </a:rPr>
              <a:t>2</a:t>
            </a:r>
            <a:r>
              <a:rPr lang="ro-RO" dirty="0">
                <a:solidFill>
                  <a:srgbClr val="D2EDFF"/>
                </a:solidFill>
                <a:latin typeface="Consolas" panose="020B0609020204030204" pitchFamily="49" charset="0"/>
                <a:cs typeface="Consolas" panose="020B0609020204030204" pitchFamily="49" charset="0"/>
              </a:rPr>
              <a:t>,</a:t>
            </a:r>
            <a:r>
              <a:rPr lang="en-US" dirty="0">
                <a:solidFill>
                  <a:srgbClr val="D2EDFF"/>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x);</a:t>
            </a:r>
          </a:p>
          <a:p>
            <a:r>
              <a:rPr lang="en-US" sz="800" dirty="0">
                <a:solidFill>
                  <a:srgbClr val="A3A4A5"/>
                </a:solidFill>
                <a:latin typeface="Consolas" panose="020B0609020204030204" pitchFamily="49" charset="0"/>
                <a:cs typeface="Consolas" panose="020B0609020204030204" pitchFamily="49" charset="0"/>
              </a:rPr>
              <a:t>    </a:t>
            </a:r>
            <a:r>
              <a:rPr lang="ro-RO" dirty="0">
                <a:solidFill>
                  <a:srgbClr val="D2EDFF"/>
                </a:solidFill>
                <a:latin typeface="Consolas" panose="020B0609020204030204" pitchFamily="49" charset="0"/>
                <a:cs typeface="Consolas" panose="020B0609020204030204" pitchFamily="49" charset="0"/>
              </a:rPr>
              <a:t>}</a:t>
            </a:r>
          </a:p>
          <a:p>
            <a:r>
              <a:rPr lang="ro-RO" dirty="0">
                <a:solidFill>
                  <a:srgbClr val="D2EDFF"/>
                </a:solidFill>
                <a:latin typeface="Consolas" panose="020B0609020204030204" pitchFamily="49" charset="0"/>
                <a:cs typeface="Consolas" panose="020B0609020204030204" pitchFamily="49" charset="0"/>
              </a:rPr>
              <a:t>}</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46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ED2F-9C77-4197-B8E1-312978FCA51B}"/>
              </a:ext>
            </a:extLst>
          </p:cNvPr>
          <p:cNvSpPr>
            <a:spLocks noGrp="1"/>
          </p:cNvSpPr>
          <p:nvPr>
            <p:ph type="title"/>
          </p:nvPr>
        </p:nvSpPr>
        <p:spPr/>
        <p:txBody>
          <a:bodyPr>
            <a:normAutofit/>
          </a:bodyPr>
          <a:lstStyle/>
          <a:p>
            <a:r>
              <a:rPr lang="ro-RO" dirty="0"/>
              <a:t>Aplicații rezolvate prin metoda Divide et </a:t>
            </a:r>
            <a:r>
              <a:rPr lang="ro-RO" dirty="0" err="1"/>
              <a:t>Impera</a:t>
            </a:r>
            <a:endParaRPr lang="ro-RO" dirty="0"/>
          </a:p>
        </p:txBody>
      </p:sp>
      <p:sp>
        <p:nvSpPr>
          <p:cNvPr id="3" name="Content Placeholder 2">
            <a:extLst>
              <a:ext uri="{FF2B5EF4-FFF2-40B4-BE49-F238E27FC236}">
                <a16:creationId xmlns:a16="http://schemas.microsoft.com/office/drawing/2014/main" id="{C304B5D6-E4BD-448E-AB7F-5A70E0060457}"/>
              </a:ext>
            </a:extLst>
          </p:cNvPr>
          <p:cNvSpPr>
            <a:spLocks noGrp="1"/>
          </p:cNvSpPr>
          <p:nvPr>
            <p:ph idx="1"/>
          </p:nvPr>
        </p:nvSpPr>
        <p:spPr>
          <a:solidFill>
            <a:srgbClr val="DBE5F1"/>
          </a:solidFill>
        </p:spPr>
        <p:txBody>
          <a:bodyPr>
            <a:normAutofit/>
          </a:bodyPr>
          <a:lstStyle/>
          <a:p>
            <a:pPr algn="just"/>
            <a:endParaRPr lang="ro-RO" dirty="0">
              <a:solidFill>
                <a:srgbClr val="465562"/>
              </a:solidFill>
            </a:endParaRPr>
          </a:p>
          <a:p>
            <a:pPr algn="just"/>
            <a:r>
              <a:rPr lang="ro-RO" dirty="0">
                <a:solidFill>
                  <a:srgbClr val="465562"/>
                </a:solidFill>
              </a:rPr>
              <a:t>Fie dat un tablou unidimensional </a:t>
            </a:r>
            <a:r>
              <a:rPr lang="ro-RO" sz="2600" dirty="0">
                <a:solidFill>
                  <a:srgbClr val="C7254E"/>
                </a:solidFill>
                <a:highlight>
                  <a:srgbClr val="F9F2F4"/>
                </a:highlight>
                <a:latin typeface="Consolas" panose="020B0609020204030204" pitchFamily="49" charset="0"/>
              </a:rPr>
              <a:t>A</a:t>
            </a:r>
            <a:r>
              <a:rPr lang="ro-RO" dirty="0">
                <a:solidFill>
                  <a:srgbClr val="465562"/>
                </a:solidFill>
              </a:rPr>
              <a:t> de </a:t>
            </a:r>
            <a:r>
              <a:rPr lang="ro-RO" sz="2600" dirty="0">
                <a:solidFill>
                  <a:srgbClr val="C7254E"/>
                </a:solidFill>
                <a:highlight>
                  <a:srgbClr val="F9F2F4"/>
                </a:highlight>
                <a:latin typeface="Consolas" panose="020B0609020204030204" pitchFamily="49" charset="0"/>
              </a:rPr>
              <a:t>n</a:t>
            </a:r>
            <a:r>
              <a:rPr lang="ro-RO" dirty="0">
                <a:solidFill>
                  <a:srgbClr val="465562"/>
                </a:solidFill>
              </a:rPr>
              <a:t> numere întregi. Să se determine suma și produsul elementelor acestui tablou, folosind metoda Divide et </a:t>
            </a:r>
            <a:r>
              <a:rPr lang="ro-RO" dirty="0" err="1">
                <a:solidFill>
                  <a:srgbClr val="465562"/>
                </a:solidFill>
              </a:rPr>
              <a:t>Impera</a:t>
            </a:r>
            <a:r>
              <a:rPr lang="ro-RO" dirty="0">
                <a:solidFill>
                  <a:srgbClr val="465562"/>
                </a:solidFill>
              </a:rPr>
              <a:t>. Se vor utiliza subprograme aparte.</a:t>
            </a:r>
          </a:p>
          <a:p>
            <a:pPr algn="just"/>
            <a:r>
              <a:rPr lang="ro-RO" b="1" i="1" dirty="0">
                <a:solidFill>
                  <a:srgbClr val="465562"/>
                </a:solidFill>
              </a:rPr>
              <a:t>Exemplu</a:t>
            </a:r>
            <a:r>
              <a:rPr lang="ro-RO" dirty="0">
                <a:solidFill>
                  <a:srgbClr val="465562"/>
                </a:solidFill>
              </a:rPr>
              <a:t>: Pentru </a:t>
            </a:r>
            <a:r>
              <a:rPr lang="ro-RO" sz="2600" dirty="0">
                <a:solidFill>
                  <a:srgbClr val="C7254E"/>
                </a:solidFill>
                <a:highlight>
                  <a:srgbClr val="F9F2F4"/>
                </a:highlight>
                <a:latin typeface="Consolas" panose="020B0609020204030204" pitchFamily="49" charset="0"/>
              </a:rPr>
              <a:t>N=8</a:t>
            </a:r>
            <a:r>
              <a:rPr lang="ro-RO" dirty="0">
                <a:solidFill>
                  <a:srgbClr val="465562"/>
                </a:solidFill>
              </a:rPr>
              <a:t> și elementele tabloului unidimensional:</a:t>
            </a:r>
          </a:p>
          <a:p>
            <a:pPr marL="0" indent="0" algn="ctr">
              <a:buNone/>
            </a:pPr>
            <a:r>
              <a:rPr lang="ro-RO" sz="2600" dirty="0">
                <a:solidFill>
                  <a:srgbClr val="C7254E"/>
                </a:solidFill>
                <a:highlight>
                  <a:srgbClr val="F9F2F4"/>
                </a:highlight>
                <a:latin typeface="Consolas" panose="020B0609020204030204" pitchFamily="49" charset="0"/>
              </a:rPr>
              <a:t>9 4 5 1 2 7 10 9</a:t>
            </a:r>
            <a:endParaRPr lang="en-US" sz="2600" dirty="0">
              <a:solidFill>
                <a:srgbClr val="C7254E"/>
              </a:solidFill>
              <a:highlight>
                <a:srgbClr val="F9F2F4"/>
              </a:highlight>
              <a:latin typeface="Consolas" panose="020B0609020204030204" pitchFamily="49" charset="0"/>
            </a:endParaRPr>
          </a:p>
          <a:p>
            <a:pPr algn="just"/>
            <a:r>
              <a:rPr lang="ro-RO" dirty="0">
                <a:solidFill>
                  <a:srgbClr val="465562"/>
                </a:solidFill>
              </a:rPr>
              <a:t>Soluția este obținută în </a:t>
            </a:r>
            <a:r>
              <a:rPr lang="ro-RO" sz="2600" dirty="0">
                <a:solidFill>
                  <a:srgbClr val="C7254E"/>
                </a:solidFill>
                <a:highlight>
                  <a:srgbClr val="F9F2F4"/>
                </a:highlight>
                <a:latin typeface="Consolas" panose="020B0609020204030204" pitchFamily="49" charset="0"/>
              </a:rPr>
              <a:t>8</a:t>
            </a:r>
            <a:r>
              <a:rPr lang="ro-RO" dirty="0">
                <a:solidFill>
                  <a:srgbClr val="465562"/>
                </a:solidFill>
              </a:rPr>
              <a:t> pași:</a:t>
            </a:r>
          </a:p>
          <a:p>
            <a:pPr algn="just"/>
            <a:r>
              <a:rPr lang="ro-RO" sz="2600" dirty="0">
                <a:solidFill>
                  <a:srgbClr val="C7254E"/>
                </a:solidFill>
                <a:highlight>
                  <a:srgbClr val="F9F2F4"/>
                </a:highlight>
                <a:latin typeface="Consolas" panose="020B0609020204030204" pitchFamily="49" charset="0"/>
              </a:rPr>
              <a:t>S=47</a:t>
            </a:r>
          </a:p>
          <a:p>
            <a:pPr algn="just"/>
            <a:r>
              <a:rPr lang="ro-RO" sz="2600" dirty="0">
                <a:solidFill>
                  <a:srgbClr val="C7254E"/>
                </a:solidFill>
                <a:highlight>
                  <a:srgbClr val="F9F2F4"/>
                </a:highlight>
                <a:latin typeface="Consolas" panose="020B0609020204030204" pitchFamily="49" charset="0"/>
              </a:rPr>
              <a:t>P=226800 </a:t>
            </a:r>
            <a:endParaRPr lang="en-US" sz="2600" dirty="0">
              <a:solidFill>
                <a:srgbClr val="C7254E"/>
              </a:solidFill>
              <a:highlight>
                <a:srgbClr val="F9F2F4"/>
              </a:highlight>
              <a:latin typeface="Consolas" panose="020B0609020204030204" pitchFamily="49" charset="0"/>
            </a:endParaRPr>
          </a:p>
        </p:txBody>
      </p:sp>
    </p:spTree>
    <p:extLst>
      <p:ext uri="{BB962C8B-B14F-4D97-AF65-F5344CB8AC3E}">
        <p14:creationId xmlns:p14="http://schemas.microsoft.com/office/powerpoint/2010/main" val="380077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2DCD-57B4-415F-B9DD-A203F6B9DE3F}"/>
              </a:ext>
            </a:extLst>
          </p:cNvPr>
          <p:cNvSpPr>
            <a:spLocks noGrp="1"/>
          </p:cNvSpPr>
          <p:nvPr>
            <p:ph type="title"/>
          </p:nvPr>
        </p:nvSpPr>
        <p:spPr/>
        <p:txBody>
          <a:bodyPr/>
          <a:lstStyle/>
          <a:p>
            <a:r>
              <a:rPr lang="ro-RO" dirty="0"/>
              <a:t>Suma elementelor unui tablou</a:t>
            </a:r>
          </a:p>
        </p:txBody>
      </p:sp>
      <p:grpSp>
        <p:nvGrpSpPr>
          <p:cNvPr id="13" name="Group 12">
            <a:extLst>
              <a:ext uri="{FF2B5EF4-FFF2-40B4-BE49-F238E27FC236}">
                <a16:creationId xmlns:a16="http://schemas.microsoft.com/office/drawing/2014/main" id="{093926B0-7317-4B15-9295-4EF757F91265}"/>
              </a:ext>
            </a:extLst>
          </p:cNvPr>
          <p:cNvGrpSpPr/>
          <p:nvPr/>
        </p:nvGrpSpPr>
        <p:grpSpPr>
          <a:xfrm>
            <a:off x="3934413" y="909000"/>
            <a:ext cx="4320000" cy="369332"/>
            <a:chOff x="4474412" y="2709000"/>
            <a:chExt cx="4320000" cy="369332"/>
          </a:xfrm>
          <a:solidFill>
            <a:schemeClr val="tx1">
              <a:lumMod val="40000"/>
              <a:lumOff val="60000"/>
            </a:schemeClr>
          </a:solidFill>
        </p:grpSpPr>
        <p:sp>
          <p:nvSpPr>
            <p:cNvPr id="5" name="TextBox 4">
              <a:extLst>
                <a:ext uri="{FF2B5EF4-FFF2-40B4-BE49-F238E27FC236}">
                  <a16:creationId xmlns:a16="http://schemas.microsoft.com/office/drawing/2014/main" id="{9EB8FF69-CAA2-4102-A114-071043B32521}"/>
                </a:ext>
              </a:extLst>
            </p:cNvPr>
            <p:cNvSpPr txBox="1"/>
            <p:nvPr/>
          </p:nvSpPr>
          <p:spPr>
            <a:xfrm>
              <a:off x="447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6" name="TextBox 5">
              <a:extLst>
                <a:ext uri="{FF2B5EF4-FFF2-40B4-BE49-F238E27FC236}">
                  <a16:creationId xmlns:a16="http://schemas.microsoft.com/office/drawing/2014/main" id="{87BDBB7A-C29E-4968-972E-548FB6F35B13}"/>
                </a:ext>
              </a:extLst>
            </p:cNvPr>
            <p:cNvSpPr txBox="1"/>
            <p:nvPr/>
          </p:nvSpPr>
          <p:spPr>
            <a:xfrm>
              <a:off x="501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a:t>
              </a:r>
              <a:endParaRPr lang="ro-RO" b="1" dirty="0">
                <a:solidFill>
                  <a:srgbClr val="465562"/>
                </a:solidFill>
                <a:latin typeface="Consolas" panose="020B0609020204030204" pitchFamily="49" charset="0"/>
              </a:endParaRPr>
            </a:p>
          </p:txBody>
        </p:sp>
        <p:sp>
          <p:nvSpPr>
            <p:cNvPr id="7" name="TextBox 6">
              <a:extLst>
                <a:ext uri="{FF2B5EF4-FFF2-40B4-BE49-F238E27FC236}">
                  <a16:creationId xmlns:a16="http://schemas.microsoft.com/office/drawing/2014/main" id="{192DD00C-3F81-441E-8DE4-27F2B142E4D3}"/>
                </a:ext>
              </a:extLst>
            </p:cNvPr>
            <p:cNvSpPr txBox="1"/>
            <p:nvPr/>
          </p:nvSpPr>
          <p:spPr>
            <a:xfrm>
              <a:off x="555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5</a:t>
              </a:r>
              <a:endParaRPr lang="ro-RO" b="1" dirty="0">
                <a:solidFill>
                  <a:srgbClr val="465562"/>
                </a:solidFill>
                <a:latin typeface="Consolas" panose="020B0609020204030204" pitchFamily="49" charset="0"/>
              </a:endParaRPr>
            </a:p>
          </p:txBody>
        </p:sp>
        <p:sp>
          <p:nvSpPr>
            <p:cNvPr id="8" name="TextBox 7">
              <a:extLst>
                <a:ext uri="{FF2B5EF4-FFF2-40B4-BE49-F238E27FC236}">
                  <a16:creationId xmlns:a16="http://schemas.microsoft.com/office/drawing/2014/main" id="{8216B6B6-F13C-491F-9596-AF0EBF9C54C3}"/>
                </a:ext>
              </a:extLst>
            </p:cNvPr>
            <p:cNvSpPr txBox="1"/>
            <p:nvPr/>
          </p:nvSpPr>
          <p:spPr>
            <a:xfrm>
              <a:off x="609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a:t>
              </a:r>
              <a:endParaRPr lang="ro-RO" b="1" dirty="0">
                <a:solidFill>
                  <a:srgbClr val="465562"/>
                </a:solidFill>
                <a:latin typeface="Consolas" panose="020B0609020204030204" pitchFamily="49" charset="0"/>
              </a:endParaRPr>
            </a:p>
          </p:txBody>
        </p:sp>
        <p:sp>
          <p:nvSpPr>
            <p:cNvPr id="9" name="TextBox 8">
              <a:extLst>
                <a:ext uri="{FF2B5EF4-FFF2-40B4-BE49-F238E27FC236}">
                  <a16:creationId xmlns:a16="http://schemas.microsoft.com/office/drawing/2014/main" id="{FEEB5F26-1F36-47B6-8E01-FFBA3C1244BA}"/>
                </a:ext>
              </a:extLst>
            </p:cNvPr>
            <p:cNvSpPr txBox="1"/>
            <p:nvPr/>
          </p:nvSpPr>
          <p:spPr>
            <a:xfrm>
              <a:off x="663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a:t>
              </a:r>
              <a:endParaRPr lang="ro-RO" b="1" dirty="0">
                <a:solidFill>
                  <a:srgbClr val="465562"/>
                </a:solidFill>
                <a:latin typeface="Consolas" panose="020B0609020204030204" pitchFamily="49" charset="0"/>
              </a:endParaRPr>
            </a:p>
          </p:txBody>
        </p:sp>
        <p:sp>
          <p:nvSpPr>
            <p:cNvPr id="10" name="TextBox 9">
              <a:extLst>
                <a:ext uri="{FF2B5EF4-FFF2-40B4-BE49-F238E27FC236}">
                  <a16:creationId xmlns:a16="http://schemas.microsoft.com/office/drawing/2014/main" id="{D73EA9A6-FD18-44B0-A1C3-35F04B4D3772}"/>
                </a:ext>
              </a:extLst>
            </p:cNvPr>
            <p:cNvSpPr txBox="1"/>
            <p:nvPr/>
          </p:nvSpPr>
          <p:spPr>
            <a:xfrm>
              <a:off x="717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7</a:t>
              </a:r>
              <a:endParaRPr lang="ro-RO" b="1" dirty="0">
                <a:solidFill>
                  <a:srgbClr val="465562"/>
                </a:solidFill>
                <a:latin typeface="Consolas" panose="020B0609020204030204" pitchFamily="49" charset="0"/>
              </a:endParaRPr>
            </a:p>
          </p:txBody>
        </p:sp>
        <p:sp>
          <p:nvSpPr>
            <p:cNvPr id="11" name="TextBox 10">
              <a:extLst>
                <a:ext uri="{FF2B5EF4-FFF2-40B4-BE49-F238E27FC236}">
                  <a16:creationId xmlns:a16="http://schemas.microsoft.com/office/drawing/2014/main" id="{A6B259B4-0CBD-485D-BD76-AF6BA277B5DC}"/>
                </a:ext>
              </a:extLst>
            </p:cNvPr>
            <p:cNvSpPr txBox="1"/>
            <p:nvPr/>
          </p:nvSpPr>
          <p:spPr>
            <a:xfrm>
              <a:off x="771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10</a:t>
              </a:r>
              <a:endParaRPr lang="ro-RO" b="1" dirty="0">
                <a:solidFill>
                  <a:srgbClr val="465562"/>
                </a:solidFill>
                <a:latin typeface="Consolas" panose="020B0609020204030204" pitchFamily="49" charset="0"/>
              </a:endParaRPr>
            </a:p>
          </p:txBody>
        </p:sp>
        <p:sp>
          <p:nvSpPr>
            <p:cNvPr id="12" name="TextBox 11">
              <a:extLst>
                <a:ext uri="{FF2B5EF4-FFF2-40B4-BE49-F238E27FC236}">
                  <a16:creationId xmlns:a16="http://schemas.microsoft.com/office/drawing/2014/main" id="{61ACBB9D-4877-431B-BACD-0472206E7E03}"/>
                </a:ext>
              </a:extLst>
            </p:cNvPr>
            <p:cNvSpPr txBox="1"/>
            <p:nvPr/>
          </p:nvSpPr>
          <p:spPr>
            <a:xfrm>
              <a:off x="8254412" y="270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grpSp>
      <p:grpSp>
        <p:nvGrpSpPr>
          <p:cNvPr id="56" name="Group 55">
            <a:extLst>
              <a:ext uri="{FF2B5EF4-FFF2-40B4-BE49-F238E27FC236}">
                <a16:creationId xmlns:a16="http://schemas.microsoft.com/office/drawing/2014/main" id="{82518B15-0D13-490E-B47F-72DF5D6DADCD}"/>
              </a:ext>
            </a:extLst>
          </p:cNvPr>
          <p:cNvGrpSpPr/>
          <p:nvPr/>
        </p:nvGrpSpPr>
        <p:grpSpPr>
          <a:xfrm>
            <a:off x="3214412" y="1647664"/>
            <a:ext cx="2160000" cy="369332"/>
            <a:chOff x="3214412" y="2339668"/>
            <a:chExt cx="2160000" cy="369332"/>
          </a:xfrm>
          <a:solidFill>
            <a:schemeClr val="accent2">
              <a:lumMod val="75000"/>
            </a:schemeClr>
          </a:solidFill>
        </p:grpSpPr>
        <p:sp>
          <p:nvSpPr>
            <p:cNvPr id="15" name="TextBox 14">
              <a:extLst>
                <a:ext uri="{FF2B5EF4-FFF2-40B4-BE49-F238E27FC236}">
                  <a16:creationId xmlns:a16="http://schemas.microsoft.com/office/drawing/2014/main" id="{81BF7245-BA57-46BA-8291-7D901DBABB99}"/>
                </a:ext>
              </a:extLst>
            </p:cNvPr>
            <p:cNvSpPr txBox="1"/>
            <p:nvPr/>
          </p:nvSpPr>
          <p:spPr>
            <a:xfrm>
              <a:off x="321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16" name="TextBox 15">
              <a:extLst>
                <a:ext uri="{FF2B5EF4-FFF2-40B4-BE49-F238E27FC236}">
                  <a16:creationId xmlns:a16="http://schemas.microsoft.com/office/drawing/2014/main" id="{93611B61-3957-47D9-B079-C6DDACF22E64}"/>
                </a:ext>
              </a:extLst>
            </p:cNvPr>
            <p:cNvSpPr txBox="1"/>
            <p:nvPr/>
          </p:nvSpPr>
          <p:spPr>
            <a:xfrm>
              <a:off x="375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a:t>
              </a:r>
              <a:endParaRPr lang="ro-RO" b="1" dirty="0">
                <a:solidFill>
                  <a:srgbClr val="465562"/>
                </a:solidFill>
                <a:latin typeface="Consolas" panose="020B0609020204030204" pitchFamily="49" charset="0"/>
              </a:endParaRPr>
            </a:p>
          </p:txBody>
        </p:sp>
        <p:sp>
          <p:nvSpPr>
            <p:cNvPr id="17" name="TextBox 16">
              <a:extLst>
                <a:ext uri="{FF2B5EF4-FFF2-40B4-BE49-F238E27FC236}">
                  <a16:creationId xmlns:a16="http://schemas.microsoft.com/office/drawing/2014/main" id="{4DAA2A55-DBAD-4AEB-8FDD-B4933612BCC3}"/>
                </a:ext>
              </a:extLst>
            </p:cNvPr>
            <p:cNvSpPr txBox="1"/>
            <p:nvPr/>
          </p:nvSpPr>
          <p:spPr>
            <a:xfrm>
              <a:off x="429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5</a:t>
              </a:r>
              <a:endParaRPr lang="ro-RO" b="1" dirty="0">
                <a:solidFill>
                  <a:srgbClr val="465562"/>
                </a:solidFill>
                <a:latin typeface="Consolas" panose="020B0609020204030204" pitchFamily="49" charset="0"/>
              </a:endParaRPr>
            </a:p>
          </p:txBody>
        </p:sp>
        <p:sp>
          <p:nvSpPr>
            <p:cNvPr id="18" name="TextBox 17">
              <a:extLst>
                <a:ext uri="{FF2B5EF4-FFF2-40B4-BE49-F238E27FC236}">
                  <a16:creationId xmlns:a16="http://schemas.microsoft.com/office/drawing/2014/main" id="{C8DACAD4-812D-4FD0-9004-EF62EF1191AD}"/>
                </a:ext>
              </a:extLst>
            </p:cNvPr>
            <p:cNvSpPr txBox="1"/>
            <p:nvPr/>
          </p:nvSpPr>
          <p:spPr>
            <a:xfrm>
              <a:off x="483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a:t>
              </a:r>
              <a:endParaRPr lang="ro-RO" b="1" dirty="0">
                <a:solidFill>
                  <a:srgbClr val="465562"/>
                </a:solidFill>
                <a:latin typeface="Consolas" panose="020B0609020204030204" pitchFamily="49" charset="0"/>
              </a:endParaRPr>
            </a:p>
          </p:txBody>
        </p:sp>
      </p:grpSp>
      <p:grpSp>
        <p:nvGrpSpPr>
          <p:cNvPr id="57" name="Group 56">
            <a:extLst>
              <a:ext uri="{FF2B5EF4-FFF2-40B4-BE49-F238E27FC236}">
                <a16:creationId xmlns:a16="http://schemas.microsoft.com/office/drawing/2014/main" id="{BD8F7502-8EB7-482C-B805-35FB4CA24512}"/>
              </a:ext>
            </a:extLst>
          </p:cNvPr>
          <p:cNvGrpSpPr/>
          <p:nvPr/>
        </p:nvGrpSpPr>
        <p:grpSpPr>
          <a:xfrm>
            <a:off x="6814412" y="1647664"/>
            <a:ext cx="2160000" cy="369332"/>
            <a:chOff x="6814412" y="2339668"/>
            <a:chExt cx="2160000" cy="369332"/>
          </a:xfrm>
          <a:solidFill>
            <a:schemeClr val="accent3">
              <a:lumMod val="75000"/>
            </a:schemeClr>
          </a:solidFill>
        </p:grpSpPr>
        <p:sp>
          <p:nvSpPr>
            <p:cNvPr id="19" name="TextBox 18">
              <a:extLst>
                <a:ext uri="{FF2B5EF4-FFF2-40B4-BE49-F238E27FC236}">
                  <a16:creationId xmlns:a16="http://schemas.microsoft.com/office/drawing/2014/main" id="{A44024B8-2E02-4B0A-9F1F-D503E1B2B70A}"/>
                </a:ext>
              </a:extLst>
            </p:cNvPr>
            <p:cNvSpPr txBox="1"/>
            <p:nvPr/>
          </p:nvSpPr>
          <p:spPr>
            <a:xfrm>
              <a:off x="681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a:t>
              </a:r>
              <a:endParaRPr lang="ro-RO" b="1" dirty="0">
                <a:solidFill>
                  <a:srgbClr val="465562"/>
                </a:solidFill>
                <a:latin typeface="Consolas" panose="020B0609020204030204" pitchFamily="49" charset="0"/>
              </a:endParaRPr>
            </a:p>
          </p:txBody>
        </p:sp>
        <p:sp>
          <p:nvSpPr>
            <p:cNvPr id="20" name="TextBox 19">
              <a:extLst>
                <a:ext uri="{FF2B5EF4-FFF2-40B4-BE49-F238E27FC236}">
                  <a16:creationId xmlns:a16="http://schemas.microsoft.com/office/drawing/2014/main" id="{EDD7F105-9B4F-430F-B0A4-23918CB05881}"/>
                </a:ext>
              </a:extLst>
            </p:cNvPr>
            <p:cNvSpPr txBox="1"/>
            <p:nvPr/>
          </p:nvSpPr>
          <p:spPr>
            <a:xfrm>
              <a:off x="735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7</a:t>
              </a:r>
              <a:endParaRPr lang="ro-RO" b="1" dirty="0">
                <a:solidFill>
                  <a:srgbClr val="465562"/>
                </a:solidFill>
                <a:latin typeface="Consolas" panose="020B0609020204030204" pitchFamily="49" charset="0"/>
              </a:endParaRPr>
            </a:p>
          </p:txBody>
        </p:sp>
        <p:sp>
          <p:nvSpPr>
            <p:cNvPr id="21" name="TextBox 20">
              <a:extLst>
                <a:ext uri="{FF2B5EF4-FFF2-40B4-BE49-F238E27FC236}">
                  <a16:creationId xmlns:a16="http://schemas.microsoft.com/office/drawing/2014/main" id="{C9AA1F90-441B-489C-8747-29D4CAA2754D}"/>
                </a:ext>
              </a:extLst>
            </p:cNvPr>
            <p:cNvSpPr txBox="1"/>
            <p:nvPr/>
          </p:nvSpPr>
          <p:spPr>
            <a:xfrm>
              <a:off x="789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10</a:t>
              </a:r>
              <a:endParaRPr lang="ro-RO" b="1" dirty="0">
                <a:solidFill>
                  <a:srgbClr val="465562"/>
                </a:solidFill>
                <a:latin typeface="Consolas" panose="020B0609020204030204" pitchFamily="49" charset="0"/>
              </a:endParaRPr>
            </a:p>
          </p:txBody>
        </p:sp>
        <p:sp>
          <p:nvSpPr>
            <p:cNvPr id="22" name="TextBox 21">
              <a:extLst>
                <a:ext uri="{FF2B5EF4-FFF2-40B4-BE49-F238E27FC236}">
                  <a16:creationId xmlns:a16="http://schemas.microsoft.com/office/drawing/2014/main" id="{B545ED34-E8B4-4761-9C0A-B5AD50E8667C}"/>
                </a:ext>
              </a:extLst>
            </p:cNvPr>
            <p:cNvSpPr txBox="1"/>
            <p:nvPr/>
          </p:nvSpPr>
          <p:spPr>
            <a:xfrm>
              <a:off x="8434412" y="2339668"/>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grpSp>
      <p:grpSp>
        <p:nvGrpSpPr>
          <p:cNvPr id="58" name="Group 57">
            <a:extLst>
              <a:ext uri="{FF2B5EF4-FFF2-40B4-BE49-F238E27FC236}">
                <a16:creationId xmlns:a16="http://schemas.microsoft.com/office/drawing/2014/main" id="{9BB87F9B-91B4-4523-A6CF-C678E6729D86}"/>
              </a:ext>
            </a:extLst>
          </p:cNvPr>
          <p:cNvGrpSpPr/>
          <p:nvPr/>
        </p:nvGrpSpPr>
        <p:grpSpPr>
          <a:xfrm>
            <a:off x="2854412" y="2367664"/>
            <a:ext cx="1080000" cy="369332"/>
            <a:chOff x="2854412" y="3078332"/>
            <a:chExt cx="1080000" cy="369332"/>
          </a:xfrm>
          <a:solidFill>
            <a:schemeClr val="accent2">
              <a:lumMod val="60000"/>
              <a:lumOff val="40000"/>
            </a:schemeClr>
          </a:solidFill>
        </p:grpSpPr>
        <p:sp>
          <p:nvSpPr>
            <p:cNvPr id="23" name="TextBox 22">
              <a:extLst>
                <a:ext uri="{FF2B5EF4-FFF2-40B4-BE49-F238E27FC236}">
                  <a16:creationId xmlns:a16="http://schemas.microsoft.com/office/drawing/2014/main" id="{22AC6F1B-9341-445E-A47B-29DC23EFC3BD}"/>
                </a:ext>
              </a:extLst>
            </p:cNvPr>
            <p:cNvSpPr txBox="1"/>
            <p:nvPr/>
          </p:nvSpPr>
          <p:spPr>
            <a:xfrm>
              <a:off x="285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24" name="TextBox 23">
              <a:extLst>
                <a:ext uri="{FF2B5EF4-FFF2-40B4-BE49-F238E27FC236}">
                  <a16:creationId xmlns:a16="http://schemas.microsoft.com/office/drawing/2014/main" id="{40773BCA-59BC-4385-BEC8-8FA36DE74011}"/>
                </a:ext>
              </a:extLst>
            </p:cNvPr>
            <p:cNvSpPr txBox="1"/>
            <p:nvPr/>
          </p:nvSpPr>
          <p:spPr>
            <a:xfrm>
              <a:off x="339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a:t>
              </a:r>
              <a:endParaRPr lang="ro-RO" b="1" dirty="0">
                <a:solidFill>
                  <a:srgbClr val="465562"/>
                </a:solidFill>
                <a:latin typeface="Consolas" panose="020B0609020204030204" pitchFamily="49" charset="0"/>
              </a:endParaRPr>
            </a:p>
          </p:txBody>
        </p:sp>
      </p:grpSp>
      <p:grpSp>
        <p:nvGrpSpPr>
          <p:cNvPr id="59" name="Group 58">
            <a:extLst>
              <a:ext uri="{FF2B5EF4-FFF2-40B4-BE49-F238E27FC236}">
                <a16:creationId xmlns:a16="http://schemas.microsoft.com/office/drawing/2014/main" id="{1FE7AD61-E09E-4461-95E4-9094F3D02B54}"/>
              </a:ext>
            </a:extLst>
          </p:cNvPr>
          <p:cNvGrpSpPr/>
          <p:nvPr/>
        </p:nvGrpSpPr>
        <p:grpSpPr>
          <a:xfrm>
            <a:off x="4474412" y="2367664"/>
            <a:ext cx="1080000" cy="369332"/>
            <a:chOff x="4474412" y="3078332"/>
            <a:chExt cx="1080000" cy="369332"/>
          </a:xfrm>
          <a:solidFill>
            <a:schemeClr val="accent2">
              <a:lumMod val="60000"/>
              <a:lumOff val="40000"/>
            </a:schemeClr>
          </a:solidFill>
        </p:grpSpPr>
        <p:sp>
          <p:nvSpPr>
            <p:cNvPr id="27" name="TextBox 26">
              <a:extLst>
                <a:ext uri="{FF2B5EF4-FFF2-40B4-BE49-F238E27FC236}">
                  <a16:creationId xmlns:a16="http://schemas.microsoft.com/office/drawing/2014/main" id="{2DA712AA-C192-4202-8B77-65F4B750B3E9}"/>
                </a:ext>
              </a:extLst>
            </p:cNvPr>
            <p:cNvSpPr txBox="1"/>
            <p:nvPr/>
          </p:nvSpPr>
          <p:spPr>
            <a:xfrm>
              <a:off x="447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5</a:t>
              </a:r>
              <a:endParaRPr lang="ro-RO" b="1" dirty="0">
                <a:solidFill>
                  <a:srgbClr val="465562"/>
                </a:solidFill>
                <a:latin typeface="Consolas" panose="020B0609020204030204" pitchFamily="49" charset="0"/>
              </a:endParaRPr>
            </a:p>
          </p:txBody>
        </p:sp>
        <p:sp>
          <p:nvSpPr>
            <p:cNvPr id="28" name="TextBox 27">
              <a:extLst>
                <a:ext uri="{FF2B5EF4-FFF2-40B4-BE49-F238E27FC236}">
                  <a16:creationId xmlns:a16="http://schemas.microsoft.com/office/drawing/2014/main" id="{A8B4410F-9961-47A8-9CFF-5F95401673B5}"/>
                </a:ext>
              </a:extLst>
            </p:cNvPr>
            <p:cNvSpPr txBox="1"/>
            <p:nvPr/>
          </p:nvSpPr>
          <p:spPr>
            <a:xfrm>
              <a:off x="501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a:t>
              </a:r>
              <a:endParaRPr lang="ro-RO" b="1" dirty="0">
                <a:solidFill>
                  <a:srgbClr val="465562"/>
                </a:solidFill>
                <a:latin typeface="Consolas" panose="020B0609020204030204" pitchFamily="49" charset="0"/>
              </a:endParaRPr>
            </a:p>
          </p:txBody>
        </p:sp>
      </p:grpSp>
      <p:grpSp>
        <p:nvGrpSpPr>
          <p:cNvPr id="60" name="Group 59">
            <a:extLst>
              <a:ext uri="{FF2B5EF4-FFF2-40B4-BE49-F238E27FC236}">
                <a16:creationId xmlns:a16="http://schemas.microsoft.com/office/drawing/2014/main" id="{B4FEED96-1296-4B8B-BDD6-3B859A5088C3}"/>
              </a:ext>
            </a:extLst>
          </p:cNvPr>
          <p:cNvGrpSpPr/>
          <p:nvPr/>
        </p:nvGrpSpPr>
        <p:grpSpPr>
          <a:xfrm>
            <a:off x="6634412" y="2376996"/>
            <a:ext cx="1080000" cy="369332"/>
            <a:chOff x="6634412" y="3069000"/>
            <a:chExt cx="1080000" cy="369332"/>
          </a:xfrm>
          <a:solidFill>
            <a:schemeClr val="accent3">
              <a:lumMod val="60000"/>
              <a:lumOff val="40000"/>
            </a:schemeClr>
          </a:solidFill>
        </p:grpSpPr>
        <p:sp>
          <p:nvSpPr>
            <p:cNvPr id="29" name="TextBox 28">
              <a:extLst>
                <a:ext uri="{FF2B5EF4-FFF2-40B4-BE49-F238E27FC236}">
                  <a16:creationId xmlns:a16="http://schemas.microsoft.com/office/drawing/2014/main" id="{56C215E5-EBA5-4D5C-9D6F-A012B60B8D76}"/>
                </a:ext>
              </a:extLst>
            </p:cNvPr>
            <p:cNvSpPr txBox="1"/>
            <p:nvPr/>
          </p:nvSpPr>
          <p:spPr>
            <a:xfrm>
              <a:off x="6634412" y="306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a:t>
              </a:r>
              <a:endParaRPr lang="ro-RO" b="1" dirty="0">
                <a:solidFill>
                  <a:srgbClr val="465562"/>
                </a:solidFill>
                <a:latin typeface="Consolas" panose="020B0609020204030204" pitchFamily="49" charset="0"/>
              </a:endParaRPr>
            </a:p>
          </p:txBody>
        </p:sp>
        <p:sp>
          <p:nvSpPr>
            <p:cNvPr id="30" name="TextBox 29">
              <a:extLst>
                <a:ext uri="{FF2B5EF4-FFF2-40B4-BE49-F238E27FC236}">
                  <a16:creationId xmlns:a16="http://schemas.microsoft.com/office/drawing/2014/main" id="{1514A1F0-64B9-4E04-9836-33D92CC2ABA3}"/>
                </a:ext>
              </a:extLst>
            </p:cNvPr>
            <p:cNvSpPr txBox="1"/>
            <p:nvPr/>
          </p:nvSpPr>
          <p:spPr>
            <a:xfrm>
              <a:off x="7174412" y="3069000"/>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7</a:t>
              </a:r>
              <a:endParaRPr lang="ro-RO" b="1" dirty="0">
                <a:solidFill>
                  <a:srgbClr val="465562"/>
                </a:solidFill>
                <a:latin typeface="Consolas" panose="020B0609020204030204" pitchFamily="49" charset="0"/>
              </a:endParaRPr>
            </a:p>
          </p:txBody>
        </p:sp>
      </p:grpSp>
      <p:grpSp>
        <p:nvGrpSpPr>
          <p:cNvPr id="61" name="Group 60">
            <a:extLst>
              <a:ext uri="{FF2B5EF4-FFF2-40B4-BE49-F238E27FC236}">
                <a16:creationId xmlns:a16="http://schemas.microsoft.com/office/drawing/2014/main" id="{78768205-358E-4C28-9032-8F733BF080FB}"/>
              </a:ext>
            </a:extLst>
          </p:cNvPr>
          <p:cNvGrpSpPr/>
          <p:nvPr/>
        </p:nvGrpSpPr>
        <p:grpSpPr>
          <a:xfrm>
            <a:off x="8254412" y="2367664"/>
            <a:ext cx="1080000" cy="369332"/>
            <a:chOff x="8254412" y="3078332"/>
            <a:chExt cx="1080000" cy="369332"/>
          </a:xfrm>
          <a:solidFill>
            <a:schemeClr val="accent3">
              <a:lumMod val="60000"/>
              <a:lumOff val="40000"/>
            </a:schemeClr>
          </a:solidFill>
        </p:grpSpPr>
        <p:sp>
          <p:nvSpPr>
            <p:cNvPr id="31" name="TextBox 30">
              <a:extLst>
                <a:ext uri="{FF2B5EF4-FFF2-40B4-BE49-F238E27FC236}">
                  <a16:creationId xmlns:a16="http://schemas.microsoft.com/office/drawing/2014/main" id="{97F4FCE9-CAA6-4CCD-9052-EFA7710C10A9}"/>
                </a:ext>
              </a:extLst>
            </p:cNvPr>
            <p:cNvSpPr txBox="1"/>
            <p:nvPr/>
          </p:nvSpPr>
          <p:spPr>
            <a:xfrm>
              <a:off x="825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10</a:t>
              </a:r>
              <a:endParaRPr lang="ro-RO" b="1" dirty="0">
                <a:solidFill>
                  <a:srgbClr val="465562"/>
                </a:solidFill>
                <a:latin typeface="Consolas" panose="020B0609020204030204" pitchFamily="49" charset="0"/>
              </a:endParaRPr>
            </a:p>
          </p:txBody>
        </p:sp>
        <p:sp>
          <p:nvSpPr>
            <p:cNvPr id="32" name="TextBox 31">
              <a:extLst>
                <a:ext uri="{FF2B5EF4-FFF2-40B4-BE49-F238E27FC236}">
                  <a16:creationId xmlns:a16="http://schemas.microsoft.com/office/drawing/2014/main" id="{51C0E339-9DBB-4FC4-8084-280B8EE310A5}"/>
                </a:ext>
              </a:extLst>
            </p:cNvPr>
            <p:cNvSpPr txBox="1"/>
            <p:nvPr/>
          </p:nvSpPr>
          <p:spPr>
            <a:xfrm>
              <a:off x="8794412" y="3078332"/>
              <a:ext cx="540000" cy="369332"/>
            </a:xfrm>
            <a:prstGeom prst="rect">
              <a:avLst/>
            </a:prstGeom>
            <a:grp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grpSp>
      <p:sp>
        <p:nvSpPr>
          <p:cNvPr id="33" name="TextBox 32">
            <a:extLst>
              <a:ext uri="{FF2B5EF4-FFF2-40B4-BE49-F238E27FC236}">
                <a16:creationId xmlns:a16="http://schemas.microsoft.com/office/drawing/2014/main" id="{6F9FB72C-709B-441A-BA64-CF9832C8DA01}"/>
              </a:ext>
            </a:extLst>
          </p:cNvPr>
          <p:cNvSpPr txBox="1"/>
          <p:nvPr/>
        </p:nvSpPr>
        <p:spPr>
          <a:xfrm>
            <a:off x="2674412" y="3800898"/>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34" name="TextBox 33">
            <a:extLst>
              <a:ext uri="{FF2B5EF4-FFF2-40B4-BE49-F238E27FC236}">
                <a16:creationId xmlns:a16="http://schemas.microsoft.com/office/drawing/2014/main" id="{0A66F028-C636-49AC-8BC9-707D6B002E3C}"/>
              </a:ext>
            </a:extLst>
          </p:cNvPr>
          <p:cNvSpPr txBox="1"/>
          <p:nvPr/>
        </p:nvSpPr>
        <p:spPr>
          <a:xfrm>
            <a:off x="3574412" y="379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a:t>
            </a:r>
            <a:endParaRPr lang="ro-RO" b="1" dirty="0">
              <a:solidFill>
                <a:srgbClr val="465562"/>
              </a:solidFill>
              <a:latin typeface="Consolas" panose="020B0609020204030204" pitchFamily="49" charset="0"/>
            </a:endParaRPr>
          </a:p>
        </p:txBody>
      </p:sp>
      <p:sp>
        <p:nvSpPr>
          <p:cNvPr id="35" name="TextBox 34">
            <a:extLst>
              <a:ext uri="{FF2B5EF4-FFF2-40B4-BE49-F238E27FC236}">
                <a16:creationId xmlns:a16="http://schemas.microsoft.com/office/drawing/2014/main" id="{ADE7184D-5897-45F5-B7CD-67234B0CB2F1}"/>
              </a:ext>
            </a:extLst>
          </p:cNvPr>
          <p:cNvSpPr txBox="1"/>
          <p:nvPr/>
        </p:nvSpPr>
        <p:spPr>
          <a:xfrm>
            <a:off x="4294412" y="379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5</a:t>
            </a:r>
            <a:endParaRPr lang="ro-RO" b="1" dirty="0">
              <a:solidFill>
                <a:srgbClr val="465562"/>
              </a:solidFill>
              <a:latin typeface="Consolas" panose="020B0609020204030204" pitchFamily="49" charset="0"/>
            </a:endParaRPr>
          </a:p>
        </p:txBody>
      </p:sp>
      <p:sp>
        <p:nvSpPr>
          <p:cNvPr id="36" name="TextBox 35">
            <a:extLst>
              <a:ext uri="{FF2B5EF4-FFF2-40B4-BE49-F238E27FC236}">
                <a16:creationId xmlns:a16="http://schemas.microsoft.com/office/drawing/2014/main" id="{CC30C4AF-5BF0-4F7A-A5A6-B85AAAFD0E3C}"/>
              </a:ext>
            </a:extLst>
          </p:cNvPr>
          <p:cNvSpPr txBox="1"/>
          <p:nvPr/>
        </p:nvSpPr>
        <p:spPr>
          <a:xfrm>
            <a:off x="5194412" y="379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a:t>
            </a:r>
            <a:endParaRPr lang="ro-RO" b="1" dirty="0">
              <a:solidFill>
                <a:srgbClr val="465562"/>
              </a:solidFill>
              <a:latin typeface="Consolas" panose="020B0609020204030204" pitchFamily="49" charset="0"/>
            </a:endParaRPr>
          </a:p>
        </p:txBody>
      </p:sp>
      <p:sp>
        <p:nvSpPr>
          <p:cNvPr id="37" name="TextBox 36">
            <a:extLst>
              <a:ext uri="{FF2B5EF4-FFF2-40B4-BE49-F238E27FC236}">
                <a16:creationId xmlns:a16="http://schemas.microsoft.com/office/drawing/2014/main" id="{8D816987-9879-42EE-9EAB-B6D5FBDFA77D}"/>
              </a:ext>
            </a:extLst>
          </p:cNvPr>
          <p:cNvSpPr txBox="1"/>
          <p:nvPr/>
        </p:nvSpPr>
        <p:spPr>
          <a:xfrm>
            <a:off x="6454412" y="378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a:t>
            </a:r>
            <a:endParaRPr lang="ro-RO" b="1" dirty="0">
              <a:solidFill>
                <a:srgbClr val="465562"/>
              </a:solidFill>
              <a:latin typeface="Consolas" panose="020B0609020204030204" pitchFamily="49" charset="0"/>
            </a:endParaRPr>
          </a:p>
        </p:txBody>
      </p:sp>
      <p:sp>
        <p:nvSpPr>
          <p:cNvPr id="38" name="TextBox 37">
            <a:extLst>
              <a:ext uri="{FF2B5EF4-FFF2-40B4-BE49-F238E27FC236}">
                <a16:creationId xmlns:a16="http://schemas.microsoft.com/office/drawing/2014/main" id="{C135C43B-294A-4C94-9522-E017381D0126}"/>
              </a:ext>
            </a:extLst>
          </p:cNvPr>
          <p:cNvSpPr txBox="1"/>
          <p:nvPr/>
        </p:nvSpPr>
        <p:spPr>
          <a:xfrm>
            <a:off x="7354412" y="378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7</a:t>
            </a:r>
            <a:endParaRPr lang="ro-RO" b="1" dirty="0">
              <a:solidFill>
                <a:srgbClr val="465562"/>
              </a:solidFill>
              <a:latin typeface="Consolas" panose="020B0609020204030204" pitchFamily="49" charset="0"/>
            </a:endParaRPr>
          </a:p>
        </p:txBody>
      </p:sp>
      <p:sp>
        <p:nvSpPr>
          <p:cNvPr id="39" name="TextBox 38">
            <a:extLst>
              <a:ext uri="{FF2B5EF4-FFF2-40B4-BE49-F238E27FC236}">
                <a16:creationId xmlns:a16="http://schemas.microsoft.com/office/drawing/2014/main" id="{F7A7B545-522E-4E7A-986F-330DA71A649F}"/>
              </a:ext>
            </a:extLst>
          </p:cNvPr>
          <p:cNvSpPr txBox="1"/>
          <p:nvPr/>
        </p:nvSpPr>
        <p:spPr>
          <a:xfrm>
            <a:off x="8074412" y="378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10</a:t>
            </a:r>
            <a:endParaRPr lang="ro-RO" b="1" dirty="0">
              <a:solidFill>
                <a:srgbClr val="465562"/>
              </a:solidFill>
              <a:latin typeface="Consolas" panose="020B0609020204030204" pitchFamily="49" charset="0"/>
            </a:endParaRPr>
          </a:p>
        </p:txBody>
      </p:sp>
      <p:sp>
        <p:nvSpPr>
          <p:cNvPr id="40" name="TextBox 39">
            <a:extLst>
              <a:ext uri="{FF2B5EF4-FFF2-40B4-BE49-F238E27FC236}">
                <a16:creationId xmlns:a16="http://schemas.microsoft.com/office/drawing/2014/main" id="{2D23783D-A923-4E1A-AE51-FFEA7AC6707C}"/>
              </a:ext>
            </a:extLst>
          </p:cNvPr>
          <p:cNvSpPr txBox="1"/>
          <p:nvPr/>
        </p:nvSpPr>
        <p:spPr>
          <a:xfrm>
            <a:off x="8974412" y="378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41" name="TextBox 40">
            <a:extLst>
              <a:ext uri="{FF2B5EF4-FFF2-40B4-BE49-F238E27FC236}">
                <a16:creationId xmlns:a16="http://schemas.microsoft.com/office/drawing/2014/main" id="{172B7BA4-EB1B-48D4-B5D6-FD35DB03A991}"/>
              </a:ext>
            </a:extLst>
          </p:cNvPr>
          <p:cNvSpPr txBox="1"/>
          <p:nvPr/>
        </p:nvSpPr>
        <p:spPr>
          <a:xfrm>
            <a:off x="3124412" y="4530347"/>
            <a:ext cx="540000" cy="369332"/>
          </a:xfrm>
          <a:prstGeom prst="rect">
            <a:avLst/>
          </a:prstGeom>
          <a:solidFill>
            <a:schemeClr val="accent2">
              <a:lumMod val="60000"/>
              <a:lumOff val="4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13</a:t>
            </a:r>
            <a:endParaRPr lang="ro-RO" b="1" dirty="0">
              <a:solidFill>
                <a:srgbClr val="465562"/>
              </a:solidFill>
              <a:latin typeface="Consolas" panose="020B0609020204030204" pitchFamily="49" charset="0"/>
            </a:endParaRPr>
          </a:p>
        </p:txBody>
      </p:sp>
      <p:sp>
        <p:nvSpPr>
          <p:cNvPr id="43" name="TextBox 42">
            <a:extLst>
              <a:ext uri="{FF2B5EF4-FFF2-40B4-BE49-F238E27FC236}">
                <a16:creationId xmlns:a16="http://schemas.microsoft.com/office/drawing/2014/main" id="{98AF1DF9-20B7-4A17-86C3-A364D041D3A3}"/>
              </a:ext>
            </a:extLst>
          </p:cNvPr>
          <p:cNvSpPr txBox="1"/>
          <p:nvPr/>
        </p:nvSpPr>
        <p:spPr>
          <a:xfrm>
            <a:off x="4744412" y="4530347"/>
            <a:ext cx="540000" cy="369332"/>
          </a:xfrm>
          <a:prstGeom prst="rect">
            <a:avLst/>
          </a:prstGeom>
          <a:solidFill>
            <a:schemeClr val="accent2">
              <a:lumMod val="60000"/>
              <a:lumOff val="4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6</a:t>
            </a:r>
            <a:endParaRPr lang="ro-RO" b="1" dirty="0">
              <a:solidFill>
                <a:srgbClr val="465562"/>
              </a:solidFill>
              <a:latin typeface="Consolas" panose="020B0609020204030204" pitchFamily="49" charset="0"/>
            </a:endParaRPr>
          </a:p>
        </p:txBody>
      </p:sp>
      <p:sp>
        <p:nvSpPr>
          <p:cNvPr id="45" name="TextBox 44">
            <a:extLst>
              <a:ext uri="{FF2B5EF4-FFF2-40B4-BE49-F238E27FC236}">
                <a16:creationId xmlns:a16="http://schemas.microsoft.com/office/drawing/2014/main" id="{0244D1FC-3B0B-4DED-AE77-77FD85CC1C44}"/>
              </a:ext>
            </a:extLst>
          </p:cNvPr>
          <p:cNvSpPr txBox="1"/>
          <p:nvPr/>
        </p:nvSpPr>
        <p:spPr>
          <a:xfrm>
            <a:off x="6904412" y="4527664"/>
            <a:ext cx="540000" cy="369332"/>
          </a:xfrm>
          <a:prstGeom prst="rect">
            <a:avLst/>
          </a:prstGeom>
          <a:solidFill>
            <a:schemeClr val="accent3">
              <a:lumMod val="60000"/>
              <a:lumOff val="4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47" name="TextBox 46">
            <a:extLst>
              <a:ext uri="{FF2B5EF4-FFF2-40B4-BE49-F238E27FC236}">
                <a16:creationId xmlns:a16="http://schemas.microsoft.com/office/drawing/2014/main" id="{61AFB57D-AEFF-4573-82A6-16F7C800792D}"/>
              </a:ext>
            </a:extLst>
          </p:cNvPr>
          <p:cNvSpPr txBox="1"/>
          <p:nvPr/>
        </p:nvSpPr>
        <p:spPr>
          <a:xfrm>
            <a:off x="8524412" y="4527664"/>
            <a:ext cx="540000" cy="369332"/>
          </a:xfrm>
          <a:prstGeom prst="rect">
            <a:avLst/>
          </a:prstGeom>
          <a:solidFill>
            <a:schemeClr val="accent3">
              <a:lumMod val="60000"/>
              <a:lumOff val="4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19</a:t>
            </a:r>
            <a:endParaRPr lang="ro-RO" b="1" dirty="0">
              <a:solidFill>
                <a:srgbClr val="465562"/>
              </a:solidFill>
              <a:latin typeface="Consolas" panose="020B0609020204030204" pitchFamily="49" charset="0"/>
            </a:endParaRPr>
          </a:p>
        </p:txBody>
      </p:sp>
      <p:sp>
        <p:nvSpPr>
          <p:cNvPr id="49" name="TextBox 48">
            <a:extLst>
              <a:ext uri="{FF2B5EF4-FFF2-40B4-BE49-F238E27FC236}">
                <a16:creationId xmlns:a16="http://schemas.microsoft.com/office/drawing/2014/main" id="{4961C5E0-CD7A-4126-96BE-995F20A2D98F}"/>
              </a:ext>
            </a:extLst>
          </p:cNvPr>
          <p:cNvSpPr txBox="1"/>
          <p:nvPr/>
        </p:nvSpPr>
        <p:spPr>
          <a:xfrm>
            <a:off x="3934412" y="5238332"/>
            <a:ext cx="540000" cy="369332"/>
          </a:xfrm>
          <a:prstGeom prst="rect">
            <a:avLst/>
          </a:prstGeom>
          <a:solidFill>
            <a:schemeClr val="accent2">
              <a:lumMod val="75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19</a:t>
            </a:r>
            <a:endParaRPr lang="ro-RO" b="1" dirty="0">
              <a:solidFill>
                <a:srgbClr val="465562"/>
              </a:solidFill>
              <a:latin typeface="Consolas" panose="020B0609020204030204" pitchFamily="49" charset="0"/>
            </a:endParaRPr>
          </a:p>
        </p:txBody>
      </p:sp>
      <p:sp>
        <p:nvSpPr>
          <p:cNvPr id="51" name="TextBox 50">
            <a:extLst>
              <a:ext uri="{FF2B5EF4-FFF2-40B4-BE49-F238E27FC236}">
                <a16:creationId xmlns:a16="http://schemas.microsoft.com/office/drawing/2014/main" id="{D50191EC-5812-4942-B89F-A2917C868D36}"/>
              </a:ext>
            </a:extLst>
          </p:cNvPr>
          <p:cNvSpPr txBox="1"/>
          <p:nvPr/>
        </p:nvSpPr>
        <p:spPr>
          <a:xfrm>
            <a:off x="7714412" y="5238332"/>
            <a:ext cx="540000" cy="369332"/>
          </a:xfrm>
          <a:prstGeom prst="rect">
            <a:avLst/>
          </a:prstGeom>
          <a:solidFill>
            <a:schemeClr val="accent3">
              <a:lumMod val="75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28</a:t>
            </a:r>
            <a:endParaRPr lang="ro-RO" b="1" dirty="0">
              <a:solidFill>
                <a:srgbClr val="465562"/>
              </a:solidFill>
              <a:latin typeface="Consolas" panose="020B0609020204030204" pitchFamily="49" charset="0"/>
            </a:endParaRPr>
          </a:p>
        </p:txBody>
      </p:sp>
      <p:sp>
        <p:nvSpPr>
          <p:cNvPr id="53" name="TextBox 52">
            <a:extLst>
              <a:ext uri="{FF2B5EF4-FFF2-40B4-BE49-F238E27FC236}">
                <a16:creationId xmlns:a16="http://schemas.microsoft.com/office/drawing/2014/main" id="{76206EB2-4F0E-4B78-B51F-80BD68A0900C}"/>
              </a:ext>
            </a:extLst>
          </p:cNvPr>
          <p:cNvSpPr txBox="1"/>
          <p:nvPr/>
        </p:nvSpPr>
        <p:spPr>
          <a:xfrm>
            <a:off x="5824413" y="5967664"/>
            <a:ext cx="540000" cy="369332"/>
          </a:xfrm>
          <a:prstGeom prst="rect">
            <a:avLst/>
          </a:prstGeom>
          <a:solidFill>
            <a:schemeClr val="tx1">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47</a:t>
            </a:r>
            <a:endParaRPr lang="ro-RO" b="1" dirty="0">
              <a:solidFill>
                <a:srgbClr val="465562"/>
              </a:solidFill>
              <a:latin typeface="Consolas" panose="020B0609020204030204" pitchFamily="49" charset="0"/>
            </a:endParaRPr>
          </a:p>
        </p:txBody>
      </p:sp>
      <p:sp>
        <p:nvSpPr>
          <p:cNvPr id="62" name="TextBox 61">
            <a:extLst>
              <a:ext uri="{FF2B5EF4-FFF2-40B4-BE49-F238E27FC236}">
                <a16:creationId xmlns:a16="http://schemas.microsoft.com/office/drawing/2014/main" id="{9331B53C-7347-4962-9C4D-711E24864BFF}"/>
              </a:ext>
            </a:extLst>
          </p:cNvPr>
          <p:cNvSpPr txBox="1"/>
          <p:nvPr/>
        </p:nvSpPr>
        <p:spPr>
          <a:xfrm>
            <a:off x="2674412" y="3080898"/>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63" name="TextBox 62">
            <a:extLst>
              <a:ext uri="{FF2B5EF4-FFF2-40B4-BE49-F238E27FC236}">
                <a16:creationId xmlns:a16="http://schemas.microsoft.com/office/drawing/2014/main" id="{9BD39D43-B02F-489C-8282-5EDDD333D14C}"/>
              </a:ext>
            </a:extLst>
          </p:cNvPr>
          <p:cNvSpPr txBox="1"/>
          <p:nvPr/>
        </p:nvSpPr>
        <p:spPr>
          <a:xfrm>
            <a:off x="3574412" y="307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4</a:t>
            </a:r>
            <a:endParaRPr lang="ro-RO" b="1" dirty="0">
              <a:solidFill>
                <a:srgbClr val="465562"/>
              </a:solidFill>
              <a:latin typeface="Consolas" panose="020B0609020204030204" pitchFamily="49" charset="0"/>
            </a:endParaRPr>
          </a:p>
        </p:txBody>
      </p:sp>
      <p:sp>
        <p:nvSpPr>
          <p:cNvPr id="64" name="TextBox 63">
            <a:extLst>
              <a:ext uri="{FF2B5EF4-FFF2-40B4-BE49-F238E27FC236}">
                <a16:creationId xmlns:a16="http://schemas.microsoft.com/office/drawing/2014/main" id="{A9E08370-E97D-45F8-8E44-E1F791E205A7}"/>
              </a:ext>
            </a:extLst>
          </p:cNvPr>
          <p:cNvSpPr txBox="1"/>
          <p:nvPr/>
        </p:nvSpPr>
        <p:spPr>
          <a:xfrm>
            <a:off x="4294412" y="307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5</a:t>
            </a:r>
            <a:endParaRPr lang="ro-RO" b="1" dirty="0">
              <a:solidFill>
                <a:srgbClr val="465562"/>
              </a:solidFill>
              <a:latin typeface="Consolas" panose="020B0609020204030204" pitchFamily="49" charset="0"/>
            </a:endParaRPr>
          </a:p>
        </p:txBody>
      </p:sp>
      <p:sp>
        <p:nvSpPr>
          <p:cNvPr id="65" name="TextBox 64">
            <a:extLst>
              <a:ext uri="{FF2B5EF4-FFF2-40B4-BE49-F238E27FC236}">
                <a16:creationId xmlns:a16="http://schemas.microsoft.com/office/drawing/2014/main" id="{0CFD0CBA-B802-49C7-8990-A59C40992848}"/>
              </a:ext>
            </a:extLst>
          </p:cNvPr>
          <p:cNvSpPr txBox="1"/>
          <p:nvPr/>
        </p:nvSpPr>
        <p:spPr>
          <a:xfrm>
            <a:off x="5194412" y="3078332"/>
            <a:ext cx="540000" cy="369332"/>
          </a:xfrm>
          <a:prstGeom prst="rect">
            <a:avLst/>
          </a:prstGeom>
          <a:solidFill>
            <a:schemeClr val="accent2">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a:t>
            </a:r>
            <a:endParaRPr lang="ro-RO" b="1" dirty="0">
              <a:solidFill>
                <a:srgbClr val="465562"/>
              </a:solidFill>
              <a:latin typeface="Consolas" panose="020B0609020204030204" pitchFamily="49" charset="0"/>
            </a:endParaRPr>
          </a:p>
        </p:txBody>
      </p:sp>
      <p:sp>
        <p:nvSpPr>
          <p:cNvPr id="66" name="TextBox 65">
            <a:extLst>
              <a:ext uri="{FF2B5EF4-FFF2-40B4-BE49-F238E27FC236}">
                <a16:creationId xmlns:a16="http://schemas.microsoft.com/office/drawing/2014/main" id="{FE7F7477-4750-40B3-9CBF-287E5C6781C9}"/>
              </a:ext>
            </a:extLst>
          </p:cNvPr>
          <p:cNvSpPr txBox="1"/>
          <p:nvPr/>
        </p:nvSpPr>
        <p:spPr>
          <a:xfrm>
            <a:off x="6454412" y="306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2</a:t>
            </a:r>
            <a:endParaRPr lang="ro-RO" b="1" dirty="0">
              <a:solidFill>
                <a:srgbClr val="465562"/>
              </a:solidFill>
              <a:latin typeface="Consolas" panose="020B0609020204030204" pitchFamily="49" charset="0"/>
            </a:endParaRPr>
          </a:p>
        </p:txBody>
      </p:sp>
      <p:sp>
        <p:nvSpPr>
          <p:cNvPr id="67" name="TextBox 66">
            <a:extLst>
              <a:ext uri="{FF2B5EF4-FFF2-40B4-BE49-F238E27FC236}">
                <a16:creationId xmlns:a16="http://schemas.microsoft.com/office/drawing/2014/main" id="{1AAF2F4D-510E-41EB-9AE3-6792C7DA2376}"/>
              </a:ext>
            </a:extLst>
          </p:cNvPr>
          <p:cNvSpPr txBox="1"/>
          <p:nvPr/>
        </p:nvSpPr>
        <p:spPr>
          <a:xfrm>
            <a:off x="7354412" y="306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7</a:t>
            </a:r>
            <a:endParaRPr lang="ro-RO" b="1" dirty="0">
              <a:solidFill>
                <a:srgbClr val="465562"/>
              </a:solidFill>
              <a:latin typeface="Consolas" panose="020B0609020204030204" pitchFamily="49" charset="0"/>
            </a:endParaRPr>
          </a:p>
        </p:txBody>
      </p:sp>
      <p:sp>
        <p:nvSpPr>
          <p:cNvPr id="68" name="TextBox 67">
            <a:extLst>
              <a:ext uri="{FF2B5EF4-FFF2-40B4-BE49-F238E27FC236}">
                <a16:creationId xmlns:a16="http://schemas.microsoft.com/office/drawing/2014/main" id="{0A3B1842-559C-4E52-B663-304AD9E7E5B3}"/>
              </a:ext>
            </a:extLst>
          </p:cNvPr>
          <p:cNvSpPr txBox="1"/>
          <p:nvPr/>
        </p:nvSpPr>
        <p:spPr>
          <a:xfrm>
            <a:off x="8074412" y="306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10</a:t>
            </a:r>
            <a:endParaRPr lang="ro-RO" b="1" dirty="0">
              <a:solidFill>
                <a:srgbClr val="465562"/>
              </a:solidFill>
              <a:latin typeface="Consolas" panose="020B0609020204030204" pitchFamily="49" charset="0"/>
            </a:endParaRPr>
          </a:p>
        </p:txBody>
      </p:sp>
      <p:sp>
        <p:nvSpPr>
          <p:cNvPr id="69" name="TextBox 68">
            <a:extLst>
              <a:ext uri="{FF2B5EF4-FFF2-40B4-BE49-F238E27FC236}">
                <a16:creationId xmlns:a16="http://schemas.microsoft.com/office/drawing/2014/main" id="{C9CBF2B3-0E6C-405D-9941-8BF7E7D50212}"/>
              </a:ext>
            </a:extLst>
          </p:cNvPr>
          <p:cNvSpPr txBox="1"/>
          <p:nvPr/>
        </p:nvSpPr>
        <p:spPr>
          <a:xfrm>
            <a:off x="8974412" y="3069000"/>
            <a:ext cx="540000" cy="369332"/>
          </a:xfrm>
          <a:prstGeom prst="rect">
            <a:avLst/>
          </a:prstGeom>
          <a:solidFill>
            <a:schemeClr val="accent3">
              <a:lumMod val="40000"/>
              <a:lumOff val="60000"/>
            </a:schemeClr>
          </a:solidFill>
          <a:ln>
            <a:solidFill>
              <a:schemeClr val="tx1">
                <a:lumMod val="50000"/>
              </a:schemeClr>
            </a:solidFill>
          </a:ln>
        </p:spPr>
        <p:txBody>
          <a:bodyPr wrap="square" rtlCol="0">
            <a:spAutoFit/>
          </a:bodyPr>
          <a:lstStyle/>
          <a:p>
            <a:pPr algn="ctr"/>
            <a:r>
              <a:rPr lang="en-US" b="1" dirty="0">
                <a:solidFill>
                  <a:srgbClr val="465562"/>
                </a:solidFill>
                <a:latin typeface="Consolas" panose="020B0609020204030204" pitchFamily="49" charset="0"/>
              </a:rPr>
              <a:t>9</a:t>
            </a:r>
            <a:endParaRPr lang="ro-RO" b="1" dirty="0">
              <a:solidFill>
                <a:srgbClr val="465562"/>
              </a:solidFill>
              <a:latin typeface="Consolas" panose="020B0609020204030204" pitchFamily="49" charset="0"/>
            </a:endParaRPr>
          </a:p>
        </p:txBody>
      </p:sp>
      <p:sp>
        <p:nvSpPr>
          <p:cNvPr id="70" name="TextBox 69">
            <a:extLst>
              <a:ext uri="{FF2B5EF4-FFF2-40B4-BE49-F238E27FC236}">
                <a16:creationId xmlns:a16="http://schemas.microsoft.com/office/drawing/2014/main" id="{C70857C1-C8D0-4225-A118-5AD5A8090E3F}"/>
              </a:ext>
            </a:extLst>
          </p:cNvPr>
          <p:cNvSpPr txBox="1"/>
          <p:nvPr/>
        </p:nvSpPr>
        <p:spPr>
          <a:xfrm>
            <a:off x="3214412" y="3806911"/>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1" name="TextBox 70">
            <a:extLst>
              <a:ext uri="{FF2B5EF4-FFF2-40B4-BE49-F238E27FC236}">
                <a16:creationId xmlns:a16="http://schemas.microsoft.com/office/drawing/2014/main" id="{94D3E03C-26B9-4628-B013-40FF796BA57B}"/>
              </a:ext>
            </a:extLst>
          </p:cNvPr>
          <p:cNvSpPr txBox="1"/>
          <p:nvPr/>
        </p:nvSpPr>
        <p:spPr>
          <a:xfrm>
            <a:off x="4834412" y="3798332"/>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2" name="TextBox 71">
            <a:extLst>
              <a:ext uri="{FF2B5EF4-FFF2-40B4-BE49-F238E27FC236}">
                <a16:creationId xmlns:a16="http://schemas.microsoft.com/office/drawing/2014/main" id="{8A28F7BC-C784-4ED8-B966-A118AC9E0D5F}"/>
              </a:ext>
            </a:extLst>
          </p:cNvPr>
          <p:cNvSpPr txBox="1"/>
          <p:nvPr/>
        </p:nvSpPr>
        <p:spPr>
          <a:xfrm>
            <a:off x="6994412" y="3789000"/>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3" name="TextBox 72">
            <a:extLst>
              <a:ext uri="{FF2B5EF4-FFF2-40B4-BE49-F238E27FC236}">
                <a16:creationId xmlns:a16="http://schemas.microsoft.com/office/drawing/2014/main" id="{DD75A7E0-34CF-4B36-AF85-A320A6D478A2}"/>
              </a:ext>
            </a:extLst>
          </p:cNvPr>
          <p:cNvSpPr txBox="1"/>
          <p:nvPr/>
        </p:nvSpPr>
        <p:spPr>
          <a:xfrm>
            <a:off x="8614412" y="3798332"/>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4" name="TextBox 73">
            <a:extLst>
              <a:ext uri="{FF2B5EF4-FFF2-40B4-BE49-F238E27FC236}">
                <a16:creationId xmlns:a16="http://schemas.microsoft.com/office/drawing/2014/main" id="{F28CDF20-B401-4C76-89A7-A77C26F74D27}"/>
              </a:ext>
            </a:extLst>
          </p:cNvPr>
          <p:cNvSpPr txBox="1"/>
          <p:nvPr/>
        </p:nvSpPr>
        <p:spPr>
          <a:xfrm>
            <a:off x="4024412" y="4527664"/>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5" name="TextBox 74">
            <a:extLst>
              <a:ext uri="{FF2B5EF4-FFF2-40B4-BE49-F238E27FC236}">
                <a16:creationId xmlns:a16="http://schemas.microsoft.com/office/drawing/2014/main" id="{A940EF8D-1B04-46DF-BD3A-0366A5A26F76}"/>
              </a:ext>
            </a:extLst>
          </p:cNvPr>
          <p:cNvSpPr txBox="1"/>
          <p:nvPr/>
        </p:nvSpPr>
        <p:spPr>
          <a:xfrm>
            <a:off x="7804412" y="4527664"/>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sp>
        <p:nvSpPr>
          <p:cNvPr id="76" name="TextBox 75">
            <a:extLst>
              <a:ext uri="{FF2B5EF4-FFF2-40B4-BE49-F238E27FC236}">
                <a16:creationId xmlns:a16="http://schemas.microsoft.com/office/drawing/2014/main" id="{79FA7929-CD41-474D-BC63-7D9386BBA044}"/>
              </a:ext>
            </a:extLst>
          </p:cNvPr>
          <p:cNvSpPr txBox="1"/>
          <p:nvPr/>
        </p:nvSpPr>
        <p:spPr>
          <a:xfrm>
            <a:off x="5925563" y="5238332"/>
            <a:ext cx="360000" cy="369332"/>
          </a:xfrm>
          <a:prstGeom prst="rect">
            <a:avLst/>
          </a:prstGeom>
          <a:noFill/>
          <a:ln>
            <a:noFill/>
          </a:ln>
        </p:spPr>
        <p:txBody>
          <a:bodyPr wrap="square" rtlCol="0">
            <a:spAutoFit/>
          </a:bodyPr>
          <a:lstStyle/>
          <a:p>
            <a:pPr algn="ctr"/>
            <a:r>
              <a:rPr lang="en-US" b="1" dirty="0">
                <a:solidFill>
                  <a:srgbClr val="C7254E"/>
                </a:solidFill>
                <a:latin typeface="Consolas" panose="020B0609020204030204" pitchFamily="49" charset="0"/>
              </a:rPr>
              <a:t>+</a:t>
            </a:r>
            <a:endParaRPr lang="ro-RO" b="1" dirty="0">
              <a:solidFill>
                <a:srgbClr val="C7254E"/>
              </a:solidFill>
              <a:latin typeface="Consolas" panose="020B0609020204030204" pitchFamily="49" charset="0"/>
            </a:endParaRPr>
          </a:p>
        </p:txBody>
      </p:sp>
      <p:cxnSp>
        <p:nvCxnSpPr>
          <p:cNvPr id="79" name="Straight Arrow Connector 78">
            <a:extLst>
              <a:ext uri="{FF2B5EF4-FFF2-40B4-BE49-F238E27FC236}">
                <a16:creationId xmlns:a16="http://schemas.microsoft.com/office/drawing/2014/main" id="{4588F32D-305D-402A-982D-F846D24EDC6C}"/>
              </a:ext>
            </a:extLst>
          </p:cNvPr>
          <p:cNvCxnSpPr>
            <a:cxnSpLocks/>
          </p:cNvCxnSpPr>
          <p:nvPr/>
        </p:nvCxnSpPr>
        <p:spPr>
          <a:xfrm flipH="1">
            <a:off x="4294412" y="1282998"/>
            <a:ext cx="1811151" cy="34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8E53E01-9EFF-44A9-986D-AB54304B3515}"/>
              </a:ext>
            </a:extLst>
          </p:cNvPr>
          <p:cNvCxnSpPr/>
          <p:nvPr/>
        </p:nvCxnSpPr>
        <p:spPr>
          <a:xfrm>
            <a:off x="6105563" y="1293322"/>
            <a:ext cx="1788849" cy="3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2445A60-1279-48A4-8E87-C279409EBB88}"/>
              </a:ext>
            </a:extLst>
          </p:cNvPr>
          <p:cNvCxnSpPr/>
          <p:nvPr/>
        </p:nvCxnSpPr>
        <p:spPr>
          <a:xfrm flipH="1">
            <a:off x="3394412" y="2016996"/>
            <a:ext cx="90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273EC3C-1D31-4B84-BFDB-10A34D9999B5}"/>
              </a:ext>
            </a:extLst>
          </p:cNvPr>
          <p:cNvCxnSpPr/>
          <p:nvPr/>
        </p:nvCxnSpPr>
        <p:spPr>
          <a:xfrm>
            <a:off x="4294412" y="2044262"/>
            <a:ext cx="720000" cy="30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3C556BE-84DC-4D74-9C96-B5FB529C8093}"/>
              </a:ext>
            </a:extLst>
          </p:cNvPr>
          <p:cNvCxnSpPr/>
          <p:nvPr/>
        </p:nvCxnSpPr>
        <p:spPr>
          <a:xfrm flipH="1">
            <a:off x="7174412" y="2016996"/>
            <a:ext cx="720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3880062-FEBE-4358-9410-0CD697A5D7FC}"/>
              </a:ext>
            </a:extLst>
          </p:cNvPr>
          <p:cNvCxnSpPr/>
          <p:nvPr/>
        </p:nvCxnSpPr>
        <p:spPr>
          <a:xfrm>
            <a:off x="7894412" y="2030264"/>
            <a:ext cx="900000" cy="31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766D026-E3E0-4BE8-98F4-9DABFAAF4020}"/>
              </a:ext>
            </a:extLst>
          </p:cNvPr>
          <p:cNvCxnSpPr/>
          <p:nvPr/>
        </p:nvCxnSpPr>
        <p:spPr>
          <a:xfrm flipH="1">
            <a:off x="2944412" y="2736996"/>
            <a:ext cx="45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94B1FF1-ABB8-41A5-BED9-D88C97E80E66}"/>
              </a:ext>
            </a:extLst>
          </p:cNvPr>
          <p:cNvCxnSpPr/>
          <p:nvPr/>
        </p:nvCxnSpPr>
        <p:spPr>
          <a:xfrm flipH="1">
            <a:off x="4555726" y="2736996"/>
            <a:ext cx="45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3718E08-C1A8-48FE-9937-BE9183BFD9C1}"/>
              </a:ext>
            </a:extLst>
          </p:cNvPr>
          <p:cNvCxnSpPr/>
          <p:nvPr/>
        </p:nvCxnSpPr>
        <p:spPr>
          <a:xfrm flipH="1">
            <a:off x="6733098" y="2718332"/>
            <a:ext cx="45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B7E2A1F-A7C2-4B39-9574-0B09050BC58D}"/>
              </a:ext>
            </a:extLst>
          </p:cNvPr>
          <p:cNvCxnSpPr/>
          <p:nvPr/>
        </p:nvCxnSpPr>
        <p:spPr>
          <a:xfrm flipH="1">
            <a:off x="8344412" y="2718332"/>
            <a:ext cx="450000" cy="332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AC0B5C3-BB49-4FB5-A4D6-E61A8D7C5BC8}"/>
              </a:ext>
            </a:extLst>
          </p:cNvPr>
          <p:cNvCxnSpPr>
            <a:endCxn id="63" idx="0"/>
          </p:cNvCxnSpPr>
          <p:nvPr/>
        </p:nvCxnSpPr>
        <p:spPr>
          <a:xfrm>
            <a:off x="3394412" y="2736996"/>
            <a:ext cx="450000"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55CE3F5-E07B-4293-8D87-E1E000B9AAE0}"/>
              </a:ext>
            </a:extLst>
          </p:cNvPr>
          <p:cNvCxnSpPr/>
          <p:nvPr/>
        </p:nvCxnSpPr>
        <p:spPr>
          <a:xfrm>
            <a:off x="5014412" y="2731302"/>
            <a:ext cx="450000"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F1F658B-E480-4FC8-AE65-E222EC9960E0}"/>
              </a:ext>
            </a:extLst>
          </p:cNvPr>
          <p:cNvCxnSpPr/>
          <p:nvPr/>
        </p:nvCxnSpPr>
        <p:spPr>
          <a:xfrm>
            <a:off x="7165726" y="2741662"/>
            <a:ext cx="450000"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FA31E87-84D5-4BF8-92D6-3C3BB3F4CCE9}"/>
              </a:ext>
            </a:extLst>
          </p:cNvPr>
          <p:cNvCxnSpPr/>
          <p:nvPr/>
        </p:nvCxnSpPr>
        <p:spPr>
          <a:xfrm>
            <a:off x="8803821" y="2718332"/>
            <a:ext cx="450000"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A04EC38-F751-4F84-9A7E-9F8BE02434F3}"/>
              </a:ext>
            </a:extLst>
          </p:cNvPr>
          <p:cNvCxnSpPr>
            <a:cxnSpLocks/>
          </p:cNvCxnSpPr>
          <p:nvPr/>
        </p:nvCxnSpPr>
        <p:spPr>
          <a:xfrm>
            <a:off x="2944412" y="342900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FAE9EAA-FFDC-4A74-AA20-44EDF50B8ADD}"/>
              </a:ext>
            </a:extLst>
          </p:cNvPr>
          <p:cNvCxnSpPr/>
          <p:nvPr/>
        </p:nvCxnSpPr>
        <p:spPr>
          <a:xfrm>
            <a:off x="3844412" y="342900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50882D3-A579-4E75-BA92-62740C5FE4FE}"/>
              </a:ext>
            </a:extLst>
          </p:cNvPr>
          <p:cNvCxnSpPr/>
          <p:nvPr/>
        </p:nvCxnSpPr>
        <p:spPr>
          <a:xfrm>
            <a:off x="4564412" y="345023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93549F1-74E0-42F3-B857-D4B6AC37B772}"/>
              </a:ext>
            </a:extLst>
          </p:cNvPr>
          <p:cNvCxnSpPr/>
          <p:nvPr/>
        </p:nvCxnSpPr>
        <p:spPr>
          <a:xfrm>
            <a:off x="5464412" y="3438332"/>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F508F1D-81C9-4135-8A43-4988246D9898}"/>
              </a:ext>
            </a:extLst>
          </p:cNvPr>
          <p:cNvCxnSpPr>
            <a:cxnSpLocks/>
          </p:cNvCxnSpPr>
          <p:nvPr/>
        </p:nvCxnSpPr>
        <p:spPr>
          <a:xfrm>
            <a:off x="6733821" y="342900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4B10B1B-C573-40BB-829F-3B16F06CCD78}"/>
              </a:ext>
            </a:extLst>
          </p:cNvPr>
          <p:cNvCxnSpPr/>
          <p:nvPr/>
        </p:nvCxnSpPr>
        <p:spPr>
          <a:xfrm>
            <a:off x="7633821" y="342900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A6C936D-21D8-4442-B3CF-89FB1F3390C6}"/>
              </a:ext>
            </a:extLst>
          </p:cNvPr>
          <p:cNvCxnSpPr/>
          <p:nvPr/>
        </p:nvCxnSpPr>
        <p:spPr>
          <a:xfrm>
            <a:off x="8353821" y="3450230"/>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122DB9B-9F5F-469C-8039-CBCE814B1528}"/>
              </a:ext>
            </a:extLst>
          </p:cNvPr>
          <p:cNvCxnSpPr/>
          <p:nvPr/>
        </p:nvCxnSpPr>
        <p:spPr>
          <a:xfrm>
            <a:off x="9253821" y="3438332"/>
            <a:ext cx="0" cy="33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41889E1-A7B7-461D-9116-F855517B376B}"/>
              </a:ext>
            </a:extLst>
          </p:cNvPr>
          <p:cNvCxnSpPr>
            <a:stCxn id="33" idx="2"/>
            <a:endCxn id="41" idx="0"/>
          </p:cNvCxnSpPr>
          <p:nvPr/>
        </p:nvCxnSpPr>
        <p:spPr>
          <a:xfrm>
            <a:off x="2944412" y="4170230"/>
            <a:ext cx="450000" cy="3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301D3DC-9A1E-4ACA-95A5-26C27639B19D}"/>
              </a:ext>
            </a:extLst>
          </p:cNvPr>
          <p:cNvCxnSpPr/>
          <p:nvPr/>
        </p:nvCxnSpPr>
        <p:spPr>
          <a:xfrm>
            <a:off x="4564412" y="4168623"/>
            <a:ext cx="450000" cy="3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D3DBE97-422C-4B52-A7B6-2456849873AD}"/>
              </a:ext>
            </a:extLst>
          </p:cNvPr>
          <p:cNvCxnSpPr/>
          <p:nvPr/>
        </p:nvCxnSpPr>
        <p:spPr>
          <a:xfrm>
            <a:off x="6724412" y="4157365"/>
            <a:ext cx="450000" cy="3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32F72FF-A79C-4EBD-BE18-414CC04E6DEE}"/>
              </a:ext>
            </a:extLst>
          </p:cNvPr>
          <p:cNvCxnSpPr/>
          <p:nvPr/>
        </p:nvCxnSpPr>
        <p:spPr>
          <a:xfrm>
            <a:off x="8344412" y="4162646"/>
            <a:ext cx="450000" cy="3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9745ECF-BD95-4BDC-ADB0-A8FFB766DA26}"/>
              </a:ext>
            </a:extLst>
          </p:cNvPr>
          <p:cNvCxnSpPr>
            <a:stCxn id="34" idx="2"/>
            <a:endCxn id="41" idx="0"/>
          </p:cNvCxnSpPr>
          <p:nvPr/>
        </p:nvCxnSpPr>
        <p:spPr>
          <a:xfrm flipH="1">
            <a:off x="3394412" y="4167664"/>
            <a:ext cx="450000" cy="36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AA3108F-CCED-41C1-86B3-142125391770}"/>
              </a:ext>
            </a:extLst>
          </p:cNvPr>
          <p:cNvCxnSpPr/>
          <p:nvPr/>
        </p:nvCxnSpPr>
        <p:spPr>
          <a:xfrm flipH="1">
            <a:off x="5014412" y="4168128"/>
            <a:ext cx="450000" cy="36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62258F-A03E-4F08-80D7-B640BDE557EE}"/>
              </a:ext>
            </a:extLst>
          </p:cNvPr>
          <p:cNvCxnSpPr/>
          <p:nvPr/>
        </p:nvCxnSpPr>
        <p:spPr>
          <a:xfrm flipH="1">
            <a:off x="7183821" y="4158332"/>
            <a:ext cx="450000" cy="36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21D2887-15BA-4AE3-BFE2-32C5825E92A0}"/>
              </a:ext>
            </a:extLst>
          </p:cNvPr>
          <p:cNvCxnSpPr/>
          <p:nvPr/>
        </p:nvCxnSpPr>
        <p:spPr>
          <a:xfrm flipH="1">
            <a:off x="8803821" y="4164240"/>
            <a:ext cx="450000" cy="36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6300494-2FD7-454D-82BB-C52D1CD5F22B}"/>
              </a:ext>
            </a:extLst>
          </p:cNvPr>
          <p:cNvCxnSpPr>
            <a:stCxn id="41" idx="2"/>
            <a:endCxn id="49" idx="0"/>
          </p:cNvCxnSpPr>
          <p:nvPr/>
        </p:nvCxnSpPr>
        <p:spPr>
          <a:xfrm>
            <a:off x="3394412" y="4899679"/>
            <a:ext cx="810000" cy="33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0E00E0D-1F3D-4BBD-B3F0-7BC689CC1522}"/>
              </a:ext>
            </a:extLst>
          </p:cNvPr>
          <p:cNvCxnSpPr/>
          <p:nvPr/>
        </p:nvCxnSpPr>
        <p:spPr>
          <a:xfrm>
            <a:off x="7174412" y="4891100"/>
            <a:ext cx="810000" cy="33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71FA230-C31D-4317-AACF-CB82833F9972}"/>
              </a:ext>
            </a:extLst>
          </p:cNvPr>
          <p:cNvCxnSpPr>
            <a:stCxn id="43" idx="2"/>
            <a:endCxn id="49" idx="0"/>
          </p:cNvCxnSpPr>
          <p:nvPr/>
        </p:nvCxnSpPr>
        <p:spPr>
          <a:xfrm flipH="1">
            <a:off x="4204412" y="4899679"/>
            <a:ext cx="810000" cy="33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36F2EA1D-4A5B-4248-9BF7-1CEC7A4905D9}"/>
              </a:ext>
            </a:extLst>
          </p:cNvPr>
          <p:cNvCxnSpPr/>
          <p:nvPr/>
        </p:nvCxnSpPr>
        <p:spPr>
          <a:xfrm flipH="1">
            <a:off x="7984412" y="4891099"/>
            <a:ext cx="810000" cy="33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7FE2DF2-E4F8-45B3-A96F-82A5306B0588}"/>
              </a:ext>
            </a:extLst>
          </p:cNvPr>
          <p:cNvCxnSpPr>
            <a:stCxn id="49" idx="2"/>
          </p:cNvCxnSpPr>
          <p:nvPr/>
        </p:nvCxnSpPr>
        <p:spPr>
          <a:xfrm>
            <a:off x="4204412" y="5607664"/>
            <a:ext cx="1890000"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3F12AD2-A461-4F31-BA78-1A290747D35D}"/>
              </a:ext>
            </a:extLst>
          </p:cNvPr>
          <p:cNvCxnSpPr>
            <a:stCxn id="51" idx="2"/>
          </p:cNvCxnSpPr>
          <p:nvPr/>
        </p:nvCxnSpPr>
        <p:spPr>
          <a:xfrm flipH="1">
            <a:off x="6105563" y="5607664"/>
            <a:ext cx="1878849" cy="34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79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0F9A-94D4-4873-B735-3997CA25FEFE}"/>
              </a:ext>
            </a:extLst>
          </p:cNvPr>
          <p:cNvSpPr>
            <a:spLocks noGrp="1"/>
          </p:cNvSpPr>
          <p:nvPr>
            <p:ph type="title"/>
          </p:nvPr>
        </p:nvSpPr>
        <p:spPr/>
        <p:txBody>
          <a:bodyPr/>
          <a:lstStyle/>
          <a:p>
            <a:r>
              <a:rPr lang="ro-RO" dirty="0"/>
              <a:t>Suma și produsul elementelor unui tablou</a:t>
            </a:r>
          </a:p>
        </p:txBody>
      </p:sp>
      <p:sp>
        <p:nvSpPr>
          <p:cNvPr id="7" name="TextBox 6">
            <a:extLst>
              <a:ext uri="{FF2B5EF4-FFF2-40B4-BE49-F238E27FC236}">
                <a16:creationId xmlns:a16="http://schemas.microsoft.com/office/drawing/2014/main" id="{847AB6F9-91B2-4122-BD72-513FF5A87C68}"/>
              </a:ext>
            </a:extLst>
          </p:cNvPr>
          <p:cNvSpPr txBox="1"/>
          <p:nvPr/>
        </p:nvSpPr>
        <p:spPr>
          <a:xfrm>
            <a:off x="1598612" y="787686"/>
            <a:ext cx="4495799" cy="4801314"/>
          </a:xfrm>
          <a:prstGeom prst="rect">
            <a:avLst/>
          </a:prstGeom>
          <a:solidFill>
            <a:srgbClr val="DBE5F1"/>
          </a:solidFill>
        </p:spPr>
        <p:txBody>
          <a:bodyPr wrap="square">
            <a:spAutoFit/>
          </a:bodyPr>
          <a:lstStyle/>
          <a:p>
            <a:pPr algn="just"/>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800" dirty="0">
                <a:effectLst/>
                <a:latin typeface="Consolas" panose="020B0609020204030204" pitchFamily="49" charset="0"/>
                <a:ea typeface="Calibri" panose="020F0502020204030204" pitchFamily="34" charset="0"/>
                <a:cs typeface="Arial" panose="020B0604020202020204" pitchFamily="34" charset="0"/>
              </a:rPr>
              <a:t>&lt;iostream&gt;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 </a:t>
            </a:r>
            <a:r>
              <a:rPr lang="ro-RO" sz="1800" dirty="0">
                <a:effectLst/>
                <a:latin typeface="Consolas" panose="020B0609020204030204" pitchFamily="49" charset="0"/>
                <a:ea typeface="Calibri" panose="020F0502020204030204" pitchFamily="34" charset="0"/>
                <a:cs typeface="Arial" panose="020B0604020202020204" pitchFamily="34" charset="0"/>
              </a:rPr>
              <a:t>&lt;</a:t>
            </a:r>
            <a:r>
              <a:rPr lang="ro-RO" sz="1800" dirty="0" err="1">
                <a:effectLst/>
                <a:latin typeface="Consolas" panose="020B0609020204030204" pitchFamily="49" charset="0"/>
                <a:ea typeface="Calibri" panose="020F0502020204030204" pitchFamily="34" charset="0"/>
                <a:cs typeface="Arial" panose="020B0604020202020204" pitchFamily="34" charset="0"/>
              </a:rPr>
              <a:t>cstdlib</a:t>
            </a:r>
            <a:r>
              <a:rPr lang="ro-RO" sz="1800" dirty="0">
                <a:effectLst/>
                <a:latin typeface="Consolas" panose="020B0609020204030204" pitchFamily="49" charset="0"/>
                <a:ea typeface="Calibri" panose="020F0502020204030204" pitchFamily="34" charset="0"/>
                <a:cs typeface="Arial" panose="020B0604020202020204" pitchFamily="34" charset="0"/>
              </a:rPr>
              <a:t>&gt;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 </a:t>
            </a:r>
            <a:r>
              <a:rPr lang="ro-RO" sz="1800" dirty="0">
                <a:effectLst/>
                <a:latin typeface="Consolas" panose="020B0609020204030204" pitchFamily="49" charset="0"/>
                <a:ea typeface="Calibri" panose="020F0502020204030204" pitchFamily="34" charset="0"/>
                <a:cs typeface="Arial" panose="020B0604020202020204" pitchFamily="34" charset="0"/>
              </a:rPr>
              <a:t>&lt;</a:t>
            </a:r>
            <a:r>
              <a:rPr lang="ro-RO" sz="1800" dirty="0" err="1">
                <a:effectLst/>
                <a:latin typeface="Consolas" panose="020B0609020204030204" pitchFamily="49" charset="0"/>
                <a:ea typeface="Calibri" panose="020F0502020204030204" pitchFamily="34" charset="0"/>
                <a:cs typeface="Arial" panose="020B0604020202020204" pitchFamily="34" charset="0"/>
              </a:rPr>
              <a:t>ctime</a:t>
            </a:r>
            <a:r>
              <a:rPr lang="ro-RO" sz="1800" dirty="0">
                <a:effectLst/>
                <a:latin typeface="Consolas" panose="020B0609020204030204" pitchFamily="49" charset="0"/>
                <a:ea typeface="Calibri" panose="020F0502020204030204" pitchFamily="34" charset="0"/>
                <a:cs typeface="Arial" panose="020B0604020202020204" pitchFamily="34" charset="0"/>
              </a:rPr>
              <a:t>&gt;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using</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namespace</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std</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A[100],n;</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SumaDI</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st,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dr</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mij,s1,s2;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(st!=</a:t>
            </a:r>
            <a:r>
              <a:rPr lang="ro-RO" sz="1800" dirty="0" err="1">
                <a:effectLst/>
                <a:latin typeface="Consolas" panose="020B0609020204030204" pitchFamily="49" charset="0"/>
                <a:ea typeface="Calibri" panose="020F0502020204030204" pitchFamily="34" charset="0"/>
                <a:cs typeface="Arial" panose="020B0604020202020204" pitchFamily="34" charset="0"/>
              </a:rPr>
              <a:t>dr</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mij</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dirty="0" err="1">
                <a:effectLst/>
                <a:latin typeface="Consolas" panose="020B0609020204030204" pitchFamily="49" charset="0"/>
                <a:ea typeface="Calibri" panose="020F0502020204030204" pitchFamily="34" charset="0"/>
                <a:cs typeface="Arial" panose="020B0604020202020204" pitchFamily="34" charset="0"/>
              </a:rPr>
              <a:t>st+dr</a:t>
            </a:r>
            <a:r>
              <a:rPr lang="ro-RO" sz="1800" dirty="0">
                <a:effectLst/>
                <a:latin typeface="Consolas" panose="020B0609020204030204" pitchFamily="49" charset="0"/>
                <a:ea typeface="Calibri" panose="020F0502020204030204" pitchFamily="34" charset="0"/>
                <a:cs typeface="Arial" panose="020B0604020202020204" pitchFamily="34" charset="0"/>
              </a:rPr>
              <a:t>)/2;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s1=</a:t>
            </a:r>
            <a:r>
              <a:rPr lang="ro-RO" sz="1800" dirty="0" err="1">
                <a:effectLst/>
                <a:latin typeface="Consolas" panose="020B0609020204030204" pitchFamily="49" charset="0"/>
                <a:ea typeface="Calibri" panose="020F0502020204030204" pitchFamily="34" charset="0"/>
                <a:cs typeface="Arial" panose="020B0604020202020204" pitchFamily="34" charset="0"/>
              </a:rPr>
              <a:t>SumaDI</a:t>
            </a:r>
            <a:r>
              <a:rPr lang="ro-RO" sz="1800" dirty="0">
                <a:effectLst/>
                <a:latin typeface="Consolas" panose="020B0609020204030204" pitchFamily="49" charset="0"/>
                <a:ea typeface="Calibri" panose="020F0502020204030204" pitchFamily="34" charset="0"/>
                <a:cs typeface="Arial" panose="020B0604020202020204" pitchFamily="34" charset="0"/>
              </a:rPr>
              <a:t>(st, </a:t>
            </a:r>
            <a:r>
              <a:rPr lang="ro-RO" sz="1800" dirty="0" err="1">
                <a:effectLst/>
                <a:latin typeface="Consolas" panose="020B0609020204030204" pitchFamily="49" charset="0"/>
                <a:ea typeface="Calibri" panose="020F0502020204030204" pitchFamily="34" charset="0"/>
                <a:cs typeface="Arial" panose="020B0604020202020204" pitchFamily="34" charset="0"/>
              </a:rPr>
              <a:t>mij</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s2=</a:t>
            </a:r>
            <a:r>
              <a:rPr lang="ro-RO" sz="1800" dirty="0" err="1">
                <a:effectLst/>
                <a:latin typeface="Consolas" panose="020B0609020204030204" pitchFamily="49" charset="0"/>
                <a:ea typeface="Calibri" panose="020F0502020204030204" pitchFamily="34" charset="0"/>
                <a:cs typeface="Arial" panose="020B0604020202020204" pitchFamily="34" charset="0"/>
              </a:rPr>
              <a:t>SumaDI</a:t>
            </a:r>
            <a:r>
              <a:rPr lang="ro-RO" sz="1800" dirty="0">
                <a:effectLst/>
                <a:latin typeface="Consolas" panose="020B0609020204030204" pitchFamily="49" charset="0"/>
                <a:ea typeface="Calibri" panose="020F0502020204030204" pitchFamily="34" charset="0"/>
                <a:cs typeface="Arial" panose="020B0604020202020204" pitchFamily="34" charset="0"/>
              </a:rPr>
              <a:t>(mij+1,dr);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s1+s2;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else</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A[st];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B3DA9DC6-BA7D-4B24-B6CB-487F98558835}"/>
              </a:ext>
            </a:extLst>
          </p:cNvPr>
          <p:cNvSpPr txBox="1"/>
          <p:nvPr/>
        </p:nvSpPr>
        <p:spPr>
          <a:xfrm>
            <a:off x="6234212" y="787686"/>
            <a:ext cx="5142025" cy="3693319"/>
          </a:xfrm>
          <a:prstGeom prst="rect">
            <a:avLst/>
          </a:prstGeom>
          <a:solidFill>
            <a:srgbClr val="DBE5F1"/>
          </a:solidFill>
        </p:spPr>
        <p:txBody>
          <a:bodyPr wrap="square">
            <a:spAutoFit/>
          </a:bodyPr>
          <a:lstStyle/>
          <a:p>
            <a:pPr algn="just"/>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long</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long</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ProdusDI</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st,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dr</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mij</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long</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long</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p1,p2;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(st!=</a:t>
            </a:r>
            <a:r>
              <a:rPr lang="ro-RO" sz="1800" dirty="0" err="1">
                <a:effectLst/>
                <a:latin typeface="Consolas" panose="020B0609020204030204" pitchFamily="49" charset="0"/>
                <a:ea typeface="Calibri" panose="020F0502020204030204" pitchFamily="34" charset="0"/>
                <a:cs typeface="Arial" panose="020B0604020202020204" pitchFamily="34" charset="0"/>
              </a:rPr>
              <a:t>dr</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mij</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dirty="0" err="1">
                <a:effectLst/>
                <a:latin typeface="Consolas" panose="020B0609020204030204" pitchFamily="49" charset="0"/>
                <a:ea typeface="Calibri" panose="020F0502020204030204" pitchFamily="34" charset="0"/>
                <a:cs typeface="Arial" panose="020B0604020202020204" pitchFamily="34" charset="0"/>
              </a:rPr>
              <a:t>st+dr</a:t>
            </a:r>
            <a:r>
              <a:rPr lang="ro-RO" sz="1800" dirty="0">
                <a:effectLst/>
                <a:latin typeface="Consolas" panose="020B0609020204030204" pitchFamily="49" charset="0"/>
                <a:ea typeface="Calibri" panose="020F0502020204030204" pitchFamily="34" charset="0"/>
                <a:cs typeface="Arial" panose="020B0604020202020204" pitchFamily="34" charset="0"/>
              </a:rPr>
              <a:t>)/2;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p1=</a:t>
            </a:r>
            <a:r>
              <a:rPr lang="ro-RO" sz="1800" dirty="0" err="1">
                <a:effectLst/>
                <a:latin typeface="Consolas" panose="020B0609020204030204" pitchFamily="49" charset="0"/>
                <a:ea typeface="Calibri" panose="020F0502020204030204" pitchFamily="34" charset="0"/>
                <a:cs typeface="Arial" panose="020B0604020202020204" pitchFamily="34" charset="0"/>
              </a:rPr>
              <a:t>ProdusDI</a:t>
            </a:r>
            <a:r>
              <a:rPr lang="ro-RO" sz="1800" dirty="0">
                <a:effectLst/>
                <a:latin typeface="Consolas" panose="020B0609020204030204" pitchFamily="49" charset="0"/>
                <a:ea typeface="Calibri" panose="020F0502020204030204" pitchFamily="34" charset="0"/>
                <a:cs typeface="Arial" panose="020B0604020202020204" pitchFamily="34" charset="0"/>
              </a:rPr>
              <a:t>(st, </a:t>
            </a:r>
            <a:r>
              <a:rPr lang="ro-RO" sz="1800" dirty="0" err="1">
                <a:effectLst/>
                <a:latin typeface="Consolas" panose="020B0609020204030204" pitchFamily="49" charset="0"/>
                <a:ea typeface="Calibri" panose="020F0502020204030204" pitchFamily="34" charset="0"/>
                <a:cs typeface="Arial" panose="020B0604020202020204" pitchFamily="34" charset="0"/>
              </a:rPr>
              <a:t>mij</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p2=</a:t>
            </a:r>
            <a:r>
              <a:rPr lang="ro-RO" sz="1800" dirty="0" err="1">
                <a:effectLst/>
                <a:latin typeface="Consolas" panose="020B0609020204030204" pitchFamily="49" charset="0"/>
                <a:ea typeface="Calibri" panose="020F0502020204030204" pitchFamily="34" charset="0"/>
                <a:cs typeface="Arial" panose="020B0604020202020204" pitchFamily="34" charset="0"/>
              </a:rPr>
              <a:t>ProdusDI</a:t>
            </a:r>
            <a:r>
              <a:rPr lang="ro-RO" sz="1800" dirty="0">
                <a:effectLst/>
                <a:latin typeface="Consolas" panose="020B0609020204030204" pitchFamily="49" charset="0"/>
                <a:ea typeface="Calibri" panose="020F0502020204030204" pitchFamily="34" charset="0"/>
                <a:cs typeface="Arial" panose="020B0604020202020204" pitchFamily="34" charset="0"/>
              </a:rPr>
              <a:t>(mij+1, </a:t>
            </a:r>
            <a:r>
              <a:rPr lang="ro-RO" sz="1800" dirty="0" err="1">
                <a:effectLst/>
                <a:latin typeface="Consolas" panose="020B0609020204030204" pitchFamily="49" charset="0"/>
                <a:ea typeface="Calibri" panose="020F0502020204030204" pitchFamily="34" charset="0"/>
                <a:cs typeface="Arial" panose="020B0604020202020204" pitchFamily="34" charset="0"/>
              </a:rPr>
              <a:t>dr</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p1*p2;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else</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A[st];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888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5E01-CF65-42FB-953D-E3603EB71946}"/>
              </a:ext>
            </a:extLst>
          </p:cNvPr>
          <p:cNvSpPr>
            <a:spLocks noGrp="1"/>
          </p:cNvSpPr>
          <p:nvPr>
            <p:ph type="title"/>
          </p:nvPr>
        </p:nvSpPr>
        <p:spPr/>
        <p:txBody>
          <a:bodyPr/>
          <a:lstStyle/>
          <a:p>
            <a:r>
              <a:rPr lang="ro-RO" dirty="0"/>
              <a:t>Suma și produsul elementelor unui tablou</a:t>
            </a:r>
          </a:p>
        </p:txBody>
      </p:sp>
      <p:sp>
        <p:nvSpPr>
          <p:cNvPr id="5" name="TextBox 4">
            <a:extLst>
              <a:ext uri="{FF2B5EF4-FFF2-40B4-BE49-F238E27FC236}">
                <a16:creationId xmlns:a16="http://schemas.microsoft.com/office/drawing/2014/main" id="{0CABD1B1-5045-46E0-B1A7-37B00DDA1135}"/>
              </a:ext>
            </a:extLst>
          </p:cNvPr>
          <p:cNvSpPr txBox="1"/>
          <p:nvPr/>
        </p:nvSpPr>
        <p:spPr>
          <a:xfrm>
            <a:off x="3030616" y="764704"/>
            <a:ext cx="6127594" cy="4247317"/>
          </a:xfrm>
          <a:prstGeom prst="rect">
            <a:avLst/>
          </a:prstGeom>
          <a:solidFill>
            <a:srgbClr val="DBE5F1"/>
          </a:solidFill>
        </p:spPr>
        <p:txBody>
          <a:bodyPr wrap="square">
            <a:spAutoFit/>
          </a:bodyPr>
          <a:lstStyle/>
          <a:p>
            <a:pPr algn="just"/>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main</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srand</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dirty="0" err="1">
                <a:effectLst/>
                <a:latin typeface="Consolas" panose="020B0609020204030204" pitchFamily="49" charset="0"/>
                <a:ea typeface="Calibri" panose="020F0502020204030204" pitchFamily="34" charset="0"/>
                <a:cs typeface="Arial" panose="020B0604020202020204" pitchFamily="34" charset="0"/>
              </a:rPr>
              <a:t>time</a:t>
            </a:r>
            <a:r>
              <a:rPr lang="ro-RO" sz="1800" dirty="0">
                <a:effectLst/>
                <a:latin typeface="Consolas" panose="020B0609020204030204" pitchFamily="49" charset="0"/>
                <a:ea typeface="Calibri" panose="020F0502020204030204" pitchFamily="34" charset="0"/>
                <a:cs typeface="Arial" panose="020B0604020202020204" pitchFamily="34" charset="0"/>
              </a:rPr>
              <a:t>(NULL));</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Dati</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nr. de elemente n=</a:t>
            </a:r>
            <a:r>
              <a:rPr lang="ro-RO" sz="1800" dirty="0">
                <a:effectLst/>
                <a:latin typeface="Consolas" panose="020B0609020204030204" pitchFamily="49" charset="0"/>
                <a:ea typeface="Calibri" panose="020F0502020204030204" pitchFamily="34" charset="0"/>
                <a:cs typeface="Arial" panose="020B0604020202020204" pitchFamily="34" charset="0"/>
              </a:rPr>
              <a:t>"; cin&gt;&gt;n;</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i=0; i&lt;n; ++i)</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A[i]=0+rand()%10+1;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system</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cls</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Tabloul unidimensional: \n\t</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800" dirty="0">
                <a:effectLst/>
                <a:latin typeface="Consolas" panose="020B0609020204030204" pitchFamily="49" charset="0"/>
                <a:ea typeface="Calibri" panose="020F0502020204030204" pitchFamily="34" charset="0"/>
                <a:cs typeface="Arial" panose="020B0604020202020204" pitchFamily="34" charset="0"/>
              </a:rPr>
              <a:t>(</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i=0; i&lt;n; i++)</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&lt;&lt;A[i]&lt;&lt;"</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err="1">
                <a:effectLst/>
                <a:latin typeface="Consolas" panose="020B0609020204030204" pitchFamily="49" charset="0"/>
                <a:ea typeface="Calibri" panose="020F0502020204030204" pitchFamily="34" charset="0"/>
                <a:cs typeface="Arial" panose="020B0604020202020204" pitchFamily="34" charset="0"/>
              </a:rPr>
              <a:t>endl</a:t>
            </a:r>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t>
            </a:r>
            <a:r>
              <a:rPr lang="ro-RO" sz="18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nSuma</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\t\t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err="1">
                <a:effectLst/>
                <a:latin typeface="Consolas" panose="020B0609020204030204" pitchFamily="49" charset="0"/>
                <a:ea typeface="Calibri" panose="020F0502020204030204" pitchFamily="34" charset="0"/>
                <a:cs typeface="Arial" panose="020B0604020202020204" pitchFamily="34" charset="0"/>
              </a:rPr>
              <a:t>SumaDI</a:t>
            </a:r>
            <a:r>
              <a:rPr lang="ro-RO" sz="1800" dirty="0">
                <a:effectLst/>
                <a:latin typeface="Consolas" panose="020B0609020204030204" pitchFamily="49" charset="0"/>
                <a:ea typeface="Calibri" panose="020F0502020204030204" pitchFamily="34" charset="0"/>
                <a:cs typeface="Arial" panose="020B0604020202020204" pitchFamily="34" charset="0"/>
              </a:rPr>
              <a:t>(0,n-1);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dirty="0" err="1">
                <a:effectLst/>
                <a:latin typeface="Consolas" panose="020B0609020204030204" pitchFamily="49" charset="0"/>
                <a:ea typeface="Calibri" panose="020F0502020204030204" pitchFamily="34" charset="0"/>
                <a:cs typeface="Arial" panose="020B0604020202020204" pitchFamily="34" charset="0"/>
              </a:rPr>
              <a:t>cout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t>
            </a:r>
            <a:r>
              <a:rPr lang="ro-RO" sz="18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nProdus</a:t>
            </a:r>
            <a:r>
              <a:rPr lang="ro-RO" sz="18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\t</a:t>
            </a:r>
            <a:r>
              <a:rPr lang="ro-RO" sz="1800" dirty="0">
                <a:effectLst/>
                <a:latin typeface="Consolas" panose="020B0609020204030204" pitchFamily="49" charset="0"/>
                <a:ea typeface="Calibri" panose="020F0502020204030204" pitchFamily="34" charset="0"/>
                <a:cs typeface="Arial" panose="020B0604020202020204" pitchFamily="34" charset="0"/>
              </a:rPr>
              <a:t>"&lt;&lt;</a:t>
            </a:r>
            <a:r>
              <a:rPr lang="ro-RO" sz="1800" dirty="0" err="1">
                <a:effectLst/>
                <a:latin typeface="Consolas" panose="020B0609020204030204" pitchFamily="49" charset="0"/>
                <a:ea typeface="Calibri" panose="020F0502020204030204" pitchFamily="34" charset="0"/>
                <a:cs typeface="Arial" panose="020B0604020202020204" pitchFamily="34" charset="0"/>
              </a:rPr>
              <a:t>ProdusDI</a:t>
            </a:r>
            <a:r>
              <a:rPr lang="ro-RO" sz="1800" dirty="0">
                <a:effectLst/>
                <a:latin typeface="Consolas" panose="020B0609020204030204" pitchFamily="49" charset="0"/>
                <a:ea typeface="Calibri" panose="020F0502020204030204" pitchFamily="34" charset="0"/>
                <a:cs typeface="Arial" panose="020B0604020202020204" pitchFamily="34" charset="0"/>
              </a:rPr>
              <a:t>(0,n-1);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  </a:t>
            </a:r>
            <a:r>
              <a:rPr lang="ro-RO" sz="18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8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800" dirty="0">
                <a:effectLst/>
                <a:latin typeface="Consolas" panose="020B0609020204030204" pitchFamily="49" charset="0"/>
                <a:ea typeface="Calibri" panose="020F0502020204030204" pitchFamily="34" charset="0"/>
                <a:cs typeface="Arial" panose="020B0604020202020204" pitchFamily="34" charset="0"/>
              </a:rPr>
              <a:t>0;</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FD70C985-7E84-4FAF-A164-73867CAB8EB9}"/>
              </a:ext>
            </a:extLst>
          </p:cNvPr>
          <p:cNvSpPr txBox="1"/>
          <p:nvPr/>
        </p:nvSpPr>
        <p:spPr>
          <a:xfrm>
            <a:off x="3030615" y="5145197"/>
            <a:ext cx="6127594" cy="1477328"/>
          </a:xfrm>
          <a:prstGeom prst="rect">
            <a:avLst/>
          </a:prstGeom>
          <a:solidFill>
            <a:schemeClr val="tx2"/>
          </a:solidFill>
        </p:spPr>
        <p:txBody>
          <a:bodyPr wrap="square">
            <a:spAutoFit/>
          </a:bodyPr>
          <a:lstStyle/>
          <a:p>
            <a:r>
              <a:rPr lang="ro-RO" dirty="0">
                <a:solidFill>
                  <a:schemeClr val="tx1">
                    <a:lumMod val="40000"/>
                    <a:lumOff val="60000"/>
                  </a:schemeClr>
                </a:solidFill>
                <a:latin typeface="Consolas" panose="020B0609020204030204" pitchFamily="49" charset="0"/>
              </a:rPr>
              <a:t>Tabloul unidimensional:</a:t>
            </a:r>
          </a:p>
          <a:p>
            <a:r>
              <a:rPr lang="ro-RO" dirty="0">
                <a:solidFill>
                  <a:schemeClr val="tx1">
                    <a:lumMod val="40000"/>
                    <a:lumOff val="60000"/>
                  </a:schemeClr>
                </a:solidFill>
                <a:latin typeface="Consolas" panose="020B0609020204030204" pitchFamily="49" charset="0"/>
              </a:rPr>
              <a:t>        9 4 5 1 2 7 10 9</a:t>
            </a:r>
          </a:p>
          <a:p>
            <a:endParaRPr lang="ro-RO" dirty="0">
              <a:solidFill>
                <a:schemeClr val="tx1">
                  <a:lumMod val="40000"/>
                  <a:lumOff val="60000"/>
                </a:schemeClr>
              </a:solidFill>
              <a:latin typeface="Consolas" panose="020B0609020204030204" pitchFamily="49" charset="0"/>
            </a:endParaRPr>
          </a:p>
          <a:p>
            <a:r>
              <a:rPr lang="ro-RO" dirty="0">
                <a:solidFill>
                  <a:schemeClr val="tx1">
                    <a:lumMod val="40000"/>
                    <a:lumOff val="60000"/>
                  </a:schemeClr>
                </a:solidFill>
                <a:latin typeface="Consolas" panose="020B0609020204030204" pitchFamily="49" charset="0"/>
              </a:rPr>
              <a:t>Suma:           47</a:t>
            </a:r>
          </a:p>
          <a:p>
            <a:r>
              <a:rPr lang="ro-RO" dirty="0">
                <a:solidFill>
                  <a:schemeClr val="tx1">
                    <a:lumMod val="40000"/>
                    <a:lumOff val="60000"/>
                  </a:schemeClr>
                </a:solidFill>
                <a:latin typeface="Consolas" panose="020B0609020204030204" pitchFamily="49" charset="0"/>
              </a:rPr>
              <a:t>Produs:         226800</a:t>
            </a:r>
          </a:p>
        </p:txBody>
      </p:sp>
    </p:spTree>
    <p:extLst>
      <p:ext uri="{BB962C8B-B14F-4D97-AF65-F5344CB8AC3E}">
        <p14:creationId xmlns:p14="http://schemas.microsoft.com/office/powerpoint/2010/main" val="128591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66B1-5C7F-463E-9013-C768BC0291F0}"/>
              </a:ext>
            </a:extLst>
          </p:cNvPr>
          <p:cNvSpPr>
            <a:spLocks noGrp="1"/>
          </p:cNvSpPr>
          <p:nvPr>
            <p:ph type="title"/>
          </p:nvPr>
        </p:nvSpPr>
        <p:spPr/>
        <p:txBody>
          <a:bodyPr/>
          <a:lstStyle/>
          <a:p>
            <a:r>
              <a:rPr lang="ro-RO" dirty="0"/>
              <a:t>Calcul valoare expresie</a:t>
            </a:r>
          </a:p>
        </p:txBody>
      </p:sp>
      <p:sp>
        <p:nvSpPr>
          <p:cNvPr id="3" name="Content Placeholder 2">
            <a:extLst>
              <a:ext uri="{FF2B5EF4-FFF2-40B4-BE49-F238E27FC236}">
                <a16:creationId xmlns:a16="http://schemas.microsoft.com/office/drawing/2014/main" id="{FD0E1191-349E-493C-B12B-083B0BCC0B70}"/>
              </a:ext>
            </a:extLst>
          </p:cNvPr>
          <p:cNvSpPr>
            <a:spLocks noGrp="1"/>
          </p:cNvSpPr>
          <p:nvPr>
            <p:ph idx="1"/>
          </p:nvPr>
        </p:nvSpPr>
        <p:spPr/>
        <p:txBody>
          <a:bodyPr>
            <a:normAutofit lnSpcReduction="10000"/>
          </a:bodyPr>
          <a:lstStyle/>
          <a:p>
            <a:pPr algn="just">
              <a:lnSpc>
                <a:spcPct val="120000"/>
              </a:lnSpc>
              <a:spcBef>
                <a:spcPts val="600"/>
              </a:spcBef>
            </a:pPr>
            <a:r>
              <a:rPr lang="pt-BR" dirty="0"/>
              <a:t>Să se calculeze </a:t>
            </a:r>
            <a:r>
              <a:rPr lang="ro-RO" dirty="0"/>
              <a:t>valoarea expresiei</a:t>
            </a:r>
            <a:r>
              <a:rPr lang="pt-BR" dirty="0"/>
              <a:t> </a:t>
            </a:r>
            <a:r>
              <a:rPr lang="pt-BR" sz="2600" dirty="0">
                <a:solidFill>
                  <a:srgbClr val="C7254E"/>
                </a:solidFill>
                <a:highlight>
                  <a:srgbClr val="F9F2F4"/>
                </a:highlight>
                <a:latin typeface="Consolas" panose="020B0609020204030204" pitchFamily="49" charset="0"/>
              </a:rPr>
              <a:t>1×2+2×3+ ... +n×(n+1)</a:t>
            </a:r>
            <a:r>
              <a:rPr lang="pt-BR" dirty="0"/>
              <a:t>.</a:t>
            </a:r>
          </a:p>
          <a:p>
            <a:pPr algn="just">
              <a:lnSpc>
                <a:spcPct val="120000"/>
              </a:lnSpc>
              <a:spcBef>
                <a:spcPts val="600"/>
              </a:spcBef>
            </a:pPr>
            <a:r>
              <a:rPr lang="pt-BR" i="1" dirty="0">
                <a:solidFill>
                  <a:srgbClr val="0070C0"/>
                </a:solidFill>
              </a:rPr>
              <a:t>Subprogramul</a:t>
            </a:r>
            <a:r>
              <a:rPr lang="pt-BR" dirty="0"/>
              <a:t> </a:t>
            </a:r>
            <a:r>
              <a:rPr lang="ro-RO" sz="2600" dirty="0">
                <a:solidFill>
                  <a:srgbClr val="C7254E"/>
                </a:solidFill>
                <a:highlight>
                  <a:srgbClr val="F9F2F4"/>
                </a:highlight>
                <a:latin typeface="Consolas" panose="020B0609020204030204" pitchFamily="49" charset="0"/>
              </a:rPr>
              <a:t>D</a:t>
            </a:r>
            <a:r>
              <a:rPr lang="pt-BR" sz="2600" dirty="0">
                <a:solidFill>
                  <a:srgbClr val="C7254E"/>
                </a:solidFill>
                <a:highlight>
                  <a:srgbClr val="F9F2F4"/>
                </a:highlight>
                <a:latin typeface="Consolas" panose="020B0609020204030204" pitchFamily="49" charset="0"/>
              </a:rPr>
              <a:t>ivizeaza()</a:t>
            </a:r>
            <a:r>
              <a:rPr lang="pt-BR" dirty="0"/>
              <a:t> – Numărul de subprobleme în care se descompune</a:t>
            </a:r>
            <a:r>
              <a:rPr lang="ro-RO" dirty="0"/>
              <a:t> </a:t>
            </a:r>
            <a:r>
              <a:rPr lang="pt-BR" dirty="0"/>
              <a:t>problema este </a:t>
            </a:r>
            <a:r>
              <a:rPr lang="pt-BR" sz="2600" dirty="0">
                <a:solidFill>
                  <a:srgbClr val="C7254E"/>
                </a:solidFill>
                <a:highlight>
                  <a:srgbClr val="F9F2F4"/>
                </a:highlight>
                <a:latin typeface="Consolas" panose="020B0609020204030204" pitchFamily="49" charset="0"/>
              </a:rPr>
              <a:t>2</a:t>
            </a:r>
            <a:r>
              <a:rPr lang="pt-BR" dirty="0"/>
              <a:t>. Mul</a:t>
            </a:r>
            <a:r>
              <a:rPr lang="ro-RO" dirty="0"/>
              <a:t>ț</a:t>
            </a:r>
            <a:r>
              <a:rPr lang="pt-BR" dirty="0"/>
              <a:t>imea datelor de intrare este divizată în două submul</a:t>
            </a:r>
            <a:r>
              <a:rPr lang="ro-RO" dirty="0"/>
              <a:t>ț</a:t>
            </a:r>
            <a:r>
              <a:rPr lang="pt-BR" dirty="0"/>
              <a:t>imi disjuncte,</a:t>
            </a:r>
            <a:r>
              <a:rPr lang="ro-RO" dirty="0"/>
              <a:t> </a:t>
            </a:r>
            <a:r>
              <a:rPr lang="pt-BR" dirty="0"/>
              <a:t>prin divizarea mul</a:t>
            </a:r>
            <a:r>
              <a:rPr lang="ro-RO" dirty="0"/>
              <a:t>ț</a:t>
            </a:r>
            <a:r>
              <a:rPr lang="pt-BR" dirty="0"/>
              <a:t>imii primelor </a:t>
            </a:r>
            <a:r>
              <a:rPr lang="pt-BR" sz="2600" dirty="0">
                <a:solidFill>
                  <a:srgbClr val="C7254E"/>
                </a:solidFill>
                <a:highlight>
                  <a:srgbClr val="F9F2F4"/>
                </a:highlight>
                <a:latin typeface="Consolas" panose="020B0609020204030204" pitchFamily="49" charset="0"/>
              </a:rPr>
              <a:t>n</a:t>
            </a:r>
            <a:r>
              <a:rPr lang="pt-BR" dirty="0"/>
              <a:t> numere naturale în două submul</a:t>
            </a:r>
            <a:r>
              <a:rPr lang="ro-RO" dirty="0"/>
              <a:t>ț</a:t>
            </a:r>
            <a:r>
              <a:rPr lang="pt-BR" dirty="0"/>
              <a:t>imi disjuncte,</a:t>
            </a:r>
            <a:r>
              <a:rPr lang="ro-RO" dirty="0"/>
              <a:t> </a:t>
            </a:r>
            <a:r>
              <a:rPr lang="pt-BR" dirty="0"/>
              <a:t>adică mul</a:t>
            </a:r>
            <a:r>
              <a:rPr lang="ro-RO" dirty="0"/>
              <a:t>ț</a:t>
            </a:r>
            <a:r>
              <a:rPr lang="pt-BR" dirty="0"/>
              <a:t>imea </a:t>
            </a:r>
            <a:r>
              <a:rPr lang="pt-BR" sz="2600" dirty="0">
                <a:solidFill>
                  <a:srgbClr val="C7254E"/>
                </a:solidFill>
                <a:highlight>
                  <a:srgbClr val="F9F2F4"/>
                </a:highlight>
                <a:latin typeface="Consolas" panose="020B0609020204030204" pitchFamily="49" charset="0"/>
              </a:rPr>
              <a:t>[s</a:t>
            </a:r>
            <a:r>
              <a:rPr lang="ro-RO" sz="2600" dirty="0">
                <a:solidFill>
                  <a:srgbClr val="C7254E"/>
                </a:solidFill>
                <a:highlight>
                  <a:srgbClr val="F9F2F4"/>
                </a:highlight>
                <a:latin typeface="Consolas" panose="020B0609020204030204" pitchFamily="49" charset="0"/>
              </a:rPr>
              <a:t>t, </a:t>
            </a:r>
            <a:r>
              <a:rPr lang="pt-BR" sz="2600" dirty="0">
                <a:solidFill>
                  <a:srgbClr val="C7254E"/>
                </a:solidFill>
                <a:highlight>
                  <a:srgbClr val="F9F2F4"/>
                </a:highlight>
                <a:latin typeface="Consolas" panose="020B0609020204030204" pitchFamily="49" charset="0"/>
              </a:rPr>
              <a:t>d</a:t>
            </a:r>
            <a:r>
              <a:rPr lang="ro-RO" sz="2600" dirty="0">
                <a:solidFill>
                  <a:srgbClr val="C7254E"/>
                </a:solidFill>
                <a:highlight>
                  <a:srgbClr val="F9F2F4"/>
                </a:highlight>
                <a:latin typeface="Consolas" panose="020B0609020204030204" pitchFamily="49" charset="0"/>
              </a:rPr>
              <a:t>r</a:t>
            </a:r>
            <a:r>
              <a:rPr lang="pt-BR" sz="2600" dirty="0">
                <a:solidFill>
                  <a:srgbClr val="C7254E"/>
                </a:solidFill>
                <a:highlight>
                  <a:srgbClr val="F9F2F4"/>
                </a:highlight>
                <a:latin typeface="Consolas" panose="020B0609020204030204" pitchFamily="49" charset="0"/>
              </a:rPr>
              <a:t>]</a:t>
            </a:r>
            <a:r>
              <a:rPr lang="pt-BR" dirty="0"/>
              <a:t> (unde </a:t>
            </a:r>
            <a:r>
              <a:rPr lang="pt-BR" sz="2600" dirty="0">
                <a:solidFill>
                  <a:srgbClr val="C7254E"/>
                </a:solidFill>
                <a:highlight>
                  <a:srgbClr val="F9F2F4"/>
                </a:highlight>
                <a:latin typeface="Consolas" panose="020B0609020204030204" pitchFamily="49" charset="0"/>
              </a:rPr>
              <a:t>s</a:t>
            </a:r>
            <a:r>
              <a:rPr lang="ro-RO" sz="2600" dirty="0">
                <a:solidFill>
                  <a:srgbClr val="C7254E"/>
                </a:solidFill>
                <a:highlight>
                  <a:srgbClr val="F9F2F4"/>
                </a:highlight>
                <a:latin typeface="Consolas" panose="020B0609020204030204" pitchFamily="49" charset="0"/>
              </a:rPr>
              <a:t>t</a:t>
            </a:r>
            <a:r>
              <a:rPr lang="pt-BR" dirty="0"/>
              <a:t> este primul număr din mul</a:t>
            </a:r>
            <a:r>
              <a:rPr lang="ro-RO" dirty="0"/>
              <a:t>ț</a:t>
            </a:r>
            <a:r>
              <a:rPr lang="pt-BR" dirty="0"/>
              <a:t>ime, iar </a:t>
            </a:r>
            <a:r>
              <a:rPr lang="pt-BR" sz="2600" dirty="0">
                <a:solidFill>
                  <a:srgbClr val="C7254E"/>
                </a:solidFill>
                <a:highlight>
                  <a:srgbClr val="F9F2F4"/>
                </a:highlight>
                <a:latin typeface="Consolas" panose="020B0609020204030204" pitchFamily="49" charset="0"/>
              </a:rPr>
              <a:t>d</a:t>
            </a:r>
            <a:r>
              <a:rPr lang="ro-RO" sz="2600" dirty="0">
                <a:solidFill>
                  <a:srgbClr val="C7254E"/>
                </a:solidFill>
                <a:highlight>
                  <a:srgbClr val="F9F2F4"/>
                </a:highlight>
                <a:latin typeface="Consolas" panose="020B0609020204030204" pitchFamily="49" charset="0"/>
              </a:rPr>
              <a:t>r</a:t>
            </a:r>
            <a:r>
              <a:rPr lang="pt-BR" dirty="0"/>
              <a:t> ultimul număr din</a:t>
            </a:r>
            <a:r>
              <a:rPr lang="ro-RO" dirty="0"/>
              <a:t> </a:t>
            </a:r>
            <a:r>
              <a:rPr lang="pt-BR" dirty="0"/>
              <a:t>mul</a:t>
            </a:r>
            <a:r>
              <a:rPr lang="ro-RO" dirty="0"/>
              <a:t>ț</a:t>
            </a:r>
            <a:r>
              <a:rPr lang="pt-BR" dirty="0"/>
              <a:t>ime) este divizată în două submul</a:t>
            </a:r>
            <a:r>
              <a:rPr lang="ro-RO" dirty="0"/>
              <a:t>ț</a:t>
            </a:r>
            <a:r>
              <a:rPr lang="pt-BR" dirty="0"/>
              <a:t>imi disjuncte, </a:t>
            </a:r>
            <a:r>
              <a:rPr lang="pt-BR" sz="2600" dirty="0">
                <a:solidFill>
                  <a:srgbClr val="C7254E"/>
                </a:solidFill>
                <a:highlight>
                  <a:srgbClr val="F9F2F4"/>
                </a:highlight>
                <a:latin typeface="Consolas" panose="020B0609020204030204" pitchFamily="49" charset="0"/>
              </a:rPr>
              <a:t>[s</a:t>
            </a:r>
            <a:r>
              <a:rPr lang="ro-RO" sz="2600" dirty="0">
                <a:solidFill>
                  <a:srgbClr val="C7254E"/>
                </a:solidFill>
                <a:highlight>
                  <a:srgbClr val="F9F2F4"/>
                </a:highlight>
                <a:latin typeface="Consolas" panose="020B0609020204030204" pitchFamily="49" charset="0"/>
              </a:rPr>
              <a:t>t,</a:t>
            </a:r>
            <a:r>
              <a:rPr lang="pt-BR" sz="2600" dirty="0">
                <a:solidFill>
                  <a:srgbClr val="C7254E"/>
                </a:solidFill>
                <a:highlight>
                  <a:srgbClr val="F9F2F4"/>
                </a:highlight>
                <a:latin typeface="Consolas" panose="020B0609020204030204" pitchFamily="49" charset="0"/>
              </a:rPr>
              <a:t>m</a:t>
            </a:r>
            <a:r>
              <a:rPr lang="ro-RO" sz="2600" dirty="0" err="1">
                <a:solidFill>
                  <a:srgbClr val="C7254E"/>
                </a:solidFill>
                <a:highlight>
                  <a:srgbClr val="F9F2F4"/>
                </a:highlight>
                <a:latin typeface="Consolas" panose="020B0609020204030204" pitchFamily="49" charset="0"/>
              </a:rPr>
              <a:t>ij</a:t>
            </a:r>
            <a:r>
              <a:rPr lang="pt-BR" sz="2600" dirty="0">
                <a:solidFill>
                  <a:srgbClr val="C7254E"/>
                </a:solidFill>
                <a:highlight>
                  <a:srgbClr val="F9F2F4"/>
                </a:highlight>
                <a:latin typeface="Consolas" panose="020B0609020204030204" pitchFamily="49" charset="0"/>
              </a:rPr>
              <a:t>]</a:t>
            </a:r>
            <a:r>
              <a:rPr lang="pt-BR" dirty="0"/>
              <a:t> şi </a:t>
            </a:r>
            <a:r>
              <a:rPr lang="pt-BR" sz="2600" dirty="0">
                <a:solidFill>
                  <a:srgbClr val="C7254E"/>
                </a:solidFill>
                <a:highlight>
                  <a:srgbClr val="F9F2F4"/>
                </a:highlight>
                <a:latin typeface="Consolas" panose="020B0609020204030204" pitchFamily="49" charset="0"/>
              </a:rPr>
              <a:t>[m</a:t>
            </a:r>
            <a:r>
              <a:rPr lang="ro-RO" sz="2600" dirty="0" err="1">
                <a:solidFill>
                  <a:srgbClr val="C7254E"/>
                </a:solidFill>
                <a:highlight>
                  <a:srgbClr val="F9F2F4"/>
                </a:highlight>
                <a:latin typeface="Consolas" panose="020B0609020204030204" pitchFamily="49" charset="0"/>
              </a:rPr>
              <a:t>ij</a:t>
            </a:r>
            <a:r>
              <a:rPr lang="pt-BR" sz="2600" dirty="0">
                <a:solidFill>
                  <a:srgbClr val="C7254E"/>
                </a:solidFill>
                <a:highlight>
                  <a:srgbClr val="F9F2F4"/>
                </a:highlight>
                <a:latin typeface="Consolas" panose="020B0609020204030204" pitchFamily="49" charset="0"/>
              </a:rPr>
              <a:t>+1,d</a:t>
            </a:r>
            <a:r>
              <a:rPr lang="ro-RO" sz="2600" dirty="0">
                <a:solidFill>
                  <a:srgbClr val="C7254E"/>
                </a:solidFill>
                <a:highlight>
                  <a:srgbClr val="F9F2F4"/>
                </a:highlight>
                <a:latin typeface="Consolas" panose="020B0609020204030204" pitchFamily="49" charset="0"/>
              </a:rPr>
              <a:t>r</a:t>
            </a:r>
            <a:r>
              <a:rPr lang="pt-BR" sz="2600" dirty="0">
                <a:solidFill>
                  <a:srgbClr val="C7254E"/>
                </a:solidFill>
                <a:highlight>
                  <a:srgbClr val="F9F2F4"/>
                </a:highlight>
                <a:latin typeface="Consolas" panose="020B0609020204030204" pitchFamily="49" charset="0"/>
              </a:rPr>
              <a:t>]</a:t>
            </a:r>
            <a:r>
              <a:rPr lang="pt-BR" dirty="0"/>
              <a:t>, unde </a:t>
            </a:r>
            <a:r>
              <a:rPr lang="pt-BR" sz="2600" dirty="0">
                <a:solidFill>
                  <a:srgbClr val="C7254E"/>
                </a:solidFill>
                <a:highlight>
                  <a:srgbClr val="F9F2F4"/>
                </a:highlight>
                <a:latin typeface="Consolas" panose="020B0609020204030204" pitchFamily="49" charset="0"/>
              </a:rPr>
              <a:t>m</a:t>
            </a:r>
            <a:r>
              <a:rPr lang="ro-RO" sz="2600" dirty="0" err="1">
                <a:solidFill>
                  <a:srgbClr val="C7254E"/>
                </a:solidFill>
                <a:highlight>
                  <a:srgbClr val="F9F2F4"/>
                </a:highlight>
                <a:latin typeface="Consolas" panose="020B0609020204030204" pitchFamily="49" charset="0"/>
              </a:rPr>
              <a:t>ij</a:t>
            </a:r>
            <a:r>
              <a:rPr lang="pt-BR" dirty="0"/>
              <a:t> este</a:t>
            </a:r>
            <a:r>
              <a:rPr lang="ro-RO" dirty="0"/>
              <a:t> </a:t>
            </a:r>
            <a:r>
              <a:rPr lang="pt-BR" dirty="0"/>
              <a:t>numărul din mijlocul intervalului: </a:t>
            </a:r>
            <a:r>
              <a:rPr lang="pt-BR" sz="2600" dirty="0">
                <a:solidFill>
                  <a:srgbClr val="C7254E"/>
                </a:solidFill>
                <a:highlight>
                  <a:srgbClr val="F9F2F4"/>
                </a:highlight>
                <a:latin typeface="Consolas" panose="020B0609020204030204" pitchFamily="49" charset="0"/>
              </a:rPr>
              <a:t>m</a:t>
            </a:r>
            <a:r>
              <a:rPr lang="ro-RO" sz="2600" dirty="0" err="1">
                <a:solidFill>
                  <a:srgbClr val="C7254E"/>
                </a:solidFill>
                <a:highlight>
                  <a:srgbClr val="F9F2F4"/>
                </a:highlight>
                <a:latin typeface="Consolas" panose="020B0609020204030204" pitchFamily="49" charset="0"/>
              </a:rPr>
              <a:t>ij</a:t>
            </a:r>
            <a:r>
              <a:rPr lang="pt-BR" sz="2600" dirty="0">
                <a:solidFill>
                  <a:srgbClr val="C7254E"/>
                </a:solidFill>
                <a:highlight>
                  <a:srgbClr val="F9F2F4"/>
                </a:highlight>
                <a:latin typeface="Consolas" panose="020B0609020204030204" pitchFamily="49" charset="0"/>
              </a:rPr>
              <a:t>=(s</a:t>
            </a:r>
            <a:r>
              <a:rPr lang="ro-RO" sz="2600" dirty="0">
                <a:solidFill>
                  <a:srgbClr val="C7254E"/>
                </a:solidFill>
                <a:highlight>
                  <a:srgbClr val="F9F2F4"/>
                </a:highlight>
                <a:latin typeface="Consolas" panose="020B0609020204030204" pitchFamily="49" charset="0"/>
              </a:rPr>
              <a:t>t</a:t>
            </a:r>
            <a:r>
              <a:rPr lang="pt-BR" sz="2600" dirty="0">
                <a:solidFill>
                  <a:srgbClr val="C7254E"/>
                </a:solidFill>
                <a:highlight>
                  <a:srgbClr val="F9F2F4"/>
                </a:highlight>
                <a:latin typeface="Consolas" panose="020B0609020204030204" pitchFamily="49" charset="0"/>
              </a:rPr>
              <a:t>+d</a:t>
            </a:r>
            <a:r>
              <a:rPr lang="ro-RO" sz="2600" dirty="0">
                <a:solidFill>
                  <a:srgbClr val="C7254E"/>
                </a:solidFill>
                <a:highlight>
                  <a:srgbClr val="F9F2F4"/>
                </a:highlight>
                <a:latin typeface="Consolas" panose="020B0609020204030204" pitchFamily="49" charset="0"/>
              </a:rPr>
              <a:t>r</a:t>
            </a:r>
            <a:r>
              <a:rPr lang="pt-BR" sz="2600" dirty="0">
                <a:solidFill>
                  <a:srgbClr val="C7254E"/>
                </a:solidFill>
                <a:highlight>
                  <a:srgbClr val="F9F2F4"/>
                </a:highlight>
                <a:latin typeface="Consolas" panose="020B0609020204030204" pitchFamily="49" charset="0"/>
              </a:rPr>
              <a:t>)/2</a:t>
            </a:r>
            <a:r>
              <a:rPr lang="pt-BR" dirty="0"/>
              <a:t>. În subprogram, procesul de divizare constă</a:t>
            </a:r>
            <a:r>
              <a:rPr lang="ro-RO" dirty="0"/>
              <a:t> </a:t>
            </a:r>
            <a:r>
              <a:rPr lang="pt-BR" dirty="0"/>
              <a:t>în determinarea mijlocului intervalului, </a:t>
            </a:r>
            <a:r>
              <a:rPr lang="pt-BR" sz="2600" dirty="0">
                <a:solidFill>
                  <a:srgbClr val="C7254E"/>
                </a:solidFill>
                <a:highlight>
                  <a:srgbClr val="F9F2F4"/>
                </a:highlight>
                <a:latin typeface="Consolas" panose="020B0609020204030204" pitchFamily="49" charset="0"/>
              </a:rPr>
              <a:t>m</a:t>
            </a:r>
            <a:r>
              <a:rPr lang="ro-RO" sz="2600" dirty="0" err="1">
                <a:solidFill>
                  <a:srgbClr val="C7254E"/>
                </a:solidFill>
                <a:highlight>
                  <a:srgbClr val="F9F2F4"/>
                </a:highlight>
                <a:latin typeface="Consolas" panose="020B0609020204030204" pitchFamily="49" charset="0"/>
              </a:rPr>
              <a:t>ij</a:t>
            </a:r>
            <a:r>
              <a:rPr lang="pt-BR" dirty="0"/>
              <a:t>.</a:t>
            </a:r>
          </a:p>
        </p:txBody>
      </p:sp>
    </p:spTree>
    <p:extLst>
      <p:ext uri="{BB962C8B-B14F-4D97-AF65-F5344CB8AC3E}">
        <p14:creationId xmlns:p14="http://schemas.microsoft.com/office/powerpoint/2010/main" val="41574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8C8D-4F14-4F26-8EA6-214FC6012189}"/>
              </a:ext>
            </a:extLst>
          </p:cNvPr>
          <p:cNvSpPr>
            <a:spLocks noGrp="1"/>
          </p:cNvSpPr>
          <p:nvPr>
            <p:ph type="title"/>
          </p:nvPr>
        </p:nvSpPr>
        <p:spPr/>
        <p:txBody>
          <a:bodyPr>
            <a:normAutofit/>
          </a:bodyPr>
          <a:lstStyle/>
          <a:p>
            <a:r>
              <a:rPr lang="ro-RO" dirty="0"/>
              <a:t>Tehnici recursive. Divide Et </a:t>
            </a:r>
            <a:r>
              <a:rPr lang="ro-RO" dirty="0" err="1"/>
              <a:t>Impera</a:t>
            </a:r>
            <a:endParaRPr lang="ro-RO" dirty="0"/>
          </a:p>
        </p:txBody>
      </p:sp>
      <p:sp>
        <p:nvSpPr>
          <p:cNvPr id="3" name="Content Placeholder 2">
            <a:extLst>
              <a:ext uri="{FF2B5EF4-FFF2-40B4-BE49-F238E27FC236}">
                <a16:creationId xmlns:a16="http://schemas.microsoft.com/office/drawing/2014/main" id="{C236EDC2-FB51-4D73-8633-716F6B051C1C}"/>
              </a:ext>
            </a:extLst>
          </p:cNvPr>
          <p:cNvSpPr>
            <a:spLocks noGrp="1"/>
          </p:cNvSpPr>
          <p:nvPr>
            <p:ph idx="1"/>
          </p:nvPr>
        </p:nvSpPr>
        <p:spPr/>
        <p:txBody>
          <a:bodyPr>
            <a:normAutofit/>
          </a:bodyPr>
          <a:lstStyle/>
          <a:p>
            <a:pPr marL="0" indent="0" algn="just">
              <a:buNone/>
            </a:pPr>
            <a:r>
              <a:rPr lang="ro-RO" dirty="0"/>
              <a:t>Vei afla:</a:t>
            </a:r>
          </a:p>
          <a:p>
            <a:pPr algn="just"/>
            <a:r>
              <a:rPr lang="ro-RO" dirty="0"/>
              <a:t>Cum funcționează tehnica Divide Et </a:t>
            </a:r>
            <a:r>
              <a:rPr lang="ro-RO" dirty="0" err="1"/>
              <a:t>Impera</a:t>
            </a:r>
            <a:r>
              <a:rPr lang="ro-RO" dirty="0"/>
              <a:t>;</a:t>
            </a:r>
            <a:endParaRPr lang="en-US" dirty="0"/>
          </a:p>
          <a:p>
            <a:pPr algn="just"/>
            <a:r>
              <a:rPr lang="ro-RO" dirty="0"/>
              <a:t>Unde se aplică; </a:t>
            </a:r>
          </a:p>
          <a:p>
            <a:pPr lvl="1" algn="just"/>
            <a:r>
              <a:rPr lang="ro-RO" dirty="0"/>
              <a:t>Sortare Divide Et </a:t>
            </a:r>
            <a:r>
              <a:rPr lang="ro-RO" dirty="0" err="1"/>
              <a:t>Impera</a:t>
            </a:r>
            <a:r>
              <a:rPr lang="ro-RO" dirty="0"/>
              <a:t> – </a:t>
            </a:r>
            <a:r>
              <a:rPr lang="en-US" dirty="0" err="1"/>
              <a:t>Sortare</a:t>
            </a:r>
            <a:r>
              <a:rPr lang="en-US" dirty="0"/>
              <a:t> </a:t>
            </a:r>
            <a:r>
              <a:rPr lang="en-US" dirty="0" err="1"/>
              <a:t>prin</a:t>
            </a:r>
            <a:r>
              <a:rPr lang="en-US" dirty="0"/>
              <a:t> </a:t>
            </a:r>
            <a:r>
              <a:rPr lang="en-US" dirty="0" err="1"/>
              <a:t>interclasare</a:t>
            </a:r>
            <a:r>
              <a:rPr lang="en-US" dirty="0"/>
              <a:t> (</a:t>
            </a:r>
            <a:r>
              <a:rPr lang="ro-RO" dirty="0" err="1"/>
              <a:t>MergeSort</a:t>
            </a:r>
            <a:r>
              <a:rPr lang="en-US" dirty="0"/>
              <a:t>)</a:t>
            </a:r>
            <a:r>
              <a:rPr lang="ro-RO" dirty="0"/>
              <a:t>;</a:t>
            </a:r>
          </a:p>
          <a:p>
            <a:pPr lvl="1" algn="just"/>
            <a:r>
              <a:rPr lang="ro-RO" dirty="0"/>
              <a:t>Problema Turnurilor din Hanoi.</a:t>
            </a:r>
            <a:endParaRPr lang="en-US" dirty="0"/>
          </a:p>
        </p:txBody>
      </p:sp>
    </p:spTree>
    <p:extLst>
      <p:ext uri="{BB962C8B-B14F-4D97-AF65-F5344CB8AC3E}">
        <p14:creationId xmlns:p14="http://schemas.microsoft.com/office/powerpoint/2010/main" val="321016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2B99-8C9E-4A6B-AC65-C4D2345AA253}"/>
              </a:ext>
            </a:extLst>
          </p:cNvPr>
          <p:cNvSpPr>
            <a:spLocks noGrp="1"/>
          </p:cNvSpPr>
          <p:nvPr>
            <p:ph type="title"/>
          </p:nvPr>
        </p:nvSpPr>
        <p:spPr/>
        <p:txBody>
          <a:bodyPr/>
          <a:lstStyle/>
          <a:p>
            <a:r>
              <a:rPr lang="ro-RO" dirty="0"/>
              <a:t>Calcul valoare expresie</a:t>
            </a:r>
          </a:p>
        </p:txBody>
      </p:sp>
      <p:sp>
        <p:nvSpPr>
          <p:cNvPr id="3" name="Content Placeholder 2">
            <a:extLst>
              <a:ext uri="{FF2B5EF4-FFF2-40B4-BE49-F238E27FC236}">
                <a16:creationId xmlns:a16="http://schemas.microsoft.com/office/drawing/2014/main" id="{782A7158-A32E-4754-BAFC-92855C5409BE}"/>
              </a:ext>
            </a:extLst>
          </p:cNvPr>
          <p:cNvSpPr>
            <a:spLocks noGrp="1"/>
          </p:cNvSpPr>
          <p:nvPr>
            <p:ph idx="1"/>
          </p:nvPr>
        </p:nvSpPr>
        <p:spPr/>
        <p:txBody>
          <a:bodyPr/>
          <a:lstStyle/>
          <a:p>
            <a:pPr algn="just">
              <a:lnSpc>
                <a:spcPct val="100000"/>
              </a:lnSpc>
            </a:pPr>
            <a:r>
              <a:rPr lang="pt-BR" i="1" dirty="0">
                <a:solidFill>
                  <a:srgbClr val="0070C0"/>
                </a:solidFill>
              </a:rPr>
              <a:t>Subprogramul</a:t>
            </a:r>
            <a:r>
              <a:rPr lang="pt-BR" dirty="0"/>
              <a:t> </a:t>
            </a:r>
            <a:r>
              <a:rPr lang="ro-RO" sz="2600" dirty="0">
                <a:solidFill>
                  <a:srgbClr val="C7254E"/>
                </a:solidFill>
                <a:highlight>
                  <a:srgbClr val="F9F2F4"/>
                </a:highlight>
                <a:latin typeface="Consolas" panose="020B0609020204030204" pitchFamily="49" charset="0"/>
              </a:rPr>
              <a:t>C</a:t>
            </a:r>
            <a:r>
              <a:rPr lang="pt-BR" sz="2600" dirty="0">
                <a:solidFill>
                  <a:srgbClr val="C7254E"/>
                </a:solidFill>
                <a:highlight>
                  <a:srgbClr val="F9F2F4"/>
                </a:highlight>
                <a:latin typeface="Consolas" panose="020B0609020204030204" pitchFamily="49" charset="0"/>
              </a:rPr>
              <a:t>ombina(</a:t>
            </a:r>
            <a:r>
              <a:rPr lang="ro-RO" sz="2600" dirty="0">
                <a:solidFill>
                  <a:srgbClr val="C7254E"/>
                </a:solidFill>
                <a:highlight>
                  <a:srgbClr val="F9F2F4"/>
                </a:highlight>
                <a:latin typeface="Consolas" panose="020B0609020204030204" pitchFamily="49" charset="0"/>
              </a:rPr>
              <a:t>)</a:t>
            </a:r>
            <a:r>
              <a:rPr lang="ro-RO" dirty="0"/>
              <a:t> </a:t>
            </a:r>
            <a:r>
              <a:rPr lang="pt-BR" dirty="0"/>
              <a:t>– Combinarea solu</a:t>
            </a:r>
            <a:r>
              <a:rPr lang="ro-RO" dirty="0"/>
              <a:t>ț</a:t>
            </a:r>
            <a:r>
              <a:rPr lang="pt-BR" dirty="0"/>
              <a:t>iei înseamnă adunarea celor două sume</a:t>
            </a:r>
            <a:r>
              <a:rPr lang="ro-RO" dirty="0"/>
              <a:t> </a:t>
            </a:r>
            <a:r>
              <a:rPr lang="pt-BR" dirty="0"/>
              <a:t>ob</a:t>
            </a:r>
            <a:r>
              <a:rPr lang="ro-RO" dirty="0"/>
              <a:t>ț</a:t>
            </a:r>
            <a:r>
              <a:rPr lang="pt-BR" dirty="0"/>
              <a:t>inute prin rezolvarea celor două subprobleme. În subprogram sunt combinate cele</a:t>
            </a:r>
            <a:r>
              <a:rPr lang="ro-RO" dirty="0"/>
              <a:t> </a:t>
            </a:r>
            <a:r>
              <a:rPr lang="pt-BR" dirty="0"/>
              <a:t>două valori ob</a:t>
            </a:r>
            <a:r>
              <a:rPr lang="ro-RO" dirty="0"/>
              <a:t>ț</a:t>
            </a:r>
            <a:r>
              <a:rPr lang="pt-BR" dirty="0"/>
              <a:t>inute din cele două intervale (se adună cele două valori, </a:t>
            </a:r>
            <a:r>
              <a:rPr lang="pt-BR" sz="2600" dirty="0">
                <a:solidFill>
                  <a:srgbClr val="C7254E"/>
                </a:solidFill>
                <a:highlight>
                  <a:srgbClr val="F9F2F4"/>
                </a:highlight>
                <a:latin typeface="Consolas" panose="020B0609020204030204" pitchFamily="49" charset="0"/>
              </a:rPr>
              <a:t>x</a:t>
            </a:r>
            <a:r>
              <a:rPr lang="pt-BR" dirty="0"/>
              <a:t> </a:t>
            </a:r>
            <a:r>
              <a:rPr lang="ro-RO" dirty="0"/>
              <a:t>ș</a:t>
            </a:r>
            <a:r>
              <a:rPr lang="pt-BR" dirty="0"/>
              <a:t>i </a:t>
            </a:r>
            <a:r>
              <a:rPr lang="pt-BR" sz="2600" dirty="0">
                <a:solidFill>
                  <a:srgbClr val="C7254E"/>
                </a:solidFill>
                <a:highlight>
                  <a:srgbClr val="F9F2F4"/>
                </a:highlight>
                <a:latin typeface="Consolas" panose="020B0609020204030204" pitchFamily="49" charset="0"/>
              </a:rPr>
              <a:t>y</a:t>
            </a:r>
            <a:r>
              <a:rPr lang="pt-BR" dirty="0"/>
              <a:t>)</a:t>
            </a:r>
            <a:r>
              <a:rPr lang="ro-RO" dirty="0"/>
              <a:t> </a:t>
            </a:r>
            <a:r>
              <a:rPr lang="pt-BR" dirty="0"/>
              <a:t>ob</a:t>
            </a:r>
            <a:r>
              <a:rPr lang="ro-RO" dirty="0"/>
              <a:t>ț</a:t>
            </a:r>
            <a:r>
              <a:rPr lang="pt-BR" dirty="0"/>
              <a:t>inându-se solu</a:t>
            </a:r>
            <a:r>
              <a:rPr lang="ro-RO" dirty="0"/>
              <a:t>ț</a:t>
            </a:r>
            <a:r>
              <a:rPr lang="pt-BR" dirty="0"/>
              <a:t>ia </a:t>
            </a:r>
            <a:r>
              <a:rPr lang="pt-BR" sz="2600" dirty="0">
                <a:solidFill>
                  <a:srgbClr val="C7254E"/>
                </a:solidFill>
                <a:highlight>
                  <a:srgbClr val="F9F2F4"/>
                </a:highlight>
                <a:latin typeface="Consolas" panose="020B0609020204030204" pitchFamily="49" charset="0"/>
              </a:rPr>
              <a:t>z</a:t>
            </a:r>
            <a:r>
              <a:rPr lang="pt-BR" dirty="0"/>
              <a:t>.</a:t>
            </a:r>
            <a:endParaRPr lang="ro-RO" dirty="0"/>
          </a:p>
          <a:p>
            <a:pPr algn="just">
              <a:lnSpc>
                <a:spcPct val="100000"/>
              </a:lnSpc>
            </a:pPr>
            <a:endParaRPr lang="ro-RO" dirty="0"/>
          </a:p>
        </p:txBody>
      </p:sp>
    </p:spTree>
    <p:extLst>
      <p:ext uri="{BB962C8B-B14F-4D97-AF65-F5344CB8AC3E}">
        <p14:creationId xmlns:p14="http://schemas.microsoft.com/office/powerpoint/2010/main" val="407528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E19-1A36-469B-8319-F84008BA2E5C}"/>
              </a:ext>
            </a:extLst>
          </p:cNvPr>
          <p:cNvSpPr>
            <a:spLocks noGrp="1"/>
          </p:cNvSpPr>
          <p:nvPr>
            <p:ph type="title"/>
          </p:nvPr>
        </p:nvSpPr>
        <p:spPr/>
        <p:txBody>
          <a:bodyPr/>
          <a:lstStyle/>
          <a:p>
            <a:r>
              <a:rPr lang="ro-RO" dirty="0"/>
              <a:t>Calcul valoare expresie</a:t>
            </a:r>
          </a:p>
        </p:txBody>
      </p:sp>
      <p:sp>
        <p:nvSpPr>
          <p:cNvPr id="3" name="Content Placeholder 2">
            <a:extLst>
              <a:ext uri="{FF2B5EF4-FFF2-40B4-BE49-F238E27FC236}">
                <a16:creationId xmlns:a16="http://schemas.microsoft.com/office/drawing/2014/main" id="{E6E7B8CF-4F02-44EE-919A-3053A79454E6}"/>
              </a:ext>
            </a:extLst>
          </p:cNvPr>
          <p:cNvSpPr>
            <a:spLocks noGrp="1"/>
          </p:cNvSpPr>
          <p:nvPr>
            <p:ph idx="1"/>
          </p:nvPr>
        </p:nvSpPr>
        <p:spPr/>
        <p:txBody>
          <a:bodyPr>
            <a:normAutofit/>
          </a:bodyPr>
          <a:lstStyle/>
          <a:p>
            <a:pPr algn="just">
              <a:lnSpc>
                <a:spcPct val="100000"/>
              </a:lnSpc>
            </a:pPr>
            <a:r>
              <a:rPr lang="ro-RO" i="1" dirty="0">
                <a:solidFill>
                  <a:srgbClr val="0070C0"/>
                </a:solidFill>
              </a:rPr>
              <a:t>Subprogramul </a:t>
            </a:r>
            <a:r>
              <a:rPr lang="ro-RO" sz="2400" dirty="0">
                <a:solidFill>
                  <a:srgbClr val="C7254E"/>
                </a:solidFill>
                <a:highlight>
                  <a:srgbClr val="F9F2F4"/>
                </a:highlight>
                <a:latin typeface="Consolas" panose="020B0609020204030204" pitchFamily="49" charset="0"/>
              </a:rPr>
              <a:t>DI()</a:t>
            </a:r>
            <a:r>
              <a:rPr lang="ro-RO" dirty="0"/>
              <a:t> – O subproblemă corespunde cazului de bază atunci când submulțimea conține un singur element (se poate calcula termenul sumei – produsul celor două numere consecutive – obținându-se soluția subproblemei).</a:t>
            </a:r>
          </a:p>
          <a:p>
            <a:pPr algn="just">
              <a:lnSpc>
                <a:spcPct val="100000"/>
              </a:lnSpc>
            </a:pPr>
            <a:r>
              <a:rPr lang="ro-RO" dirty="0"/>
              <a:t>Dacă s-a terminat procesul recursiv (prin procesul de divizare, cele două capete ale intervalului au ajuns să fie identice), atunci se prelucrează cazul de bază (se calculează produsul, în variabila </a:t>
            </a:r>
            <a:r>
              <a:rPr lang="ro-RO" sz="2400" dirty="0">
                <a:solidFill>
                  <a:srgbClr val="C7254E"/>
                </a:solidFill>
                <a:highlight>
                  <a:srgbClr val="F9F2F4"/>
                </a:highlight>
                <a:latin typeface="Consolas" panose="020B0609020204030204" pitchFamily="49" charset="0"/>
              </a:rPr>
              <a:t>z</a:t>
            </a:r>
            <a:r>
              <a:rPr lang="ro-RO" dirty="0"/>
              <a:t>, corespunzătoare soluției); altfel, se apelează subprogramul pentru divizarea intervalului, se apelează subprogramul </a:t>
            </a:r>
            <a:r>
              <a:rPr lang="ro-RO" sz="2400" dirty="0">
                <a:solidFill>
                  <a:srgbClr val="C7254E"/>
                </a:solidFill>
                <a:highlight>
                  <a:srgbClr val="F9F2F4"/>
                </a:highlight>
                <a:latin typeface="Consolas" panose="020B0609020204030204" pitchFamily="49" charset="0"/>
              </a:rPr>
              <a:t>DI()</a:t>
            </a:r>
            <a:r>
              <a:rPr lang="ro-RO" dirty="0"/>
              <a:t> pentru primul interval, se apelează subprogramul </a:t>
            </a:r>
            <a:r>
              <a:rPr lang="ro-RO" sz="2400" dirty="0">
                <a:solidFill>
                  <a:srgbClr val="C7254E"/>
                </a:solidFill>
                <a:highlight>
                  <a:srgbClr val="F9F2F4"/>
                </a:highlight>
                <a:latin typeface="Consolas" panose="020B0609020204030204" pitchFamily="49" charset="0"/>
              </a:rPr>
              <a:t>DI()</a:t>
            </a:r>
            <a:r>
              <a:rPr lang="ro-RO" dirty="0"/>
              <a:t> pentru al doilea interval și se combină cele două rezultate.</a:t>
            </a:r>
          </a:p>
        </p:txBody>
      </p:sp>
    </p:spTree>
    <p:extLst>
      <p:ext uri="{BB962C8B-B14F-4D97-AF65-F5344CB8AC3E}">
        <p14:creationId xmlns:p14="http://schemas.microsoft.com/office/powerpoint/2010/main" val="99704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696A-EF2B-4347-8C3E-240A48487CA1}"/>
              </a:ext>
            </a:extLst>
          </p:cNvPr>
          <p:cNvSpPr>
            <a:spLocks noGrp="1"/>
          </p:cNvSpPr>
          <p:nvPr>
            <p:ph type="title"/>
          </p:nvPr>
        </p:nvSpPr>
        <p:spPr/>
        <p:txBody>
          <a:bodyPr>
            <a:normAutofit/>
          </a:bodyPr>
          <a:lstStyle/>
          <a:p>
            <a:r>
              <a:rPr lang="ro-RO" dirty="0"/>
              <a:t>Calcul valoare expresie </a:t>
            </a:r>
            <a:r>
              <a:rPr lang="pt-BR" sz="2800" dirty="0">
                <a:solidFill>
                  <a:srgbClr val="C7254E"/>
                </a:solidFill>
                <a:highlight>
                  <a:srgbClr val="F9F2F4"/>
                </a:highlight>
                <a:latin typeface="Consolas" panose="020B0609020204030204" pitchFamily="49" charset="0"/>
              </a:rPr>
              <a:t>1×2+2×3+ ... +n×(n+1)</a:t>
            </a:r>
            <a:endParaRPr lang="ro-RO" dirty="0"/>
          </a:p>
        </p:txBody>
      </p:sp>
      <p:sp>
        <p:nvSpPr>
          <p:cNvPr id="3" name="Content Placeholder 2">
            <a:extLst>
              <a:ext uri="{FF2B5EF4-FFF2-40B4-BE49-F238E27FC236}">
                <a16:creationId xmlns:a16="http://schemas.microsoft.com/office/drawing/2014/main" id="{503DDCDC-033A-4BCF-8D63-725B62688ED7}"/>
              </a:ext>
            </a:extLst>
          </p:cNvPr>
          <p:cNvSpPr>
            <a:spLocks noGrp="1"/>
          </p:cNvSpPr>
          <p:nvPr>
            <p:ph idx="1"/>
          </p:nvPr>
        </p:nvSpPr>
        <p:spPr/>
        <p:txBody>
          <a:bodyPr/>
          <a:lstStyle/>
          <a:p>
            <a:endParaRPr lang="ro-RO" dirty="0"/>
          </a:p>
        </p:txBody>
      </p:sp>
      <p:sp>
        <p:nvSpPr>
          <p:cNvPr id="5" name="TextBox 4">
            <a:extLst>
              <a:ext uri="{FF2B5EF4-FFF2-40B4-BE49-F238E27FC236}">
                <a16:creationId xmlns:a16="http://schemas.microsoft.com/office/drawing/2014/main" id="{79763A3B-ED67-45E1-8573-100CD2346547}"/>
              </a:ext>
            </a:extLst>
          </p:cNvPr>
          <p:cNvSpPr txBox="1"/>
          <p:nvPr/>
        </p:nvSpPr>
        <p:spPr>
          <a:xfrm>
            <a:off x="1598613" y="764704"/>
            <a:ext cx="4495799" cy="5755422"/>
          </a:xfrm>
          <a:prstGeom prst="rect">
            <a:avLst/>
          </a:prstGeom>
          <a:solidFill>
            <a:srgbClr val="DBE5F1"/>
          </a:solidFill>
        </p:spPr>
        <p:txBody>
          <a:bodyPr wrap="square">
            <a:spAutoFit/>
          </a:bodyPr>
          <a:lstStyle/>
          <a:p>
            <a:pPr algn="just"/>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600" dirty="0">
                <a:effectLst/>
                <a:latin typeface="Consolas" panose="020B0609020204030204" pitchFamily="49" charset="0"/>
                <a:ea typeface="Calibri" panose="020F0502020204030204" pitchFamily="34" charset="0"/>
                <a:cs typeface="Arial" panose="020B0604020202020204" pitchFamily="34" charset="0"/>
              </a:rPr>
              <a:t>&lt;iostream&gt;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using</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namespace</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std</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Divizeaza</a:t>
            </a:r>
            <a:r>
              <a:rPr lang="ro-RO" sz="1600" dirty="0">
                <a:effectLst/>
                <a:latin typeface="Consolas" panose="020B0609020204030204" pitchFamily="49" charset="0"/>
                <a:ea typeface="Calibri" panose="020F0502020204030204" pitchFamily="34" charset="0"/>
                <a:cs typeface="Arial" panose="020B0604020202020204" pitchFamily="34" charset="0"/>
              </a:rPr>
              <a:t>(</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st,</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dr,</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&amp;</a:t>
            </a:r>
            <a:r>
              <a:rPr lang="ro-RO" sz="1600" dirty="0" err="1">
                <a:effectLst/>
                <a:latin typeface="Consolas" panose="020B0609020204030204" pitchFamily="49" charset="0"/>
                <a:ea typeface="Calibri" panose="020F0502020204030204" pitchFamily="34" charset="0"/>
                <a:cs typeface="Arial" panose="020B0604020202020204" pitchFamily="34" charset="0"/>
              </a:rPr>
              <a:t>mij</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mij</a:t>
            </a:r>
            <a:r>
              <a:rPr lang="ro-RO" sz="1600" dirty="0">
                <a:effectLst/>
                <a:latin typeface="Consolas" panose="020B0609020204030204" pitchFamily="49" charset="0"/>
                <a:ea typeface="Calibri" panose="020F0502020204030204" pitchFamily="34" charset="0"/>
                <a:cs typeface="Arial" panose="020B0604020202020204" pitchFamily="34" charset="0"/>
              </a:rPr>
              <a:t>=(</a:t>
            </a:r>
            <a:r>
              <a:rPr lang="ro-RO" sz="1600" dirty="0" err="1">
                <a:effectLst/>
                <a:latin typeface="Consolas" panose="020B0609020204030204" pitchFamily="49" charset="0"/>
                <a:ea typeface="Calibri" panose="020F0502020204030204" pitchFamily="34" charset="0"/>
                <a:cs typeface="Arial" panose="020B0604020202020204" pitchFamily="34" charset="0"/>
              </a:rPr>
              <a:t>st+dr</a:t>
            </a:r>
            <a:r>
              <a:rPr lang="ro-RO" sz="1600" dirty="0">
                <a:effectLst/>
                <a:latin typeface="Consolas" panose="020B0609020204030204" pitchFamily="49" charset="0"/>
                <a:ea typeface="Calibri" panose="020F0502020204030204" pitchFamily="34" charset="0"/>
                <a:cs typeface="Arial" panose="020B0604020202020204" pitchFamily="34" charset="0"/>
              </a:rPr>
              <a:t>)/2;</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Combina(</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x,</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y,</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&amp;z)</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z=</a:t>
            </a:r>
            <a:r>
              <a:rPr lang="ro-RO" sz="1600" dirty="0" err="1">
                <a:effectLst/>
                <a:latin typeface="Consolas" panose="020B0609020204030204" pitchFamily="49" charset="0"/>
                <a:ea typeface="Calibri" panose="020F0502020204030204" pitchFamily="34" charset="0"/>
                <a:cs typeface="Arial" panose="020B0604020202020204" pitchFamily="34" charset="0"/>
              </a:rPr>
              <a:t>x+y</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DI(</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st,</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dr,</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&amp;z)</a:t>
            </a: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mij,x1,x2;</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(st==</a:t>
            </a:r>
            <a:r>
              <a:rPr lang="ro-RO" sz="1600" dirty="0" err="1">
                <a:effectLst/>
                <a:latin typeface="Consolas" panose="020B0609020204030204" pitchFamily="49" charset="0"/>
                <a:ea typeface="Calibri" panose="020F0502020204030204" pitchFamily="34" charset="0"/>
                <a:cs typeface="Arial" panose="020B0604020202020204" pitchFamily="34" charset="0"/>
              </a:rPr>
              <a:t>dr</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z=st*(st+1);</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else</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dirty="0" err="1">
                <a:latin typeface="Consolas" panose="020B0609020204030204" pitchFamily="49" charset="0"/>
                <a:ea typeface="Calibri" panose="020F0502020204030204" pitchFamily="34" charset="0"/>
                <a:cs typeface="Arial" panose="020B0604020202020204" pitchFamily="34" charset="0"/>
              </a:rPr>
              <a:t>D</a:t>
            </a:r>
            <a:r>
              <a:rPr lang="ro-RO" sz="1600" dirty="0" err="1">
                <a:effectLst/>
                <a:latin typeface="Consolas" panose="020B0609020204030204" pitchFamily="49" charset="0"/>
                <a:ea typeface="Calibri" panose="020F0502020204030204" pitchFamily="34" charset="0"/>
                <a:cs typeface="Arial" panose="020B0604020202020204" pitchFamily="34" charset="0"/>
              </a:rPr>
              <a:t>ivizeaza</a:t>
            </a:r>
            <a:r>
              <a:rPr lang="ro-RO" sz="1600" dirty="0">
                <a:effectLst/>
                <a:latin typeface="Consolas" panose="020B0609020204030204" pitchFamily="49" charset="0"/>
                <a:ea typeface="Calibri" panose="020F0502020204030204" pitchFamily="34" charset="0"/>
                <a:cs typeface="Arial" panose="020B0604020202020204" pitchFamily="34" charset="0"/>
              </a:rPr>
              <a:t>(</a:t>
            </a:r>
            <a:r>
              <a:rPr lang="ro-RO" sz="1600" dirty="0" err="1">
                <a:effectLst/>
                <a:latin typeface="Consolas" panose="020B0609020204030204" pitchFamily="49" charset="0"/>
                <a:ea typeface="Calibri" panose="020F0502020204030204" pitchFamily="34" charset="0"/>
                <a:cs typeface="Arial" panose="020B0604020202020204" pitchFamily="34" charset="0"/>
              </a:rPr>
              <a:t>st,dr,mij</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DI(st, mij,x1);</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DI(mij+1,dr,x2);</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Combina(x1,x2,z);</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endParaRPr lang="ro-RO"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4633A142-D1BA-40EE-8100-BB43C19173C1}"/>
              </a:ext>
            </a:extLst>
          </p:cNvPr>
          <p:cNvSpPr txBox="1"/>
          <p:nvPr/>
        </p:nvSpPr>
        <p:spPr>
          <a:xfrm>
            <a:off x="6596891" y="2393604"/>
            <a:ext cx="4177521" cy="2123658"/>
          </a:xfrm>
          <a:prstGeom prst="rect">
            <a:avLst/>
          </a:prstGeom>
          <a:solidFill>
            <a:srgbClr val="DBE5F1"/>
          </a:solidFill>
        </p:spPr>
        <p:txBody>
          <a:bodyPr wrap="square">
            <a:spAutoFit/>
          </a:bodyPr>
          <a:lstStyle/>
          <a:p>
            <a:pPr algn="just"/>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main</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n,z</a:t>
            </a:r>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cout</a:t>
            </a:r>
            <a:r>
              <a:rPr lang="ro-RO" sz="1600" dirty="0">
                <a:effectLst/>
                <a:latin typeface="Consolas" panose="020B0609020204030204" pitchFamily="49" charset="0"/>
                <a:ea typeface="Calibri" panose="020F0502020204030204" pitchFamily="34" charset="0"/>
                <a:cs typeface="Arial" panose="020B0604020202020204" pitchFamily="34" charset="0"/>
              </a:rPr>
              <a:t>&lt;&lt;"</a:t>
            </a:r>
            <a:r>
              <a:rPr lang="ro-RO" sz="16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Dati</a:t>
            </a:r>
            <a:r>
              <a:rPr lang="ro-RO" sz="16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n=</a:t>
            </a:r>
            <a:r>
              <a:rPr lang="ro-RO" sz="1600" dirty="0">
                <a:effectLst/>
                <a:latin typeface="Consolas" panose="020B0609020204030204" pitchFamily="49" charset="0"/>
                <a:ea typeface="Calibri" panose="020F0502020204030204" pitchFamily="34" charset="0"/>
                <a:cs typeface="Arial" panose="020B0604020202020204" pitchFamily="34" charset="0"/>
              </a:rPr>
              <a:t>"; cin&gt;&gt;n;</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dirty="0">
                <a:latin typeface="Consolas" panose="020B0609020204030204" pitchFamily="49" charset="0"/>
                <a:ea typeface="Calibri" panose="020F0502020204030204" pitchFamily="34" charset="0"/>
                <a:cs typeface="Arial" panose="020B0604020202020204" pitchFamily="34" charset="0"/>
              </a:rPr>
              <a:t>DI</a:t>
            </a:r>
            <a:r>
              <a:rPr lang="ro-RO" sz="1600" dirty="0">
                <a:effectLst/>
                <a:latin typeface="Consolas" panose="020B0609020204030204" pitchFamily="49" charset="0"/>
                <a:ea typeface="Calibri" panose="020F0502020204030204" pitchFamily="34" charset="0"/>
                <a:cs typeface="Arial" panose="020B0604020202020204" pitchFamily="34" charset="0"/>
              </a:rPr>
              <a:t>(1,n,z);</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dirty="0" err="1">
                <a:effectLst/>
                <a:latin typeface="Consolas" panose="020B0609020204030204" pitchFamily="49" charset="0"/>
                <a:ea typeface="Calibri" panose="020F0502020204030204" pitchFamily="34" charset="0"/>
                <a:cs typeface="Arial" panose="020B0604020202020204" pitchFamily="34" charset="0"/>
              </a:rPr>
              <a:t>cout</a:t>
            </a:r>
            <a:r>
              <a:rPr lang="ro-RO" sz="1600" dirty="0">
                <a:effectLst/>
                <a:latin typeface="Consolas" panose="020B0609020204030204" pitchFamily="49" charset="0"/>
                <a:ea typeface="Calibri" panose="020F0502020204030204" pitchFamily="34" charset="0"/>
                <a:cs typeface="Arial" panose="020B0604020202020204" pitchFamily="34" charset="0"/>
              </a:rPr>
              <a:t>&lt;&lt;"</a:t>
            </a:r>
            <a:r>
              <a:rPr lang="ro-RO" sz="16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t>
            </a:r>
            <a:r>
              <a:rPr lang="ro-RO" sz="16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nSuma</a:t>
            </a:r>
            <a:r>
              <a:rPr lang="ro-RO" sz="16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:\t</a:t>
            </a:r>
            <a:r>
              <a:rPr lang="ro-RO" sz="1600" dirty="0">
                <a:effectLst/>
                <a:latin typeface="Consolas" panose="020B0609020204030204" pitchFamily="49" charset="0"/>
                <a:ea typeface="Calibri" panose="020F0502020204030204" pitchFamily="34" charset="0"/>
                <a:cs typeface="Arial" panose="020B0604020202020204" pitchFamily="34" charset="0"/>
              </a:rPr>
              <a:t>"&lt;&lt;z;</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  </a:t>
            </a:r>
            <a:r>
              <a:rPr lang="ro-RO" sz="16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6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600" dirty="0">
                <a:effectLst/>
                <a:latin typeface="Consolas" panose="020B0609020204030204" pitchFamily="49" charset="0"/>
                <a:ea typeface="Calibri" panose="020F0502020204030204" pitchFamily="34" charset="0"/>
                <a:cs typeface="Arial" panose="020B0604020202020204" pitchFamily="34" charset="0"/>
              </a:rPr>
              <a:t>0;</a:t>
            </a:r>
            <a:endParaRPr lang="ro-RO" sz="16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600" dirty="0">
                <a:effectLst/>
                <a:latin typeface="Consolas" panose="020B0609020204030204" pitchFamily="49" charset="0"/>
                <a:ea typeface="Calibri" panose="020F0502020204030204" pitchFamily="34" charset="0"/>
                <a:cs typeface="Arial" panose="020B0604020202020204" pitchFamily="34" charset="0"/>
              </a:rPr>
              <a:t>}</a:t>
            </a:r>
            <a:endParaRPr lang="ro-RO"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82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6038-44C9-4A17-BBB0-16E766AB8A34}"/>
              </a:ext>
            </a:extLst>
          </p:cNvPr>
          <p:cNvSpPr>
            <a:spLocks noGrp="1"/>
          </p:cNvSpPr>
          <p:nvPr>
            <p:ph type="title"/>
          </p:nvPr>
        </p:nvSpPr>
        <p:spPr/>
        <p:txBody>
          <a:bodyPr/>
          <a:lstStyle/>
          <a:p>
            <a:r>
              <a:rPr lang="ro-RO" dirty="0"/>
              <a:t>Căutare binară</a:t>
            </a:r>
          </a:p>
        </p:txBody>
      </p:sp>
      <p:sp>
        <p:nvSpPr>
          <p:cNvPr id="3" name="Content Placeholder 2">
            <a:extLst>
              <a:ext uri="{FF2B5EF4-FFF2-40B4-BE49-F238E27FC236}">
                <a16:creationId xmlns:a16="http://schemas.microsoft.com/office/drawing/2014/main" id="{AF7E5860-0C50-4CDB-A449-76BC2CB56BF7}"/>
              </a:ext>
            </a:extLst>
          </p:cNvPr>
          <p:cNvSpPr>
            <a:spLocks noGrp="1"/>
          </p:cNvSpPr>
          <p:nvPr>
            <p:ph idx="1"/>
          </p:nvPr>
        </p:nvSpPr>
        <p:spPr/>
        <p:txBody>
          <a:bodyPr>
            <a:noAutofit/>
          </a:bodyPr>
          <a:lstStyle/>
          <a:p>
            <a:pPr algn="just"/>
            <a:r>
              <a:rPr lang="ro-RO" dirty="0">
                <a:highlight>
                  <a:srgbClr val="DBE5F1"/>
                </a:highlight>
              </a:rPr>
              <a:t>Se citește un vector cu </a:t>
            </a:r>
            <a:r>
              <a:rPr lang="ro-RO" sz="2400" dirty="0">
                <a:solidFill>
                  <a:srgbClr val="C7254E"/>
                </a:solidFill>
                <a:highlight>
                  <a:srgbClr val="F9F2F4"/>
                </a:highlight>
                <a:latin typeface="Consolas" panose="020B0609020204030204" pitchFamily="49" charset="0"/>
              </a:rPr>
              <a:t>n</a:t>
            </a:r>
            <a:r>
              <a:rPr lang="ro-RO" dirty="0">
                <a:highlight>
                  <a:srgbClr val="DBE5F1"/>
                </a:highlight>
              </a:rPr>
              <a:t> componente numere întregi, unde numerele se presupun </a:t>
            </a:r>
            <a:r>
              <a:rPr lang="ro-RO" i="1" dirty="0">
                <a:solidFill>
                  <a:srgbClr val="0070C0"/>
                </a:solidFill>
                <a:highlight>
                  <a:srgbClr val="DBE5F1"/>
                </a:highlight>
              </a:rPr>
              <a:t>ordonate crescător </a:t>
            </a:r>
            <a:r>
              <a:rPr lang="ro-RO" dirty="0">
                <a:highlight>
                  <a:srgbClr val="DBE5F1"/>
                </a:highlight>
              </a:rPr>
              <a:t>și o valoare întreagă </a:t>
            </a:r>
            <a:r>
              <a:rPr lang="ro-RO" sz="2400" dirty="0">
                <a:solidFill>
                  <a:srgbClr val="C7254E"/>
                </a:solidFill>
                <a:highlight>
                  <a:srgbClr val="F9F2F4"/>
                </a:highlight>
                <a:latin typeface="Consolas" panose="020B0609020204030204" pitchFamily="49" charset="0"/>
              </a:rPr>
              <a:t>nr</a:t>
            </a:r>
            <a:r>
              <a:rPr lang="ro-RO" dirty="0">
                <a:highlight>
                  <a:srgbClr val="DBE5F1"/>
                </a:highlight>
              </a:rPr>
              <a:t>. Să se verifice dacă </a:t>
            </a:r>
            <a:r>
              <a:rPr lang="ro-RO" sz="2400" dirty="0">
                <a:solidFill>
                  <a:srgbClr val="C7254E"/>
                </a:solidFill>
                <a:highlight>
                  <a:srgbClr val="F9F2F4"/>
                </a:highlight>
                <a:latin typeface="Consolas" panose="020B0609020204030204" pitchFamily="49" charset="0"/>
              </a:rPr>
              <a:t>nr</a:t>
            </a:r>
            <a:r>
              <a:rPr lang="ro-RO" dirty="0">
                <a:highlight>
                  <a:srgbClr val="DBE5F1"/>
                </a:highlight>
              </a:rPr>
              <a:t> se găsește sau nu printre numerele citite, iar în caz afirmativ să se tipărească indicele componentei care conține această valoare.</a:t>
            </a:r>
          </a:p>
          <a:p>
            <a:pPr algn="just"/>
            <a:endParaRPr lang="ro-RO" dirty="0"/>
          </a:p>
          <a:p>
            <a:pPr algn="just"/>
            <a:r>
              <a:rPr lang="ro-RO" b="1" i="1" dirty="0">
                <a:solidFill>
                  <a:srgbClr val="0070C0"/>
                </a:solidFill>
              </a:rPr>
              <a:t>Ideea</a:t>
            </a:r>
            <a:r>
              <a:rPr lang="ro-RO" dirty="0"/>
              <a:t>: Problema este de a decide dacă valoarea căutată </a:t>
            </a:r>
            <a:r>
              <a:rPr lang="ro-RO" sz="2400" dirty="0">
                <a:solidFill>
                  <a:srgbClr val="C7254E"/>
                </a:solidFill>
                <a:highlight>
                  <a:srgbClr val="F9F2F4"/>
                </a:highlight>
                <a:latin typeface="Consolas" panose="020B0609020204030204" pitchFamily="49" charset="0"/>
              </a:rPr>
              <a:t>nr</a:t>
            </a:r>
            <a:r>
              <a:rPr lang="ro-RO" dirty="0"/>
              <a:t> se găsește printre numerele de indice cuprins între </a:t>
            </a:r>
            <a:r>
              <a:rPr lang="ro-RO" sz="2400" dirty="0">
                <a:solidFill>
                  <a:srgbClr val="C7254E"/>
                </a:solidFill>
                <a:highlight>
                  <a:srgbClr val="F9F2F4"/>
                </a:highlight>
                <a:latin typeface="Consolas" panose="020B0609020204030204" pitchFamily="49" charset="0"/>
              </a:rPr>
              <a:t>i</a:t>
            </a:r>
            <a:r>
              <a:rPr lang="ro-RO" dirty="0"/>
              <a:t> și </a:t>
            </a:r>
            <a:r>
              <a:rPr lang="ro-RO" sz="2400" dirty="0">
                <a:solidFill>
                  <a:srgbClr val="C7254E"/>
                </a:solidFill>
                <a:highlight>
                  <a:srgbClr val="F9F2F4"/>
                </a:highlight>
                <a:latin typeface="Consolas" panose="020B0609020204030204" pitchFamily="49" charset="0"/>
              </a:rPr>
              <a:t>j</a:t>
            </a:r>
            <a:r>
              <a:rPr lang="ro-RO" dirty="0"/>
              <a:t> (inițial </a:t>
            </a:r>
            <a:r>
              <a:rPr lang="ro-RO" sz="2400" dirty="0">
                <a:solidFill>
                  <a:srgbClr val="C7254E"/>
                </a:solidFill>
                <a:highlight>
                  <a:srgbClr val="F9F2F4"/>
                </a:highlight>
                <a:latin typeface="Consolas" panose="020B0609020204030204" pitchFamily="49" charset="0"/>
              </a:rPr>
              <a:t>i=0</a:t>
            </a:r>
            <a:r>
              <a:rPr lang="ro-RO" dirty="0"/>
              <a:t> și </a:t>
            </a:r>
            <a:r>
              <a:rPr lang="ro-RO" sz="2400" dirty="0">
                <a:solidFill>
                  <a:srgbClr val="C7254E"/>
                </a:solidFill>
                <a:highlight>
                  <a:srgbClr val="F9F2F4"/>
                </a:highlight>
                <a:latin typeface="Consolas" panose="020B0609020204030204" pitchFamily="49" charset="0"/>
              </a:rPr>
              <a:t>j=n−1</a:t>
            </a:r>
            <a:r>
              <a:rPr lang="ro-RO" dirty="0"/>
              <a:t>).</a:t>
            </a:r>
          </a:p>
          <a:p>
            <a:pPr marL="514350" indent="-514350" algn="just">
              <a:buFont typeface="+mj-lt"/>
              <a:buAutoNum type="arabicParenR"/>
            </a:pPr>
            <a:r>
              <a:rPr lang="ro-RO" dirty="0"/>
              <a:t>dacă </a:t>
            </a:r>
            <a:r>
              <a:rPr lang="ro-RO" sz="2400" dirty="0">
                <a:solidFill>
                  <a:srgbClr val="C7254E"/>
                </a:solidFill>
                <a:highlight>
                  <a:srgbClr val="F9F2F4"/>
                </a:highlight>
                <a:latin typeface="Consolas" panose="020B0609020204030204" pitchFamily="49" charset="0"/>
              </a:rPr>
              <a:t>nr</a:t>
            </a:r>
            <a:r>
              <a:rPr lang="ro-RO" dirty="0"/>
              <a:t> coincide cu valoarea de indice </a:t>
            </a:r>
            <a:r>
              <a:rPr lang="ro-RO" sz="2400" dirty="0">
                <a:solidFill>
                  <a:srgbClr val="C7254E"/>
                </a:solidFill>
                <a:highlight>
                  <a:srgbClr val="F9F2F4"/>
                </a:highlight>
                <a:latin typeface="Consolas" panose="020B0609020204030204" pitchFamily="49" charset="0"/>
              </a:rPr>
              <a:t>(</a:t>
            </a:r>
            <a:r>
              <a:rPr lang="ro-RO" sz="2400" dirty="0" err="1">
                <a:solidFill>
                  <a:srgbClr val="C7254E"/>
                </a:solidFill>
                <a:highlight>
                  <a:srgbClr val="F9F2F4"/>
                </a:highlight>
                <a:latin typeface="Consolas" panose="020B0609020204030204" pitchFamily="49" charset="0"/>
              </a:rPr>
              <a:t>i+j</a:t>
            </a:r>
            <a:r>
              <a:rPr lang="ro-RO" sz="2400" dirty="0">
                <a:solidFill>
                  <a:srgbClr val="C7254E"/>
                </a:solidFill>
                <a:highlight>
                  <a:srgbClr val="F9F2F4"/>
                </a:highlight>
                <a:latin typeface="Consolas" panose="020B0609020204030204" pitchFamily="49" charset="0"/>
              </a:rPr>
              <a:t>)/2</a:t>
            </a:r>
            <a:r>
              <a:rPr lang="ro-RO" dirty="0"/>
              <a:t> (valoarea de la mijloc), se tipărește indicele și se revine din apel (</a:t>
            </a:r>
            <a:r>
              <a:rPr lang="ro-RO" i="1" dirty="0"/>
              <a:t>problema a fost rezolvată</a:t>
            </a:r>
            <a:r>
              <a:rPr lang="ro-RO" dirty="0"/>
              <a:t>);</a:t>
            </a:r>
          </a:p>
        </p:txBody>
      </p:sp>
    </p:spTree>
    <p:extLst>
      <p:ext uri="{BB962C8B-B14F-4D97-AF65-F5344CB8AC3E}">
        <p14:creationId xmlns:p14="http://schemas.microsoft.com/office/powerpoint/2010/main" val="388636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DDAA-E42E-4D41-9189-2833C7EC56D9}"/>
              </a:ext>
            </a:extLst>
          </p:cNvPr>
          <p:cNvSpPr>
            <a:spLocks noGrp="1"/>
          </p:cNvSpPr>
          <p:nvPr>
            <p:ph type="title"/>
          </p:nvPr>
        </p:nvSpPr>
        <p:spPr/>
        <p:txBody>
          <a:bodyPr/>
          <a:lstStyle/>
          <a:p>
            <a:r>
              <a:rPr lang="ro-RO" dirty="0"/>
              <a:t>Căutare binară</a:t>
            </a:r>
          </a:p>
        </p:txBody>
      </p:sp>
      <p:sp>
        <p:nvSpPr>
          <p:cNvPr id="3" name="Content Placeholder 2">
            <a:extLst>
              <a:ext uri="{FF2B5EF4-FFF2-40B4-BE49-F238E27FC236}">
                <a16:creationId xmlns:a16="http://schemas.microsoft.com/office/drawing/2014/main" id="{103A495A-357C-48EF-82B1-428912F2D3A9}"/>
              </a:ext>
            </a:extLst>
          </p:cNvPr>
          <p:cNvSpPr>
            <a:spLocks noGrp="1"/>
          </p:cNvSpPr>
          <p:nvPr>
            <p:ph idx="1"/>
          </p:nvPr>
        </p:nvSpPr>
        <p:spPr/>
        <p:txBody>
          <a:bodyPr>
            <a:normAutofit/>
          </a:bodyPr>
          <a:lstStyle/>
          <a:p>
            <a:pPr marL="514350" indent="-514350" algn="just">
              <a:buFont typeface="+mj-lt"/>
              <a:buAutoNum type="arabicParenR" startAt="2"/>
            </a:pPr>
            <a:r>
              <a:rPr lang="ro-RO" dirty="0"/>
              <a:t>contrar, dacă </a:t>
            </a:r>
            <a:r>
              <a:rPr lang="ro-RO" sz="2400" dirty="0">
                <a:solidFill>
                  <a:srgbClr val="C7254E"/>
                </a:solidFill>
                <a:highlight>
                  <a:srgbClr val="F9F2F4"/>
                </a:highlight>
                <a:latin typeface="Consolas" panose="020B0609020204030204" pitchFamily="49" charset="0"/>
              </a:rPr>
              <a:t>i&lt;j</a:t>
            </a:r>
            <a:r>
              <a:rPr lang="ro-RO" dirty="0"/>
              <a:t> (nu s-a căutat peste tot) problema se descompune astfel:</a:t>
            </a:r>
          </a:p>
          <a:p>
            <a:pPr lvl="1" algn="just"/>
            <a:r>
              <a:rPr lang="ro-RO" dirty="0"/>
              <a:t>daca numărul </a:t>
            </a:r>
            <a:r>
              <a:rPr lang="ro-RO" sz="2000" dirty="0">
                <a:solidFill>
                  <a:srgbClr val="C7254E"/>
                </a:solidFill>
                <a:highlight>
                  <a:srgbClr val="F9F2F4"/>
                </a:highlight>
                <a:latin typeface="Consolas" panose="020B0609020204030204" pitchFamily="49" charset="0"/>
              </a:rPr>
              <a:t>nr</a:t>
            </a:r>
            <a:r>
              <a:rPr lang="ro-RO" dirty="0"/>
              <a:t> </a:t>
            </a:r>
            <a:r>
              <a:rPr lang="ro-RO" i="1" dirty="0">
                <a:solidFill>
                  <a:srgbClr val="0070C0"/>
                </a:solidFill>
              </a:rPr>
              <a:t>este mai mic</a:t>
            </a:r>
            <a:r>
              <a:rPr lang="ro-RO" dirty="0"/>
              <a:t> decât valoarea testată (din mijloc), înseamnă că avem șanse să-l găsim între componentele cu indicele între </a:t>
            </a:r>
            <a:r>
              <a:rPr lang="ro-RO" sz="2000" dirty="0">
                <a:solidFill>
                  <a:srgbClr val="C7254E"/>
                </a:solidFill>
                <a:highlight>
                  <a:srgbClr val="F9F2F4"/>
                </a:highlight>
                <a:latin typeface="Consolas" panose="020B0609020204030204" pitchFamily="49" charset="0"/>
              </a:rPr>
              <a:t>i</a:t>
            </a:r>
            <a:r>
              <a:rPr lang="ro-RO" dirty="0"/>
              <a:t> și </a:t>
            </a:r>
            <a:r>
              <a:rPr lang="ro-RO" sz="2000" dirty="0">
                <a:solidFill>
                  <a:srgbClr val="C7254E"/>
                </a:solidFill>
                <a:highlight>
                  <a:srgbClr val="F9F2F4"/>
                </a:highlight>
                <a:latin typeface="Consolas" panose="020B0609020204030204" pitchFamily="49" charset="0"/>
              </a:rPr>
              <a:t>(</a:t>
            </a:r>
            <a:r>
              <a:rPr lang="ro-RO" sz="2000" dirty="0" err="1">
                <a:solidFill>
                  <a:srgbClr val="C7254E"/>
                </a:solidFill>
                <a:highlight>
                  <a:srgbClr val="F9F2F4"/>
                </a:highlight>
                <a:latin typeface="Consolas" panose="020B0609020204030204" pitchFamily="49" charset="0"/>
              </a:rPr>
              <a:t>i+j</a:t>
            </a:r>
            <a:r>
              <a:rPr lang="ro-RO" sz="2000" dirty="0">
                <a:solidFill>
                  <a:srgbClr val="C7254E"/>
                </a:solidFill>
                <a:highlight>
                  <a:srgbClr val="F9F2F4"/>
                </a:highlight>
                <a:latin typeface="Consolas" panose="020B0609020204030204" pitchFamily="49" charset="0"/>
              </a:rPr>
              <a:t>)/2−1</a:t>
            </a:r>
            <a:r>
              <a:rPr lang="ro-RO" dirty="0"/>
              <a:t>, caz în care reapelăm procedura cu acești parametri;</a:t>
            </a:r>
          </a:p>
          <a:p>
            <a:pPr lvl="1" algn="just"/>
            <a:r>
              <a:rPr lang="ro-RO" dirty="0"/>
              <a:t>dacă numărul </a:t>
            </a:r>
            <a:r>
              <a:rPr lang="ro-RO" sz="2000" dirty="0">
                <a:solidFill>
                  <a:srgbClr val="C7254E"/>
                </a:solidFill>
                <a:highlight>
                  <a:srgbClr val="F9F2F4"/>
                </a:highlight>
                <a:latin typeface="Consolas" panose="020B0609020204030204" pitchFamily="49" charset="0"/>
              </a:rPr>
              <a:t>nr</a:t>
            </a:r>
            <a:r>
              <a:rPr lang="ro-RO" dirty="0"/>
              <a:t> </a:t>
            </a:r>
            <a:r>
              <a:rPr lang="ro-RO" i="1" dirty="0">
                <a:solidFill>
                  <a:srgbClr val="0070C0"/>
                </a:solidFill>
              </a:rPr>
              <a:t>este mai mare </a:t>
            </a:r>
            <a:r>
              <a:rPr lang="ro-RO" dirty="0"/>
              <a:t>decât valoarea testată (din mijloc), înseamnă că avem șanse să-l găsim între componentele cu indicele între </a:t>
            </a:r>
            <a:r>
              <a:rPr lang="ro-RO" sz="2000" dirty="0">
                <a:solidFill>
                  <a:srgbClr val="C7254E"/>
                </a:solidFill>
                <a:highlight>
                  <a:srgbClr val="F9F2F4"/>
                </a:highlight>
                <a:latin typeface="Consolas" panose="020B0609020204030204" pitchFamily="49" charset="0"/>
              </a:rPr>
              <a:t>(</a:t>
            </a:r>
            <a:r>
              <a:rPr lang="ro-RO" sz="2000" dirty="0" err="1">
                <a:solidFill>
                  <a:srgbClr val="C7254E"/>
                </a:solidFill>
                <a:highlight>
                  <a:srgbClr val="F9F2F4"/>
                </a:highlight>
                <a:latin typeface="Consolas" panose="020B0609020204030204" pitchFamily="49" charset="0"/>
              </a:rPr>
              <a:t>i+j</a:t>
            </a:r>
            <a:r>
              <a:rPr lang="ro-RO" sz="2000" dirty="0">
                <a:solidFill>
                  <a:srgbClr val="C7254E"/>
                </a:solidFill>
                <a:highlight>
                  <a:srgbClr val="F9F2F4"/>
                </a:highlight>
                <a:latin typeface="Consolas" panose="020B0609020204030204" pitchFamily="49" charset="0"/>
              </a:rPr>
              <a:t>)/2+1</a:t>
            </a:r>
            <a:r>
              <a:rPr lang="ro-RO" dirty="0"/>
              <a:t> și </a:t>
            </a:r>
            <a:r>
              <a:rPr lang="ro-RO" sz="2000" dirty="0">
                <a:solidFill>
                  <a:srgbClr val="C7254E"/>
                </a:solidFill>
                <a:highlight>
                  <a:srgbClr val="F9F2F4"/>
                </a:highlight>
                <a:latin typeface="Consolas" panose="020B0609020204030204" pitchFamily="49" charset="0"/>
              </a:rPr>
              <a:t>j</a:t>
            </a:r>
            <a:r>
              <a:rPr lang="ro-RO" dirty="0"/>
              <a:t>, caz în care reapelăm procedura cu acești parametri.</a:t>
            </a:r>
          </a:p>
          <a:p>
            <a:endParaRPr lang="ro-RO" dirty="0"/>
          </a:p>
        </p:txBody>
      </p:sp>
    </p:spTree>
    <p:extLst>
      <p:ext uri="{BB962C8B-B14F-4D97-AF65-F5344CB8AC3E}">
        <p14:creationId xmlns:p14="http://schemas.microsoft.com/office/powerpoint/2010/main" val="178978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5FC0-DAA2-4DA6-8547-A9C922518D78}"/>
              </a:ext>
            </a:extLst>
          </p:cNvPr>
          <p:cNvSpPr>
            <a:spLocks noGrp="1"/>
          </p:cNvSpPr>
          <p:nvPr>
            <p:ph type="title"/>
          </p:nvPr>
        </p:nvSpPr>
        <p:spPr/>
        <p:txBody>
          <a:bodyPr/>
          <a:lstStyle/>
          <a:p>
            <a:r>
              <a:rPr lang="ro-RO" dirty="0"/>
              <a:t>Căutare binară</a:t>
            </a:r>
          </a:p>
        </p:txBody>
      </p:sp>
      <p:sp>
        <p:nvSpPr>
          <p:cNvPr id="5" name="TextBox 4">
            <a:extLst>
              <a:ext uri="{FF2B5EF4-FFF2-40B4-BE49-F238E27FC236}">
                <a16:creationId xmlns:a16="http://schemas.microsoft.com/office/drawing/2014/main" id="{A0A3BFDA-AAD9-411B-A460-F2EFFEDBD024}"/>
              </a:ext>
            </a:extLst>
          </p:cNvPr>
          <p:cNvSpPr txBox="1"/>
          <p:nvPr/>
        </p:nvSpPr>
        <p:spPr>
          <a:xfrm>
            <a:off x="1589799" y="725252"/>
            <a:ext cx="9734066" cy="3724096"/>
          </a:xfrm>
          <a:prstGeom prst="rect">
            <a:avLst/>
          </a:prstGeom>
          <a:solidFill>
            <a:srgbClr val="DBE5F1"/>
          </a:solidFill>
        </p:spPr>
        <p:txBody>
          <a:bodyPr wrap="square">
            <a:spAutoFit/>
          </a:bodyPr>
          <a:lstStyle/>
          <a:p>
            <a:pPr algn="just"/>
            <a:r>
              <a:rPr lang="ro-RO" sz="1800" b="1" dirty="0" err="1">
                <a:solidFill>
                  <a:srgbClr val="000080"/>
                </a:solidFill>
                <a:effectLst/>
                <a:latin typeface="Consolas" panose="020B0609020204030204" pitchFamily="49" charset="0"/>
                <a:ea typeface="Inconsolatazi4-Regular"/>
                <a:cs typeface="Inconsolatazi4-Regular"/>
              </a:rPr>
              <a:t>void</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Caut(</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i,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j,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a:t>
            </a:r>
            <a:r>
              <a:rPr lang="ro-RO"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(nr==V[m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cout</a:t>
            </a:r>
            <a:r>
              <a:rPr lang="ro-RO" sz="1800" dirty="0">
                <a:effectLst/>
                <a:latin typeface="Consolas" panose="020B0609020204030204" pitchFamily="49" charset="0"/>
                <a:ea typeface="Inconsolatazi4-Regular"/>
                <a:cs typeface="Inconsolatazi4-Regular"/>
              </a:rPr>
              <a:t> &lt;&lt;"</a:t>
            </a:r>
            <a:r>
              <a:rPr lang="ro-RO" sz="1800" dirty="0" err="1">
                <a:solidFill>
                  <a:srgbClr val="C8254E"/>
                </a:solidFill>
                <a:effectLst/>
                <a:latin typeface="Consolas" panose="020B0609020204030204" pitchFamily="49" charset="0"/>
                <a:ea typeface="Inconsolatazi4-Regular"/>
                <a:cs typeface="Inconsolatazi4-Regular"/>
              </a:rPr>
              <a:t>gasiț</a:t>
            </a:r>
            <a:r>
              <a:rPr lang="ro-RO" sz="1800" dirty="0">
                <a:solidFill>
                  <a:srgbClr val="C8254E"/>
                </a:solidFill>
                <a:effectLst/>
                <a:latin typeface="Consolas" panose="020B0609020204030204" pitchFamily="49" charset="0"/>
                <a:ea typeface="Inconsolatazi4-Regular"/>
                <a:cs typeface="Inconsolatazi4-Regular"/>
              </a:rPr>
              <a:t> indice=</a:t>
            </a:r>
            <a:r>
              <a:rPr lang="ro-RO" sz="1800" dirty="0">
                <a:effectLst/>
                <a:latin typeface="Consolas" panose="020B0609020204030204" pitchFamily="49" charset="0"/>
                <a:ea typeface="Inconsolatazi4-Regular"/>
                <a:cs typeface="Inconsolatazi4-Regular"/>
              </a:rPr>
              <a:t>"&lt;&lt;m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else</a:t>
            </a:r>
            <a:r>
              <a:rPr lang="ro-RO" sz="1800" b="1" dirty="0">
                <a:solidFill>
                  <a:srgbClr val="000080"/>
                </a:solidFill>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(i&lt;j)</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(nr&lt;V[m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Caut(i, 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-1, nr);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else</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Caut(m</a:t>
            </a:r>
            <a:r>
              <a:rPr lang="en-US"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+1, j, nr);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else</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cout</a:t>
            </a:r>
            <a:r>
              <a:rPr lang="ro-RO" sz="1800" dirty="0">
                <a:effectLst/>
                <a:latin typeface="Consolas" panose="020B0609020204030204" pitchFamily="49" charset="0"/>
                <a:ea typeface="Inconsolatazi4-Regular"/>
                <a:cs typeface="Inconsolatazi4-Regular"/>
              </a:rPr>
              <a:t>&lt;&lt;"</a:t>
            </a:r>
            <a:r>
              <a:rPr lang="ro-RO" sz="1800" dirty="0">
                <a:solidFill>
                  <a:srgbClr val="C8254E"/>
                </a:solidFill>
                <a:effectLst/>
                <a:latin typeface="Consolas" panose="020B0609020204030204" pitchFamily="49" charset="0"/>
                <a:ea typeface="Inconsolatazi4-Regular"/>
                <a:cs typeface="Inconsolatazi4-Regular"/>
              </a:rPr>
              <a:t>nu a fost </a:t>
            </a:r>
            <a:r>
              <a:rPr lang="ro-RO" sz="1800" dirty="0" err="1">
                <a:solidFill>
                  <a:srgbClr val="C8254E"/>
                </a:solidFill>
                <a:effectLst/>
                <a:latin typeface="Consolas" panose="020B0609020204030204" pitchFamily="49" charset="0"/>
                <a:ea typeface="Inconsolatazi4-Regular"/>
                <a:cs typeface="Inconsolatazi4-Regular"/>
              </a:rPr>
              <a:t>gasit</a:t>
            </a:r>
            <a:r>
              <a:rPr lang="ro-RO" sz="1800" dirty="0">
                <a:solidFill>
                  <a:srgbClr val="C8254E"/>
                </a:solidFill>
                <a:effectLst/>
                <a:latin typeface="Consolas" panose="020B0609020204030204" pitchFamily="49" charset="0"/>
                <a:ea typeface="Inconsolatazi4-Regular"/>
                <a:cs typeface="Inconsolatazi4-Regular"/>
              </a:rPr>
              <a:t>.</a:t>
            </a:r>
            <a:r>
              <a:rPr lang="ro-RO" sz="1800" dirty="0">
                <a:effectLst/>
                <a:latin typeface="Consolas" panose="020B0609020204030204" pitchFamily="49" charset="0"/>
                <a:ea typeface="Inconsolatazi4-Regular"/>
                <a:cs typeface="Inconsolatazi4-Regular"/>
              </a:rPr>
              <a:t>";</a:t>
            </a:r>
          </a:p>
          <a:p>
            <a:pPr algn="just"/>
            <a:r>
              <a:rPr lang="ro-RO" dirty="0">
                <a:latin typeface="Consolas" panose="020B0609020204030204" pitchFamily="49" charset="0"/>
                <a:ea typeface="Calibri" panose="020F0502020204030204" pitchFamily="34" charset="0"/>
                <a:cs typeface="Arial" panose="020B0604020202020204" pitchFamily="34" charset="0"/>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116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9B0E-6D2F-4284-A8B5-E82C1658B819}"/>
              </a:ext>
            </a:extLst>
          </p:cNvPr>
          <p:cNvSpPr>
            <a:spLocks noGrp="1"/>
          </p:cNvSpPr>
          <p:nvPr>
            <p:ph type="title"/>
          </p:nvPr>
        </p:nvSpPr>
        <p:spPr/>
        <p:txBody>
          <a:bodyPr/>
          <a:lstStyle/>
          <a:p>
            <a:r>
              <a:rPr lang="ro-RO" dirty="0"/>
              <a:t>Căutare binară iterativ</a:t>
            </a:r>
          </a:p>
        </p:txBody>
      </p:sp>
      <p:sp>
        <p:nvSpPr>
          <p:cNvPr id="5" name="TextBox 4">
            <a:extLst>
              <a:ext uri="{FF2B5EF4-FFF2-40B4-BE49-F238E27FC236}">
                <a16:creationId xmlns:a16="http://schemas.microsoft.com/office/drawing/2014/main" id="{B1B28B63-9DA2-44C4-9861-E69DBE4D755A}"/>
              </a:ext>
            </a:extLst>
          </p:cNvPr>
          <p:cNvSpPr txBox="1"/>
          <p:nvPr/>
        </p:nvSpPr>
        <p:spPr>
          <a:xfrm>
            <a:off x="1598613" y="764704"/>
            <a:ext cx="9777624" cy="5078313"/>
          </a:xfrm>
          <a:prstGeom prst="rect">
            <a:avLst/>
          </a:prstGeom>
          <a:solidFill>
            <a:srgbClr val="DBE5F1"/>
          </a:solidFill>
        </p:spPr>
        <p:txBody>
          <a:bodyPr wrap="square">
            <a:spAutoFit/>
          </a:bodyPr>
          <a:lstStyle/>
          <a:p>
            <a:pPr algn="just"/>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CautareBinaraClasic</a:t>
            </a:r>
            <a:r>
              <a:rPr lang="ro-RO" sz="1800" dirty="0">
                <a:effectLst/>
                <a:latin typeface="Consolas" panose="020B0609020204030204" pitchFamily="49" charset="0"/>
                <a:ea typeface="Inconsolatazi4-Regular"/>
                <a:cs typeface="Inconsolatazi4-Regular"/>
              </a:rPr>
              <a:t>(</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i,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j,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mij,poz</a:t>
            </a:r>
            <a:r>
              <a:rPr lang="ro-RO" sz="1800" dirty="0">
                <a:effectLst/>
                <a:latin typeface="Consolas" panose="020B0609020204030204" pitchFamily="49" charset="0"/>
                <a:ea typeface="Inconsolatazi4-Regular"/>
                <a:cs typeface="Inconsolatazi4-Regular"/>
              </a:rPr>
              <a:t>=-1;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while</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(i&lt;=j)</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r>
              <a:rPr lang="ro-RO" sz="1800" dirty="0" err="1">
                <a:effectLst/>
                <a:latin typeface="Consolas" panose="020B0609020204030204" pitchFamily="49" charset="0"/>
                <a:ea typeface="Inconsolatazi4-Regular"/>
                <a:cs typeface="Inconsolatazi4-Regular"/>
              </a:rPr>
              <a:t>i+j</a:t>
            </a:r>
            <a:r>
              <a:rPr lang="ro-RO" sz="1800" dirty="0">
                <a:effectLst/>
                <a:latin typeface="Consolas" panose="020B0609020204030204" pitchFamily="49" charset="0"/>
                <a:ea typeface="Inconsolatazi4-Regular"/>
                <a:cs typeface="Inconsolatazi4-Regular"/>
              </a:rPr>
              <a:t>)/2;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(A[</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]==nr)</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poz</a:t>
            </a:r>
            <a:r>
              <a:rPr lang="ro-RO" sz="1800" dirty="0">
                <a:effectLst/>
                <a:latin typeface="Consolas" panose="020B0609020204030204" pitchFamily="49" charset="0"/>
                <a:ea typeface="Inconsolatazi4-Regular"/>
                <a:cs typeface="Inconsolatazi4-Regular"/>
              </a:rPr>
              <a:t>=</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a:solidFill>
                  <a:srgbClr val="000080"/>
                </a:solidFill>
                <a:effectLst/>
                <a:latin typeface="Consolas" panose="020B0609020204030204" pitchFamily="49" charset="0"/>
                <a:ea typeface="Inconsolatazi4-Regular"/>
                <a:cs typeface="Inconsolatazi4-Regular"/>
              </a:rPr>
              <a:t>break</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(nr&lt;A[</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j=mij-1;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(nr&gt;A[</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i=mij+1;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return</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poz</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963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E926-015B-4D95-AE0D-6CB4B8022F23}"/>
              </a:ext>
            </a:extLst>
          </p:cNvPr>
          <p:cNvSpPr>
            <a:spLocks noGrp="1"/>
          </p:cNvSpPr>
          <p:nvPr>
            <p:ph type="title"/>
          </p:nvPr>
        </p:nvSpPr>
        <p:spPr/>
        <p:txBody>
          <a:bodyPr/>
          <a:lstStyle/>
          <a:p>
            <a:r>
              <a:rPr lang="ro-RO" dirty="0"/>
              <a:t>Căutare binară recursiv</a:t>
            </a:r>
          </a:p>
        </p:txBody>
      </p:sp>
      <p:sp>
        <p:nvSpPr>
          <p:cNvPr id="5" name="TextBox 4">
            <a:extLst>
              <a:ext uri="{FF2B5EF4-FFF2-40B4-BE49-F238E27FC236}">
                <a16:creationId xmlns:a16="http://schemas.microsoft.com/office/drawing/2014/main" id="{51AFA156-1F04-464E-B349-09AC726B6D4C}"/>
              </a:ext>
            </a:extLst>
          </p:cNvPr>
          <p:cNvSpPr txBox="1"/>
          <p:nvPr/>
        </p:nvSpPr>
        <p:spPr>
          <a:xfrm>
            <a:off x="1593436" y="763104"/>
            <a:ext cx="9782800" cy="4524315"/>
          </a:xfrm>
          <a:prstGeom prst="rect">
            <a:avLst/>
          </a:prstGeom>
          <a:solidFill>
            <a:srgbClr val="DBE5F1"/>
          </a:solidFill>
        </p:spPr>
        <p:txBody>
          <a:bodyPr wrap="square">
            <a:spAutoFit/>
          </a:bodyPr>
          <a:lstStyle/>
          <a:p>
            <a:pPr algn="just"/>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CautareBinaraRecurs</a:t>
            </a:r>
            <a:r>
              <a:rPr lang="ro-RO" sz="1800" dirty="0">
                <a:effectLst/>
                <a:latin typeface="Consolas" panose="020B0609020204030204" pitchFamily="49" charset="0"/>
                <a:ea typeface="Inconsolatazi4-Regular"/>
                <a:cs typeface="Inconsolatazi4-Regular"/>
              </a:rPr>
              <a:t>(</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st,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dr</a:t>
            </a:r>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x)</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(st&gt;</a:t>
            </a:r>
            <a:r>
              <a:rPr lang="ro-RO" sz="1800" dirty="0" err="1">
                <a:effectLst/>
                <a:latin typeface="Consolas" panose="020B0609020204030204" pitchFamily="49" charset="0"/>
                <a:ea typeface="Inconsolatazi4-Regular"/>
                <a:cs typeface="Inconsolatazi4-Regular"/>
              </a:rPr>
              <a:t>dr</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return</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-1;</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else</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r>
              <a:rPr lang="ro-RO" sz="1800" dirty="0" err="1">
                <a:effectLst/>
                <a:latin typeface="Consolas" panose="020B0609020204030204" pitchFamily="49" charset="0"/>
                <a:ea typeface="Inconsolatazi4-Regular"/>
                <a:cs typeface="Inconsolatazi4-Regular"/>
              </a:rPr>
              <a:t>st+dr</a:t>
            </a:r>
            <a:r>
              <a:rPr lang="ro-RO" sz="1800" dirty="0">
                <a:effectLst/>
                <a:latin typeface="Consolas" panose="020B0609020204030204" pitchFamily="49" charset="0"/>
                <a:ea typeface="Inconsolatazi4-Regular"/>
                <a:cs typeface="Inconsolatazi4-Regular"/>
              </a:rPr>
              <a:t>)/2;</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(x==A[</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return</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(x&lt;A[</a:t>
            </a:r>
            <a:r>
              <a:rPr lang="ro-RO" sz="1800" dirty="0" err="1">
                <a:effectLst/>
                <a:latin typeface="Consolas" panose="020B0609020204030204" pitchFamily="49" charset="0"/>
                <a:ea typeface="Inconsolatazi4-Regular"/>
                <a:cs typeface="Inconsolatazi4-Regular"/>
              </a:rPr>
              <a:t>mij</a:t>
            </a:r>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return</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CautareBinaraRecurs</a:t>
            </a:r>
            <a:r>
              <a:rPr lang="ro-RO" sz="1800" dirty="0">
                <a:effectLst/>
                <a:latin typeface="Consolas" panose="020B0609020204030204" pitchFamily="49" charset="0"/>
                <a:ea typeface="Inconsolatazi4-Regular"/>
                <a:cs typeface="Inconsolatazi4-Regular"/>
              </a:rPr>
              <a:t>(st, mij-1,x);</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else</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b="1" dirty="0" err="1">
                <a:solidFill>
                  <a:srgbClr val="000080"/>
                </a:solidFill>
                <a:effectLst/>
                <a:latin typeface="Consolas" panose="020B0609020204030204" pitchFamily="49" charset="0"/>
                <a:ea typeface="Inconsolatazi4-Regular"/>
                <a:cs typeface="Inconsolatazi4-Regular"/>
              </a:rPr>
              <a:t>return</a:t>
            </a:r>
            <a:r>
              <a:rPr lang="ro-RO" sz="1800" b="1" dirty="0">
                <a:solidFill>
                  <a:srgbClr val="000080"/>
                </a:solidFill>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CautareBinaraRecurs</a:t>
            </a:r>
            <a:r>
              <a:rPr lang="ro-RO" sz="1800" dirty="0">
                <a:effectLst/>
                <a:latin typeface="Consolas" panose="020B0609020204030204" pitchFamily="49" charset="0"/>
                <a:ea typeface="Inconsolatazi4-Regular"/>
                <a:cs typeface="Inconsolatazi4-Regular"/>
              </a:rPr>
              <a:t>(mij+1,dr,x);</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endParaRPr lang="ro-RO"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a:t>
            </a:r>
            <a:endParaRPr lang="ro-RO"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900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F939-2074-4CAE-B880-A73DED12840A}"/>
              </a:ext>
            </a:extLst>
          </p:cNvPr>
          <p:cNvSpPr>
            <a:spLocks noGrp="1"/>
          </p:cNvSpPr>
          <p:nvPr>
            <p:ph type="title"/>
          </p:nvPr>
        </p:nvSpPr>
        <p:spPr/>
        <p:txBody>
          <a:bodyPr/>
          <a:lstStyle/>
          <a:p>
            <a:r>
              <a:rPr lang="ro-RO" dirty="0"/>
              <a:t>Căutare binară (alte variante)</a:t>
            </a:r>
          </a:p>
        </p:txBody>
      </p:sp>
      <p:sp>
        <p:nvSpPr>
          <p:cNvPr id="5" name="TextBox 4">
            <a:extLst>
              <a:ext uri="{FF2B5EF4-FFF2-40B4-BE49-F238E27FC236}">
                <a16:creationId xmlns:a16="http://schemas.microsoft.com/office/drawing/2014/main" id="{B1C0FCC4-F535-419D-A058-CEA368323A8A}"/>
              </a:ext>
            </a:extLst>
          </p:cNvPr>
          <p:cNvSpPr txBox="1"/>
          <p:nvPr/>
        </p:nvSpPr>
        <p:spPr>
          <a:xfrm>
            <a:off x="1598613" y="764704"/>
            <a:ext cx="9777624" cy="2308324"/>
          </a:xfrm>
          <a:prstGeom prst="rect">
            <a:avLst/>
          </a:prstGeom>
          <a:solidFill>
            <a:srgbClr val="DBE5F1"/>
          </a:solidFill>
        </p:spPr>
        <p:txBody>
          <a:bodyPr wrap="square">
            <a:spAutoFit/>
          </a:bodyPr>
          <a:lstStyle/>
          <a:p>
            <a:r>
              <a:rPr lang="ro-RO" b="1" dirty="0" err="1">
                <a:solidFill>
                  <a:srgbClr val="000080"/>
                </a:solidFill>
                <a:latin typeface="Consolas" panose="020B0609020204030204" pitchFamily="49" charset="0"/>
              </a:rPr>
              <a:t>void</a:t>
            </a:r>
            <a:r>
              <a:rPr lang="ro-RO" dirty="0">
                <a:latin typeface="Consolas" panose="020B0609020204030204" pitchFamily="49" charset="0"/>
              </a:rPr>
              <a:t> </a:t>
            </a:r>
            <a:r>
              <a:rPr lang="ro-RO" dirty="0" err="1">
                <a:latin typeface="Consolas" panose="020B0609020204030204" pitchFamily="49" charset="0"/>
              </a:rPr>
              <a:t>CautareBinaraUpBound</a:t>
            </a:r>
            <a:r>
              <a:rPr lang="ro-RO" dirty="0">
                <a:latin typeface="Consolas" panose="020B0609020204030204" pitchFamily="49" charset="0"/>
              </a:rPr>
              <a:t>(</a:t>
            </a:r>
            <a:r>
              <a:rPr lang="ro-RO" b="1" dirty="0" err="1">
                <a:solidFill>
                  <a:srgbClr val="000080"/>
                </a:solidFill>
                <a:latin typeface="Consolas" panose="020B0609020204030204" pitchFamily="49" charset="0"/>
              </a:rPr>
              <a:t>int</a:t>
            </a:r>
            <a:r>
              <a:rPr lang="ro-RO" dirty="0">
                <a:latin typeface="Consolas" panose="020B0609020204030204" pitchFamily="49" charset="0"/>
              </a:rPr>
              <a:t> st, </a:t>
            </a:r>
            <a:r>
              <a:rPr lang="ro-RO" b="1" dirty="0" err="1">
                <a:solidFill>
                  <a:srgbClr val="000080"/>
                </a:solidFill>
                <a:latin typeface="Consolas" panose="020B0609020204030204" pitchFamily="49" charset="0"/>
              </a:rPr>
              <a:t>int</a:t>
            </a:r>
            <a:r>
              <a:rPr lang="ro-RO" dirty="0">
                <a:latin typeface="Consolas" panose="020B0609020204030204" pitchFamily="49" charset="0"/>
              </a:rPr>
              <a:t> </a:t>
            </a:r>
            <a:r>
              <a:rPr lang="ro-RO" dirty="0" err="1">
                <a:latin typeface="Consolas" panose="020B0609020204030204" pitchFamily="49" charset="0"/>
              </a:rPr>
              <a:t>dr</a:t>
            </a:r>
            <a:r>
              <a:rPr lang="ro-RO" dirty="0">
                <a:latin typeface="Consolas" panose="020B0609020204030204" pitchFamily="49" charset="0"/>
              </a:rPr>
              <a:t>, </a:t>
            </a:r>
            <a:r>
              <a:rPr lang="ro-RO" b="1" dirty="0" err="1">
                <a:solidFill>
                  <a:srgbClr val="000080"/>
                </a:solidFill>
                <a:latin typeface="Consolas" panose="020B0609020204030204" pitchFamily="49" charset="0"/>
              </a:rPr>
              <a:t>int</a:t>
            </a:r>
            <a:r>
              <a:rPr lang="ro-RO" dirty="0">
                <a:latin typeface="Consolas" panose="020B0609020204030204" pitchFamily="49" charset="0"/>
              </a:rPr>
              <a:t> x)</a:t>
            </a:r>
          </a:p>
          <a:p>
            <a:r>
              <a:rPr lang="ro-RO" dirty="0">
                <a:latin typeface="Consolas" panose="020B0609020204030204" pitchFamily="49" charset="0"/>
              </a:rPr>
              <a:t>{</a:t>
            </a:r>
          </a:p>
          <a:p>
            <a:r>
              <a:rPr lang="ro-RO" dirty="0">
                <a:latin typeface="Consolas" panose="020B0609020204030204" pitchFamily="49" charset="0"/>
              </a:rPr>
              <a:t>  </a:t>
            </a:r>
            <a:r>
              <a:rPr lang="ro-RO" b="1" dirty="0" err="1">
                <a:solidFill>
                  <a:srgbClr val="000080"/>
                </a:solidFill>
                <a:latin typeface="Consolas" panose="020B0609020204030204" pitchFamily="49" charset="0"/>
              </a:rPr>
              <a:t>int</a:t>
            </a:r>
            <a:r>
              <a:rPr lang="ro-RO" dirty="0">
                <a:latin typeface="Consolas" panose="020B0609020204030204" pitchFamily="49" charset="0"/>
              </a:rPr>
              <a:t> </a:t>
            </a:r>
            <a:r>
              <a:rPr lang="ro-RO" dirty="0" err="1">
                <a:latin typeface="Consolas" panose="020B0609020204030204" pitchFamily="49" charset="0"/>
              </a:rPr>
              <a:t>result</a:t>
            </a:r>
            <a:r>
              <a:rPr lang="ro-RO" dirty="0">
                <a:latin typeface="Consolas" panose="020B0609020204030204" pitchFamily="49" charset="0"/>
              </a:rPr>
              <a:t> = </a:t>
            </a:r>
            <a:r>
              <a:rPr lang="ro-RO" b="1" dirty="0" err="1">
                <a:solidFill>
                  <a:schemeClr val="accent4">
                    <a:lumMod val="75000"/>
                  </a:schemeClr>
                </a:solidFill>
                <a:latin typeface="Consolas" panose="020B0609020204030204" pitchFamily="49" charset="0"/>
              </a:rPr>
              <a:t>upper_bound</a:t>
            </a:r>
            <a:r>
              <a:rPr lang="ro-RO" dirty="0">
                <a:latin typeface="Consolas" panose="020B0609020204030204" pitchFamily="49" charset="0"/>
              </a:rPr>
              <a:t>(</a:t>
            </a:r>
            <a:r>
              <a:rPr lang="ro-RO" dirty="0" err="1">
                <a:latin typeface="Consolas" panose="020B0609020204030204" pitchFamily="49" charset="0"/>
              </a:rPr>
              <a:t>V,V+dr,x</a:t>
            </a:r>
            <a:r>
              <a:rPr lang="ro-RO" dirty="0">
                <a:latin typeface="Consolas" panose="020B0609020204030204" pitchFamily="49" charset="0"/>
              </a:rPr>
              <a:t>)-V-1;</a:t>
            </a:r>
          </a:p>
          <a:p>
            <a:r>
              <a:rPr lang="ro-RO" dirty="0">
                <a:latin typeface="Consolas" panose="020B0609020204030204" pitchFamily="49" charset="0"/>
              </a:rPr>
              <a:t>  </a:t>
            </a:r>
            <a:r>
              <a:rPr lang="ro-RO" b="1" dirty="0" err="1">
                <a:solidFill>
                  <a:srgbClr val="000080"/>
                </a:solidFill>
                <a:latin typeface="Consolas" panose="020B0609020204030204" pitchFamily="49" charset="0"/>
              </a:rPr>
              <a:t>if</a:t>
            </a:r>
            <a:r>
              <a:rPr lang="ro-RO" dirty="0">
                <a:latin typeface="Consolas" panose="020B0609020204030204" pitchFamily="49" charset="0"/>
              </a:rPr>
              <a:t> (</a:t>
            </a:r>
            <a:r>
              <a:rPr lang="ro-RO" dirty="0" err="1">
                <a:latin typeface="Consolas" panose="020B0609020204030204" pitchFamily="49" charset="0"/>
              </a:rPr>
              <a:t>result</a:t>
            </a:r>
            <a:r>
              <a:rPr lang="ro-RO" dirty="0">
                <a:latin typeface="Consolas" panose="020B0609020204030204" pitchFamily="49" charset="0"/>
              </a:rPr>
              <a:t>&gt;=st &amp;&amp; </a:t>
            </a:r>
            <a:r>
              <a:rPr lang="ro-RO" dirty="0" err="1">
                <a:latin typeface="Consolas" panose="020B0609020204030204" pitchFamily="49" charset="0"/>
              </a:rPr>
              <a:t>result</a:t>
            </a:r>
            <a:r>
              <a:rPr lang="ro-RO" dirty="0">
                <a:latin typeface="Consolas" panose="020B0609020204030204" pitchFamily="49" charset="0"/>
              </a:rPr>
              <a:t>&lt;=</a:t>
            </a:r>
            <a:r>
              <a:rPr lang="ro-RO" dirty="0" err="1">
                <a:latin typeface="Consolas" panose="020B0609020204030204" pitchFamily="49" charset="0"/>
              </a:rPr>
              <a:t>dr</a:t>
            </a:r>
            <a:r>
              <a:rPr lang="ro-RO" dirty="0">
                <a:latin typeface="Consolas" panose="020B0609020204030204" pitchFamily="49" charset="0"/>
              </a:rPr>
              <a:t> &amp;&amp; V[</a:t>
            </a:r>
            <a:r>
              <a:rPr lang="ro-RO" dirty="0" err="1">
                <a:latin typeface="Consolas" panose="020B0609020204030204" pitchFamily="49" charset="0"/>
              </a:rPr>
              <a:t>result</a:t>
            </a:r>
            <a:r>
              <a:rPr lang="ro-RO" dirty="0">
                <a:latin typeface="Consolas" panose="020B0609020204030204" pitchFamily="49" charset="0"/>
              </a:rPr>
              <a:t>]==x)</a:t>
            </a:r>
          </a:p>
          <a:p>
            <a:r>
              <a:rPr lang="ro-RO" dirty="0">
                <a:latin typeface="Consolas" panose="020B0609020204030204" pitchFamily="49" charset="0"/>
              </a:rPr>
              <a:t>    </a:t>
            </a:r>
            <a:r>
              <a:rPr lang="ro-RO" dirty="0" err="1">
                <a:latin typeface="Consolas" panose="020B0609020204030204" pitchFamily="49" charset="0"/>
              </a:rPr>
              <a:t>cout</a:t>
            </a:r>
            <a:r>
              <a:rPr lang="ro-RO" dirty="0">
                <a:latin typeface="Consolas" panose="020B0609020204030204" pitchFamily="49" charset="0"/>
              </a:rPr>
              <a:t> &lt;&lt; result-1;</a:t>
            </a:r>
          </a:p>
          <a:p>
            <a:r>
              <a:rPr lang="ro-RO" dirty="0">
                <a:latin typeface="Consolas" panose="020B0609020204030204" pitchFamily="49" charset="0"/>
              </a:rPr>
              <a:t>  </a:t>
            </a:r>
            <a:r>
              <a:rPr lang="ro-RO" b="1" dirty="0" err="1">
                <a:solidFill>
                  <a:srgbClr val="000080"/>
                </a:solidFill>
                <a:latin typeface="Consolas" panose="020B0609020204030204" pitchFamily="49" charset="0"/>
              </a:rPr>
              <a:t>else</a:t>
            </a:r>
            <a:endParaRPr lang="ro-RO" b="1" dirty="0">
              <a:solidFill>
                <a:srgbClr val="000080"/>
              </a:solidFill>
              <a:latin typeface="Consolas" panose="020B0609020204030204" pitchFamily="49" charset="0"/>
            </a:endParaRPr>
          </a:p>
          <a:p>
            <a:r>
              <a:rPr lang="ro-RO" dirty="0">
                <a:latin typeface="Consolas" panose="020B0609020204030204" pitchFamily="49" charset="0"/>
              </a:rPr>
              <a:t>    </a:t>
            </a:r>
            <a:r>
              <a:rPr lang="ro-RO" dirty="0" err="1">
                <a:latin typeface="Consolas" panose="020B0609020204030204" pitchFamily="49" charset="0"/>
              </a:rPr>
              <a:t>cout</a:t>
            </a:r>
            <a:r>
              <a:rPr lang="ro-RO" dirty="0">
                <a:latin typeface="Consolas" panose="020B0609020204030204" pitchFamily="49" charset="0"/>
              </a:rPr>
              <a:t> &lt;&lt; -1;</a:t>
            </a:r>
          </a:p>
          <a:p>
            <a:r>
              <a:rPr lang="ro-RO" dirty="0">
                <a:latin typeface="Consolas" panose="020B0609020204030204" pitchFamily="49" charset="0"/>
              </a:rPr>
              <a:t>}</a:t>
            </a:r>
          </a:p>
        </p:txBody>
      </p:sp>
      <p:sp>
        <p:nvSpPr>
          <p:cNvPr id="7" name="TextBox 6">
            <a:extLst>
              <a:ext uri="{FF2B5EF4-FFF2-40B4-BE49-F238E27FC236}">
                <a16:creationId xmlns:a16="http://schemas.microsoft.com/office/drawing/2014/main" id="{9D1B8A65-64AE-49F2-8896-D8F706EF6944}"/>
              </a:ext>
            </a:extLst>
          </p:cNvPr>
          <p:cNvSpPr txBox="1"/>
          <p:nvPr/>
        </p:nvSpPr>
        <p:spPr>
          <a:xfrm>
            <a:off x="1598612" y="3309878"/>
            <a:ext cx="9777623" cy="2308324"/>
          </a:xfrm>
          <a:prstGeom prst="rect">
            <a:avLst/>
          </a:prstGeom>
          <a:solidFill>
            <a:srgbClr val="DBE5F1"/>
          </a:solidFill>
        </p:spPr>
        <p:txBody>
          <a:bodyPr wrap="square">
            <a:spAutoFit/>
          </a:bodyPr>
          <a:lstStyle/>
          <a:p>
            <a:pPr algn="just"/>
            <a:r>
              <a:rPr lang="ro-RO" sz="1800" i="1" dirty="0">
                <a:solidFill>
                  <a:srgbClr val="008000"/>
                </a:solidFill>
                <a:effectLst/>
                <a:latin typeface="Consolas" panose="020B0609020204030204" pitchFamily="49" charset="0"/>
                <a:ea typeface="Inconsolatazi4-Regular"/>
                <a:cs typeface="Inconsolatazi4-Regular"/>
              </a:rPr>
              <a:t>// </a:t>
            </a:r>
            <a:r>
              <a:rPr lang="ro-RO" sz="1800" i="1" dirty="0" err="1">
                <a:solidFill>
                  <a:srgbClr val="008000"/>
                </a:solidFill>
                <a:effectLst/>
                <a:latin typeface="Consolas" panose="020B0609020204030204" pitchFamily="49" charset="0"/>
                <a:ea typeface="Inconsolatazi4-Regular"/>
                <a:cs typeface="Inconsolatazi4-Regular"/>
              </a:rPr>
              <a:t>foloseste</a:t>
            </a:r>
            <a:r>
              <a:rPr lang="ro-RO" sz="1800" i="1" dirty="0">
                <a:solidFill>
                  <a:srgbClr val="008000"/>
                </a:solidFill>
                <a:effectLst/>
                <a:latin typeface="Consolas" panose="020B0609020204030204" pitchFamily="49" charset="0"/>
                <a:ea typeface="Inconsolatazi4-Regular"/>
                <a:cs typeface="Inconsolatazi4-Regular"/>
              </a:rPr>
              <a:t> </a:t>
            </a:r>
            <a:r>
              <a:rPr lang="ro-RO" sz="1800" i="1" dirty="0" err="1">
                <a:solidFill>
                  <a:srgbClr val="008000"/>
                </a:solidFill>
                <a:effectLst/>
                <a:latin typeface="Consolas" panose="020B0609020204030204" pitchFamily="49" charset="0"/>
                <a:ea typeface="Inconsolatazi4-Regular"/>
                <a:cs typeface="Inconsolatazi4-Regular"/>
              </a:rPr>
              <a:t>cautarea</a:t>
            </a:r>
            <a:r>
              <a:rPr lang="ro-RO" sz="1800" i="1" dirty="0">
                <a:solidFill>
                  <a:srgbClr val="008000"/>
                </a:solidFill>
                <a:effectLst/>
                <a:latin typeface="Consolas" panose="020B0609020204030204" pitchFamily="49" charset="0"/>
                <a:ea typeface="Inconsolatazi4-Regular"/>
                <a:cs typeface="Inconsolatazi4-Regular"/>
              </a:rPr>
              <a:t> binara pentru a </a:t>
            </a:r>
            <a:r>
              <a:rPr lang="ro-RO" sz="1800" i="1" dirty="0" err="1">
                <a:solidFill>
                  <a:srgbClr val="008000"/>
                </a:solidFill>
                <a:effectLst/>
                <a:latin typeface="Consolas" panose="020B0609020204030204" pitchFamily="49" charset="0"/>
                <a:ea typeface="Inconsolatazi4-Regular"/>
                <a:cs typeface="Inconsolatazi4-Regular"/>
              </a:rPr>
              <a:t>gasi</a:t>
            </a:r>
            <a:r>
              <a:rPr lang="ro-RO" sz="1800" i="1" dirty="0">
                <a:solidFill>
                  <a:srgbClr val="008000"/>
                </a:solidFill>
                <a:effectLst/>
                <a:latin typeface="Consolas" panose="020B0609020204030204" pitchFamily="49" charset="0"/>
                <a:ea typeface="Inconsolatazi4-Regular"/>
                <a:cs typeface="Inconsolatazi4-Regular"/>
              </a:rPr>
              <a:t> valoarea x in vector</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b="1" dirty="0">
                <a:solidFill>
                  <a:schemeClr val="accent4">
                    <a:lumMod val="75000"/>
                  </a:schemeClr>
                </a:solidFill>
                <a:latin typeface="Consolas" panose="020B0609020204030204" pitchFamily="49" charset="0"/>
              </a:rPr>
              <a:t>vector</a:t>
            </a:r>
            <a:r>
              <a:rPr lang="ro-RO" sz="1800" dirty="0">
                <a:effectLst/>
                <a:latin typeface="Consolas" panose="020B0609020204030204" pitchFamily="49" charset="0"/>
                <a:ea typeface="Inconsolatazi4-Regular"/>
                <a:cs typeface="Inconsolatazi4-Regular"/>
              </a:rPr>
              <a:t>&lt;</a:t>
            </a:r>
            <a:r>
              <a:rPr lang="ro-RO" sz="1800" b="1" dirty="0" err="1">
                <a:solidFill>
                  <a:srgbClr val="000080"/>
                </a:solidFill>
                <a:effectLst/>
                <a:latin typeface="Consolas" panose="020B0609020204030204" pitchFamily="49" charset="0"/>
                <a:ea typeface="Inconsolatazi4-Regular"/>
                <a:cs typeface="Inconsolatazi4-Regular"/>
              </a:rPr>
              <a:t>int</a:t>
            </a:r>
            <a:r>
              <a:rPr lang="ro-RO" sz="1800" dirty="0">
                <a:effectLst/>
                <a:latin typeface="Consolas" panose="020B0609020204030204" pitchFamily="49" charset="0"/>
                <a:ea typeface="Inconsolatazi4-Regular"/>
                <a:cs typeface="Inconsolatazi4-Regular"/>
              </a:rPr>
              <a:t>&gt; T={12,15,26,38,44,53,59,71,76,94};</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Inconsolatazi4-Regular"/>
                <a:cs typeface="Inconsolatazi4-Regular"/>
              </a:rPr>
              <a:t>int</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x;</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err="1">
                <a:effectLst/>
                <a:latin typeface="Consolas" panose="020B0609020204030204" pitchFamily="49" charset="0"/>
                <a:ea typeface="Inconsolatazi4-Regular"/>
                <a:cs typeface="Inconsolatazi4-Regular"/>
              </a:rPr>
              <a:t>cout</a:t>
            </a:r>
            <a:r>
              <a:rPr lang="ro-RO" sz="1800" dirty="0">
                <a:effectLst/>
                <a:latin typeface="Consolas" panose="020B0609020204030204" pitchFamily="49" charset="0"/>
                <a:ea typeface="Inconsolatazi4-Regular"/>
                <a:cs typeface="Inconsolatazi4-Regular"/>
              </a:rPr>
              <a:t>&lt;&lt;"</a:t>
            </a:r>
            <a:r>
              <a:rPr lang="ro-RO" sz="1800" dirty="0" err="1">
                <a:solidFill>
                  <a:srgbClr val="C8254E"/>
                </a:solidFill>
                <a:effectLst/>
                <a:latin typeface="Consolas" panose="020B0609020204030204" pitchFamily="49" charset="0"/>
                <a:ea typeface="Inconsolatazi4-Regular"/>
                <a:cs typeface="Inconsolatazi4-Regular"/>
              </a:rPr>
              <a:t>dati</a:t>
            </a:r>
            <a:r>
              <a:rPr lang="ro-RO" sz="1800" dirty="0">
                <a:solidFill>
                  <a:srgbClr val="C8254E"/>
                </a:solidFill>
                <a:effectLst/>
                <a:latin typeface="Consolas" panose="020B0609020204030204" pitchFamily="49" charset="0"/>
                <a:ea typeface="Inconsolatazi4-Regular"/>
                <a:cs typeface="Inconsolatazi4-Regular"/>
              </a:rPr>
              <a:t> x=</a:t>
            </a:r>
            <a:r>
              <a:rPr lang="ro-RO" sz="1800" dirty="0">
                <a:effectLst/>
                <a:latin typeface="Consolas" panose="020B0609020204030204" pitchFamily="49" charset="0"/>
                <a:ea typeface="Inconsolatazi4-Regular"/>
                <a:cs typeface="Inconsolatazi4-Regular"/>
              </a:rPr>
              <a:t>"; cin&gt;&gt;x;</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Inconsolatazi4-Regular"/>
                <a:cs typeface="Inconsolatazi4-Regular"/>
              </a:rPr>
              <a:t>if</a:t>
            </a:r>
            <a:r>
              <a:rPr lang="ro-RO" sz="1800" b="1" dirty="0">
                <a:solidFill>
                  <a:srgbClr val="000080"/>
                </a:solidFill>
                <a:effectLst/>
                <a:latin typeface="Consolas" panose="020B0609020204030204" pitchFamily="49" charset="0"/>
                <a:ea typeface="Inconsolatazi4-Regular"/>
                <a:cs typeface="Inconsolatazi4-Regular"/>
              </a:rPr>
              <a:t> </a:t>
            </a:r>
            <a:r>
              <a:rPr lang="ro-RO" sz="1800" dirty="0">
                <a:effectLst/>
                <a:latin typeface="Consolas" panose="020B0609020204030204" pitchFamily="49" charset="0"/>
                <a:ea typeface="Inconsolatazi4-Regular"/>
                <a:cs typeface="Inconsolatazi4-Regular"/>
              </a:rPr>
              <a:t>(</a:t>
            </a:r>
            <a:r>
              <a:rPr lang="ro-RO" b="1" dirty="0" err="1">
                <a:solidFill>
                  <a:schemeClr val="accent4">
                    <a:lumMod val="75000"/>
                  </a:schemeClr>
                </a:solidFill>
                <a:latin typeface="Consolas" panose="020B0609020204030204" pitchFamily="49" charset="0"/>
              </a:rPr>
              <a:t>binary_search</a:t>
            </a:r>
            <a:r>
              <a:rPr lang="ro-RO" sz="1800" dirty="0">
                <a:effectLst/>
                <a:latin typeface="Consolas" panose="020B0609020204030204" pitchFamily="49" charset="0"/>
                <a:ea typeface="Inconsolatazi4-Regular"/>
                <a:cs typeface="Inconsolatazi4-Regular"/>
              </a:rPr>
              <a:t>(</a:t>
            </a:r>
            <a:r>
              <a:rPr lang="ro-RO" sz="1800" dirty="0" err="1">
                <a:effectLst/>
                <a:latin typeface="Consolas" panose="020B0609020204030204" pitchFamily="49" charset="0"/>
                <a:ea typeface="Inconsolatazi4-Regular"/>
                <a:cs typeface="Inconsolatazi4-Regular"/>
              </a:rPr>
              <a:t>T.</a:t>
            </a:r>
            <a:r>
              <a:rPr lang="ro-RO" b="1" dirty="0" err="1">
                <a:solidFill>
                  <a:schemeClr val="accent4">
                    <a:lumMod val="75000"/>
                  </a:schemeClr>
                </a:solidFill>
                <a:latin typeface="Consolas" panose="020B0609020204030204" pitchFamily="49" charset="0"/>
              </a:rPr>
              <a:t>begin</a:t>
            </a:r>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T.</a:t>
            </a:r>
            <a:r>
              <a:rPr lang="ro-RO" b="1" dirty="0" err="1">
                <a:solidFill>
                  <a:schemeClr val="accent4">
                    <a:lumMod val="75000"/>
                  </a:schemeClr>
                </a:solidFill>
                <a:latin typeface="Consolas" panose="020B0609020204030204" pitchFamily="49" charset="0"/>
              </a:rPr>
              <a:t>end</a:t>
            </a:r>
            <a:r>
              <a:rPr lang="ro-RO" sz="1800" dirty="0">
                <a:effectLst/>
                <a:latin typeface="Consolas" panose="020B0609020204030204" pitchFamily="49" charset="0"/>
                <a:ea typeface="Inconsolatazi4-Regular"/>
                <a:cs typeface="Inconsolatazi4-Regular"/>
              </a:rPr>
              <a:t>(), x))</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cout</a:t>
            </a:r>
            <a:r>
              <a:rPr lang="ro-RO" sz="1800" dirty="0">
                <a:effectLst/>
                <a:latin typeface="Consolas" panose="020B0609020204030204" pitchFamily="49" charset="0"/>
                <a:ea typeface="Inconsolatazi4-Regular"/>
                <a:cs typeface="Inconsolatazi4-Regular"/>
              </a:rPr>
              <a:t>&lt;&lt;x&lt;&lt;"</a:t>
            </a:r>
            <a:r>
              <a:rPr lang="ro-RO" sz="1800" dirty="0">
                <a:solidFill>
                  <a:srgbClr val="C8254E"/>
                </a:solidFill>
                <a:effectLst/>
                <a:latin typeface="Consolas" panose="020B0609020204030204" pitchFamily="49" charset="0"/>
                <a:ea typeface="Inconsolatazi4-Regular"/>
                <a:cs typeface="Inconsolatazi4-Regular"/>
              </a:rPr>
              <a:t> exista in vector!\n</a:t>
            </a:r>
            <a:r>
              <a:rPr lang="ro-RO" sz="1800" dirty="0">
                <a:effectLst/>
                <a:latin typeface="Consolas" panose="020B0609020204030204" pitchFamily="49" charset="0"/>
                <a:ea typeface="Inconsolatazi4-Regular"/>
                <a:cs typeface="Inconsolatazi4-Regular"/>
              </a:rPr>
              <a:t>";</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b="1" dirty="0" err="1">
                <a:solidFill>
                  <a:srgbClr val="000080"/>
                </a:solidFill>
                <a:effectLst/>
                <a:latin typeface="Consolas" panose="020B0609020204030204" pitchFamily="49" charset="0"/>
                <a:ea typeface="Inconsolatazi4-Regular"/>
                <a:cs typeface="Inconsolatazi4-Regular"/>
              </a:rPr>
              <a:t>else</a:t>
            </a:r>
            <a:endParaRPr lang="ro-RO"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800" dirty="0">
                <a:effectLst/>
                <a:latin typeface="Consolas" panose="020B0609020204030204" pitchFamily="49" charset="0"/>
                <a:ea typeface="Inconsolatazi4-Regular"/>
                <a:cs typeface="Inconsolatazi4-Regular"/>
              </a:rPr>
              <a:t>  </a:t>
            </a:r>
            <a:r>
              <a:rPr lang="ro-RO" sz="1800" dirty="0" err="1">
                <a:effectLst/>
                <a:latin typeface="Consolas" panose="020B0609020204030204" pitchFamily="49" charset="0"/>
                <a:ea typeface="Inconsolatazi4-Regular"/>
                <a:cs typeface="Inconsolatazi4-Regular"/>
              </a:rPr>
              <a:t>cout</a:t>
            </a:r>
            <a:r>
              <a:rPr lang="ro-RO" sz="1800" dirty="0">
                <a:effectLst/>
                <a:latin typeface="Consolas" panose="020B0609020204030204" pitchFamily="49" charset="0"/>
                <a:ea typeface="Inconsolatazi4-Regular"/>
                <a:cs typeface="Inconsolatazi4-Regular"/>
              </a:rPr>
              <a:t>&lt;&lt;x&lt;&lt;"</a:t>
            </a:r>
            <a:r>
              <a:rPr lang="ro-RO" sz="1800" dirty="0">
                <a:solidFill>
                  <a:srgbClr val="C8254E"/>
                </a:solidFill>
                <a:effectLst/>
                <a:latin typeface="Consolas" panose="020B0609020204030204" pitchFamily="49" charset="0"/>
                <a:ea typeface="Inconsolatazi4-Regular"/>
                <a:cs typeface="Inconsolatazi4-Regular"/>
              </a:rPr>
              <a:t> nu exista in vector!\n</a:t>
            </a:r>
            <a:r>
              <a:rPr lang="ro-RO" sz="1800" dirty="0">
                <a:effectLst/>
                <a:latin typeface="Consolas" panose="020B0609020204030204" pitchFamily="49" charset="0"/>
                <a:ea typeface="Inconsolatazi4-Regular"/>
                <a:cs typeface="Inconsolatazi4-Regular"/>
              </a:rPr>
              <a:t>";</a:t>
            </a:r>
            <a:endParaRPr lang="ro-RO"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735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C9E1-BCD6-45C1-B8FC-642C2623AE17}"/>
              </a:ext>
            </a:extLst>
          </p:cNvPr>
          <p:cNvSpPr>
            <a:spLocks noGrp="1"/>
          </p:cNvSpPr>
          <p:nvPr>
            <p:ph type="title"/>
          </p:nvPr>
        </p:nvSpPr>
        <p:spPr/>
        <p:txBody>
          <a:bodyPr/>
          <a:lstStyle/>
          <a:p>
            <a:endParaRPr lang="ro-RO"/>
          </a:p>
        </p:txBody>
      </p:sp>
      <p:grpSp>
        <p:nvGrpSpPr>
          <p:cNvPr id="61" name="Group 60">
            <a:extLst>
              <a:ext uri="{FF2B5EF4-FFF2-40B4-BE49-F238E27FC236}">
                <a16:creationId xmlns:a16="http://schemas.microsoft.com/office/drawing/2014/main" id="{75989975-5293-4119-A31D-6465A97A4A5B}"/>
              </a:ext>
            </a:extLst>
          </p:cNvPr>
          <p:cNvGrpSpPr/>
          <p:nvPr/>
        </p:nvGrpSpPr>
        <p:grpSpPr>
          <a:xfrm>
            <a:off x="3392925" y="764596"/>
            <a:ext cx="5402975" cy="1936817"/>
            <a:chOff x="3392925" y="764596"/>
            <a:chExt cx="5402975" cy="1936817"/>
          </a:xfrm>
        </p:grpSpPr>
        <p:grpSp>
          <p:nvGrpSpPr>
            <p:cNvPr id="50" name="Group 49">
              <a:extLst>
                <a:ext uri="{FF2B5EF4-FFF2-40B4-BE49-F238E27FC236}">
                  <a16:creationId xmlns:a16="http://schemas.microsoft.com/office/drawing/2014/main" id="{F468CCF4-401B-4EE3-A20D-112B631B843F}"/>
                </a:ext>
              </a:extLst>
            </p:cNvPr>
            <p:cNvGrpSpPr/>
            <p:nvPr/>
          </p:nvGrpSpPr>
          <p:grpSpPr>
            <a:xfrm>
              <a:off x="3392926" y="764596"/>
              <a:ext cx="5402974" cy="861777"/>
              <a:chOff x="3405049" y="1588889"/>
              <a:chExt cx="5402974" cy="861777"/>
            </a:xfrm>
          </p:grpSpPr>
          <p:grpSp>
            <p:nvGrpSpPr>
              <p:cNvPr id="38" name="Group 37">
                <a:extLst>
                  <a:ext uri="{FF2B5EF4-FFF2-40B4-BE49-F238E27FC236}">
                    <a16:creationId xmlns:a16="http://schemas.microsoft.com/office/drawing/2014/main" id="{36222970-585C-4E7C-8A5F-E3E5B6E017A3}"/>
                  </a:ext>
                </a:extLst>
              </p:cNvPr>
              <p:cNvGrpSpPr/>
              <p:nvPr/>
            </p:nvGrpSpPr>
            <p:grpSpPr>
              <a:xfrm>
                <a:off x="3405049" y="1989000"/>
                <a:ext cx="5402974" cy="461666"/>
                <a:chOff x="2368412" y="1988999"/>
                <a:chExt cx="5402974" cy="461666"/>
              </a:xfrm>
            </p:grpSpPr>
            <p:sp>
              <p:nvSpPr>
                <p:cNvPr id="17" name="TextBox 16">
                  <a:extLst>
                    <a:ext uri="{FF2B5EF4-FFF2-40B4-BE49-F238E27FC236}">
                      <a16:creationId xmlns:a16="http://schemas.microsoft.com/office/drawing/2014/main" id="{F97FBFE2-8F72-456A-8443-398BB2A1EE20}"/>
                    </a:ext>
                  </a:extLst>
                </p:cNvPr>
                <p:cNvSpPr txBox="1"/>
                <p:nvPr/>
              </p:nvSpPr>
              <p:spPr>
                <a:xfrm>
                  <a:off x="236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3</a:t>
                  </a:r>
                </a:p>
              </p:txBody>
            </p:sp>
            <p:sp>
              <p:nvSpPr>
                <p:cNvPr id="18" name="TextBox 17">
                  <a:extLst>
                    <a:ext uri="{FF2B5EF4-FFF2-40B4-BE49-F238E27FC236}">
                      <a16:creationId xmlns:a16="http://schemas.microsoft.com/office/drawing/2014/main" id="{31FE881A-40FC-4BEF-88C5-515D8A2EF181}"/>
                    </a:ext>
                  </a:extLst>
                </p:cNvPr>
                <p:cNvSpPr txBox="1"/>
                <p:nvPr/>
              </p:nvSpPr>
              <p:spPr>
                <a:xfrm>
                  <a:off x="290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5</a:t>
                  </a:r>
                </a:p>
              </p:txBody>
            </p:sp>
            <p:sp>
              <p:nvSpPr>
                <p:cNvPr id="19" name="TextBox 18">
                  <a:extLst>
                    <a:ext uri="{FF2B5EF4-FFF2-40B4-BE49-F238E27FC236}">
                      <a16:creationId xmlns:a16="http://schemas.microsoft.com/office/drawing/2014/main" id="{21D5CAA1-E391-4A69-91CB-8F2E3085B35F}"/>
                    </a:ext>
                  </a:extLst>
                </p:cNvPr>
                <p:cNvSpPr txBox="1"/>
                <p:nvPr/>
              </p:nvSpPr>
              <p:spPr>
                <a:xfrm>
                  <a:off x="344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7</a:t>
                  </a:r>
                </a:p>
              </p:txBody>
            </p:sp>
            <p:sp>
              <p:nvSpPr>
                <p:cNvPr id="20" name="TextBox 19">
                  <a:extLst>
                    <a:ext uri="{FF2B5EF4-FFF2-40B4-BE49-F238E27FC236}">
                      <a16:creationId xmlns:a16="http://schemas.microsoft.com/office/drawing/2014/main" id="{A8AC63F7-8E59-44FC-872E-8FBC6CD2ACED}"/>
                    </a:ext>
                  </a:extLst>
                </p:cNvPr>
                <p:cNvSpPr txBox="1"/>
                <p:nvPr/>
              </p:nvSpPr>
              <p:spPr>
                <a:xfrm>
                  <a:off x="398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9</a:t>
                  </a:r>
                </a:p>
              </p:txBody>
            </p:sp>
            <p:sp>
              <p:nvSpPr>
                <p:cNvPr id="21" name="TextBox 20">
                  <a:extLst>
                    <a:ext uri="{FF2B5EF4-FFF2-40B4-BE49-F238E27FC236}">
                      <a16:creationId xmlns:a16="http://schemas.microsoft.com/office/drawing/2014/main" id="{4070F8BC-596A-4245-87E8-C812381A6DBB}"/>
                    </a:ext>
                  </a:extLst>
                </p:cNvPr>
                <p:cNvSpPr txBox="1"/>
                <p:nvPr/>
              </p:nvSpPr>
              <p:spPr>
                <a:xfrm>
                  <a:off x="453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10</a:t>
                  </a:r>
                </a:p>
              </p:txBody>
            </p:sp>
            <p:sp>
              <p:nvSpPr>
                <p:cNvPr id="22" name="TextBox 21">
                  <a:extLst>
                    <a:ext uri="{FF2B5EF4-FFF2-40B4-BE49-F238E27FC236}">
                      <a16:creationId xmlns:a16="http://schemas.microsoft.com/office/drawing/2014/main" id="{CF3F58F1-DE8A-4CB2-8AAE-D721CE54426C}"/>
                    </a:ext>
                  </a:extLst>
                </p:cNvPr>
                <p:cNvSpPr txBox="1"/>
                <p:nvPr/>
              </p:nvSpPr>
              <p:spPr>
                <a:xfrm>
                  <a:off x="507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13</a:t>
                  </a:r>
                </a:p>
              </p:txBody>
            </p:sp>
            <p:sp>
              <p:nvSpPr>
                <p:cNvPr id="23" name="TextBox 22">
                  <a:extLst>
                    <a:ext uri="{FF2B5EF4-FFF2-40B4-BE49-F238E27FC236}">
                      <a16:creationId xmlns:a16="http://schemas.microsoft.com/office/drawing/2014/main" id="{D07B8839-11CF-4DCF-BDFD-3E46C07F5E4C}"/>
                    </a:ext>
                  </a:extLst>
                </p:cNvPr>
                <p:cNvSpPr txBox="1"/>
                <p:nvPr/>
              </p:nvSpPr>
              <p:spPr>
                <a:xfrm>
                  <a:off x="561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15</a:t>
                  </a:r>
                </a:p>
              </p:txBody>
            </p:sp>
            <p:sp>
              <p:nvSpPr>
                <p:cNvPr id="24" name="TextBox 23">
                  <a:extLst>
                    <a:ext uri="{FF2B5EF4-FFF2-40B4-BE49-F238E27FC236}">
                      <a16:creationId xmlns:a16="http://schemas.microsoft.com/office/drawing/2014/main" id="{92CEB46D-6B4B-48BF-8B05-6BBA9359B090}"/>
                    </a:ext>
                  </a:extLst>
                </p:cNvPr>
                <p:cNvSpPr txBox="1"/>
                <p:nvPr/>
              </p:nvSpPr>
              <p:spPr>
                <a:xfrm>
                  <a:off x="615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23</a:t>
                  </a:r>
                </a:p>
              </p:txBody>
            </p:sp>
            <p:sp>
              <p:nvSpPr>
                <p:cNvPr id="25" name="TextBox 24">
                  <a:extLst>
                    <a:ext uri="{FF2B5EF4-FFF2-40B4-BE49-F238E27FC236}">
                      <a16:creationId xmlns:a16="http://schemas.microsoft.com/office/drawing/2014/main" id="{15C19192-35AC-40C4-9662-90F1F7044F80}"/>
                    </a:ext>
                  </a:extLst>
                </p:cNvPr>
                <p:cNvSpPr txBox="1"/>
                <p:nvPr/>
              </p:nvSpPr>
              <p:spPr>
                <a:xfrm>
                  <a:off x="669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25</a:t>
                  </a:r>
                </a:p>
              </p:txBody>
            </p:sp>
            <p:sp>
              <p:nvSpPr>
                <p:cNvPr id="37" name="TextBox 36">
                  <a:extLst>
                    <a:ext uri="{FF2B5EF4-FFF2-40B4-BE49-F238E27FC236}">
                      <a16:creationId xmlns:a16="http://schemas.microsoft.com/office/drawing/2014/main" id="{827EA75F-AB55-4F44-B5F4-5832C815FD4E}"/>
                    </a:ext>
                  </a:extLst>
                </p:cNvPr>
                <p:cNvSpPr txBox="1"/>
                <p:nvPr/>
              </p:nvSpPr>
              <p:spPr>
                <a:xfrm>
                  <a:off x="7231386" y="1988999"/>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28</a:t>
                  </a:r>
                </a:p>
              </p:txBody>
            </p:sp>
          </p:grpSp>
          <p:grpSp>
            <p:nvGrpSpPr>
              <p:cNvPr id="39" name="Group 38">
                <a:extLst>
                  <a:ext uri="{FF2B5EF4-FFF2-40B4-BE49-F238E27FC236}">
                    <a16:creationId xmlns:a16="http://schemas.microsoft.com/office/drawing/2014/main" id="{2997354B-93D8-4CF9-B3A8-C04998688139}"/>
                  </a:ext>
                </a:extLst>
              </p:cNvPr>
              <p:cNvGrpSpPr/>
              <p:nvPr/>
            </p:nvGrpSpPr>
            <p:grpSpPr>
              <a:xfrm>
                <a:off x="3405049" y="1588889"/>
                <a:ext cx="5402974" cy="400111"/>
                <a:chOff x="2368412" y="1988999"/>
                <a:chExt cx="5402974" cy="400111"/>
              </a:xfrm>
            </p:grpSpPr>
            <p:sp>
              <p:nvSpPr>
                <p:cNvPr id="40" name="TextBox 39">
                  <a:extLst>
                    <a:ext uri="{FF2B5EF4-FFF2-40B4-BE49-F238E27FC236}">
                      <a16:creationId xmlns:a16="http://schemas.microsoft.com/office/drawing/2014/main" id="{90D2CEE8-2EE3-4EA9-AF2D-141CC85C030C}"/>
                    </a:ext>
                  </a:extLst>
                </p:cNvPr>
                <p:cNvSpPr txBox="1"/>
                <p:nvPr/>
              </p:nvSpPr>
              <p:spPr>
                <a:xfrm>
                  <a:off x="236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41" name="TextBox 40">
                  <a:extLst>
                    <a:ext uri="{FF2B5EF4-FFF2-40B4-BE49-F238E27FC236}">
                      <a16:creationId xmlns:a16="http://schemas.microsoft.com/office/drawing/2014/main" id="{90B93B65-B591-4777-B008-A391448D346B}"/>
                    </a:ext>
                  </a:extLst>
                </p:cNvPr>
                <p:cNvSpPr txBox="1"/>
                <p:nvPr/>
              </p:nvSpPr>
              <p:spPr>
                <a:xfrm>
                  <a:off x="290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42" name="TextBox 41">
                  <a:extLst>
                    <a:ext uri="{FF2B5EF4-FFF2-40B4-BE49-F238E27FC236}">
                      <a16:creationId xmlns:a16="http://schemas.microsoft.com/office/drawing/2014/main" id="{7439002D-3CB1-4EDF-8BAD-377AAF7A49F1}"/>
                    </a:ext>
                  </a:extLst>
                </p:cNvPr>
                <p:cNvSpPr txBox="1"/>
                <p:nvPr/>
              </p:nvSpPr>
              <p:spPr>
                <a:xfrm>
                  <a:off x="344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43" name="TextBox 42">
                  <a:extLst>
                    <a:ext uri="{FF2B5EF4-FFF2-40B4-BE49-F238E27FC236}">
                      <a16:creationId xmlns:a16="http://schemas.microsoft.com/office/drawing/2014/main" id="{3FAC10B6-12B7-49E5-AC96-F1AACAF2345F}"/>
                    </a:ext>
                  </a:extLst>
                </p:cNvPr>
                <p:cNvSpPr txBox="1"/>
                <p:nvPr/>
              </p:nvSpPr>
              <p:spPr>
                <a:xfrm>
                  <a:off x="398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44" name="TextBox 43">
                  <a:extLst>
                    <a:ext uri="{FF2B5EF4-FFF2-40B4-BE49-F238E27FC236}">
                      <a16:creationId xmlns:a16="http://schemas.microsoft.com/office/drawing/2014/main" id="{80530052-B49D-4147-9DAF-D90E72C05EF0}"/>
                    </a:ext>
                  </a:extLst>
                </p:cNvPr>
                <p:cNvSpPr txBox="1"/>
                <p:nvPr/>
              </p:nvSpPr>
              <p:spPr>
                <a:xfrm>
                  <a:off x="453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45" name="TextBox 44">
                  <a:extLst>
                    <a:ext uri="{FF2B5EF4-FFF2-40B4-BE49-F238E27FC236}">
                      <a16:creationId xmlns:a16="http://schemas.microsoft.com/office/drawing/2014/main" id="{1984CC87-11AA-4991-9A0B-01954D6B9B72}"/>
                    </a:ext>
                  </a:extLst>
                </p:cNvPr>
                <p:cNvSpPr txBox="1"/>
                <p:nvPr/>
              </p:nvSpPr>
              <p:spPr>
                <a:xfrm>
                  <a:off x="507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46" name="TextBox 45">
                  <a:extLst>
                    <a:ext uri="{FF2B5EF4-FFF2-40B4-BE49-F238E27FC236}">
                      <a16:creationId xmlns:a16="http://schemas.microsoft.com/office/drawing/2014/main" id="{2681CE65-E63A-4984-947A-3A57E2FF244B}"/>
                    </a:ext>
                  </a:extLst>
                </p:cNvPr>
                <p:cNvSpPr txBox="1"/>
                <p:nvPr/>
              </p:nvSpPr>
              <p:spPr>
                <a:xfrm>
                  <a:off x="561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47" name="TextBox 46">
                  <a:extLst>
                    <a:ext uri="{FF2B5EF4-FFF2-40B4-BE49-F238E27FC236}">
                      <a16:creationId xmlns:a16="http://schemas.microsoft.com/office/drawing/2014/main" id="{87B5A0C6-76C0-4614-8034-41179226AA1D}"/>
                    </a:ext>
                  </a:extLst>
                </p:cNvPr>
                <p:cNvSpPr txBox="1"/>
                <p:nvPr/>
              </p:nvSpPr>
              <p:spPr>
                <a:xfrm>
                  <a:off x="615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48" name="TextBox 47">
                  <a:extLst>
                    <a:ext uri="{FF2B5EF4-FFF2-40B4-BE49-F238E27FC236}">
                      <a16:creationId xmlns:a16="http://schemas.microsoft.com/office/drawing/2014/main" id="{71922898-64E5-4BD0-A826-849F0E2168F5}"/>
                    </a:ext>
                  </a:extLst>
                </p:cNvPr>
                <p:cNvSpPr txBox="1"/>
                <p:nvPr/>
              </p:nvSpPr>
              <p:spPr>
                <a:xfrm>
                  <a:off x="669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49" name="TextBox 48">
                  <a:extLst>
                    <a:ext uri="{FF2B5EF4-FFF2-40B4-BE49-F238E27FC236}">
                      <a16:creationId xmlns:a16="http://schemas.microsoft.com/office/drawing/2014/main" id="{ADF47568-8A22-4D21-931F-607B10356516}"/>
                    </a:ext>
                  </a:extLst>
                </p:cNvPr>
                <p:cNvSpPr txBox="1"/>
                <p:nvPr/>
              </p:nvSpPr>
              <p:spPr>
                <a:xfrm>
                  <a:off x="7231386" y="1988999"/>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grpSp>
        </p:grpSp>
        <p:cxnSp>
          <p:nvCxnSpPr>
            <p:cNvPr id="52" name="Straight Arrow Connector 51">
              <a:extLst>
                <a:ext uri="{FF2B5EF4-FFF2-40B4-BE49-F238E27FC236}">
                  <a16:creationId xmlns:a16="http://schemas.microsoft.com/office/drawing/2014/main" id="{729C8C1B-6070-49EA-A487-6F1BE564D170}"/>
                </a:ext>
              </a:extLst>
            </p:cNvPr>
            <p:cNvCxnSpPr>
              <a:endCxn id="17" idx="2"/>
            </p:cNvCxnSpPr>
            <p:nvPr/>
          </p:nvCxnSpPr>
          <p:spPr>
            <a:xfrm flipV="1">
              <a:off x="3662926" y="1629000"/>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F320B68-B672-4983-90B7-200676B53A2C}"/>
                </a:ext>
              </a:extLst>
            </p:cNvPr>
            <p:cNvCxnSpPr/>
            <p:nvPr/>
          </p:nvCxnSpPr>
          <p:spPr>
            <a:xfrm flipV="1">
              <a:off x="8525900"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771336E-9BF8-4866-96E5-B77439CD0A39}"/>
                </a:ext>
              </a:extLst>
            </p:cNvPr>
            <p:cNvSpPr txBox="1"/>
            <p:nvPr/>
          </p:nvSpPr>
          <p:spPr>
            <a:xfrm>
              <a:off x="3392925"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sp>
          <p:nvSpPr>
            <p:cNvPr id="56" name="TextBox 55">
              <a:extLst>
                <a:ext uri="{FF2B5EF4-FFF2-40B4-BE49-F238E27FC236}">
                  <a16:creationId xmlns:a16="http://schemas.microsoft.com/office/drawing/2014/main" id="{BD866C37-5B38-431B-9EEB-C7D2FDF7B04E}"/>
                </a:ext>
              </a:extLst>
            </p:cNvPr>
            <p:cNvSpPr txBox="1"/>
            <p:nvPr/>
          </p:nvSpPr>
          <p:spPr>
            <a:xfrm>
              <a:off x="8255900"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sp>
          <p:nvSpPr>
            <p:cNvPr id="58" name="TextBox 57">
              <a:extLst>
                <a:ext uri="{FF2B5EF4-FFF2-40B4-BE49-F238E27FC236}">
                  <a16:creationId xmlns:a16="http://schemas.microsoft.com/office/drawing/2014/main" id="{4FDDBE87-A722-42DD-B71C-E50C19F59387}"/>
                </a:ext>
              </a:extLst>
            </p:cNvPr>
            <p:cNvSpPr txBox="1"/>
            <p:nvPr/>
          </p:nvSpPr>
          <p:spPr>
            <a:xfrm>
              <a:off x="5441647"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60" name="Group 59">
              <a:extLst>
                <a:ext uri="{FF2B5EF4-FFF2-40B4-BE49-F238E27FC236}">
                  <a16:creationId xmlns:a16="http://schemas.microsoft.com/office/drawing/2014/main" id="{7904BF80-E621-4587-8927-8EB862F46188}"/>
                </a:ext>
              </a:extLst>
            </p:cNvPr>
            <p:cNvGrpSpPr/>
            <p:nvPr/>
          </p:nvGrpSpPr>
          <p:grpSpPr>
            <a:xfrm>
              <a:off x="5733573" y="1626372"/>
              <a:ext cx="144000" cy="587310"/>
              <a:chOff x="5733573" y="1626372"/>
              <a:chExt cx="144000" cy="587310"/>
            </a:xfrm>
          </p:grpSpPr>
          <p:cxnSp>
            <p:nvCxnSpPr>
              <p:cNvPr id="57" name="Straight Arrow Connector 56">
                <a:extLst>
                  <a:ext uri="{FF2B5EF4-FFF2-40B4-BE49-F238E27FC236}">
                    <a16:creationId xmlns:a16="http://schemas.microsoft.com/office/drawing/2014/main" id="{1DC5045F-8A52-483A-BB59-E0EBC49605C3}"/>
                  </a:ext>
                </a:extLst>
              </p:cNvPr>
              <p:cNvCxnSpPr/>
              <p:nvPr/>
            </p:nvCxnSpPr>
            <p:spPr>
              <a:xfrm flipV="1">
                <a:off x="5805813"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7EA5197E-36C9-44F2-8524-9513DB4E4BF3}"/>
                  </a:ext>
                </a:extLst>
              </p:cNvPr>
              <p:cNvSpPr/>
              <p:nvPr/>
            </p:nvSpPr>
            <p:spPr>
              <a:xfrm>
                <a:off x="5733573" y="2069682"/>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spTree>
    <p:extLst>
      <p:ext uri="{BB962C8B-B14F-4D97-AF65-F5344CB8AC3E}">
        <p14:creationId xmlns:p14="http://schemas.microsoft.com/office/powerpoint/2010/main" val="237394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3FD5-B25C-44D0-8D2F-EA5C04E6B1AA}"/>
              </a:ext>
            </a:extLst>
          </p:cNvPr>
          <p:cNvSpPr>
            <a:spLocks noGrp="1"/>
          </p:cNvSpPr>
          <p:nvPr>
            <p:ph type="title"/>
          </p:nvPr>
        </p:nvSpPr>
        <p:spPr/>
        <p:txBody>
          <a:bodyPr>
            <a:normAutofit/>
          </a:bodyPr>
          <a:lstStyle/>
          <a:p>
            <a:r>
              <a:rPr lang="ro-RO" dirty="0"/>
              <a:t>Divide </a:t>
            </a:r>
            <a:r>
              <a:rPr lang="en-US" dirty="0"/>
              <a:t>et </a:t>
            </a:r>
            <a:r>
              <a:rPr lang="en-US" dirty="0" err="1"/>
              <a:t>Impera</a:t>
            </a:r>
            <a:r>
              <a:rPr lang="ro-RO" dirty="0"/>
              <a:t> în istorie și politică</a:t>
            </a:r>
          </a:p>
        </p:txBody>
      </p:sp>
      <p:sp>
        <p:nvSpPr>
          <p:cNvPr id="3" name="Content Placeholder 2">
            <a:extLst>
              <a:ext uri="{FF2B5EF4-FFF2-40B4-BE49-F238E27FC236}">
                <a16:creationId xmlns:a16="http://schemas.microsoft.com/office/drawing/2014/main" id="{2C9FA588-1835-450B-80A7-42921DC9A44D}"/>
              </a:ext>
            </a:extLst>
          </p:cNvPr>
          <p:cNvSpPr>
            <a:spLocks noGrp="1"/>
          </p:cNvSpPr>
          <p:nvPr>
            <p:ph idx="1"/>
          </p:nvPr>
        </p:nvSpPr>
        <p:spPr/>
        <p:txBody>
          <a:bodyPr>
            <a:normAutofit lnSpcReduction="10000"/>
          </a:bodyPr>
          <a:lstStyle/>
          <a:p>
            <a:pPr algn="just"/>
            <a:r>
              <a:rPr lang="ro-RO" dirty="0"/>
              <a:t>In politică și sociologie, Divide Et </a:t>
            </a:r>
            <a:r>
              <a:rPr lang="ro-RO" dirty="0" err="1"/>
              <a:t>Impera</a:t>
            </a:r>
            <a:r>
              <a:rPr lang="ro-RO" dirty="0"/>
              <a:t> (de</a:t>
            </a:r>
            <a:r>
              <a:rPr lang="en-US" dirty="0" err="1"/>
              <a:t>sparte</a:t>
            </a:r>
            <a:r>
              <a:rPr lang="ro-RO" dirty="0"/>
              <a:t> și stăpânește) este o combinație de tactici (</a:t>
            </a:r>
            <a:r>
              <a:rPr lang="ro-RO" i="1" dirty="0"/>
              <a:t>politice</a:t>
            </a:r>
            <a:r>
              <a:rPr lang="ro-RO" dirty="0"/>
              <a:t>, </a:t>
            </a:r>
            <a:r>
              <a:rPr lang="ro-RO" i="1" dirty="0"/>
              <a:t>militare</a:t>
            </a:r>
            <a:r>
              <a:rPr lang="ro-RO" dirty="0"/>
              <a:t> sau </a:t>
            </a:r>
            <a:r>
              <a:rPr lang="ro-RO" i="1" dirty="0"/>
              <a:t>economice</a:t>
            </a:r>
            <a:r>
              <a:rPr lang="ro-RO" dirty="0"/>
              <a:t>) de câștigare și menținere a puterii prin divizarea unei populații în entități mai mici</a:t>
            </a:r>
            <a:r>
              <a:rPr lang="en-US" dirty="0"/>
              <a:t>,</a:t>
            </a:r>
            <a:r>
              <a:rPr lang="ro-RO" dirty="0"/>
              <a:t> care luate separat au putere mai mică decât cel care își impune voința.</a:t>
            </a:r>
          </a:p>
          <a:p>
            <a:pPr algn="just"/>
            <a:r>
              <a:rPr lang="ro-RO" dirty="0"/>
              <a:t>Este deseori întâlnită ca o strategie în care grupuri de putere mică sunt împiedicate să se unească și să devină mai puternice.</a:t>
            </a:r>
          </a:p>
          <a:p>
            <a:pPr marL="0" indent="0" algn="just">
              <a:buNone/>
            </a:pPr>
            <a:r>
              <a:rPr lang="ro-RO" i="1" dirty="0"/>
              <a:t>În concluzie</a:t>
            </a:r>
            <a:r>
              <a:rPr lang="ro-RO" dirty="0"/>
              <a:t>: Există două moduri de a conduce oamenii și de a genera impact.</a:t>
            </a:r>
          </a:p>
          <a:p>
            <a:pPr algn="just"/>
            <a:r>
              <a:rPr lang="ro-RO" b="1" dirty="0">
                <a:solidFill>
                  <a:srgbClr val="0070C0"/>
                </a:solidFill>
              </a:rPr>
              <a:t>Prin divizare:</a:t>
            </a:r>
            <a:r>
              <a:rPr lang="ro-RO" b="1" dirty="0"/>
              <a:t> </a:t>
            </a:r>
            <a:r>
              <a:rPr lang="ro-RO" dirty="0"/>
              <a:t>Creează un dușman comun și organizați o campanie împotriva lui. Dorința oamenilor de a învinge îți va asigura sprijinul necondiționat. În situațiile critice victoria cu orice preț este tot ce contează.</a:t>
            </a:r>
          </a:p>
        </p:txBody>
      </p:sp>
    </p:spTree>
    <p:extLst>
      <p:ext uri="{BB962C8B-B14F-4D97-AF65-F5344CB8AC3E}">
        <p14:creationId xmlns:p14="http://schemas.microsoft.com/office/powerpoint/2010/main" val="423577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D21E-A2F2-4AF1-91D9-F83B6AB2F5ED}"/>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063B8DEA-B2B4-4673-BED8-8BBEE8C48119}"/>
              </a:ext>
            </a:extLst>
          </p:cNvPr>
          <p:cNvSpPr>
            <a:spLocks noGrp="1"/>
          </p:cNvSpPr>
          <p:nvPr>
            <p:ph idx="1"/>
          </p:nvPr>
        </p:nvSpPr>
        <p:spPr>
          <a:xfrm>
            <a:off x="1593436" y="2793144"/>
            <a:ext cx="9782801" cy="3379056"/>
          </a:xfrm>
        </p:spPr>
        <p:txBody>
          <a:bodyPr/>
          <a:lstStyle/>
          <a:p>
            <a:pPr algn="just"/>
            <a:r>
              <a:rPr lang="ro-RO" dirty="0"/>
              <a:t>Fie valoarea căutată </a:t>
            </a:r>
            <a:r>
              <a:rPr lang="ro-RO" sz="2400" dirty="0">
                <a:solidFill>
                  <a:srgbClr val="C7254E"/>
                </a:solidFill>
                <a:highlight>
                  <a:srgbClr val="F9F2F4"/>
                </a:highlight>
                <a:latin typeface="Consolas" panose="020B0609020204030204" pitchFamily="49" charset="0"/>
              </a:rPr>
              <a:t>x=15</a:t>
            </a:r>
            <a:r>
              <a:rPr lang="ro-RO" dirty="0"/>
              <a:t>.</a:t>
            </a:r>
          </a:p>
          <a:p>
            <a:pPr algn="just"/>
            <a:r>
              <a:rPr lang="ro-RO" dirty="0"/>
              <a:t>Poziția de mijloc </a:t>
            </a:r>
            <a:r>
              <a:rPr lang="ro-RO" sz="2400" dirty="0" err="1">
                <a:solidFill>
                  <a:srgbClr val="C7254E"/>
                </a:solidFill>
                <a:highlight>
                  <a:srgbClr val="F9F2F4"/>
                </a:highlight>
                <a:latin typeface="Consolas" panose="020B0609020204030204" pitchFamily="49" charset="0"/>
              </a:rPr>
              <a:t>mij</a:t>
            </a:r>
            <a:r>
              <a:rPr lang="ro-RO" sz="2400" dirty="0">
                <a:solidFill>
                  <a:srgbClr val="C7254E"/>
                </a:solidFill>
                <a:highlight>
                  <a:srgbClr val="F9F2F4"/>
                </a:highlight>
                <a:latin typeface="Consolas" panose="020B0609020204030204" pitchFamily="49" charset="0"/>
              </a:rPr>
              <a:t>=[(</a:t>
            </a:r>
            <a:r>
              <a:rPr lang="ro-RO" sz="2400" dirty="0" err="1">
                <a:solidFill>
                  <a:srgbClr val="C7254E"/>
                </a:solidFill>
                <a:highlight>
                  <a:srgbClr val="F9F2F4"/>
                </a:highlight>
                <a:latin typeface="Consolas" panose="020B0609020204030204" pitchFamily="49" charset="0"/>
              </a:rPr>
              <a:t>i+j</a:t>
            </a:r>
            <a:r>
              <a:rPr lang="ro-RO" sz="2400" dirty="0">
                <a:solidFill>
                  <a:srgbClr val="C7254E"/>
                </a:solidFill>
                <a:highlight>
                  <a:srgbClr val="F9F2F4"/>
                </a:highlight>
                <a:latin typeface="Consolas" panose="020B0609020204030204" pitchFamily="49" charset="0"/>
              </a:rPr>
              <a:t>)/2]=[</a:t>
            </a:r>
            <a:r>
              <a:rPr lang="en-US" sz="2400" dirty="0">
                <a:solidFill>
                  <a:srgbClr val="C7254E"/>
                </a:solidFill>
                <a:highlight>
                  <a:srgbClr val="F9F2F4"/>
                </a:highlight>
                <a:latin typeface="Consolas" panose="020B0609020204030204" pitchFamily="49" charset="0"/>
              </a:rPr>
              <a:t>(</a:t>
            </a:r>
            <a:r>
              <a:rPr lang="ro-RO" sz="2400" dirty="0">
                <a:solidFill>
                  <a:srgbClr val="C7254E"/>
                </a:solidFill>
                <a:highlight>
                  <a:srgbClr val="F9F2F4"/>
                </a:highlight>
                <a:latin typeface="Consolas" panose="020B0609020204030204" pitchFamily="49" charset="0"/>
              </a:rPr>
              <a:t>0+9</a:t>
            </a:r>
            <a:r>
              <a:rPr lang="en-US" sz="2400" dirty="0">
                <a:solidFill>
                  <a:srgbClr val="C7254E"/>
                </a:solidFill>
                <a:highlight>
                  <a:srgbClr val="F9F2F4"/>
                </a:highlight>
                <a:latin typeface="Consolas" panose="020B0609020204030204" pitchFamily="49" charset="0"/>
              </a:rPr>
              <a:t>)</a:t>
            </a:r>
            <a:r>
              <a:rPr lang="ro-RO" sz="2400" dirty="0">
                <a:solidFill>
                  <a:srgbClr val="C7254E"/>
                </a:solidFill>
                <a:highlight>
                  <a:srgbClr val="F9F2F4"/>
                </a:highlight>
                <a:latin typeface="Consolas" panose="020B0609020204030204" pitchFamily="49" charset="0"/>
              </a:rPr>
              <a:t>/2]=4</a:t>
            </a:r>
            <a:r>
              <a:rPr lang="ro-RO" dirty="0"/>
              <a:t>. Elementul </a:t>
            </a:r>
            <a:r>
              <a:rPr lang="ro-RO" sz="2400" dirty="0">
                <a:solidFill>
                  <a:srgbClr val="C7254E"/>
                </a:solidFill>
                <a:highlight>
                  <a:srgbClr val="F9F2F4"/>
                </a:highlight>
                <a:latin typeface="Consolas" panose="020B0609020204030204" pitchFamily="49" charset="0"/>
              </a:rPr>
              <a:t>V[4]=10</a:t>
            </a:r>
            <a:r>
              <a:rPr lang="ro-RO" dirty="0"/>
              <a:t>.</a:t>
            </a:r>
          </a:p>
          <a:p>
            <a:pPr algn="just"/>
            <a:r>
              <a:rPr lang="ro-RO" dirty="0"/>
              <a:t>Deoarece </a:t>
            </a:r>
            <a:r>
              <a:rPr lang="ro-RO" sz="2400" dirty="0">
                <a:solidFill>
                  <a:srgbClr val="C7254E"/>
                </a:solidFill>
                <a:highlight>
                  <a:srgbClr val="F9F2F4"/>
                </a:highlight>
                <a:latin typeface="Consolas" panose="020B0609020204030204" pitchFamily="49" charset="0"/>
              </a:rPr>
              <a:t>x&gt;V[</a:t>
            </a:r>
            <a:r>
              <a:rPr lang="ro-RO" sz="2400" dirty="0" err="1">
                <a:solidFill>
                  <a:srgbClr val="C7254E"/>
                </a:solidFill>
                <a:highlight>
                  <a:srgbClr val="F9F2F4"/>
                </a:highlight>
                <a:latin typeface="Consolas" panose="020B0609020204030204" pitchFamily="49" charset="0"/>
              </a:rPr>
              <a:t>mij</a:t>
            </a:r>
            <a:r>
              <a:rPr lang="ro-RO" sz="2400" dirty="0">
                <a:solidFill>
                  <a:srgbClr val="C7254E"/>
                </a:solidFill>
                <a:highlight>
                  <a:srgbClr val="F9F2F4"/>
                </a:highlight>
                <a:latin typeface="Consolas" panose="020B0609020204030204" pitchFamily="49" charset="0"/>
              </a:rPr>
              <a:t>]</a:t>
            </a:r>
            <a:r>
              <a:rPr lang="ro-RO" dirty="0"/>
              <a:t> (</a:t>
            </a:r>
            <a:r>
              <a:rPr lang="en-US" sz="2400" dirty="0">
                <a:solidFill>
                  <a:srgbClr val="C7254E"/>
                </a:solidFill>
                <a:highlight>
                  <a:srgbClr val="F9F2F4"/>
                </a:highlight>
                <a:latin typeface="Consolas" panose="020B0609020204030204" pitchFamily="49" charset="0"/>
              </a:rPr>
              <a:t>15</a:t>
            </a:r>
            <a:r>
              <a:rPr lang="ro-RO" sz="2400" dirty="0">
                <a:solidFill>
                  <a:srgbClr val="C7254E"/>
                </a:solidFill>
                <a:highlight>
                  <a:srgbClr val="F9F2F4"/>
                </a:highlight>
                <a:latin typeface="Consolas" panose="020B0609020204030204" pitchFamily="49" charset="0"/>
              </a:rPr>
              <a:t>&gt;10</a:t>
            </a:r>
            <a:r>
              <a:rPr lang="ro-RO" dirty="0"/>
              <a:t>) – elementul căutat este mai mare decât cel din mijloc, căutarea continuă în jumătatea a doua, între pozițiile </a:t>
            </a:r>
            <a:r>
              <a:rPr lang="ro-RO" sz="2400" dirty="0">
                <a:solidFill>
                  <a:srgbClr val="C7254E"/>
                </a:solidFill>
                <a:highlight>
                  <a:srgbClr val="F9F2F4"/>
                </a:highlight>
                <a:latin typeface="Consolas" panose="020B0609020204030204" pitchFamily="49" charset="0"/>
              </a:rPr>
              <a:t>mij+1</a:t>
            </a:r>
            <a:r>
              <a:rPr lang="ro-RO" dirty="0"/>
              <a:t> și </a:t>
            </a:r>
            <a:r>
              <a:rPr lang="ro-RO" sz="2400" dirty="0">
                <a:solidFill>
                  <a:srgbClr val="C7254E"/>
                </a:solidFill>
                <a:highlight>
                  <a:srgbClr val="F9F2F4"/>
                </a:highlight>
                <a:latin typeface="Consolas" panose="020B0609020204030204" pitchFamily="49" charset="0"/>
              </a:rPr>
              <a:t>j</a:t>
            </a:r>
            <a:r>
              <a:rPr lang="ro-RO" dirty="0"/>
              <a:t> (</a:t>
            </a:r>
            <a:r>
              <a:rPr lang="ro-RO" sz="2400" dirty="0">
                <a:solidFill>
                  <a:srgbClr val="C7254E"/>
                </a:solidFill>
                <a:highlight>
                  <a:srgbClr val="F9F2F4"/>
                </a:highlight>
                <a:latin typeface="Consolas" panose="020B0609020204030204" pitchFamily="49" charset="0"/>
              </a:rPr>
              <a:t>5</a:t>
            </a:r>
            <a:r>
              <a:rPr lang="ro-RO" dirty="0"/>
              <a:t> și </a:t>
            </a:r>
            <a:r>
              <a:rPr lang="ro-RO" sz="2400" dirty="0">
                <a:solidFill>
                  <a:srgbClr val="C7254E"/>
                </a:solidFill>
                <a:highlight>
                  <a:srgbClr val="F9F2F4"/>
                </a:highlight>
                <a:latin typeface="Consolas" panose="020B0609020204030204" pitchFamily="49" charset="0"/>
              </a:rPr>
              <a:t>9</a:t>
            </a:r>
            <a:r>
              <a:rPr lang="ro-RO" dirty="0"/>
              <a:t>).</a:t>
            </a:r>
          </a:p>
        </p:txBody>
      </p:sp>
      <p:grpSp>
        <p:nvGrpSpPr>
          <p:cNvPr id="4" name="Group 3">
            <a:extLst>
              <a:ext uri="{FF2B5EF4-FFF2-40B4-BE49-F238E27FC236}">
                <a16:creationId xmlns:a16="http://schemas.microsoft.com/office/drawing/2014/main" id="{CC60C7FC-DDDD-4DE8-B35C-6D6530A513A0}"/>
              </a:ext>
            </a:extLst>
          </p:cNvPr>
          <p:cNvGrpSpPr/>
          <p:nvPr/>
        </p:nvGrpSpPr>
        <p:grpSpPr>
          <a:xfrm>
            <a:off x="3392925" y="764596"/>
            <a:ext cx="5402975" cy="1936817"/>
            <a:chOff x="3392925" y="764596"/>
            <a:chExt cx="5402975" cy="1936817"/>
          </a:xfrm>
        </p:grpSpPr>
        <p:grpSp>
          <p:nvGrpSpPr>
            <p:cNvPr id="5" name="Group 4">
              <a:extLst>
                <a:ext uri="{FF2B5EF4-FFF2-40B4-BE49-F238E27FC236}">
                  <a16:creationId xmlns:a16="http://schemas.microsoft.com/office/drawing/2014/main" id="{F4FE1413-C687-4555-9005-03F99AFA95CF}"/>
                </a:ext>
              </a:extLst>
            </p:cNvPr>
            <p:cNvGrpSpPr/>
            <p:nvPr/>
          </p:nvGrpSpPr>
          <p:grpSpPr>
            <a:xfrm>
              <a:off x="3392926" y="764596"/>
              <a:ext cx="5402974" cy="861777"/>
              <a:chOff x="3405049" y="1588889"/>
              <a:chExt cx="5402974" cy="861777"/>
            </a:xfrm>
          </p:grpSpPr>
          <p:grpSp>
            <p:nvGrpSpPr>
              <p:cNvPr id="14" name="Group 13">
                <a:extLst>
                  <a:ext uri="{FF2B5EF4-FFF2-40B4-BE49-F238E27FC236}">
                    <a16:creationId xmlns:a16="http://schemas.microsoft.com/office/drawing/2014/main" id="{C6EDF0DF-837B-4F40-B7FB-E723B1C85CED}"/>
                  </a:ext>
                </a:extLst>
              </p:cNvPr>
              <p:cNvGrpSpPr/>
              <p:nvPr/>
            </p:nvGrpSpPr>
            <p:grpSpPr>
              <a:xfrm>
                <a:off x="3405049" y="1989000"/>
                <a:ext cx="5402974" cy="461666"/>
                <a:chOff x="2368412" y="1988999"/>
                <a:chExt cx="5402974" cy="461666"/>
              </a:xfrm>
            </p:grpSpPr>
            <p:sp>
              <p:nvSpPr>
                <p:cNvPr id="26" name="TextBox 25">
                  <a:extLst>
                    <a:ext uri="{FF2B5EF4-FFF2-40B4-BE49-F238E27FC236}">
                      <a16:creationId xmlns:a16="http://schemas.microsoft.com/office/drawing/2014/main" id="{E2A468E4-29F4-41F9-A6C4-A80A4F23D913}"/>
                    </a:ext>
                  </a:extLst>
                </p:cNvPr>
                <p:cNvSpPr txBox="1"/>
                <p:nvPr/>
              </p:nvSpPr>
              <p:spPr>
                <a:xfrm>
                  <a:off x="236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3</a:t>
                  </a:r>
                </a:p>
              </p:txBody>
            </p:sp>
            <p:sp>
              <p:nvSpPr>
                <p:cNvPr id="27" name="TextBox 26">
                  <a:extLst>
                    <a:ext uri="{FF2B5EF4-FFF2-40B4-BE49-F238E27FC236}">
                      <a16:creationId xmlns:a16="http://schemas.microsoft.com/office/drawing/2014/main" id="{5BCF5DDD-8C4A-4B59-B054-1A46A524195D}"/>
                    </a:ext>
                  </a:extLst>
                </p:cNvPr>
                <p:cNvSpPr txBox="1"/>
                <p:nvPr/>
              </p:nvSpPr>
              <p:spPr>
                <a:xfrm>
                  <a:off x="290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5</a:t>
                  </a:r>
                </a:p>
              </p:txBody>
            </p:sp>
            <p:sp>
              <p:nvSpPr>
                <p:cNvPr id="28" name="TextBox 27">
                  <a:extLst>
                    <a:ext uri="{FF2B5EF4-FFF2-40B4-BE49-F238E27FC236}">
                      <a16:creationId xmlns:a16="http://schemas.microsoft.com/office/drawing/2014/main" id="{976DC233-B575-4AF9-99CE-E49F112FA15F}"/>
                    </a:ext>
                  </a:extLst>
                </p:cNvPr>
                <p:cNvSpPr txBox="1"/>
                <p:nvPr/>
              </p:nvSpPr>
              <p:spPr>
                <a:xfrm>
                  <a:off x="344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7</a:t>
                  </a:r>
                </a:p>
              </p:txBody>
            </p:sp>
            <p:sp>
              <p:nvSpPr>
                <p:cNvPr id="29" name="TextBox 28">
                  <a:extLst>
                    <a:ext uri="{FF2B5EF4-FFF2-40B4-BE49-F238E27FC236}">
                      <a16:creationId xmlns:a16="http://schemas.microsoft.com/office/drawing/2014/main" id="{BFBBA1F8-654A-4035-986D-2DF181DC6504}"/>
                    </a:ext>
                  </a:extLst>
                </p:cNvPr>
                <p:cNvSpPr txBox="1"/>
                <p:nvPr/>
              </p:nvSpPr>
              <p:spPr>
                <a:xfrm>
                  <a:off x="3988412"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ABDE12C7-2E53-43FF-A77C-13759276DEAA}"/>
                    </a:ext>
                  </a:extLst>
                </p:cNvPr>
                <p:cNvSpPr txBox="1"/>
                <p:nvPr/>
              </p:nvSpPr>
              <p:spPr>
                <a:xfrm>
                  <a:off x="453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10</a:t>
                  </a:r>
                </a:p>
              </p:txBody>
            </p:sp>
            <p:sp>
              <p:nvSpPr>
                <p:cNvPr id="31" name="TextBox 30">
                  <a:extLst>
                    <a:ext uri="{FF2B5EF4-FFF2-40B4-BE49-F238E27FC236}">
                      <a16:creationId xmlns:a16="http://schemas.microsoft.com/office/drawing/2014/main" id="{027A010A-C51D-4D9D-8BB2-60449ABE406A}"/>
                    </a:ext>
                  </a:extLst>
                </p:cNvPr>
                <p:cNvSpPr txBox="1"/>
                <p:nvPr/>
              </p:nvSpPr>
              <p:spPr>
                <a:xfrm>
                  <a:off x="507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13</a:t>
                  </a:r>
                </a:p>
              </p:txBody>
            </p:sp>
            <p:sp>
              <p:nvSpPr>
                <p:cNvPr id="32" name="TextBox 31">
                  <a:extLst>
                    <a:ext uri="{FF2B5EF4-FFF2-40B4-BE49-F238E27FC236}">
                      <a16:creationId xmlns:a16="http://schemas.microsoft.com/office/drawing/2014/main" id="{5E16D31A-E99B-45A9-A1A3-3088F52794C3}"/>
                    </a:ext>
                  </a:extLst>
                </p:cNvPr>
                <p:cNvSpPr txBox="1"/>
                <p:nvPr/>
              </p:nvSpPr>
              <p:spPr>
                <a:xfrm>
                  <a:off x="5611386" y="1989000"/>
                  <a:ext cx="540000" cy="461665"/>
                </a:xfrm>
                <a:prstGeom prst="rect">
                  <a:avLst/>
                </a:prstGeom>
                <a:solidFill>
                  <a:schemeClr val="accent4">
                    <a:lumMod val="75000"/>
                  </a:schemeClr>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15</a:t>
                  </a:r>
                </a:p>
              </p:txBody>
            </p:sp>
            <p:sp>
              <p:nvSpPr>
                <p:cNvPr id="33" name="TextBox 32">
                  <a:extLst>
                    <a:ext uri="{FF2B5EF4-FFF2-40B4-BE49-F238E27FC236}">
                      <a16:creationId xmlns:a16="http://schemas.microsoft.com/office/drawing/2014/main" id="{9A500F05-43A1-4BA1-8FA4-E6068C31C621}"/>
                    </a:ext>
                  </a:extLst>
                </p:cNvPr>
                <p:cNvSpPr txBox="1"/>
                <p:nvPr/>
              </p:nvSpPr>
              <p:spPr>
                <a:xfrm>
                  <a:off x="615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23</a:t>
                  </a:r>
                </a:p>
              </p:txBody>
            </p:sp>
            <p:sp>
              <p:nvSpPr>
                <p:cNvPr id="34" name="TextBox 33">
                  <a:extLst>
                    <a:ext uri="{FF2B5EF4-FFF2-40B4-BE49-F238E27FC236}">
                      <a16:creationId xmlns:a16="http://schemas.microsoft.com/office/drawing/2014/main" id="{B0DBB6DE-D4A4-4FEE-B5CC-8391D0E95DE4}"/>
                    </a:ext>
                  </a:extLst>
                </p:cNvPr>
                <p:cNvSpPr txBox="1"/>
                <p:nvPr/>
              </p:nvSpPr>
              <p:spPr>
                <a:xfrm>
                  <a:off x="6691386" y="1989000"/>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25</a:t>
                  </a:r>
                </a:p>
              </p:txBody>
            </p:sp>
            <p:sp>
              <p:nvSpPr>
                <p:cNvPr id="35" name="TextBox 34">
                  <a:extLst>
                    <a:ext uri="{FF2B5EF4-FFF2-40B4-BE49-F238E27FC236}">
                      <a16:creationId xmlns:a16="http://schemas.microsoft.com/office/drawing/2014/main" id="{CC698ED7-DEB4-4831-A655-2583D3621D52}"/>
                    </a:ext>
                  </a:extLst>
                </p:cNvPr>
                <p:cNvSpPr txBox="1"/>
                <p:nvPr/>
              </p:nvSpPr>
              <p:spPr>
                <a:xfrm>
                  <a:off x="7231386" y="1988999"/>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28</a:t>
                  </a:r>
                </a:p>
              </p:txBody>
            </p:sp>
          </p:grpSp>
          <p:grpSp>
            <p:nvGrpSpPr>
              <p:cNvPr id="15" name="Group 14">
                <a:extLst>
                  <a:ext uri="{FF2B5EF4-FFF2-40B4-BE49-F238E27FC236}">
                    <a16:creationId xmlns:a16="http://schemas.microsoft.com/office/drawing/2014/main" id="{929AEE5E-8CA5-44BE-8CF0-D021D1631D3E}"/>
                  </a:ext>
                </a:extLst>
              </p:cNvPr>
              <p:cNvGrpSpPr/>
              <p:nvPr/>
            </p:nvGrpSpPr>
            <p:grpSpPr>
              <a:xfrm>
                <a:off x="3405049" y="1588889"/>
                <a:ext cx="5402974" cy="400111"/>
                <a:chOff x="2368412" y="1988999"/>
                <a:chExt cx="5402974" cy="400111"/>
              </a:xfrm>
            </p:grpSpPr>
            <p:sp>
              <p:nvSpPr>
                <p:cNvPr id="16" name="TextBox 15">
                  <a:extLst>
                    <a:ext uri="{FF2B5EF4-FFF2-40B4-BE49-F238E27FC236}">
                      <a16:creationId xmlns:a16="http://schemas.microsoft.com/office/drawing/2014/main" id="{ED4ADA19-AEE0-4FE9-A0F2-B578C281EBB6}"/>
                    </a:ext>
                  </a:extLst>
                </p:cNvPr>
                <p:cNvSpPr txBox="1"/>
                <p:nvPr/>
              </p:nvSpPr>
              <p:spPr>
                <a:xfrm>
                  <a:off x="236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7" name="TextBox 16">
                  <a:extLst>
                    <a:ext uri="{FF2B5EF4-FFF2-40B4-BE49-F238E27FC236}">
                      <a16:creationId xmlns:a16="http://schemas.microsoft.com/office/drawing/2014/main" id="{E630E0CE-A4B0-4F7D-8E4A-6C7BA71EC928}"/>
                    </a:ext>
                  </a:extLst>
                </p:cNvPr>
                <p:cNvSpPr txBox="1"/>
                <p:nvPr/>
              </p:nvSpPr>
              <p:spPr>
                <a:xfrm>
                  <a:off x="290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8" name="TextBox 17">
                  <a:extLst>
                    <a:ext uri="{FF2B5EF4-FFF2-40B4-BE49-F238E27FC236}">
                      <a16:creationId xmlns:a16="http://schemas.microsoft.com/office/drawing/2014/main" id="{7C435BBD-FD59-4D19-839D-278901A852F1}"/>
                    </a:ext>
                  </a:extLst>
                </p:cNvPr>
                <p:cNvSpPr txBox="1"/>
                <p:nvPr/>
              </p:nvSpPr>
              <p:spPr>
                <a:xfrm>
                  <a:off x="344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19" name="TextBox 18">
                  <a:extLst>
                    <a:ext uri="{FF2B5EF4-FFF2-40B4-BE49-F238E27FC236}">
                      <a16:creationId xmlns:a16="http://schemas.microsoft.com/office/drawing/2014/main" id="{3DA48519-6B13-41B0-85D0-D0736D26A5D6}"/>
                    </a:ext>
                  </a:extLst>
                </p:cNvPr>
                <p:cNvSpPr txBox="1"/>
                <p:nvPr/>
              </p:nvSpPr>
              <p:spPr>
                <a:xfrm>
                  <a:off x="3988412"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0" name="TextBox 19">
                  <a:extLst>
                    <a:ext uri="{FF2B5EF4-FFF2-40B4-BE49-F238E27FC236}">
                      <a16:creationId xmlns:a16="http://schemas.microsoft.com/office/drawing/2014/main" id="{CC715F93-BDF5-4B5B-9046-FC5140999AAC}"/>
                    </a:ext>
                  </a:extLst>
                </p:cNvPr>
                <p:cNvSpPr txBox="1"/>
                <p:nvPr/>
              </p:nvSpPr>
              <p:spPr>
                <a:xfrm>
                  <a:off x="453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1" name="TextBox 20">
                  <a:extLst>
                    <a:ext uri="{FF2B5EF4-FFF2-40B4-BE49-F238E27FC236}">
                      <a16:creationId xmlns:a16="http://schemas.microsoft.com/office/drawing/2014/main" id="{996FAAF4-886B-4353-A2F2-4C12028DDE2D}"/>
                    </a:ext>
                  </a:extLst>
                </p:cNvPr>
                <p:cNvSpPr txBox="1"/>
                <p:nvPr/>
              </p:nvSpPr>
              <p:spPr>
                <a:xfrm>
                  <a:off x="507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2" name="TextBox 21">
                  <a:extLst>
                    <a:ext uri="{FF2B5EF4-FFF2-40B4-BE49-F238E27FC236}">
                      <a16:creationId xmlns:a16="http://schemas.microsoft.com/office/drawing/2014/main" id="{7AE69279-6DA8-4452-8DAE-112BF4A8D0EB}"/>
                    </a:ext>
                  </a:extLst>
                </p:cNvPr>
                <p:cNvSpPr txBox="1"/>
                <p:nvPr/>
              </p:nvSpPr>
              <p:spPr>
                <a:xfrm>
                  <a:off x="561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3" name="TextBox 22">
                  <a:extLst>
                    <a:ext uri="{FF2B5EF4-FFF2-40B4-BE49-F238E27FC236}">
                      <a16:creationId xmlns:a16="http://schemas.microsoft.com/office/drawing/2014/main" id="{79C22CBB-6B22-45AF-833C-B41A544EBD2E}"/>
                    </a:ext>
                  </a:extLst>
                </p:cNvPr>
                <p:cNvSpPr txBox="1"/>
                <p:nvPr/>
              </p:nvSpPr>
              <p:spPr>
                <a:xfrm>
                  <a:off x="615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4" name="TextBox 23">
                  <a:extLst>
                    <a:ext uri="{FF2B5EF4-FFF2-40B4-BE49-F238E27FC236}">
                      <a16:creationId xmlns:a16="http://schemas.microsoft.com/office/drawing/2014/main" id="{B68E7108-5092-46C5-9D21-81645DD371B1}"/>
                    </a:ext>
                  </a:extLst>
                </p:cNvPr>
                <p:cNvSpPr txBox="1"/>
                <p:nvPr/>
              </p:nvSpPr>
              <p:spPr>
                <a:xfrm>
                  <a:off x="6691386" y="1989000"/>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5" name="TextBox 24">
                  <a:extLst>
                    <a:ext uri="{FF2B5EF4-FFF2-40B4-BE49-F238E27FC236}">
                      <a16:creationId xmlns:a16="http://schemas.microsoft.com/office/drawing/2014/main" id="{98001E37-C027-4FA0-9452-9EB97D6E856A}"/>
                    </a:ext>
                  </a:extLst>
                </p:cNvPr>
                <p:cNvSpPr txBox="1"/>
                <p:nvPr/>
              </p:nvSpPr>
              <p:spPr>
                <a:xfrm>
                  <a:off x="7231386" y="1988999"/>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grpSp>
        </p:grpSp>
        <p:cxnSp>
          <p:nvCxnSpPr>
            <p:cNvPr id="6" name="Straight Arrow Connector 5">
              <a:extLst>
                <a:ext uri="{FF2B5EF4-FFF2-40B4-BE49-F238E27FC236}">
                  <a16:creationId xmlns:a16="http://schemas.microsoft.com/office/drawing/2014/main" id="{5999527D-16F5-4014-BC3D-6178F90A5344}"/>
                </a:ext>
              </a:extLst>
            </p:cNvPr>
            <p:cNvCxnSpPr>
              <a:endCxn id="26" idx="2"/>
            </p:cNvCxnSpPr>
            <p:nvPr/>
          </p:nvCxnSpPr>
          <p:spPr>
            <a:xfrm flipV="1">
              <a:off x="3662926" y="1629000"/>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D3158F-3427-4963-B087-A4800FC7A554}"/>
                </a:ext>
              </a:extLst>
            </p:cNvPr>
            <p:cNvCxnSpPr/>
            <p:nvPr/>
          </p:nvCxnSpPr>
          <p:spPr>
            <a:xfrm flipV="1">
              <a:off x="8525900"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AE8395C-B9F5-4B83-81CE-357B1C4D7C7F}"/>
                </a:ext>
              </a:extLst>
            </p:cNvPr>
            <p:cNvSpPr txBox="1"/>
            <p:nvPr/>
          </p:nvSpPr>
          <p:spPr>
            <a:xfrm>
              <a:off x="3392925"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sp>
          <p:nvSpPr>
            <p:cNvPr id="9" name="TextBox 8">
              <a:extLst>
                <a:ext uri="{FF2B5EF4-FFF2-40B4-BE49-F238E27FC236}">
                  <a16:creationId xmlns:a16="http://schemas.microsoft.com/office/drawing/2014/main" id="{44D1EF63-3B06-4D08-93BE-3209C122FA22}"/>
                </a:ext>
              </a:extLst>
            </p:cNvPr>
            <p:cNvSpPr txBox="1"/>
            <p:nvPr/>
          </p:nvSpPr>
          <p:spPr>
            <a:xfrm>
              <a:off x="8255900"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sp>
          <p:nvSpPr>
            <p:cNvPr id="10" name="TextBox 9">
              <a:extLst>
                <a:ext uri="{FF2B5EF4-FFF2-40B4-BE49-F238E27FC236}">
                  <a16:creationId xmlns:a16="http://schemas.microsoft.com/office/drawing/2014/main" id="{0DE2509E-5D86-49E0-8F84-0719A6A9C4DB}"/>
                </a:ext>
              </a:extLst>
            </p:cNvPr>
            <p:cNvSpPr txBox="1"/>
            <p:nvPr/>
          </p:nvSpPr>
          <p:spPr>
            <a:xfrm>
              <a:off x="5441647"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11" name="Group 10">
              <a:extLst>
                <a:ext uri="{FF2B5EF4-FFF2-40B4-BE49-F238E27FC236}">
                  <a16:creationId xmlns:a16="http://schemas.microsoft.com/office/drawing/2014/main" id="{F76D3940-96B3-4824-B70E-230003CAC547}"/>
                </a:ext>
              </a:extLst>
            </p:cNvPr>
            <p:cNvGrpSpPr/>
            <p:nvPr/>
          </p:nvGrpSpPr>
          <p:grpSpPr>
            <a:xfrm>
              <a:off x="5733573" y="1626372"/>
              <a:ext cx="144000" cy="587310"/>
              <a:chOff x="5733573" y="1626372"/>
              <a:chExt cx="144000" cy="587310"/>
            </a:xfrm>
          </p:grpSpPr>
          <p:cxnSp>
            <p:nvCxnSpPr>
              <p:cNvPr id="12" name="Straight Arrow Connector 11">
                <a:extLst>
                  <a:ext uri="{FF2B5EF4-FFF2-40B4-BE49-F238E27FC236}">
                    <a16:creationId xmlns:a16="http://schemas.microsoft.com/office/drawing/2014/main" id="{3972BA32-9F6E-4C9A-BFAD-07ABECF73CFE}"/>
                  </a:ext>
                </a:extLst>
              </p:cNvPr>
              <p:cNvCxnSpPr/>
              <p:nvPr/>
            </p:nvCxnSpPr>
            <p:spPr>
              <a:xfrm flipV="1">
                <a:off x="5805813"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905C13-C659-40CD-9A88-47FE36371695}"/>
                  </a:ext>
                </a:extLst>
              </p:cNvPr>
              <p:cNvSpPr/>
              <p:nvPr/>
            </p:nvSpPr>
            <p:spPr>
              <a:xfrm>
                <a:off x="5733573" y="2069682"/>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spTree>
    <p:extLst>
      <p:ext uri="{BB962C8B-B14F-4D97-AF65-F5344CB8AC3E}">
        <p14:creationId xmlns:p14="http://schemas.microsoft.com/office/powerpoint/2010/main" val="215091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9208-EA5D-4A56-B396-CA4D79F23792}"/>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8542D3DE-C887-4595-BBF9-355E2F8BD946}"/>
              </a:ext>
            </a:extLst>
          </p:cNvPr>
          <p:cNvSpPr>
            <a:spLocks noGrp="1"/>
          </p:cNvSpPr>
          <p:nvPr>
            <p:ph idx="1"/>
          </p:nvPr>
        </p:nvSpPr>
        <p:spPr>
          <a:xfrm>
            <a:off x="1593436" y="3429000"/>
            <a:ext cx="9782801" cy="2743200"/>
          </a:xfrm>
        </p:spPr>
        <p:txBody>
          <a:bodyPr/>
          <a:lstStyle/>
          <a:p>
            <a:r>
              <a:rPr lang="ro-RO" dirty="0"/>
              <a:t>Se calculează un nou mijloc pentru această jumătate a vectorului, de această dată pentru intervalul </a:t>
            </a:r>
            <a:r>
              <a:rPr lang="ro-RO" sz="2400" dirty="0" err="1">
                <a:solidFill>
                  <a:srgbClr val="C7254E"/>
                </a:solidFill>
                <a:highlight>
                  <a:srgbClr val="F9F2F4"/>
                </a:highlight>
                <a:latin typeface="Consolas" panose="020B0609020204030204" pitchFamily="49" charset="0"/>
              </a:rPr>
              <a:t>mij</a:t>
            </a:r>
            <a:r>
              <a:rPr lang="ro-RO" sz="2400" dirty="0">
                <a:solidFill>
                  <a:srgbClr val="C7254E"/>
                </a:solidFill>
                <a:highlight>
                  <a:srgbClr val="F9F2F4"/>
                </a:highlight>
                <a:latin typeface="Consolas" panose="020B0609020204030204" pitchFamily="49" charset="0"/>
              </a:rPr>
              <a:t>=[(5+9)/2]=7</a:t>
            </a:r>
            <a:r>
              <a:rPr lang="ro-RO" dirty="0"/>
              <a:t>.</a:t>
            </a:r>
          </a:p>
          <a:p>
            <a:r>
              <a:rPr lang="ro-RO" dirty="0"/>
              <a:t>Deoarece </a:t>
            </a:r>
            <a:r>
              <a:rPr lang="ro-RO" sz="2400" dirty="0">
                <a:solidFill>
                  <a:srgbClr val="C7254E"/>
                </a:solidFill>
                <a:highlight>
                  <a:srgbClr val="F9F2F4"/>
                </a:highlight>
                <a:latin typeface="Consolas" panose="020B0609020204030204" pitchFamily="49" charset="0"/>
              </a:rPr>
              <a:t>x&lt;V[</a:t>
            </a:r>
            <a:r>
              <a:rPr lang="ro-RO" sz="2400" dirty="0" err="1">
                <a:solidFill>
                  <a:srgbClr val="C7254E"/>
                </a:solidFill>
                <a:highlight>
                  <a:srgbClr val="F9F2F4"/>
                </a:highlight>
                <a:latin typeface="Consolas" panose="020B0609020204030204" pitchFamily="49" charset="0"/>
              </a:rPr>
              <a:t>mij</a:t>
            </a:r>
            <a:r>
              <a:rPr lang="ro-RO" sz="2400" dirty="0">
                <a:solidFill>
                  <a:srgbClr val="C7254E"/>
                </a:solidFill>
                <a:highlight>
                  <a:srgbClr val="F9F2F4"/>
                </a:highlight>
                <a:latin typeface="Consolas" panose="020B0609020204030204" pitchFamily="49" charset="0"/>
              </a:rPr>
              <a:t>]</a:t>
            </a:r>
            <a:r>
              <a:rPr lang="ro-RO" dirty="0"/>
              <a:t> (</a:t>
            </a:r>
            <a:r>
              <a:rPr lang="ro-RO" sz="2400" dirty="0">
                <a:solidFill>
                  <a:srgbClr val="C7254E"/>
                </a:solidFill>
                <a:highlight>
                  <a:srgbClr val="F9F2F4"/>
                </a:highlight>
                <a:latin typeface="Consolas" panose="020B0609020204030204" pitchFamily="49" charset="0"/>
              </a:rPr>
              <a:t>15&lt;23</a:t>
            </a:r>
            <a:r>
              <a:rPr lang="ro-RO" dirty="0"/>
              <a:t>), căutarea continuă în prima jumătate a vectorului, între pozițiile </a:t>
            </a:r>
            <a:r>
              <a:rPr lang="ro-RO" sz="2400" dirty="0">
                <a:solidFill>
                  <a:srgbClr val="C7254E"/>
                </a:solidFill>
                <a:highlight>
                  <a:srgbClr val="F9F2F4"/>
                </a:highlight>
                <a:latin typeface="Consolas" panose="020B0609020204030204" pitchFamily="49" charset="0"/>
              </a:rPr>
              <a:t>i=5</a:t>
            </a:r>
            <a:r>
              <a:rPr lang="ro-RO" dirty="0"/>
              <a:t> și </a:t>
            </a:r>
            <a:r>
              <a:rPr lang="ro-RO" sz="2400" dirty="0">
                <a:solidFill>
                  <a:srgbClr val="C7254E"/>
                </a:solidFill>
                <a:highlight>
                  <a:srgbClr val="F9F2F4"/>
                </a:highlight>
                <a:latin typeface="Consolas" panose="020B0609020204030204" pitchFamily="49" charset="0"/>
              </a:rPr>
              <a:t>mij-1=6</a:t>
            </a:r>
            <a:r>
              <a:rPr lang="ro-RO" dirty="0"/>
              <a:t>.</a:t>
            </a:r>
          </a:p>
          <a:p>
            <a:endParaRPr lang="ro-RO" dirty="0"/>
          </a:p>
        </p:txBody>
      </p:sp>
      <p:grpSp>
        <p:nvGrpSpPr>
          <p:cNvPr id="23" name="Group 22">
            <a:extLst>
              <a:ext uri="{FF2B5EF4-FFF2-40B4-BE49-F238E27FC236}">
                <a16:creationId xmlns:a16="http://schemas.microsoft.com/office/drawing/2014/main" id="{74C87046-687C-438D-8EC0-8E309B3AC990}"/>
              </a:ext>
            </a:extLst>
          </p:cNvPr>
          <p:cNvGrpSpPr/>
          <p:nvPr/>
        </p:nvGrpSpPr>
        <p:grpSpPr>
          <a:xfrm>
            <a:off x="4754867" y="731143"/>
            <a:ext cx="2712639" cy="1936817"/>
            <a:chOff x="6083261" y="764596"/>
            <a:chExt cx="2712639" cy="1936817"/>
          </a:xfrm>
        </p:grpSpPr>
        <p:sp>
          <p:nvSpPr>
            <p:cNvPr id="4" name="TextBox 3">
              <a:extLst>
                <a:ext uri="{FF2B5EF4-FFF2-40B4-BE49-F238E27FC236}">
                  <a16:creationId xmlns:a16="http://schemas.microsoft.com/office/drawing/2014/main" id="{D37D8959-2BD1-4CCA-94EF-A3DCABF5BC91}"/>
                </a:ext>
              </a:extLst>
            </p:cNvPr>
            <p:cNvSpPr txBox="1"/>
            <p:nvPr/>
          </p:nvSpPr>
          <p:spPr>
            <a:xfrm>
              <a:off x="6095900" y="1164708"/>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13</a:t>
              </a:r>
            </a:p>
          </p:txBody>
        </p:sp>
        <p:sp>
          <p:nvSpPr>
            <p:cNvPr id="5" name="TextBox 4">
              <a:extLst>
                <a:ext uri="{FF2B5EF4-FFF2-40B4-BE49-F238E27FC236}">
                  <a16:creationId xmlns:a16="http://schemas.microsoft.com/office/drawing/2014/main" id="{DA1F4BD0-DE64-457F-9ADB-2DF8E3FE6ADC}"/>
                </a:ext>
              </a:extLst>
            </p:cNvPr>
            <p:cNvSpPr txBox="1"/>
            <p:nvPr/>
          </p:nvSpPr>
          <p:spPr>
            <a:xfrm>
              <a:off x="6635900" y="1164708"/>
              <a:ext cx="540000" cy="461665"/>
            </a:xfrm>
            <a:prstGeom prst="rect">
              <a:avLst/>
            </a:prstGeom>
            <a:solidFill>
              <a:schemeClr val="accent4">
                <a:lumMod val="75000"/>
              </a:schemeClr>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15</a:t>
              </a:r>
            </a:p>
          </p:txBody>
        </p:sp>
        <p:sp>
          <p:nvSpPr>
            <p:cNvPr id="6" name="TextBox 5">
              <a:extLst>
                <a:ext uri="{FF2B5EF4-FFF2-40B4-BE49-F238E27FC236}">
                  <a16:creationId xmlns:a16="http://schemas.microsoft.com/office/drawing/2014/main" id="{341204F3-C2EC-40CD-8767-3ACBE08692E0}"/>
                </a:ext>
              </a:extLst>
            </p:cNvPr>
            <p:cNvSpPr txBox="1"/>
            <p:nvPr/>
          </p:nvSpPr>
          <p:spPr>
            <a:xfrm>
              <a:off x="7175900" y="1164708"/>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23</a:t>
              </a:r>
            </a:p>
          </p:txBody>
        </p:sp>
        <p:sp>
          <p:nvSpPr>
            <p:cNvPr id="7" name="TextBox 6">
              <a:extLst>
                <a:ext uri="{FF2B5EF4-FFF2-40B4-BE49-F238E27FC236}">
                  <a16:creationId xmlns:a16="http://schemas.microsoft.com/office/drawing/2014/main" id="{528B51DA-A16C-4C4A-A6C9-CA55F77C1EE7}"/>
                </a:ext>
              </a:extLst>
            </p:cNvPr>
            <p:cNvSpPr txBox="1"/>
            <p:nvPr/>
          </p:nvSpPr>
          <p:spPr>
            <a:xfrm>
              <a:off x="7715900" y="1164708"/>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25</a:t>
              </a:r>
            </a:p>
          </p:txBody>
        </p:sp>
        <p:sp>
          <p:nvSpPr>
            <p:cNvPr id="8" name="TextBox 7">
              <a:extLst>
                <a:ext uri="{FF2B5EF4-FFF2-40B4-BE49-F238E27FC236}">
                  <a16:creationId xmlns:a16="http://schemas.microsoft.com/office/drawing/2014/main" id="{977C1CEB-36A3-4F78-9471-CA7BA931997E}"/>
                </a:ext>
              </a:extLst>
            </p:cNvPr>
            <p:cNvSpPr txBox="1"/>
            <p:nvPr/>
          </p:nvSpPr>
          <p:spPr>
            <a:xfrm>
              <a:off x="8255900" y="1164707"/>
              <a:ext cx="540000" cy="461665"/>
            </a:xfrm>
            <a:prstGeom prst="rect">
              <a:avLst/>
            </a:prstGeom>
            <a:solidFill>
              <a:srgbClr val="465562"/>
            </a:solidFill>
            <a:ln>
              <a:solidFill>
                <a:schemeClr val="accent1">
                  <a:lumMod val="20000"/>
                  <a:lumOff val="8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28</a:t>
              </a:r>
            </a:p>
          </p:txBody>
        </p:sp>
        <p:sp>
          <p:nvSpPr>
            <p:cNvPr id="9" name="TextBox 8">
              <a:extLst>
                <a:ext uri="{FF2B5EF4-FFF2-40B4-BE49-F238E27FC236}">
                  <a16:creationId xmlns:a16="http://schemas.microsoft.com/office/drawing/2014/main" id="{F612BBA0-503A-4B67-BD4A-F6E1F70A6DA8}"/>
                </a:ext>
              </a:extLst>
            </p:cNvPr>
            <p:cNvSpPr txBox="1"/>
            <p:nvPr/>
          </p:nvSpPr>
          <p:spPr>
            <a:xfrm>
              <a:off x="6095900" y="764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10" name="TextBox 9">
              <a:extLst>
                <a:ext uri="{FF2B5EF4-FFF2-40B4-BE49-F238E27FC236}">
                  <a16:creationId xmlns:a16="http://schemas.microsoft.com/office/drawing/2014/main" id="{5E9EC539-3349-490E-BC10-F800088C2385}"/>
                </a:ext>
              </a:extLst>
            </p:cNvPr>
            <p:cNvSpPr txBox="1"/>
            <p:nvPr/>
          </p:nvSpPr>
          <p:spPr>
            <a:xfrm>
              <a:off x="6635900" y="764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11" name="TextBox 10">
              <a:extLst>
                <a:ext uri="{FF2B5EF4-FFF2-40B4-BE49-F238E27FC236}">
                  <a16:creationId xmlns:a16="http://schemas.microsoft.com/office/drawing/2014/main" id="{23270012-3A09-46B3-95D0-FBD83D8453F8}"/>
                </a:ext>
              </a:extLst>
            </p:cNvPr>
            <p:cNvSpPr txBox="1"/>
            <p:nvPr/>
          </p:nvSpPr>
          <p:spPr>
            <a:xfrm>
              <a:off x="7175900" y="764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12" name="TextBox 11">
              <a:extLst>
                <a:ext uri="{FF2B5EF4-FFF2-40B4-BE49-F238E27FC236}">
                  <a16:creationId xmlns:a16="http://schemas.microsoft.com/office/drawing/2014/main" id="{F4F69425-EEAE-4B96-AD63-67120C768CD7}"/>
                </a:ext>
              </a:extLst>
            </p:cNvPr>
            <p:cNvSpPr txBox="1"/>
            <p:nvPr/>
          </p:nvSpPr>
          <p:spPr>
            <a:xfrm>
              <a:off x="7715900" y="764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13" name="TextBox 12">
              <a:extLst>
                <a:ext uri="{FF2B5EF4-FFF2-40B4-BE49-F238E27FC236}">
                  <a16:creationId xmlns:a16="http://schemas.microsoft.com/office/drawing/2014/main" id="{63589839-38D2-4DB5-B172-624D530DAA7B}"/>
                </a:ext>
              </a:extLst>
            </p:cNvPr>
            <p:cNvSpPr txBox="1"/>
            <p:nvPr/>
          </p:nvSpPr>
          <p:spPr>
            <a:xfrm>
              <a:off x="8255900" y="764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cxnSp>
          <p:nvCxnSpPr>
            <p:cNvPr id="14" name="Straight Arrow Connector 13">
              <a:extLst>
                <a:ext uri="{FF2B5EF4-FFF2-40B4-BE49-F238E27FC236}">
                  <a16:creationId xmlns:a16="http://schemas.microsoft.com/office/drawing/2014/main" id="{7B753CF8-3FAB-42EB-B954-3A2A18F40B32}"/>
                </a:ext>
              </a:extLst>
            </p:cNvPr>
            <p:cNvCxnSpPr/>
            <p:nvPr/>
          </p:nvCxnSpPr>
          <p:spPr>
            <a:xfrm flipV="1">
              <a:off x="6353262" y="1629000"/>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73D713-1632-4EF6-9003-7FA16402D7D7}"/>
                </a:ext>
              </a:extLst>
            </p:cNvPr>
            <p:cNvCxnSpPr/>
            <p:nvPr/>
          </p:nvCxnSpPr>
          <p:spPr>
            <a:xfrm flipV="1">
              <a:off x="8525900"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CA6D727-780D-4B7B-846D-4971271620A0}"/>
                </a:ext>
              </a:extLst>
            </p:cNvPr>
            <p:cNvSpPr txBox="1"/>
            <p:nvPr/>
          </p:nvSpPr>
          <p:spPr>
            <a:xfrm>
              <a:off x="6083261"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sp>
          <p:nvSpPr>
            <p:cNvPr id="17" name="TextBox 16">
              <a:extLst>
                <a:ext uri="{FF2B5EF4-FFF2-40B4-BE49-F238E27FC236}">
                  <a16:creationId xmlns:a16="http://schemas.microsoft.com/office/drawing/2014/main" id="{48638E58-98C4-42FE-8989-7DB5FF59E6A4}"/>
                </a:ext>
              </a:extLst>
            </p:cNvPr>
            <p:cNvSpPr txBox="1"/>
            <p:nvPr/>
          </p:nvSpPr>
          <p:spPr>
            <a:xfrm>
              <a:off x="8255900"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grpSp>
          <p:nvGrpSpPr>
            <p:cNvPr id="22" name="Group 21">
              <a:extLst>
                <a:ext uri="{FF2B5EF4-FFF2-40B4-BE49-F238E27FC236}">
                  <a16:creationId xmlns:a16="http://schemas.microsoft.com/office/drawing/2014/main" id="{DB5976AC-C7A9-4CBD-815C-426B4E3A00F0}"/>
                </a:ext>
              </a:extLst>
            </p:cNvPr>
            <p:cNvGrpSpPr/>
            <p:nvPr/>
          </p:nvGrpSpPr>
          <p:grpSpPr>
            <a:xfrm>
              <a:off x="7071506" y="1626372"/>
              <a:ext cx="756000" cy="1075041"/>
              <a:chOff x="5441647" y="1626372"/>
              <a:chExt cx="756000" cy="1075041"/>
            </a:xfrm>
          </p:grpSpPr>
          <p:sp>
            <p:nvSpPr>
              <p:cNvPr id="18" name="TextBox 17">
                <a:extLst>
                  <a:ext uri="{FF2B5EF4-FFF2-40B4-BE49-F238E27FC236}">
                    <a16:creationId xmlns:a16="http://schemas.microsoft.com/office/drawing/2014/main" id="{91494A82-E4ED-465C-AC24-8D399439D4B2}"/>
                  </a:ext>
                </a:extLst>
              </p:cNvPr>
              <p:cNvSpPr txBox="1"/>
              <p:nvPr/>
            </p:nvSpPr>
            <p:spPr>
              <a:xfrm>
                <a:off x="5441647"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21" name="Group 20">
                <a:extLst>
                  <a:ext uri="{FF2B5EF4-FFF2-40B4-BE49-F238E27FC236}">
                    <a16:creationId xmlns:a16="http://schemas.microsoft.com/office/drawing/2014/main" id="{847BC7D6-1931-461D-AD15-AE90A08F1B1F}"/>
                  </a:ext>
                </a:extLst>
              </p:cNvPr>
              <p:cNvGrpSpPr/>
              <p:nvPr/>
            </p:nvGrpSpPr>
            <p:grpSpPr>
              <a:xfrm>
                <a:off x="5733573" y="1626372"/>
                <a:ext cx="144000" cy="587310"/>
                <a:chOff x="5733573" y="1626372"/>
                <a:chExt cx="144000" cy="587310"/>
              </a:xfrm>
            </p:grpSpPr>
            <p:cxnSp>
              <p:nvCxnSpPr>
                <p:cNvPr id="19" name="Straight Arrow Connector 18">
                  <a:extLst>
                    <a:ext uri="{FF2B5EF4-FFF2-40B4-BE49-F238E27FC236}">
                      <a16:creationId xmlns:a16="http://schemas.microsoft.com/office/drawing/2014/main" id="{42576FB0-0B57-4F82-8145-074901756ED8}"/>
                    </a:ext>
                  </a:extLst>
                </p:cNvPr>
                <p:cNvCxnSpPr/>
                <p:nvPr/>
              </p:nvCxnSpPr>
              <p:spPr>
                <a:xfrm flipV="1">
                  <a:off x="5805813" y="1626372"/>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8BADAD3-CC47-4CC1-ACCD-A7C2BCE06A1F}"/>
                    </a:ext>
                  </a:extLst>
                </p:cNvPr>
                <p:cNvSpPr/>
                <p:nvPr/>
              </p:nvSpPr>
              <p:spPr>
                <a:xfrm>
                  <a:off x="5733573" y="2069682"/>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pSp>
      </p:grpSp>
    </p:spTree>
    <p:extLst>
      <p:ext uri="{BB962C8B-B14F-4D97-AF65-F5344CB8AC3E}">
        <p14:creationId xmlns:p14="http://schemas.microsoft.com/office/powerpoint/2010/main" val="319842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80B8-D4F8-45FF-9CDB-977B88F646A6}"/>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82ADEB51-FA38-4F1C-9F03-4D4355B33A41}"/>
              </a:ext>
            </a:extLst>
          </p:cNvPr>
          <p:cNvSpPr>
            <a:spLocks noGrp="1"/>
          </p:cNvSpPr>
          <p:nvPr>
            <p:ph idx="1"/>
          </p:nvPr>
        </p:nvSpPr>
        <p:spPr>
          <a:xfrm>
            <a:off x="1593436" y="3429000"/>
            <a:ext cx="9782801" cy="2743200"/>
          </a:xfrm>
        </p:spPr>
        <p:txBody>
          <a:bodyPr/>
          <a:lstStyle/>
          <a:p>
            <a:pPr algn="just"/>
            <a:r>
              <a:rPr lang="ro-RO" sz="2400" dirty="0" err="1">
                <a:solidFill>
                  <a:srgbClr val="C7254E"/>
                </a:solidFill>
                <a:highlight>
                  <a:srgbClr val="F9F2F4"/>
                </a:highlight>
                <a:latin typeface="Consolas" panose="020B0609020204030204" pitchFamily="49" charset="0"/>
              </a:rPr>
              <a:t>mij</a:t>
            </a:r>
            <a:r>
              <a:rPr lang="ro-RO" sz="2400" dirty="0">
                <a:solidFill>
                  <a:srgbClr val="C7254E"/>
                </a:solidFill>
                <a:highlight>
                  <a:srgbClr val="F9F2F4"/>
                </a:highlight>
                <a:latin typeface="Consolas" panose="020B0609020204030204" pitchFamily="49" charset="0"/>
              </a:rPr>
              <a:t>=[(5+6)/2]=[11/2]=5</a:t>
            </a:r>
            <a:r>
              <a:rPr lang="ro-RO" dirty="0"/>
              <a:t>. Elementul </a:t>
            </a:r>
            <a:r>
              <a:rPr lang="ro-RO" dirty="0" err="1"/>
              <a:t>căutaț</a:t>
            </a:r>
            <a:r>
              <a:rPr lang="ro-RO" dirty="0"/>
              <a:t> fiind mai mare decât elementul din mijloc, căutarea continuă între </a:t>
            </a:r>
            <a:r>
              <a:rPr lang="ro-RO" sz="2400" dirty="0">
                <a:solidFill>
                  <a:srgbClr val="C7254E"/>
                </a:solidFill>
                <a:highlight>
                  <a:srgbClr val="F9F2F4"/>
                </a:highlight>
                <a:latin typeface="Consolas" panose="020B0609020204030204" pitchFamily="49" charset="0"/>
              </a:rPr>
              <a:t>mij+1</a:t>
            </a:r>
            <a:r>
              <a:rPr lang="ro-RO" dirty="0"/>
              <a:t> și </a:t>
            </a:r>
            <a:r>
              <a:rPr lang="ro-RO" sz="2400" dirty="0">
                <a:solidFill>
                  <a:srgbClr val="C7254E"/>
                </a:solidFill>
                <a:highlight>
                  <a:srgbClr val="F9F2F4"/>
                </a:highlight>
                <a:latin typeface="Consolas" panose="020B0609020204030204" pitchFamily="49" charset="0"/>
              </a:rPr>
              <a:t>j</a:t>
            </a:r>
            <a:r>
              <a:rPr lang="ro-RO" dirty="0"/>
              <a:t>.</a:t>
            </a:r>
          </a:p>
          <a:p>
            <a:pPr algn="just"/>
            <a:r>
              <a:rPr lang="ro-RO" sz="2400" dirty="0">
                <a:solidFill>
                  <a:srgbClr val="C7254E"/>
                </a:solidFill>
                <a:highlight>
                  <a:srgbClr val="F9F2F4"/>
                </a:highlight>
                <a:latin typeface="Consolas" panose="020B0609020204030204" pitchFamily="49" charset="0"/>
              </a:rPr>
              <a:t>i=mij+1=5+1=6</a:t>
            </a:r>
            <a:r>
              <a:rPr lang="ro-RO" dirty="0"/>
              <a:t>, </a:t>
            </a:r>
            <a:r>
              <a:rPr lang="ro-RO" sz="2400" dirty="0">
                <a:solidFill>
                  <a:srgbClr val="C7254E"/>
                </a:solidFill>
                <a:highlight>
                  <a:srgbClr val="F9F2F4"/>
                </a:highlight>
                <a:latin typeface="Consolas" panose="020B0609020204030204" pitchFamily="49" charset="0"/>
              </a:rPr>
              <a:t>j=6</a:t>
            </a:r>
            <a:r>
              <a:rPr lang="ro-RO" dirty="0"/>
              <a:t>, noul mijloc se va afla tot pe poziția </a:t>
            </a:r>
            <a:r>
              <a:rPr lang="ro-RO" sz="2400" dirty="0">
                <a:solidFill>
                  <a:srgbClr val="C7254E"/>
                </a:solidFill>
                <a:highlight>
                  <a:srgbClr val="F9F2F4"/>
                </a:highlight>
                <a:latin typeface="Consolas" panose="020B0609020204030204" pitchFamily="49" charset="0"/>
              </a:rPr>
              <a:t>6</a:t>
            </a:r>
            <a:r>
              <a:rPr lang="ro-RO" dirty="0"/>
              <a:t>. A rămas un singur element cu valoarea </a:t>
            </a:r>
            <a:r>
              <a:rPr lang="ro-RO" sz="2400" dirty="0">
                <a:solidFill>
                  <a:srgbClr val="C7254E"/>
                </a:solidFill>
                <a:highlight>
                  <a:srgbClr val="F9F2F4"/>
                </a:highlight>
                <a:latin typeface="Consolas" panose="020B0609020204030204" pitchFamily="49" charset="0"/>
              </a:rPr>
              <a:t>15</a:t>
            </a:r>
            <a:r>
              <a:rPr lang="ro-RO" dirty="0"/>
              <a:t>, deci căutarea s-a încheiat cu succes.</a:t>
            </a:r>
          </a:p>
        </p:txBody>
      </p:sp>
      <p:sp>
        <p:nvSpPr>
          <p:cNvPr id="4" name="TextBox 3">
            <a:extLst>
              <a:ext uri="{FF2B5EF4-FFF2-40B4-BE49-F238E27FC236}">
                <a16:creationId xmlns:a16="http://schemas.microsoft.com/office/drawing/2014/main" id="{6DD259B7-A882-4BCE-8D41-0591A216DD5F}"/>
              </a:ext>
            </a:extLst>
          </p:cNvPr>
          <p:cNvSpPr txBox="1"/>
          <p:nvPr/>
        </p:nvSpPr>
        <p:spPr>
          <a:xfrm>
            <a:off x="4767506" y="1131255"/>
            <a:ext cx="540000" cy="461665"/>
          </a:xfrm>
          <a:prstGeom prst="rect">
            <a:avLst/>
          </a:prstGeom>
          <a:solidFill>
            <a:srgbClr val="465562"/>
          </a:solidFill>
          <a:ln>
            <a:solidFill>
              <a:srgbClr val="CFD1D3"/>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13</a:t>
            </a:r>
          </a:p>
        </p:txBody>
      </p:sp>
      <p:sp>
        <p:nvSpPr>
          <p:cNvPr id="5" name="TextBox 4">
            <a:extLst>
              <a:ext uri="{FF2B5EF4-FFF2-40B4-BE49-F238E27FC236}">
                <a16:creationId xmlns:a16="http://schemas.microsoft.com/office/drawing/2014/main" id="{016B1EF6-4916-43AA-B24E-79A59E4D3E7C}"/>
              </a:ext>
            </a:extLst>
          </p:cNvPr>
          <p:cNvSpPr txBox="1"/>
          <p:nvPr/>
        </p:nvSpPr>
        <p:spPr>
          <a:xfrm>
            <a:off x="5307506" y="1131255"/>
            <a:ext cx="540000" cy="461665"/>
          </a:xfrm>
          <a:prstGeom prst="rect">
            <a:avLst/>
          </a:prstGeom>
          <a:solidFill>
            <a:schemeClr val="accent4">
              <a:lumMod val="75000"/>
            </a:schemeClr>
          </a:solidFill>
          <a:ln>
            <a:solidFill>
              <a:srgbClr val="CFD1D3"/>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15</a:t>
            </a:r>
          </a:p>
        </p:txBody>
      </p:sp>
      <p:sp>
        <p:nvSpPr>
          <p:cNvPr id="6" name="TextBox 5">
            <a:extLst>
              <a:ext uri="{FF2B5EF4-FFF2-40B4-BE49-F238E27FC236}">
                <a16:creationId xmlns:a16="http://schemas.microsoft.com/office/drawing/2014/main" id="{0509CB8F-C419-4424-BE7D-3527A6855765}"/>
              </a:ext>
            </a:extLst>
          </p:cNvPr>
          <p:cNvSpPr txBox="1"/>
          <p:nvPr/>
        </p:nvSpPr>
        <p:spPr>
          <a:xfrm>
            <a:off x="4767506" y="731144"/>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7" name="TextBox 6">
            <a:extLst>
              <a:ext uri="{FF2B5EF4-FFF2-40B4-BE49-F238E27FC236}">
                <a16:creationId xmlns:a16="http://schemas.microsoft.com/office/drawing/2014/main" id="{C9B929B1-0F25-4020-BA70-54BB7A07A57D}"/>
              </a:ext>
            </a:extLst>
          </p:cNvPr>
          <p:cNvSpPr txBox="1"/>
          <p:nvPr/>
        </p:nvSpPr>
        <p:spPr>
          <a:xfrm>
            <a:off x="5307506" y="731144"/>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cxnSp>
        <p:nvCxnSpPr>
          <p:cNvPr id="9" name="Straight Arrow Connector 8">
            <a:extLst>
              <a:ext uri="{FF2B5EF4-FFF2-40B4-BE49-F238E27FC236}">
                <a16:creationId xmlns:a16="http://schemas.microsoft.com/office/drawing/2014/main" id="{42DAB125-81F9-4DF9-8242-8B63299FDAA4}"/>
              </a:ext>
            </a:extLst>
          </p:cNvPr>
          <p:cNvCxnSpPr/>
          <p:nvPr/>
        </p:nvCxnSpPr>
        <p:spPr>
          <a:xfrm flipV="1">
            <a:off x="5577506" y="1592919"/>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9C777C-FE11-4501-B4DF-BF5A3857A97F}"/>
              </a:ext>
            </a:extLst>
          </p:cNvPr>
          <p:cNvSpPr txBox="1"/>
          <p:nvPr/>
        </p:nvSpPr>
        <p:spPr>
          <a:xfrm>
            <a:off x="5307506" y="2127960"/>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sp>
        <p:nvSpPr>
          <p:cNvPr id="12" name="TextBox 11">
            <a:extLst>
              <a:ext uri="{FF2B5EF4-FFF2-40B4-BE49-F238E27FC236}">
                <a16:creationId xmlns:a16="http://schemas.microsoft.com/office/drawing/2014/main" id="{DCC7BA1F-DE8D-47F2-B699-B29E73DD1A94}"/>
              </a:ext>
            </a:extLst>
          </p:cNvPr>
          <p:cNvSpPr txBox="1"/>
          <p:nvPr/>
        </p:nvSpPr>
        <p:spPr>
          <a:xfrm>
            <a:off x="4665563" y="2127960"/>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C5F3B86C-8FB8-4BC0-8D56-BA978E26655E}"/>
              </a:ext>
            </a:extLst>
          </p:cNvPr>
          <p:cNvCxnSpPr/>
          <p:nvPr/>
        </p:nvCxnSpPr>
        <p:spPr>
          <a:xfrm flipV="1">
            <a:off x="5029729" y="1592919"/>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7832C9-2AFE-419A-AB65-496D20D7A7BB}"/>
              </a:ext>
            </a:extLst>
          </p:cNvPr>
          <p:cNvSpPr/>
          <p:nvPr/>
        </p:nvSpPr>
        <p:spPr>
          <a:xfrm>
            <a:off x="4957489" y="2036229"/>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TextBox 14">
            <a:extLst>
              <a:ext uri="{FF2B5EF4-FFF2-40B4-BE49-F238E27FC236}">
                <a16:creationId xmlns:a16="http://schemas.microsoft.com/office/drawing/2014/main" id="{EE444633-CCB0-4D15-8574-7FC7C4F85782}"/>
              </a:ext>
            </a:extLst>
          </p:cNvPr>
          <p:cNvSpPr txBox="1"/>
          <p:nvPr/>
        </p:nvSpPr>
        <p:spPr>
          <a:xfrm>
            <a:off x="6994412" y="1131254"/>
            <a:ext cx="540000" cy="461665"/>
          </a:xfrm>
          <a:prstGeom prst="rect">
            <a:avLst/>
          </a:prstGeom>
          <a:solidFill>
            <a:schemeClr val="accent4">
              <a:lumMod val="75000"/>
            </a:schemeClr>
          </a:solidFill>
          <a:ln>
            <a:solidFill>
              <a:schemeClr val="accent1">
                <a:lumMod val="50000"/>
              </a:schemeClr>
            </a:solidFill>
          </a:ln>
        </p:spPr>
        <p:txBody>
          <a:bodyPr wrap="square" rtlCol="0">
            <a:spAutoFit/>
          </a:bodyPr>
          <a:lstStyle/>
          <a:p>
            <a:pPr algn="ctr"/>
            <a:r>
              <a:rPr lang="ro-RO" sz="2400" dirty="0">
                <a:solidFill>
                  <a:schemeClr val="accent1">
                    <a:lumMod val="20000"/>
                    <a:lumOff val="80000"/>
                  </a:schemeClr>
                </a:solidFill>
                <a:latin typeface="Consolas" panose="020B0609020204030204" pitchFamily="49" charset="0"/>
              </a:rPr>
              <a:t>15</a:t>
            </a:r>
          </a:p>
        </p:txBody>
      </p:sp>
      <p:sp>
        <p:nvSpPr>
          <p:cNvPr id="16" name="TextBox 15">
            <a:extLst>
              <a:ext uri="{FF2B5EF4-FFF2-40B4-BE49-F238E27FC236}">
                <a16:creationId xmlns:a16="http://schemas.microsoft.com/office/drawing/2014/main" id="{D39C28A2-22B9-40DE-9D69-FE9988AB2E53}"/>
              </a:ext>
            </a:extLst>
          </p:cNvPr>
          <p:cNvSpPr txBox="1"/>
          <p:nvPr/>
        </p:nvSpPr>
        <p:spPr>
          <a:xfrm>
            <a:off x="6994412" y="731143"/>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17" name="TextBox 16">
            <a:extLst>
              <a:ext uri="{FF2B5EF4-FFF2-40B4-BE49-F238E27FC236}">
                <a16:creationId xmlns:a16="http://schemas.microsoft.com/office/drawing/2014/main" id="{2BCF08B9-0C64-4F21-A15F-56C67DB7081A}"/>
              </a:ext>
            </a:extLst>
          </p:cNvPr>
          <p:cNvSpPr txBox="1"/>
          <p:nvPr/>
        </p:nvSpPr>
        <p:spPr>
          <a:xfrm>
            <a:off x="6892469" y="2127959"/>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cxnSp>
        <p:nvCxnSpPr>
          <p:cNvPr id="18" name="Straight Arrow Connector 17">
            <a:extLst>
              <a:ext uri="{FF2B5EF4-FFF2-40B4-BE49-F238E27FC236}">
                <a16:creationId xmlns:a16="http://schemas.microsoft.com/office/drawing/2014/main" id="{7552F619-E99E-4252-9EAD-4697FB803DE2}"/>
              </a:ext>
            </a:extLst>
          </p:cNvPr>
          <p:cNvCxnSpPr/>
          <p:nvPr/>
        </p:nvCxnSpPr>
        <p:spPr>
          <a:xfrm flipV="1">
            <a:off x="7256635" y="1592918"/>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294D713-8E57-46B1-A081-F079DBB1BDA5}"/>
              </a:ext>
            </a:extLst>
          </p:cNvPr>
          <p:cNvSpPr/>
          <p:nvPr/>
        </p:nvSpPr>
        <p:spPr>
          <a:xfrm>
            <a:off x="7184395" y="2036228"/>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69673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B0A6-1FFA-4DE9-8B2A-9842596B93AC}"/>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784FCCC9-70F5-4A6D-9F98-D321A45E95B7}"/>
              </a:ext>
            </a:extLst>
          </p:cNvPr>
          <p:cNvSpPr>
            <a:spLocks noGrp="1"/>
          </p:cNvSpPr>
          <p:nvPr>
            <p:ph idx="1"/>
          </p:nvPr>
        </p:nvSpPr>
        <p:spPr>
          <a:xfrm>
            <a:off x="1593436" y="3429000"/>
            <a:ext cx="9782801" cy="2743200"/>
          </a:xfrm>
        </p:spPr>
        <p:txBody>
          <a:bodyPr/>
          <a:lstStyle/>
          <a:p>
            <a:endParaRPr lang="ro-RO"/>
          </a:p>
        </p:txBody>
      </p:sp>
      <p:sp>
        <p:nvSpPr>
          <p:cNvPr id="26" name="TextBox 25">
            <a:extLst>
              <a:ext uri="{FF2B5EF4-FFF2-40B4-BE49-F238E27FC236}">
                <a16:creationId xmlns:a16="http://schemas.microsoft.com/office/drawing/2014/main" id="{57560964-70C4-427E-9AE2-710AE8BF4B1F}"/>
              </a:ext>
            </a:extLst>
          </p:cNvPr>
          <p:cNvSpPr txBox="1"/>
          <p:nvPr/>
        </p:nvSpPr>
        <p:spPr>
          <a:xfrm>
            <a:off x="189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27" name="TextBox 26">
            <a:extLst>
              <a:ext uri="{FF2B5EF4-FFF2-40B4-BE49-F238E27FC236}">
                <a16:creationId xmlns:a16="http://schemas.microsoft.com/office/drawing/2014/main" id="{59BCD699-8B23-4D5F-BBC7-800260DF7BA8}"/>
              </a:ext>
            </a:extLst>
          </p:cNvPr>
          <p:cNvSpPr txBox="1"/>
          <p:nvPr/>
        </p:nvSpPr>
        <p:spPr>
          <a:xfrm>
            <a:off x="243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28" name="TextBox 27">
            <a:extLst>
              <a:ext uri="{FF2B5EF4-FFF2-40B4-BE49-F238E27FC236}">
                <a16:creationId xmlns:a16="http://schemas.microsoft.com/office/drawing/2014/main" id="{9BDB757C-DC7B-429A-8081-B5CEEF81E8B2}"/>
              </a:ext>
            </a:extLst>
          </p:cNvPr>
          <p:cNvSpPr txBox="1"/>
          <p:nvPr/>
        </p:nvSpPr>
        <p:spPr>
          <a:xfrm>
            <a:off x="297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29" name="TextBox 28">
            <a:extLst>
              <a:ext uri="{FF2B5EF4-FFF2-40B4-BE49-F238E27FC236}">
                <a16:creationId xmlns:a16="http://schemas.microsoft.com/office/drawing/2014/main" id="{AA1DC996-130F-48E3-92F6-514C86A8E39D}"/>
              </a:ext>
            </a:extLst>
          </p:cNvPr>
          <p:cNvSpPr txBox="1"/>
          <p:nvPr/>
        </p:nvSpPr>
        <p:spPr>
          <a:xfrm>
            <a:off x="351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30" name="TextBox 29">
            <a:extLst>
              <a:ext uri="{FF2B5EF4-FFF2-40B4-BE49-F238E27FC236}">
                <a16:creationId xmlns:a16="http://schemas.microsoft.com/office/drawing/2014/main" id="{DBD362FF-FE81-4469-AAE7-85EBD5C14A61}"/>
              </a:ext>
            </a:extLst>
          </p:cNvPr>
          <p:cNvSpPr txBox="1"/>
          <p:nvPr/>
        </p:nvSpPr>
        <p:spPr>
          <a:xfrm>
            <a:off x="405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31" name="TextBox 30">
            <a:extLst>
              <a:ext uri="{FF2B5EF4-FFF2-40B4-BE49-F238E27FC236}">
                <a16:creationId xmlns:a16="http://schemas.microsoft.com/office/drawing/2014/main" id="{2B4965B7-9FA3-4C12-AD32-D661DEB0ABCE}"/>
              </a:ext>
            </a:extLst>
          </p:cNvPr>
          <p:cNvSpPr txBox="1"/>
          <p:nvPr/>
        </p:nvSpPr>
        <p:spPr>
          <a:xfrm>
            <a:off x="459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32" name="TextBox 31">
            <a:extLst>
              <a:ext uri="{FF2B5EF4-FFF2-40B4-BE49-F238E27FC236}">
                <a16:creationId xmlns:a16="http://schemas.microsoft.com/office/drawing/2014/main" id="{B5605BA3-1301-4276-A3D3-E675BC7E5748}"/>
              </a:ext>
            </a:extLst>
          </p:cNvPr>
          <p:cNvSpPr txBox="1"/>
          <p:nvPr/>
        </p:nvSpPr>
        <p:spPr>
          <a:xfrm>
            <a:off x="513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33" name="TextBox 32">
            <a:extLst>
              <a:ext uri="{FF2B5EF4-FFF2-40B4-BE49-F238E27FC236}">
                <a16:creationId xmlns:a16="http://schemas.microsoft.com/office/drawing/2014/main" id="{79D092CA-8A19-4544-B426-FE4F9B6DA49E}"/>
              </a:ext>
            </a:extLst>
          </p:cNvPr>
          <p:cNvSpPr txBox="1"/>
          <p:nvPr/>
        </p:nvSpPr>
        <p:spPr>
          <a:xfrm>
            <a:off x="567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34" name="TextBox 33">
            <a:extLst>
              <a:ext uri="{FF2B5EF4-FFF2-40B4-BE49-F238E27FC236}">
                <a16:creationId xmlns:a16="http://schemas.microsoft.com/office/drawing/2014/main" id="{4B30426F-9FBA-4FDB-9C7C-68E5FD5952E0}"/>
              </a:ext>
            </a:extLst>
          </p:cNvPr>
          <p:cNvSpPr txBox="1"/>
          <p:nvPr/>
        </p:nvSpPr>
        <p:spPr>
          <a:xfrm>
            <a:off x="621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35" name="TextBox 34">
            <a:extLst>
              <a:ext uri="{FF2B5EF4-FFF2-40B4-BE49-F238E27FC236}">
                <a16:creationId xmlns:a16="http://schemas.microsoft.com/office/drawing/2014/main" id="{FD6A3ABD-8914-4668-8A34-C5BF358AA801}"/>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16" name="TextBox 15">
            <a:extLst>
              <a:ext uri="{FF2B5EF4-FFF2-40B4-BE49-F238E27FC236}">
                <a16:creationId xmlns:a16="http://schemas.microsoft.com/office/drawing/2014/main" id="{1FD45C93-300C-49B0-8CEE-ED79BCD402CA}"/>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7" name="TextBox 16">
            <a:extLst>
              <a:ext uri="{FF2B5EF4-FFF2-40B4-BE49-F238E27FC236}">
                <a16:creationId xmlns:a16="http://schemas.microsoft.com/office/drawing/2014/main" id="{5DC0211D-3C06-49F8-BD6D-039BE1D22EC7}"/>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8" name="TextBox 17">
            <a:extLst>
              <a:ext uri="{FF2B5EF4-FFF2-40B4-BE49-F238E27FC236}">
                <a16:creationId xmlns:a16="http://schemas.microsoft.com/office/drawing/2014/main" id="{FFAD0BAE-FE79-4A37-BD67-09F277EB5BEB}"/>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19" name="TextBox 18">
            <a:extLst>
              <a:ext uri="{FF2B5EF4-FFF2-40B4-BE49-F238E27FC236}">
                <a16:creationId xmlns:a16="http://schemas.microsoft.com/office/drawing/2014/main" id="{B34BCF5C-A809-487D-AD7F-A62C50D0AD17}"/>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0" name="TextBox 19">
            <a:extLst>
              <a:ext uri="{FF2B5EF4-FFF2-40B4-BE49-F238E27FC236}">
                <a16:creationId xmlns:a16="http://schemas.microsoft.com/office/drawing/2014/main" id="{5C4465D9-7E4A-41E4-B4D3-C8EA93F5FFAE}"/>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1" name="TextBox 20">
            <a:extLst>
              <a:ext uri="{FF2B5EF4-FFF2-40B4-BE49-F238E27FC236}">
                <a16:creationId xmlns:a16="http://schemas.microsoft.com/office/drawing/2014/main" id="{F36B6E68-3517-42E3-9AE3-3658C897DB3F}"/>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2" name="TextBox 21">
            <a:extLst>
              <a:ext uri="{FF2B5EF4-FFF2-40B4-BE49-F238E27FC236}">
                <a16:creationId xmlns:a16="http://schemas.microsoft.com/office/drawing/2014/main" id="{CBECE21E-1245-4F4C-A984-B1421E6D1A5C}"/>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3" name="TextBox 22">
            <a:extLst>
              <a:ext uri="{FF2B5EF4-FFF2-40B4-BE49-F238E27FC236}">
                <a16:creationId xmlns:a16="http://schemas.microsoft.com/office/drawing/2014/main" id="{76343261-2233-48CE-852F-AC75E3DF080A}"/>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4" name="TextBox 23">
            <a:extLst>
              <a:ext uri="{FF2B5EF4-FFF2-40B4-BE49-F238E27FC236}">
                <a16:creationId xmlns:a16="http://schemas.microsoft.com/office/drawing/2014/main" id="{6BE6E6D6-1AD5-4197-808E-8E4FF2918EEE}"/>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5" name="TextBox 24">
            <a:extLst>
              <a:ext uri="{FF2B5EF4-FFF2-40B4-BE49-F238E27FC236}">
                <a16:creationId xmlns:a16="http://schemas.microsoft.com/office/drawing/2014/main" id="{87B38E8A-F852-4921-9571-E74B80FBCAF8}"/>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6" name="TextBox 35">
            <a:extLst>
              <a:ext uri="{FF2B5EF4-FFF2-40B4-BE49-F238E27FC236}">
                <a16:creationId xmlns:a16="http://schemas.microsoft.com/office/drawing/2014/main" id="{4CD4244B-38CD-4B63-ACC6-120CBC8522D6}"/>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7" name="TextBox 36">
            <a:extLst>
              <a:ext uri="{FF2B5EF4-FFF2-40B4-BE49-F238E27FC236}">
                <a16:creationId xmlns:a16="http://schemas.microsoft.com/office/drawing/2014/main" id="{CF44D2CA-AB99-467D-B401-C275D8CBCE2C}"/>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8" name="TextBox 37">
            <a:extLst>
              <a:ext uri="{FF2B5EF4-FFF2-40B4-BE49-F238E27FC236}">
                <a16:creationId xmlns:a16="http://schemas.microsoft.com/office/drawing/2014/main" id="{D94352C0-9150-49A0-9415-6929DD840B75}"/>
              </a:ext>
            </a:extLst>
          </p:cNvPr>
          <p:cNvSpPr txBox="1"/>
          <p:nvPr/>
        </p:nvSpPr>
        <p:spPr>
          <a:xfrm>
            <a:off x="837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9" name="TextBox 38">
            <a:extLst>
              <a:ext uri="{FF2B5EF4-FFF2-40B4-BE49-F238E27FC236}">
                <a16:creationId xmlns:a16="http://schemas.microsoft.com/office/drawing/2014/main" id="{29F14988-E208-4CDB-88AE-AEFF37DCA73C}"/>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40" name="TextBox 39">
            <a:extLst>
              <a:ext uri="{FF2B5EF4-FFF2-40B4-BE49-F238E27FC236}">
                <a16:creationId xmlns:a16="http://schemas.microsoft.com/office/drawing/2014/main" id="{26FD3E48-F6B4-4572-85D6-E4B890CF4490}"/>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41" name="TextBox 40">
            <a:extLst>
              <a:ext uri="{FF2B5EF4-FFF2-40B4-BE49-F238E27FC236}">
                <a16:creationId xmlns:a16="http://schemas.microsoft.com/office/drawing/2014/main" id="{48296A59-135F-4005-AFE8-79CA720D905D}"/>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42" name="TextBox 41">
            <a:extLst>
              <a:ext uri="{FF2B5EF4-FFF2-40B4-BE49-F238E27FC236}">
                <a16:creationId xmlns:a16="http://schemas.microsoft.com/office/drawing/2014/main" id="{5D562BEA-DFDA-4830-9D48-7FFF864228A9}"/>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43" name="TextBox 42">
            <a:extLst>
              <a:ext uri="{FF2B5EF4-FFF2-40B4-BE49-F238E27FC236}">
                <a16:creationId xmlns:a16="http://schemas.microsoft.com/office/drawing/2014/main" id="{F4695A81-6C80-44A8-A903-E69452A55199}"/>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44" name="TextBox 43">
            <a:extLst>
              <a:ext uri="{FF2B5EF4-FFF2-40B4-BE49-F238E27FC236}">
                <a16:creationId xmlns:a16="http://schemas.microsoft.com/office/drawing/2014/main" id="{53DDCC90-0904-4773-83DD-4E834875A1B7}"/>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45" name="TextBox 44">
            <a:extLst>
              <a:ext uri="{FF2B5EF4-FFF2-40B4-BE49-F238E27FC236}">
                <a16:creationId xmlns:a16="http://schemas.microsoft.com/office/drawing/2014/main" id="{26123237-4FE3-485E-9CEA-C1E0601BF073}"/>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6" name="TextBox 45">
            <a:extLst>
              <a:ext uri="{FF2B5EF4-FFF2-40B4-BE49-F238E27FC236}">
                <a16:creationId xmlns:a16="http://schemas.microsoft.com/office/drawing/2014/main" id="{0C851D44-BBDD-4992-9C03-35E9610AE598}"/>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7" name="TextBox 46">
            <a:extLst>
              <a:ext uri="{FF2B5EF4-FFF2-40B4-BE49-F238E27FC236}">
                <a16:creationId xmlns:a16="http://schemas.microsoft.com/office/drawing/2014/main" id="{07D18074-9001-4FA9-B92D-1E5FE213E59E}"/>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9" name="TextBox 48">
            <a:extLst>
              <a:ext uri="{FF2B5EF4-FFF2-40B4-BE49-F238E27FC236}">
                <a16:creationId xmlns:a16="http://schemas.microsoft.com/office/drawing/2014/main" id="{ED1CBAC6-0B05-47E3-8BCD-1878CFFD944F}"/>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50" name="TextBox 49">
            <a:extLst>
              <a:ext uri="{FF2B5EF4-FFF2-40B4-BE49-F238E27FC236}">
                <a16:creationId xmlns:a16="http://schemas.microsoft.com/office/drawing/2014/main" id="{FE5CC92A-6278-41AE-951E-E868E71AC3D6}"/>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spTree>
    <p:extLst>
      <p:ext uri="{BB962C8B-B14F-4D97-AF65-F5344CB8AC3E}">
        <p14:creationId xmlns:p14="http://schemas.microsoft.com/office/powerpoint/2010/main" val="202623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E026-C0FB-497E-828C-5D695C7EC6BB}"/>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937B2782-B9CB-4763-A4CA-A251CD779655}"/>
              </a:ext>
            </a:extLst>
          </p:cNvPr>
          <p:cNvSpPr>
            <a:spLocks noGrp="1"/>
          </p:cNvSpPr>
          <p:nvPr>
            <p:ph idx="1"/>
          </p:nvPr>
        </p:nvSpPr>
        <p:spPr>
          <a:xfrm>
            <a:off x="1593436" y="3429000"/>
            <a:ext cx="9782801" cy="2743200"/>
          </a:xfrm>
        </p:spPr>
        <p:txBody>
          <a:bodyPr/>
          <a:lstStyle/>
          <a:p>
            <a:endParaRPr lang="ro-RO" dirty="0"/>
          </a:p>
        </p:txBody>
      </p:sp>
      <p:grpSp>
        <p:nvGrpSpPr>
          <p:cNvPr id="5" name="Group 4">
            <a:extLst>
              <a:ext uri="{FF2B5EF4-FFF2-40B4-BE49-F238E27FC236}">
                <a16:creationId xmlns:a16="http://schemas.microsoft.com/office/drawing/2014/main" id="{AA76B058-1677-4BA1-A052-095AD300A6EB}"/>
              </a:ext>
            </a:extLst>
          </p:cNvPr>
          <p:cNvGrpSpPr/>
          <p:nvPr/>
        </p:nvGrpSpPr>
        <p:grpSpPr>
          <a:xfrm>
            <a:off x="1898657" y="1602001"/>
            <a:ext cx="540000" cy="1026036"/>
            <a:chOff x="1898657" y="1602001"/>
            <a:chExt cx="540000" cy="1026036"/>
          </a:xfrm>
        </p:grpSpPr>
        <p:sp>
          <p:nvSpPr>
            <p:cNvPr id="51" name="TextBox 50">
              <a:extLst>
                <a:ext uri="{FF2B5EF4-FFF2-40B4-BE49-F238E27FC236}">
                  <a16:creationId xmlns:a16="http://schemas.microsoft.com/office/drawing/2014/main" id="{1E76006C-04DC-43B8-AB7B-9290E3386996}"/>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52" name="Straight Arrow Connector 51">
              <a:extLst>
                <a:ext uri="{FF2B5EF4-FFF2-40B4-BE49-F238E27FC236}">
                  <a16:creationId xmlns:a16="http://schemas.microsoft.com/office/drawing/2014/main" id="{79A7EC8F-C7F4-498B-B22D-1230187C7A34}"/>
                </a:ext>
              </a:extLst>
            </p:cNvPr>
            <p:cNvCxnSpPr>
              <a:endCxn id="7"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568A501D-AD7D-486D-9E71-8223502A1D50}"/>
              </a:ext>
            </a:extLst>
          </p:cNvPr>
          <p:cNvGrpSpPr/>
          <p:nvPr/>
        </p:nvGrpSpPr>
        <p:grpSpPr>
          <a:xfrm>
            <a:off x="10537073" y="1574103"/>
            <a:ext cx="540000" cy="1048975"/>
            <a:chOff x="10537073" y="1574103"/>
            <a:chExt cx="540000" cy="1048975"/>
          </a:xfrm>
        </p:grpSpPr>
        <p:sp>
          <p:nvSpPr>
            <p:cNvPr id="49" name="TextBox 48">
              <a:extLst>
                <a:ext uri="{FF2B5EF4-FFF2-40B4-BE49-F238E27FC236}">
                  <a16:creationId xmlns:a16="http://schemas.microsoft.com/office/drawing/2014/main" id="{A9AEA49C-9A86-4CC8-B979-9E4CCF247096}"/>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9E701D24-5C55-44FA-BBF2-F89202FD8C3A}"/>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1F3D14FC-8C1D-47D2-BBE0-18943BE49E93}"/>
              </a:ext>
            </a:extLst>
          </p:cNvPr>
          <p:cNvSpPr txBox="1"/>
          <p:nvPr/>
        </p:nvSpPr>
        <p:spPr>
          <a:xfrm>
            <a:off x="189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8" name="TextBox 7">
            <a:extLst>
              <a:ext uri="{FF2B5EF4-FFF2-40B4-BE49-F238E27FC236}">
                <a16:creationId xmlns:a16="http://schemas.microsoft.com/office/drawing/2014/main" id="{F1CE03F4-5710-403E-B7B8-B2676B333C06}"/>
              </a:ext>
            </a:extLst>
          </p:cNvPr>
          <p:cNvSpPr txBox="1"/>
          <p:nvPr/>
        </p:nvSpPr>
        <p:spPr>
          <a:xfrm>
            <a:off x="243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9" name="TextBox 8">
            <a:extLst>
              <a:ext uri="{FF2B5EF4-FFF2-40B4-BE49-F238E27FC236}">
                <a16:creationId xmlns:a16="http://schemas.microsoft.com/office/drawing/2014/main" id="{C2F30266-BA5B-4392-A0F0-6578E0F653E3}"/>
              </a:ext>
            </a:extLst>
          </p:cNvPr>
          <p:cNvSpPr txBox="1"/>
          <p:nvPr/>
        </p:nvSpPr>
        <p:spPr>
          <a:xfrm>
            <a:off x="297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0" name="TextBox 9">
            <a:extLst>
              <a:ext uri="{FF2B5EF4-FFF2-40B4-BE49-F238E27FC236}">
                <a16:creationId xmlns:a16="http://schemas.microsoft.com/office/drawing/2014/main" id="{90087432-6E12-4CEC-BD29-AF216CD67D6B}"/>
              </a:ext>
            </a:extLst>
          </p:cNvPr>
          <p:cNvSpPr txBox="1"/>
          <p:nvPr/>
        </p:nvSpPr>
        <p:spPr>
          <a:xfrm>
            <a:off x="351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1" name="TextBox 10">
            <a:extLst>
              <a:ext uri="{FF2B5EF4-FFF2-40B4-BE49-F238E27FC236}">
                <a16:creationId xmlns:a16="http://schemas.microsoft.com/office/drawing/2014/main" id="{1D8CA7C4-4517-4985-9C46-A8DFD9E563E3}"/>
              </a:ext>
            </a:extLst>
          </p:cNvPr>
          <p:cNvSpPr txBox="1"/>
          <p:nvPr/>
        </p:nvSpPr>
        <p:spPr>
          <a:xfrm>
            <a:off x="405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2" name="TextBox 11">
            <a:extLst>
              <a:ext uri="{FF2B5EF4-FFF2-40B4-BE49-F238E27FC236}">
                <a16:creationId xmlns:a16="http://schemas.microsoft.com/office/drawing/2014/main" id="{F19A09AA-2BC2-4366-A8A3-B986CB747B67}"/>
              </a:ext>
            </a:extLst>
          </p:cNvPr>
          <p:cNvSpPr txBox="1"/>
          <p:nvPr/>
        </p:nvSpPr>
        <p:spPr>
          <a:xfrm>
            <a:off x="459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3" name="TextBox 12">
            <a:extLst>
              <a:ext uri="{FF2B5EF4-FFF2-40B4-BE49-F238E27FC236}">
                <a16:creationId xmlns:a16="http://schemas.microsoft.com/office/drawing/2014/main" id="{A40527C9-DA39-48B4-9E7B-D5D129AC255A}"/>
              </a:ext>
            </a:extLst>
          </p:cNvPr>
          <p:cNvSpPr txBox="1"/>
          <p:nvPr/>
        </p:nvSpPr>
        <p:spPr>
          <a:xfrm>
            <a:off x="513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4" name="TextBox 13">
            <a:extLst>
              <a:ext uri="{FF2B5EF4-FFF2-40B4-BE49-F238E27FC236}">
                <a16:creationId xmlns:a16="http://schemas.microsoft.com/office/drawing/2014/main" id="{D78DB3CE-64C7-418D-8FF5-0EAFC12DB205}"/>
              </a:ext>
            </a:extLst>
          </p:cNvPr>
          <p:cNvSpPr txBox="1"/>
          <p:nvPr/>
        </p:nvSpPr>
        <p:spPr>
          <a:xfrm>
            <a:off x="567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5" name="TextBox 14">
            <a:extLst>
              <a:ext uri="{FF2B5EF4-FFF2-40B4-BE49-F238E27FC236}">
                <a16:creationId xmlns:a16="http://schemas.microsoft.com/office/drawing/2014/main" id="{06430D05-16BB-4759-8998-24B4FBF536D1}"/>
              </a:ext>
            </a:extLst>
          </p:cNvPr>
          <p:cNvSpPr txBox="1"/>
          <p:nvPr/>
        </p:nvSpPr>
        <p:spPr>
          <a:xfrm>
            <a:off x="6216322" y="1137709"/>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6" name="TextBox 15">
            <a:extLst>
              <a:ext uri="{FF2B5EF4-FFF2-40B4-BE49-F238E27FC236}">
                <a16:creationId xmlns:a16="http://schemas.microsoft.com/office/drawing/2014/main" id="{83D00017-F594-4956-935D-0C600EC388C0}"/>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17" name="TextBox 16">
            <a:extLst>
              <a:ext uri="{FF2B5EF4-FFF2-40B4-BE49-F238E27FC236}">
                <a16:creationId xmlns:a16="http://schemas.microsoft.com/office/drawing/2014/main" id="{E0DC4038-6D03-4561-93E6-23F177326CEE}"/>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8" name="TextBox 17">
            <a:extLst>
              <a:ext uri="{FF2B5EF4-FFF2-40B4-BE49-F238E27FC236}">
                <a16:creationId xmlns:a16="http://schemas.microsoft.com/office/drawing/2014/main" id="{2EB5D49B-015A-4CFB-9AB3-B2A9BFDCD1CC}"/>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9" name="TextBox 18">
            <a:extLst>
              <a:ext uri="{FF2B5EF4-FFF2-40B4-BE49-F238E27FC236}">
                <a16:creationId xmlns:a16="http://schemas.microsoft.com/office/drawing/2014/main" id="{64A5440A-27D4-4F12-B3A3-8BBFF09E19A4}"/>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0" name="TextBox 19">
            <a:extLst>
              <a:ext uri="{FF2B5EF4-FFF2-40B4-BE49-F238E27FC236}">
                <a16:creationId xmlns:a16="http://schemas.microsoft.com/office/drawing/2014/main" id="{FE54B56D-E3BE-43AE-B65B-5D6C5FCED9B5}"/>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1" name="TextBox 20">
            <a:extLst>
              <a:ext uri="{FF2B5EF4-FFF2-40B4-BE49-F238E27FC236}">
                <a16:creationId xmlns:a16="http://schemas.microsoft.com/office/drawing/2014/main" id="{BF9FBE41-0507-4DC6-A2EB-23ED549DE2BF}"/>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C65DD6E7-F68E-49C7-9545-6B73B0F8E3CE}"/>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3" name="TextBox 22">
            <a:extLst>
              <a:ext uri="{FF2B5EF4-FFF2-40B4-BE49-F238E27FC236}">
                <a16:creationId xmlns:a16="http://schemas.microsoft.com/office/drawing/2014/main" id="{01383821-911E-42C7-AAD6-AFA5D76AE340}"/>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4" name="TextBox 23">
            <a:extLst>
              <a:ext uri="{FF2B5EF4-FFF2-40B4-BE49-F238E27FC236}">
                <a16:creationId xmlns:a16="http://schemas.microsoft.com/office/drawing/2014/main" id="{D0108524-3377-425F-98E6-CE8E70EC552E}"/>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5" name="TextBox 24">
            <a:extLst>
              <a:ext uri="{FF2B5EF4-FFF2-40B4-BE49-F238E27FC236}">
                <a16:creationId xmlns:a16="http://schemas.microsoft.com/office/drawing/2014/main" id="{524EE066-8E31-4014-9B15-8C04476F1CC8}"/>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6" name="TextBox 25">
            <a:extLst>
              <a:ext uri="{FF2B5EF4-FFF2-40B4-BE49-F238E27FC236}">
                <a16:creationId xmlns:a16="http://schemas.microsoft.com/office/drawing/2014/main" id="{B1E6D1E2-BDAF-45F0-B2C1-DFA9403F13AC}"/>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27" name="TextBox 26">
            <a:extLst>
              <a:ext uri="{FF2B5EF4-FFF2-40B4-BE49-F238E27FC236}">
                <a16:creationId xmlns:a16="http://schemas.microsoft.com/office/drawing/2014/main" id="{ABFD6498-DF37-43AB-B117-C8E17C81644B}"/>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28" name="TextBox 27">
            <a:extLst>
              <a:ext uri="{FF2B5EF4-FFF2-40B4-BE49-F238E27FC236}">
                <a16:creationId xmlns:a16="http://schemas.microsoft.com/office/drawing/2014/main" id="{C7E3F1FD-2026-46C2-9831-7AEFD85DFCD8}"/>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29" name="TextBox 28">
            <a:extLst>
              <a:ext uri="{FF2B5EF4-FFF2-40B4-BE49-F238E27FC236}">
                <a16:creationId xmlns:a16="http://schemas.microsoft.com/office/drawing/2014/main" id="{DBC0898C-36D6-44EC-8A2B-05AA36FFC638}"/>
              </a:ext>
            </a:extLst>
          </p:cNvPr>
          <p:cNvSpPr txBox="1"/>
          <p:nvPr/>
        </p:nvSpPr>
        <p:spPr>
          <a:xfrm>
            <a:off x="837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0" name="TextBox 29">
            <a:extLst>
              <a:ext uri="{FF2B5EF4-FFF2-40B4-BE49-F238E27FC236}">
                <a16:creationId xmlns:a16="http://schemas.microsoft.com/office/drawing/2014/main" id="{A95D96F2-892B-4EF2-AF81-AD9C857E10E3}"/>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1" name="TextBox 30">
            <a:extLst>
              <a:ext uri="{FF2B5EF4-FFF2-40B4-BE49-F238E27FC236}">
                <a16:creationId xmlns:a16="http://schemas.microsoft.com/office/drawing/2014/main" id="{AD38A98C-00C3-4722-9489-E1EC7540F2EC}"/>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2" name="TextBox 31">
            <a:extLst>
              <a:ext uri="{FF2B5EF4-FFF2-40B4-BE49-F238E27FC236}">
                <a16:creationId xmlns:a16="http://schemas.microsoft.com/office/drawing/2014/main" id="{A195F212-2678-45F3-B44C-762046FBBC02}"/>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3" name="TextBox 32">
            <a:extLst>
              <a:ext uri="{FF2B5EF4-FFF2-40B4-BE49-F238E27FC236}">
                <a16:creationId xmlns:a16="http://schemas.microsoft.com/office/drawing/2014/main" id="{E46FD0F1-EF20-47B9-91FA-3664294E7910}"/>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4" name="TextBox 33">
            <a:extLst>
              <a:ext uri="{FF2B5EF4-FFF2-40B4-BE49-F238E27FC236}">
                <a16:creationId xmlns:a16="http://schemas.microsoft.com/office/drawing/2014/main" id="{807B3A62-CB7E-46C3-8C5F-55A831A56F72}"/>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5" name="TextBox 34">
            <a:extLst>
              <a:ext uri="{FF2B5EF4-FFF2-40B4-BE49-F238E27FC236}">
                <a16:creationId xmlns:a16="http://schemas.microsoft.com/office/drawing/2014/main" id="{8D4BEFDD-D520-439C-B81C-720BDC0D091F}"/>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6" name="TextBox 35">
            <a:extLst>
              <a:ext uri="{FF2B5EF4-FFF2-40B4-BE49-F238E27FC236}">
                <a16:creationId xmlns:a16="http://schemas.microsoft.com/office/drawing/2014/main" id="{51063DF0-6FE5-44AA-956A-7C9973FBA302}"/>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37" name="TextBox 36">
            <a:extLst>
              <a:ext uri="{FF2B5EF4-FFF2-40B4-BE49-F238E27FC236}">
                <a16:creationId xmlns:a16="http://schemas.microsoft.com/office/drawing/2014/main" id="{9E78D9C9-611B-4B35-9477-4287896D57A7}"/>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38" name="TextBox 37">
            <a:extLst>
              <a:ext uri="{FF2B5EF4-FFF2-40B4-BE49-F238E27FC236}">
                <a16:creationId xmlns:a16="http://schemas.microsoft.com/office/drawing/2014/main" id="{17A47642-CDC5-4518-9519-B09D1BFB55F8}"/>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39" name="TextBox 38">
            <a:extLst>
              <a:ext uri="{FF2B5EF4-FFF2-40B4-BE49-F238E27FC236}">
                <a16:creationId xmlns:a16="http://schemas.microsoft.com/office/drawing/2014/main" id="{36429423-2B56-4C1C-A057-F68EC61E0068}"/>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0" name="TextBox 39">
            <a:extLst>
              <a:ext uri="{FF2B5EF4-FFF2-40B4-BE49-F238E27FC236}">
                <a16:creationId xmlns:a16="http://schemas.microsoft.com/office/drawing/2014/main" id="{2E08743A-3461-4FBB-92F4-9C138D5DFDDE}"/>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1" name="Group 40">
            <a:extLst>
              <a:ext uri="{FF2B5EF4-FFF2-40B4-BE49-F238E27FC236}">
                <a16:creationId xmlns:a16="http://schemas.microsoft.com/office/drawing/2014/main" id="{AF2087C4-7F7E-4A09-9698-7DCCBE5346BA}"/>
              </a:ext>
            </a:extLst>
          </p:cNvPr>
          <p:cNvGrpSpPr/>
          <p:nvPr/>
        </p:nvGrpSpPr>
        <p:grpSpPr>
          <a:xfrm>
            <a:off x="6107112" y="1609936"/>
            <a:ext cx="756000" cy="1091477"/>
            <a:chOff x="6651412" y="1609936"/>
            <a:chExt cx="756000" cy="1091477"/>
          </a:xfrm>
        </p:grpSpPr>
        <p:sp>
          <p:nvSpPr>
            <p:cNvPr id="45" name="TextBox 44">
              <a:extLst>
                <a:ext uri="{FF2B5EF4-FFF2-40B4-BE49-F238E27FC236}">
                  <a16:creationId xmlns:a16="http://schemas.microsoft.com/office/drawing/2014/main" id="{395616AE-B335-456D-838C-2E07123E470A}"/>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CF3F323F-D7A8-4B8F-A958-B040FAAAA694}"/>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28A12379-4808-4B86-A968-78C2A7DA0457}"/>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6508C2EA-D574-4628-933E-8CE50B623FCD}"/>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spTree>
    <p:extLst>
      <p:ext uri="{BB962C8B-B14F-4D97-AF65-F5344CB8AC3E}">
        <p14:creationId xmlns:p14="http://schemas.microsoft.com/office/powerpoint/2010/main" val="33369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0FE-98F9-41C9-8333-2B2701D0A1B9}"/>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11F74FFC-8617-4699-B85B-539C4D8246AF}"/>
              </a:ext>
            </a:extLst>
          </p:cNvPr>
          <p:cNvSpPr>
            <a:spLocks noGrp="1"/>
          </p:cNvSpPr>
          <p:nvPr>
            <p:ph idx="1"/>
          </p:nvPr>
        </p:nvSpPr>
        <p:spPr>
          <a:xfrm>
            <a:off x="1593436" y="3429000"/>
            <a:ext cx="9782801" cy="2743200"/>
          </a:xfrm>
        </p:spPr>
        <p:txBody>
          <a:bodyPr/>
          <a:lstStyle/>
          <a:p>
            <a:endParaRPr lang="ro-RO"/>
          </a:p>
        </p:txBody>
      </p:sp>
      <p:grpSp>
        <p:nvGrpSpPr>
          <p:cNvPr id="4" name="Group 3">
            <a:extLst>
              <a:ext uri="{FF2B5EF4-FFF2-40B4-BE49-F238E27FC236}">
                <a16:creationId xmlns:a16="http://schemas.microsoft.com/office/drawing/2014/main" id="{27F70EEF-2B96-4DA9-9672-96765E19C19A}"/>
              </a:ext>
            </a:extLst>
          </p:cNvPr>
          <p:cNvGrpSpPr/>
          <p:nvPr/>
        </p:nvGrpSpPr>
        <p:grpSpPr>
          <a:xfrm>
            <a:off x="1893348" y="737595"/>
            <a:ext cx="9183725" cy="1963818"/>
            <a:chOff x="1893348" y="737595"/>
            <a:chExt cx="9183725" cy="1963818"/>
          </a:xfrm>
        </p:grpSpPr>
        <p:grpSp>
          <p:nvGrpSpPr>
            <p:cNvPr id="5" name="Group 4">
              <a:extLst>
                <a:ext uri="{FF2B5EF4-FFF2-40B4-BE49-F238E27FC236}">
                  <a16:creationId xmlns:a16="http://schemas.microsoft.com/office/drawing/2014/main" id="{19C17438-B3A8-4E4A-A91F-DF427687270C}"/>
                </a:ext>
              </a:extLst>
            </p:cNvPr>
            <p:cNvGrpSpPr/>
            <p:nvPr/>
          </p:nvGrpSpPr>
          <p:grpSpPr>
            <a:xfrm>
              <a:off x="1898657" y="1602001"/>
              <a:ext cx="540000" cy="1026036"/>
              <a:chOff x="1898657" y="1602001"/>
              <a:chExt cx="540000" cy="1026036"/>
            </a:xfrm>
          </p:grpSpPr>
          <p:sp>
            <p:nvSpPr>
              <p:cNvPr id="51" name="TextBox 50">
                <a:extLst>
                  <a:ext uri="{FF2B5EF4-FFF2-40B4-BE49-F238E27FC236}">
                    <a16:creationId xmlns:a16="http://schemas.microsoft.com/office/drawing/2014/main" id="{71D5ADF0-0252-498D-8339-747DE9B118B8}"/>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52" name="Straight Arrow Connector 51">
                <a:extLst>
                  <a:ext uri="{FF2B5EF4-FFF2-40B4-BE49-F238E27FC236}">
                    <a16:creationId xmlns:a16="http://schemas.microsoft.com/office/drawing/2014/main" id="{8E2E1DC1-2336-47A0-8B33-80F3858E8F7B}"/>
                  </a:ext>
                </a:extLst>
              </p:cNvPr>
              <p:cNvCxnSpPr>
                <a:endCxn id="7"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76EDEF-EE94-49D7-8828-0AB2AABFAA43}"/>
                </a:ext>
              </a:extLst>
            </p:cNvPr>
            <p:cNvGrpSpPr/>
            <p:nvPr/>
          </p:nvGrpSpPr>
          <p:grpSpPr>
            <a:xfrm>
              <a:off x="10537073" y="1574103"/>
              <a:ext cx="540000" cy="1048975"/>
              <a:chOff x="10537073" y="1574103"/>
              <a:chExt cx="540000" cy="1048975"/>
            </a:xfrm>
          </p:grpSpPr>
          <p:sp>
            <p:nvSpPr>
              <p:cNvPr id="49" name="TextBox 48">
                <a:extLst>
                  <a:ext uri="{FF2B5EF4-FFF2-40B4-BE49-F238E27FC236}">
                    <a16:creationId xmlns:a16="http://schemas.microsoft.com/office/drawing/2014/main" id="{1DE1C826-02AD-4AFB-8569-29D199594E54}"/>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973781EC-AA72-404D-AD33-86C2DFD5CC4D}"/>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A922245-29A6-413B-B0C3-576B26DFFCC5}"/>
                </a:ext>
              </a:extLst>
            </p:cNvPr>
            <p:cNvSpPr txBox="1"/>
            <p:nvPr/>
          </p:nvSpPr>
          <p:spPr>
            <a:xfrm>
              <a:off x="189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8" name="TextBox 7">
              <a:extLst>
                <a:ext uri="{FF2B5EF4-FFF2-40B4-BE49-F238E27FC236}">
                  <a16:creationId xmlns:a16="http://schemas.microsoft.com/office/drawing/2014/main" id="{795D7527-F1F6-442E-B8E4-DFD2703AF992}"/>
                </a:ext>
              </a:extLst>
            </p:cNvPr>
            <p:cNvSpPr txBox="1"/>
            <p:nvPr/>
          </p:nvSpPr>
          <p:spPr>
            <a:xfrm>
              <a:off x="243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9" name="TextBox 8">
              <a:extLst>
                <a:ext uri="{FF2B5EF4-FFF2-40B4-BE49-F238E27FC236}">
                  <a16:creationId xmlns:a16="http://schemas.microsoft.com/office/drawing/2014/main" id="{737EA109-7A07-46E7-8D62-B32EF4BEA8DF}"/>
                </a:ext>
              </a:extLst>
            </p:cNvPr>
            <p:cNvSpPr txBox="1"/>
            <p:nvPr/>
          </p:nvSpPr>
          <p:spPr>
            <a:xfrm>
              <a:off x="297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0" name="TextBox 9">
              <a:extLst>
                <a:ext uri="{FF2B5EF4-FFF2-40B4-BE49-F238E27FC236}">
                  <a16:creationId xmlns:a16="http://schemas.microsoft.com/office/drawing/2014/main" id="{063734D5-B77A-48D1-A41D-D600D41D5191}"/>
                </a:ext>
              </a:extLst>
            </p:cNvPr>
            <p:cNvSpPr txBox="1"/>
            <p:nvPr/>
          </p:nvSpPr>
          <p:spPr>
            <a:xfrm>
              <a:off x="3513348"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1" name="TextBox 10">
              <a:extLst>
                <a:ext uri="{FF2B5EF4-FFF2-40B4-BE49-F238E27FC236}">
                  <a16:creationId xmlns:a16="http://schemas.microsoft.com/office/drawing/2014/main" id="{3A6D6C80-1E1D-423E-9EFE-3A535512A59F}"/>
                </a:ext>
              </a:extLst>
            </p:cNvPr>
            <p:cNvSpPr txBox="1"/>
            <p:nvPr/>
          </p:nvSpPr>
          <p:spPr>
            <a:xfrm>
              <a:off x="405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2" name="TextBox 11">
              <a:extLst>
                <a:ext uri="{FF2B5EF4-FFF2-40B4-BE49-F238E27FC236}">
                  <a16:creationId xmlns:a16="http://schemas.microsoft.com/office/drawing/2014/main" id="{F132164D-A302-43C3-9607-0F6189A78410}"/>
                </a:ext>
              </a:extLst>
            </p:cNvPr>
            <p:cNvSpPr txBox="1"/>
            <p:nvPr/>
          </p:nvSpPr>
          <p:spPr>
            <a:xfrm>
              <a:off x="459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3" name="TextBox 12">
              <a:extLst>
                <a:ext uri="{FF2B5EF4-FFF2-40B4-BE49-F238E27FC236}">
                  <a16:creationId xmlns:a16="http://schemas.microsoft.com/office/drawing/2014/main" id="{C3F96E39-E1ED-4A4C-ADFD-EEA28B4161FA}"/>
                </a:ext>
              </a:extLst>
            </p:cNvPr>
            <p:cNvSpPr txBox="1"/>
            <p:nvPr/>
          </p:nvSpPr>
          <p:spPr>
            <a:xfrm>
              <a:off x="513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4" name="TextBox 13">
              <a:extLst>
                <a:ext uri="{FF2B5EF4-FFF2-40B4-BE49-F238E27FC236}">
                  <a16:creationId xmlns:a16="http://schemas.microsoft.com/office/drawing/2014/main" id="{033E41A6-AB66-4CDC-8983-4031D087EEA6}"/>
                </a:ext>
              </a:extLst>
            </p:cNvPr>
            <p:cNvSpPr txBox="1"/>
            <p:nvPr/>
          </p:nvSpPr>
          <p:spPr>
            <a:xfrm>
              <a:off x="5676322" y="1137709"/>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5" name="TextBox 14">
              <a:extLst>
                <a:ext uri="{FF2B5EF4-FFF2-40B4-BE49-F238E27FC236}">
                  <a16:creationId xmlns:a16="http://schemas.microsoft.com/office/drawing/2014/main" id="{125231A7-3E9B-465E-8097-2A70A30D0E51}"/>
                </a:ext>
              </a:extLst>
            </p:cNvPr>
            <p:cNvSpPr txBox="1"/>
            <p:nvPr/>
          </p:nvSpPr>
          <p:spPr>
            <a:xfrm>
              <a:off x="6216322" y="1137709"/>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6" name="TextBox 15">
              <a:extLst>
                <a:ext uri="{FF2B5EF4-FFF2-40B4-BE49-F238E27FC236}">
                  <a16:creationId xmlns:a16="http://schemas.microsoft.com/office/drawing/2014/main" id="{68DC10A6-4460-4692-92B2-B7DAC3255A04}"/>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17" name="TextBox 16">
              <a:extLst>
                <a:ext uri="{FF2B5EF4-FFF2-40B4-BE49-F238E27FC236}">
                  <a16:creationId xmlns:a16="http://schemas.microsoft.com/office/drawing/2014/main" id="{EFED5068-8CD9-47A3-9AE5-4ABDA2F16BCB}"/>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8" name="TextBox 17">
              <a:extLst>
                <a:ext uri="{FF2B5EF4-FFF2-40B4-BE49-F238E27FC236}">
                  <a16:creationId xmlns:a16="http://schemas.microsoft.com/office/drawing/2014/main" id="{2BD684DF-B9ED-493D-8938-5079673B7ED7}"/>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9" name="TextBox 18">
              <a:extLst>
                <a:ext uri="{FF2B5EF4-FFF2-40B4-BE49-F238E27FC236}">
                  <a16:creationId xmlns:a16="http://schemas.microsoft.com/office/drawing/2014/main" id="{ED3E3FD2-6CAA-4535-B584-886DC38D4B22}"/>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0" name="TextBox 19">
              <a:extLst>
                <a:ext uri="{FF2B5EF4-FFF2-40B4-BE49-F238E27FC236}">
                  <a16:creationId xmlns:a16="http://schemas.microsoft.com/office/drawing/2014/main" id="{302A7A7C-E459-4343-A0BA-E1781CBAEA11}"/>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1" name="TextBox 20">
              <a:extLst>
                <a:ext uri="{FF2B5EF4-FFF2-40B4-BE49-F238E27FC236}">
                  <a16:creationId xmlns:a16="http://schemas.microsoft.com/office/drawing/2014/main" id="{931777D0-A4A2-48C4-9D4F-CD6B26F73CD2}"/>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F59D1260-F38B-4F02-B6B0-D352059163DE}"/>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3" name="TextBox 22">
              <a:extLst>
                <a:ext uri="{FF2B5EF4-FFF2-40B4-BE49-F238E27FC236}">
                  <a16:creationId xmlns:a16="http://schemas.microsoft.com/office/drawing/2014/main" id="{53716ACB-E0DE-4A01-834E-CA1BCE5E123B}"/>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4" name="TextBox 23">
              <a:extLst>
                <a:ext uri="{FF2B5EF4-FFF2-40B4-BE49-F238E27FC236}">
                  <a16:creationId xmlns:a16="http://schemas.microsoft.com/office/drawing/2014/main" id="{CE93952B-4056-4334-8F06-C2102F89CDA5}"/>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5" name="TextBox 24">
              <a:extLst>
                <a:ext uri="{FF2B5EF4-FFF2-40B4-BE49-F238E27FC236}">
                  <a16:creationId xmlns:a16="http://schemas.microsoft.com/office/drawing/2014/main" id="{6BAEDB4C-3834-4C81-A6FE-8CEEDC358A8B}"/>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6" name="TextBox 25">
              <a:extLst>
                <a:ext uri="{FF2B5EF4-FFF2-40B4-BE49-F238E27FC236}">
                  <a16:creationId xmlns:a16="http://schemas.microsoft.com/office/drawing/2014/main" id="{A5805F6C-DC38-4C1F-A0CC-625F4ADCA240}"/>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27" name="TextBox 26">
              <a:extLst>
                <a:ext uri="{FF2B5EF4-FFF2-40B4-BE49-F238E27FC236}">
                  <a16:creationId xmlns:a16="http://schemas.microsoft.com/office/drawing/2014/main" id="{2C6DCE1F-3051-493C-AECB-19E4957C0F59}"/>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28" name="TextBox 27">
              <a:extLst>
                <a:ext uri="{FF2B5EF4-FFF2-40B4-BE49-F238E27FC236}">
                  <a16:creationId xmlns:a16="http://schemas.microsoft.com/office/drawing/2014/main" id="{D4EAED82-EF0C-4040-940E-7289156AE88C}"/>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29" name="TextBox 28">
              <a:extLst>
                <a:ext uri="{FF2B5EF4-FFF2-40B4-BE49-F238E27FC236}">
                  <a16:creationId xmlns:a16="http://schemas.microsoft.com/office/drawing/2014/main" id="{0CB9AAE7-CE9B-4875-BCCA-91B943DE2843}"/>
                </a:ext>
              </a:extLst>
            </p:cNvPr>
            <p:cNvSpPr txBox="1"/>
            <p:nvPr/>
          </p:nvSpPr>
          <p:spPr>
            <a:xfrm>
              <a:off x="837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0" name="TextBox 29">
              <a:extLst>
                <a:ext uri="{FF2B5EF4-FFF2-40B4-BE49-F238E27FC236}">
                  <a16:creationId xmlns:a16="http://schemas.microsoft.com/office/drawing/2014/main" id="{9C485A10-31FC-4E4D-B60B-765F55DB2306}"/>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1" name="TextBox 30">
              <a:extLst>
                <a:ext uri="{FF2B5EF4-FFF2-40B4-BE49-F238E27FC236}">
                  <a16:creationId xmlns:a16="http://schemas.microsoft.com/office/drawing/2014/main" id="{A68DB413-F16F-49F7-94DB-AF11476413AD}"/>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2" name="TextBox 31">
              <a:extLst>
                <a:ext uri="{FF2B5EF4-FFF2-40B4-BE49-F238E27FC236}">
                  <a16:creationId xmlns:a16="http://schemas.microsoft.com/office/drawing/2014/main" id="{F89549FE-997F-46F8-A9C6-B820FDAB63C6}"/>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3" name="TextBox 32">
              <a:extLst>
                <a:ext uri="{FF2B5EF4-FFF2-40B4-BE49-F238E27FC236}">
                  <a16:creationId xmlns:a16="http://schemas.microsoft.com/office/drawing/2014/main" id="{FAAA7C80-F141-45F0-B552-2A73EC98965A}"/>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4" name="TextBox 33">
              <a:extLst>
                <a:ext uri="{FF2B5EF4-FFF2-40B4-BE49-F238E27FC236}">
                  <a16:creationId xmlns:a16="http://schemas.microsoft.com/office/drawing/2014/main" id="{03CFED62-0535-404D-8778-F87DED453816}"/>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5" name="TextBox 34">
              <a:extLst>
                <a:ext uri="{FF2B5EF4-FFF2-40B4-BE49-F238E27FC236}">
                  <a16:creationId xmlns:a16="http://schemas.microsoft.com/office/drawing/2014/main" id="{438FA565-F938-4C11-A485-66B9F50467D4}"/>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6" name="TextBox 35">
              <a:extLst>
                <a:ext uri="{FF2B5EF4-FFF2-40B4-BE49-F238E27FC236}">
                  <a16:creationId xmlns:a16="http://schemas.microsoft.com/office/drawing/2014/main" id="{FAC643F2-9C54-4647-AA9E-FFD9C9003866}"/>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37" name="TextBox 36">
              <a:extLst>
                <a:ext uri="{FF2B5EF4-FFF2-40B4-BE49-F238E27FC236}">
                  <a16:creationId xmlns:a16="http://schemas.microsoft.com/office/drawing/2014/main" id="{6EFF6DEF-8D95-4ED7-B4A0-9C3B5AB8F892}"/>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38" name="TextBox 37">
              <a:extLst>
                <a:ext uri="{FF2B5EF4-FFF2-40B4-BE49-F238E27FC236}">
                  <a16:creationId xmlns:a16="http://schemas.microsoft.com/office/drawing/2014/main" id="{E6F29443-939A-4699-9BF5-807CDD9F427A}"/>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39" name="TextBox 38">
              <a:extLst>
                <a:ext uri="{FF2B5EF4-FFF2-40B4-BE49-F238E27FC236}">
                  <a16:creationId xmlns:a16="http://schemas.microsoft.com/office/drawing/2014/main" id="{34E195FB-EE1B-4289-9566-647111D52460}"/>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0" name="TextBox 39">
              <a:extLst>
                <a:ext uri="{FF2B5EF4-FFF2-40B4-BE49-F238E27FC236}">
                  <a16:creationId xmlns:a16="http://schemas.microsoft.com/office/drawing/2014/main" id="{589D2842-20E9-4D47-9D2F-916D495D082F}"/>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1" name="Group 40">
              <a:extLst>
                <a:ext uri="{FF2B5EF4-FFF2-40B4-BE49-F238E27FC236}">
                  <a16:creationId xmlns:a16="http://schemas.microsoft.com/office/drawing/2014/main" id="{DA788E41-4612-4297-8B24-82C9D744D4E3}"/>
                </a:ext>
              </a:extLst>
            </p:cNvPr>
            <p:cNvGrpSpPr/>
            <p:nvPr/>
          </p:nvGrpSpPr>
          <p:grpSpPr>
            <a:xfrm>
              <a:off x="6107112" y="1609936"/>
              <a:ext cx="756000" cy="1091477"/>
              <a:chOff x="6651412" y="1609936"/>
              <a:chExt cx="756000" cy="1091477"/>
            </a:xfrm>
          </p:grpSpPr>
          <p:sp>
            <p:nvSpPr>
              <p:cNvPr id="45" name="TextBox 44">
                <a:extLst>
                  <a:ext uri="{FF2B5EF4-FFF2-40B4-BE49-F238E27FC236}">
                    <a16:creationId xmlns:a16="http://schemas.microsoft.com/office/drawing/2014/main" id="{A8331426-07C7-4E39-9F2A-A91B5E17585C}"/>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94F26E23-DD27-42C3-9253-8B12235B0D6D}"/>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7859275D-9C50-4B29-BAA7-4F31F9857C55}"/>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17B43057-CCE9-4BCB-8483-4536EAFD7371}"/>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grpSp>
          <p:nvGrpSpPr>
            <p:cNvPr id="42" name="Group 41">
              <a:extLst>
                <a:ext uri="{FF2B5EF4-FFF2-40B4-BE49-F238E27FC236}">
                  <a16:creationId xmlns:a16="http://schemas.microsoft.com/office/drawing/2014/main" id="{09CE330F-D6AD-4FEC-A179-D70E55BBFA7F}"/>
                </a:ext>
              </a:extLst>
            </p:cNvPr>
            <p:cNvGrpSpPr/>
            <p:nvPr/>
          </p:nvGrpSpPr>
          <p:grpSpPr>
            <a:xfrm>
              <a:off x="6227665" y="1114560"/>
              <a:ext cx="508090" cy="508090"/>
              <a:chOff x="4866322" y="2392245"/>
              <a:chExt cx="508090" cy="508090"/>
            </a:xfrm>
          </p:grpSpPr>
          <p:cxnSp>
            <p:nvCxnSpPr>
              <p:cNvPr id="43" name="Straight Connector 42">
                <a:extLst>
                  <a:ext uri="{FF2B5EF4-FFF2-40B4-BE49-F238E27FC236}">
                    <a16:creationId xmlns:a16="http://schemas.microsoft.com/office/drawing/2014/main" id="{6498CD4E-0A52-4217-9277-FB20E45A23C4}"/>
                  </a:ext>
                </a:extLst>
              </p:cNvPr>
              <p:cNvCxnSpPr/>
              <p:nvPr/>
            </p:nvCxnSpPr>
            <p:spPr>
              <a:xfrm flipH="1">
                <a:off x="4866322" y="2392245"/>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438BC36-0B55-4B0A-ACF9-8F84AA6439F3}"/>
                  </a:ext>
                </a:extLst>
              </p:cNvPr>
              <p:cNvCxnSpPr>
                <a:cxnSpLocks/>
              </p:cNvCxnSpPr>
              <p:nvPr/>
            </p:nvCxnSpPr>
            <p:spPr>
              <a:xfrm>
                <a:off x="4866322" y="2392245"/>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731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06BC-1AFC-4533-B531-BA30FB258ADA}"/>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5B0CCE51-A810-4553-8FBB-9DFA0C7B3B39}"/>
              </a:ext>
            </a:extLst>
          </p:cNvPr>
          <p:cNvSpPr>
            <a:spLocks noGrp="1"/>
          </p:cNvSpPr>
          <p:nvPr>
            <p:ph idx="1"/>
          </p:nvPr>
        </p:nvSpPr>
        <p:spPr>
          <a:xfrm>
            <a:off x="1593436" y="3429000"/>
            <a:ext cx="9782801" cy="2743200"/>
          </a:xfrm>
        </p:spPr>
        <p:txBody>
          <a:bodyPr/>
          <a:lstStyle/>
          <a:p>
            <a:endParaRPr lang="ro-RO" dirty="0"/>
          </a:p>
        </p:txBody>
      </p:sp>
      <p:sp>
        <p:nvSpPr>
          <p:cNvPr id="7" name="TextBox 6">
            <a:extLst>
              <a:ext uri="{FF2B5EF4-FFF2-40B4-BE49-F238E27FC236}">
                <a16:creationId xmlns:a16="http://schemas.microsoft.com/office/drawing/2014/main" id="{EF950459-8855-4239-B6A7-42D76674BA34}"/>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8" name="TextBox 7">
            <a:extLst>
              <a:ext uri="{FF2B5EF4-FFF2-40B4-BE49-F238E27FC236}">
                <a16:creationId xmlns:a16="http://schemas.microsoft.com/office/drawing/2014/main" id="{2D4A9B6D-BBB7-4CBE-A148-82F32EE282F7}"/>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9" name="TextBox 8">
            <a:extLst>
              <a:ext uri="{FF2B5EF4-FFF2-40B4-BE49-F238E27FC236}">
                <a16:creationId xmlns:a16="http://schemas.microsoft.com/office/drawing/2014/main" id="{C3445897-84ED-454A-BD9C-449C615DC3A9}"/>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0" name="TextBox 9">
            <a:extLst>
              <a:ext uri="{FF2B5EF4-FFF2-40B4-BE49-F238E27FC236}">
                <a16:creationId xmlns:a16="http://schemas.microsoft.com/office/drawing/2014/main" id="{3B61C90E-23F1-41B7-B59D-9ED50C176085}"/>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1" name="TextBox 10">
            <a:extLst>
              <a:ext uri="{FF2B5EF4-FFF2-40B4-BE49-F238E27FC236}">
                <a16:creationId xmlns:a16="http://schemas.microsoft.com/office/drawing/2014/main" id="{88B73514-B9C8-4F3A-A3A6-2DDA765A6984}"/>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2" name="TextBox 11">
            <a:extLst>
              <a:ext uri="{FF2B5EF4-FFF2-40B4-BE49-F238E27FC236}">
                <a16:creationId xmlns:a16="http://schemas.microsoft.com/office/drawing/2014/main" id="{B9403D1B-F951-4E53-B5D5-FF8FBCADAEF2}"/>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3" name="TextBox 12">
            <a:extLst>
              <a:ext uri="{FF2B5EF4-FFF2-40B4-BE49-F238E27FC236}">
                <a16:creationId xmlns:a16="http://schemas.microsoft.com/office/drawing/2014/main" id="{3DC863B7-363B-4EBF-B014-580F3AF2283F}"/>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4" name="TextBox 13">
            <a:extLst>
              <a:ext uri="{FF2B5EF4-FFF2-40B4-BE49-F238E27FC236}">
                <a16:creationId xmlns:a16="http://schemas.microsoft.com/office/drawing/2014/main" id="{591F1305-CF40-4322-BE5A-A94B2B85AF43}"/>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5" name="TextBox 14">
            <a:extLst>
              <a:ext uri="{FF2B5EF4-FFF2-40B4-BE49-F238E27FC236}">
                <a16:creationId xmlns:a16="http://schemas.microsoft.com/office/drawing/2014/main" id="{59CA2ACE-E602-481A-9B08-7A15527B9FC0}"/>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6" name="TextBox 15">
            <a:extLst>
              <a:ext uri="{FF2B5EF4-FFF2-40B4-BE49-F238E27FC236}">
                <a16:creationId xmlns:a16="http://schemas.microsoft.com/office/drawing/2014/main" id="{64E2C325-3B24-462B-AA76-F6951400957D}"/>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17" name="TextBox 16">
            <a:extLst>
              <a:ext uri="{FF2B5EF4-FFF2-40B4-BE49-F238E27FC236}">
                <a16:creationId xmlns:a16="http://schemas.microsoft.com/office/drawing/2014/main" id="{8593E34D-B5E1-4EBE-BA34-0102477417EA}"/>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8" name="TextBox 17">
            <a:extLst>
              <a:ext uri="{FF2B5EF4-FFF2-40B4-BE49-F238E27FC236}">
                <a16:creationId xmlns:a16="http://schemas.microsoft.com/office/drawing/2014/main" id="{AAF9384C-C291-4FAF-89EB-BC2E033EFF35}"/>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9" name="TextBox 18">
            <a:extLst>
              <a:ext uri="{FF2B5EF4-FFF2-40B4-BE49-F238E27FC236}">
                <a16:creationId xmlns:a16="http://schemas.microsoft.com/office/drawing/2014/main" id="{FD3FC6F9-5F6B-4176-9C4E-BFF5921B510B}"/>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0" name="TextBox 19">
            <a:extLst>
              <a:ext uri="{FF2B5EF4-FFF2-40B4-BE49-F238E27FC236}">
                <a16:creationId xmlns:a16="http://schemas.microsoft.com/office/drawing/2014/main" id="{97DC80FB-3D60-4820-BA09-A3DE86547512}"/>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1" name="TextBox 20">
            <a:extLst>
              <a:ext uri="{FF2B5EF4-FFF2-40B4-BE49-F238E27FC236}">
                <a16:creationId xmlns:a16="http://schemas.microsoft.com/office/drawing/2014/main" id="{C362406C-3C92-4B29-A5C3-DEC75267409C}"/>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F0E4BC2E-E141-4B73-8155-BD5671D7AB0A}"/>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3" name="TextBox 22">
            <a:extLst>
              <a:ext uri="{FF2B5EF4-FFF2-40B4-BE49-F238E27FC236}">
                <a16:creationId xmlns:a16="http://schemas.microsoft.com/office/drawing/2014/main" id="{96174AA8-C9CC-42D1-8940-89433307BD5E}"/>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4" name="TextBox 23">
            <a:extLst>
              <a:ext uri="{FF2B5EF4-FFF2-40B4-BE49-F238E27FC236}">
                <a16:creationId xmlns:a16="http://schemas.microsoft.com/office/drawing/2014/main" id="{E0974DAE-76CD-4721-B4FB-18470D71A644}"/>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5" name="TextBox 24">
            <a:extLst>
              <a:ext uri="{FF2B5EF4-FFF2-40B4-BE49-F238E27FC236}">
                <a16:creationId xmlns:a16="http://schemas.microsoft.com/office/drawing/2014/main" id="{5304DE50-8A5F-41BB-9CDD-E27A162AF4D0}"/>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6" name="TextBox 25">
            <a:extLst>
              <a:ext uri="{FF2B5EF4-FFF2-40B4-BE49-F238E27FC236}">
                <a16:creationId xmlns:a16="http://schemas.microsoft.com/office/drawing/2014/main" id="{0150B208-21F0-4773-A490-D61A7167EA70}"/>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27" name="TextBox 26">
            <a:extLst>
              <a:ext uri="{FF2B5EF4-FFF2-40B4-BE49-F238E27FC236}">
                <a16:creationId xmlns:a16="http://schemas.microsoft.com/office/drawing/2014/main" id="{8E19CC62-EFC7-43C2-A2B3-90494C37D059}"/>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28" name="TextBox 27">
            <a:extLst>
              <a:ext uri="{FF2B5EF4-FFF2-40B4-BE49-F238E27FC236}">
                <a16:creationId xmlns:a16="http://schemas.microsoft.com/office/drawing/2014/main" id="{2F932D50-81D7-4729-A963-65D3D3EB8FF7}"/>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29" name="TextBox 28">
            <a:extLst>
              <a:ext uri="{FF2B5EF4-FFF2-40B4-BE49-F238E27FC236}">
                <a16:creationId xmlns:a16="http://schemas.microsoft.com/office/drawing/2014/main" id="{6E027901-4A53-4240-96CE-7EC9FD550DA5}"/>
              </a:ext>
            </a:extLst>
          </p:cNvPr>
          <p:cNvSpPr txBox="1"/>
          <p:nvPr/>
        </p:nvSpPr>
        <p:spPr>
          <a:xfrm>
            <a:off x="837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0" name="TextBox 29">
            <a:extLst>
              <a:ext uri="{FF2B5EF4-FFF2-40B4-BE49-F238E27FC236}">
                <a16:creationId xmlns:a16="http://schemas.microsoft.com/office/drawing/2014/main" id="{A390AD54-25DF-4DE6-B5BA-AAC3C0C5D734}"/>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1" name="TextBox 30">
            <a:extLst>
              <a:ext uri="{FF2B5EF4-FFF2-40B4-BE49-F238E27FC236}">
                <a16:creationId xmlns:a16="http://schemas.microsoft.com/office/drawing/2014/main" id="{43C4DFE4-4B12-4805-9FB3-62B6EBE0088A}"/>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2" name="TextBox 31">
            <a:extLst>
              <a:ext uri="{FF2B5EF4-FFF2-40B4-BE49-F238E27FC236}">
                <a16:creationId xmlns:a16="http://schemas.microsoft.com/office/drawing/2014/main" id="{3F66AE3C-180C-4965-9EB6-C8AC12B0500B}"/>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3" name="TextBox 32">
            <a:extLst>
              <a:ext uri="{FF2B5EF4-FFF2-40B4-BE49-F238E27FC236}">
                <a16:creationId xmlns:a16="http://schemas.microsoft.com/office/drawing/2014/main" id="{7587B8BB-1496-4754-9B4C-93221AE19531}"/>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4" name="TextBox 33">
            <a:extLst>
              <a:ext uri="{FF2B5EF4-FFF2-40B4-BE49-F238E27FC236}">
                <a16:creationId xmlns:a16="http://schemas.microsoft.com/office/drawing/2014/main" id="{D575729F-E039-48DC-A9E2-31ED4A10CC41}"/>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5" name="TextBox 34">
            <a:extLst>
              <a:ext uri="{FF2B5EF4-FFF2-40B4-BE49-F238E27FC236}">
                <a16:creationId xmlns:a16="http://schemas.microsoft.com/office/drawing/2014/main" id="{217A290B-C36E-4091-B90D-6A9AF9DD1067}"/>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6" name="TextBox 35">
            <a:extLst>
              <a:ext uri="{FF2B5EF4-FFF2-40B4-BE49-F238E27FC236}">
                <a16:creationId xmlns:a16="http://schemas.microsoft.com/office/drawing/2014/main" id="{34085073-7488-4F3D-B2D4-DB9E8B2C08DB}"/>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37" name="TextBox 36">
            <a:extLst>
              <a:ext uri="{FF2B5EF4-FFF2-40B4-BE49-F238E27FC236}">
                <a16:creationId xmlns:a16="http://schemas.microsoft.com/office/drawing/2014/main" id="{DF04DD46-80CF-441D-9426-8CDF07C84C8C}"/>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38" name="TextBox 37">
            <a:extLst>
              <a:ext uri="{FF2B5EF4-FFF2-40B4-BE49-F238E27FC236}">
                <a16:creationId xmlns:a16="http://schemas.microsoft.com/office/drawing/2014/main" id="{40299547-9767-440A-AC2A-D8FD1FCD7994}"/>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39" name="TextBox 38">
            <a:extLst>
              <a:ext uri="{FF2B5EF4-FFF2-40B4-BE49-F238E27FC236}">
                <a16:creationId xmlns:a16="http://schemas.microsoft.com/office/drawing/2014/main" id="{464D5F7D-E489-4F58-B0BB-6DDD6B2C5393}"/>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0" name="TextBox 39">
            <a:extLst>
              <a:ext uri="{FF2B5EF4-FFF2-40B4-BE49-F238E27FC236}">
                <a16:creationId xmlns:a16="http://schemas.microsoft.com/office/drawing/2014/main" id="{2D527492-AD6A-46E2-9957-C41CD586BC7E}"/>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spTree>
    <p:extLst>
      <p:ext uri="{BB962C8B-B14F-4D97-AF65-F5344CB8AC3E}">
        <p14:creationId xmlns:p14="http://schemas.microsoft.com/office/powerpoint/2010/main" val="348621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3C31-C1FA-4A37-A359-8A5E791CEC00}"/>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B244B4C8-C0CB-4E28-A37A-1978986183E9}"/>
              </a:ext>
            </a:extLst>
          </p:cNvPr>
          <p:cNvSpPr>
            <a:spLocks noGrp="1"/>
          </p:cNvSpPr>
          <p:nvPr>
            <p:ph idx="1"/>
          </p:nvPr>
        </p:nvSpPr>
        <p:spPr>
          <a:xfrm>
            <a:off x="1593436" y="3429000"/>
            <a:ext cx="9782801" cy="2743200"/>
          </a:xfrm>
        </p:spPr>
        <p:txBody>
          <a:bodyPr/>
          <a:lstStyle/>
          <a:p>
            <a:endParaRPr lang="ro-RO" dirty="0"/>
          </a:p>
        </p:txBody>
      </p:sp>
      <p:grpSp>
        <p:nvGrpSpPr>
          <p:cNvPr id="5" name="Group 4">
            <a:extLst>
              <a:ext uri="{FF2B5EF4-FFF2-40B4-BE49-F238E27FC236}">
                <a16:creationId xmlns:a16="http://schemas.microsoft.com/office/drawing/2014/main" id="{3B83EBAF-1C76-4A74-B3B8-0E19939A6CAE}"/>
              </a:ext>
            </a:extLst>
          </p:cNvPr>
          <p:cNvGrpSpPr/>
          <p:nvPr/>
        </p:nvGrpSpPr>
        <p:grpSpPr>
          <a:xfrm>
            <a:off x="6763612" y="1602001"/>
            <a:ext cx="540000" cy="1026036"/>
            <a:chOff x="1898657" y="1602001"/>
            <a:chExt cx="540000" cy="1026036"/>
          </a:xfrm>
        </p:grpSpPr>
        <p:sp>
          <p:nvSpPr>
            <p:cNvPr id="51" name="TextBox 50">
              <a:extLst>
                <a:ext uri="{FF2B5EF4-FFF2-40B4-BE49-F238E27FC236}">
                  <a16:creationId xmlns:a16="http://schemas.microsoft.com/office/drawing/2014/main" id="{34634B06-E879-45C5-B4B5-787D10F01AA3}"/>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52" name="Straight Arrow Connector 51">
              <a:extLst>
                <a:ext uri="{FF2B5EF4-FFF2-40B4-BE49-F238E27FC236}">
                  <a16:creationId xmlns:a16="http://schemas.microsoft.com/office/drawing/2014/main" id="{521ED38F-67D3-4881-B6E5-463EAD5B6657}"/>
                </a:ext>
              </a:extLst>
            </p:cNvPr>
            <p:cNvCxnSpPr>
              <a:endCxn id="7"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FEA25B2-EAB4-4F38-888C-7B8C613E4EF7}"/>
              </a:ext>
            </a:extLst>
          </p:cNvPr>
          <p:cNvGrpSpPr/>
          <p:nvPr/>
        </p:nvGrpSpPr>
        <p:grpSpPr>
          <a:xfrm>
            <a:off x="10537073" y="1574103"/>
            <a:ext cx="540000" cy="1048975"/>
            <a:chOff x="10537073" y="1574103"/>
            <a:chExt cx="540000" cy="1048975"/>
          </a:xfrm>
        </p:grpSpPr>
        <p:sp>
          <p:nvSpPr>
            <p:cNvPr id="49" name="TextBox 48">
              <a:extLst>
                <a:ext uri="{FF2B5EF4-FFF2-40B4-BE49-F238E27FC236}">
                  <a16:creationId xmlns:a16="http://schemas.microsoft.com/office/drawing/2014/main" id="{87120DC3-1B85-4671-ABDD-0AF232C183B6}"/>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9BA25C6B-F858-479F-A8ED-8BFAA227D808}"/>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7C456003-C255-41D6-BB32-396EA1CD0F89}"/>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8" name="TextBox 7">
            <a:extLst>
              <a:ext uri="{FF2B5EF4-FFF2-40B4-BE49-F238E27FC236}">
                <a16:creationId xmlns:a16="http://schemas.microsoft.com/office/drawing/2014/main" id="{D5212596-42AB-4872-95EC-3D0DF6593127}"/>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9" name="TextBox 8">
            <a:extLst>
              <a:ext uri="{FF2B5EF4-FFF2-40B4-BE49-F238E27FC236}">
                <a16:creationId xmlns:a16="http://schemas.microsoft.com/office/drawing/2014/main" id="{01E6C020-835A-452B-AC74-08C39C4C9958}"/>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0" name="TextBox 9">
            <a:extLst>
              <a:ext uri="{FF2B5EF4-FFF2-40B4-BE49-F238E27FC236}">
                <a16:creationId xmlns:a16="http://schemas.microsoft.com/office/drawing/2014/main" id="{3A39D7D2-FD09-44B5-A863-0D8DBCA487BF}"/>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1" name="TextBox 10">
            <a:extLst>
              <a:ext uri="{FF2B5EF4-FFF2-40B4-BE49-F238E27FC236}">
                <a16:creationId xmlns:a16="http://schemas.microsoft.com/office/drawing/2014/main" id="{B4E3889B-C95E-4B6D-959A-9A599D331C38}"/>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2" name="TextBox 11">
            <a:extLst>
              <a:ext uri="{FF2B5EF4-FFF2-40B4-BE49-F238E27FC236}">
                <a16:creationId xmlns:a16="http://schemas.microsoft.com/office/drawing/2014/main" id="{90671BC4-1BC1-49C1-80B6-BD8953AA4A7C}"/>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3" name="TextBox 12">
            <a:extLst>
              <a:ext uri="{FF2B5EF4-FFF2-40B4-BE49-F238E27FC236}">
                <a16:creationId xmlns:a16="http://schemas.microsoft.com/office/drawing/2014/main" id="{5397E952-F170-450C-9ABE-52F1A8845246}"/>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4" name="TextBox 13">
            <a:extLst>
              <a:ext uri="{FF2B5EF4-FFF2-40B4-BE49-F238E27FC236}">
                <a16:creationId xmlns:a16="http://schemas.microsoft.com/office/drawing/2014/main" id="{1B55EF30-E201-4CD6-A23B-797FE7A32B70}"/>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5" name="TextBox 14">
            <a:extLst>
              <a:ext uri="{FF2B5EF4-FFF2-40B4-BE49-F238E27FC236}">
                <a16:creationId xmlns:a16="http://schemas.microsoft.com/office/drawing/2014/main" id="{7E7D03ED-2E65-4F31-997B-8AD20B3077D8}"/>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6" name="TextBox 15">
            <a:extLst>
              <a:ext uri="{FF2B5EF4-FFF2-40B4-BE49-F238E27FC236}">
                <a16:creationId xmlns:a16="http://schemas.microsoft.com/office/drawing/2014/main" id="{FBFCE7DB-09EE-4606-B0FB-9B685EE2D1F3}"/>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17" name="TextBox 16">
            <a:extLst>
              <a:ext uri="{FF2B5EF4-FFF2-40B4-BE49-F238E27FC236}">
                <a16:creationId xmlns:a16="http://schemas.microsoft.com/office/drawing/2014/main" id="{3C016B66-D90E-4F95-9923-91DF52FDB12E}"/>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18" name="TextBox 17">
            <a:extLst>
              <a:ext uri="{FF2B5EF4-FFF2-40B4-BE49-F238E27FC236}">
                <a16:creationId xmlns:a16="http://schemas.microsoft.com/office/drawing/2014/main" id="{B719A6AF-79D9-4F1F-9ECE-F0440E5A604F}"/>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19" name="TextBox 18">
            <a:extLst>
              <a:ext uri="{FF2B5EF4-FFF2-40B4-BE49-F238E27FC236}">
                <a16:creationId xmlns:a16="http://schemas.microsoft.com/office/drawing/2014/main" id="{743F7F6A-B21F-4007-AF5F-E053E282C49E}"/>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0" name="TextBox 19">
            <a:extLst>
              <a:ext uri="{FF2B5EF4-FFF2-40B4-BE49-F238E27FC236}">
                <a16:creationId xmlns:a16="http://schemas.microsoft.com/office/drawing/2014/main" id="{71E84A40-D944-44F6-ACAE-CA3E66320D02}"/>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1" name="TextBox 20">
            <a:extLst>
              <a:ext uri="{FF2B5EF4-FFF2-40B4-BE49-F238E27FC236}">
                <a16:creationId xmlns:a16="http://schemas.microsoft.com/office/drawing/2014/main" id="{D1E1AEE2-A4AF-4E93-8DF7-0973DD0B3F51}"/>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E2BB779E-7666-4BC9-9824-BED7966DE6DB}"/>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3" name="TextBox 22">
            <a:extLst>
              <a:ext uri="{FF2B5EF4-FFF2-40B4-BE49-F238E27FC236}">
                <a16:creationId xmlns:a16="http://schemas.microsoft.com/office/drawing/2014/main" id="{B6A02449-D86A-484E-81B6-FFBDA505C0D4}"/>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4" name="TextBox 23">
            <a:extLst>
              <a:ext uri="{FF2B5EF4-FFF2-40B4-BE49-F238E27FC236}">
                <a16:creationId xmlns:a16="http://schemas.microsoft.com/office/drawing/2014/main" id="{FE304429-0027-4BFD-BD24-742638D995AF}"/>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5" name="TextBox 24">
            <a:extLst>
              <a:ext uri="{FF2B5EF4-FFF2-40B4-BE49-F238E27FC236}">
                <a16:creationId xmlns:a16="http://schemas.microsoft.com/office/drawing/2014/main" id="{C68A24E0-CDD2-420E-B79A-A018888D3CD4}"/>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6" name="TextBox 25">
            <a:extLst>
              <a:ext uri="{FF2B5EF4-FFF2-40B4-BE49-F238E27FC236}">
                <a16:creationId xmlns:a16="http://schemas.microsoft.com/office/drawing/2014/main" id="{9F539ABA-3A74-47C4-A904-32A281E71077}"/>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27" name="TextBox 26">
            <a:extLst>
              <a:ext uri="{FF2B5EF4-FFF2-40B4-BE49-F238E27FC236}">
                <a16:creationId xmlns:a16="http://schemas.microsoft.com/office/drawing/2014/main" id="{0B05E059-3790-45EB-9F96-F4C1BCC37392}"/>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28" name="TextBox 27">
            <a:extLst>
              <a:ext uri="{FF2B5EF4-FFF2-40B4-BE49-F238E27FC236}">
                <a16:creationId xmlns:a16="http://schemas.microsoft.com/office/drawing/2014/main" id="{8A86F8FD-ECD2-4BEE-99B2-7AE4632A5516}"/>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29" name="TextBox 28">
            <a:extLst>
              <a:ext uri="{FF2B5EF4-FFF2-40B4-BE49-F238E27FC236}">
                <a16:creationId xmlns:a16="http://schemas.microsoft.com/office/drawing/2014/main" id="{25B9018E-AC67-46FD-BE13-66F145371023}"/>
              </a:ext>
            </a:extLst>
          </p:cNvPr>
          <p:cNvSpPr txBox="1"/>
          <p:nvPr/>
        </p:nvSpPr>
        <p:spPr>
          <a:xfrm>
            <a:off x="8376322" y="1137707"/>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0" name="TextBox 29">
            <a:extLst>
              <a:ext uri="{FF2B5EF4-FFF2-40B4-BE49-F238E27FC236}">
                <a16:creationId xmlns:a16="http://schemas.microsoft.com/office/drawing/2014/main" id="{E6F5CC5D-A6B0-4FBD-B92D-C486C5FEBD8A}"/>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1" name="TextBox 30">
            <a:extLst>
              <a:ext uri="{FF2B5EF4-FFF2-40B4-BE49-F238E27FC236}">
                <a16:creationId xmlns:a16="http://schemas.microsoft.com/office/drawing/2014/main" id="{ADE1AE54-AAF2-4338-8FB8-683440749DC9}"/>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2" name="TextBox 31">
            <a:extLst>
              <a:ext uri="{FF2B5EF4-FFF2-40B4-BE49-F238E27FC236}">
                <a16:creationId xmlns:a16="http://schemas.microsoft.com/office/drawing/2014/main" id="{7772C4DA-EFDB-495D-9979-744BA887EDD3}"/>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3" name="TextBox 32">
            <a:extLst>
              <a:ext uri="{FF2B5EF4-FFF2-40B4-BE49-F238E27FC236}">
                <a16:creationId xmlns:a16="http://schemas.microsoft.com/office/drawing/2014/main" id="{7418E2A4-8F98-4C80-8103-B8D7BC897E73}"/>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4" name="TextBox 33">
            <a:extLst>
              <a:ext uri="{FF2B5EF4-FFF2-40B4-BE49-F238E27FC236}">
                <a16:creationId xmlns:a16="http://schemas.microsoft.com/office/drawing/2014/main" id="{B6261774-3FF2-45C2-8D0F-A1FD96150C71}"/>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5" name="TextBox 34">
            <a:extLst>
              <a:ext uri="{FF2B5EF4-FFF2-40B4-BE49-F238E27FC236}">
                <a16:creationId xmlns:a16="http://schemas.microsoft.com/office/drawing/2014/main" id="{8FD936FD-423B-4D53-9EDE-DA8C238EC1DF}"/>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6" name="TextBox 35">
            <a:extLst>
              <a:ext uri="{FF2B5EF4-FFF2-40B4-BE49-F238E27FC236}">
                <a16:creationId xmlns:a16="http://schemas.microsoft.com/office/drawing/2014/main" id="{F7948A63-E878-4A28-8091-7338AC0244A6}"/>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37" name="TextBox 36">
            <a:extLst>
              <a:ext uri="{FF2B5EF4-FFF2-40B4-BE49-F238E27FC236}">
                <a16:creationId xmlns:a16="http://schemas.microsoft.com/office/drawing/2014/main" id="{B3198D1D-19AB-40E9-9F23-C160D8D7D1B0}"/>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38" name="TextBox 37">
            <a:extLst>
              <a:ext uri="{FF2B5EF4-FFF2-40B4-BE49-F238E27FC236}">
                <a16:creationId xmlns:a16="http://schemas.microsoft.com/office/drawing/2014/main" id="{24181D17-5110-4026-BF27-3E8DAAB44688}"/>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39" name="TextBox 38">
            <a:extLst>
              <a:ext uri="{FF2B5EF4-FFF2-40B4-BE49-F238E27FC236}">
                <a16:creationId xmlns:a16="http://schemas.microsoft.com/office/drawing/2014/main" id="{8643EDBE-E9CC-4CF9-8CA5-8848489AE746}"/>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0" name="TextBox 39">
            <a:extLst>
              <a:ext uri="{FF2B5EF4-FFF2-40B4-BE49-F238E27FC236}">
                <a16:creationId xmlns:a16="http://schemas.microsoft.com/office/drawing/2014/main" id="{832E4806-6ECA-4054-B430-B8F8747C9A9A}"/>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1" name="Group 40">
            <a:extLst>
              <a:ext uri="{FF2B5EF4-FFF2-40B4-BE49-F238E27FC236}">
                <a16:creationId xmlns:a16="http://schemas.microsoft.com/office/drawing/2014/main" id="{DD66414F-4F3E-4468-B6C5-133EDA86B55E}"/>
              </a:ext>
            </a:extLst>
          </p:cNvPr>
          <p:cNvGrpSpPr/>
          <p:nvPr/>
        </p:nvGrpSpPr>
        <p:grpSpPr>
          <a:xfrm>
            <a:off x="8269212" y="1609936"/>
            <a:ext cx="756000" cy="1091477"/>
            <a:chOff x="6651412" y="1609936"/>
            <a:chExt cx="756000" cy="1091477"/>
          </a:xfrm>
        </p:grpSpPr>
        <p:sp>
          <p:nvSpPr>
            <p:cNvPr id="45" name="TextBox 44">
              <a:extLst>
                <a:ext uri="{FF2B5EF4-FFF2-40B4-BE49-F238E27FC236}">
                  <a16:creationId xmlns:a16="http://schemas.microsoft.com/office/drawing/2014/main" id="{0B2320A3-16BB-42F7-BD99-481E76EFE7A6}"/>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0944EBEE-15A8-4790-A743-8C4D6B4DA9A7}"/>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3A702D4A-B28A-42E8-953F-208A9BA882DD}"/>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1CE16B99-4018-411E-A582-8E4B648953E7}"/>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spTree>
    <p:extLst>
      <p:ext uri="{BB962C8B-B14F-4D97-AF65-F5344CB8AC3E}">
        <p14:creationId xmlns:p14="http://schemas.microsoft.com/office/powerpoint/2010/main" val="27058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2F2A-A4F6-4685-85E5-9C1F102850F8}"/>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3191EE79-D3C1-4927-B8A5-D1B4649FAA45}"/>
              </a:ext>
            </a:extLst>
          </p:cNvPr>
          <p:cNvSpPr>
            <a:spLocks noGrp="1"/>
          </p:cNvSpPr>
          <p:nvPr>
            <p:ph idx="1"/>
          </p:nvPr>
        </p:nvSpPr>
        <p:spPr>
          <a:xfrm>
            <a:off x="1593436" y="3429000"/>
            <a:ext cx="9782801" cy="2743200"/>
          </a:xfrm>
        </p:spPr>
        <p:txBody>
          <a:bodyPr/>
          <a:lstStyle/>
          <a:p>
            <a:endParaRPr lang="ro-RO" dirty="0"/>
          </a:p>
        </p:txBody>
      </p:sp>
      <p:grpSp>
        <p:nvGrpSpPr>
          <p:cNvPr id="53" name="Group 52">
            <a:extLst>
              <a:ext uri="{FF2B5EF4-FFF2-40B4-BE49-F238E27FC236}">
                <a16:creationId xmlns:a16="http://schemas.microsoft.com/office/drawing/2014/main" id="{0156484E-0105-44CD-88D2-8D8D3EDAF599}"/>
              </a:ext>
            </a:extLst>
          </p:cNvPr>
          <p:cNvGrpSpPr/>
          <p:nvPr/>
        </p:nvGrpSpPr>
        <p:grpSpPr>
          <a:xfrm>
            <a:off x="6763612" y="1602001"/>
            <a:ext cx="540000" cy="1026036"/>
            <a:chOff x="1898657" y="1602001"/>
            <a:chExt cx="540000" cy="1026036"/>
          </a:xfrm>
        </p:grpSpPr>
        <p:sp>
          <p:nvSpPr>
            <p:cNvPr id="54" name="TextBox 53">
              <a:extLst>
                <a:ext uri="{FF2B5EF4-FFF2-40B4-BE49-F238E27FC236}">
                  <a16:creationId xmlns:a16="http://schemas.microsoft.com/office/drawing/2014/main" id="{D4E586FC-2E3E-41DE-8B28-B75404FB21D2}"/>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55" name="Straight Arrow Connector 54">
              <a:extLst>
                <a:ext uri="{FF2B5EF4-FFF2-40B4-BE49-F238E27FC236}">
                  <a16:creationId xmlns:a16="http://schemas.microsoft.com/office/drawing/2014/main" id="{360DCED5-A9C3-450A-9169-8AC5753ECEAE}"/>
                </a:ext>
              </a:extLst>
            </p:cNvPr>
            <p:cNvCxnSpPr>
              <a:endCxn id="59"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81EC6AFA-F909-42F6-84DF-80703FD4D02B}"/>
              </a:ext>
            </a:extLst>
          </p:cNvPr>
          <p:cNvGrpSpPr/>
          <p:nvPr/>
        </p:nvGrpSpPr>
        <p:grpSpPr>
          <a:xfrm>
            <a:off x="10537073" y="1574103"/>
            <a:ext cx="540000" cy="1048975"/>
            <a:chOff x="10537073" y="1574103"/>
            <a:chExt cx="540000" cy="1048975"/>
          </a:xfrm>
        </p:grpSpPr>
        <p:sp>
          <p:nvSpPr>
            <p:cNvPr id="57" name="TextBox 56">
              <a:extLst>
                <a:ext uri="{FF2B5EF4-FFF2-40B4-BE49-F238E27FC236}">
                  <a16:creationId xmlns:a16="http://schemas.microsoft.com/office/drawing/2014/main" id="{8F4E9FDA-1CC2-4780-80FD-AEB708BE0DA3}"/>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58" name="Straight Arrow Connector 57">
              <a:extLst>
                <a:ext uri="{FF2B5EF4-FFF2-40B4-BE49-F238E27FC236}">
                  <a16:creationId xmlns:a16="http://schemas.microsoft.com/office/drawing/2014/main" id="{1C10713E-7710-4BBB-8BDC-86F19652C912}"/>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B685573D-6013-446E-BA17-D2907394F288}"/>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60" name="TextBox 59">
            <a:extLst>
              <a:ext uri="{FF2B5EF4-FFF2-40B4-BE49-F238E27FC236}">
                <a16:creationId xmlns:a16="http://schemas.microsoft.com/office/drawing/2014/main" id="{64A314DE-050B-4814-AC2A-87CDCA704963}"/>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61" name="TextBox 60">
            <a:extLst>
              <a:ext uri="{FF2B5EF4-FFF2-40B4-BE49-F238E27FC236}">
                <a16:creationId xmlns:a16="http://schemas.microsoft.com/office/drawing/2014/main" id="{9EF2AB3F-E221-4318-8501-6FE7FEBAE0F7}"/>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62" name="TextBox 61">
            <a:extLst>
              <a:ext uri="{FF2B5EF4-FFF2-40B4-BE49-F238E27FC236}">
                <a16:creationId xmlns:a16="http://schemas.microsoft.com/office/drawing/2014/main" id="{C12C71F8-BAFE-4F3E-B42F-AFFC5A2F3FB3}"/>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63" name="TextBox 62">
            <a:extLst>
              <a:ext uri="{FF2B5EF4-FFF2-40B4-BE49-F238E27FC236}">
                <a16:creationId xmlns:a16="http://schemas.microsoft.com/office/drawing/2014/main" id="{0AAFC55D-51D7-427C-B866-2B4F4A4348A3}"/>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64" name="TextBox 63">
            <a:extLst>
              <a:ext uri="{FF2B5EF4-FFF2-40B4-BE49-F238E27FC236}">
                <a16:creationId xmlns:a16="http://schemas.microsoft.com/office/drawing/2014/main" id="{BE93D8BD-EB68-42F9-8EF3-A5A9E916A4C6}"/>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65" name="TextBox 64">
            <a:extLst>
              <a:ext uri="{FF2B5EF4-FFF2-40B4-BE49-F238E27FC236}">
                <a16:creationId xmlns:a16="http://schemas.microsoft.com/office/drawing/2014/main" id="{498E7B78-151F-4973-9A36-D3088013F5D8}"/>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66" name="TextBox 65">
            <a:extLst>
              <a:ext uri="{FF2B5EF4-FFF2-40B4-BE49-F238E27FC236}">
                <a16:creationId xmlns:a16="http://schemas.microsoft.com/office/drawing/2014/main" id="{59DE0F0E-8F63-4AD9-91C3-382CB8A4F599}"/>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67" name="TextBox 66">
            <a:extLst>
              <a:ext uri="{FF2B5EF4-FFF2-40B4-BE49-F238E27FC236}">
                <a16:creationId xmlns:a16="http://schemas.microsoft.com/office/drawing/2014/main" id="{BECCC8A7-AFD2-41F9-ADD7-8721F0A010D4}"/>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68" name="TextBox 67">
            <a:extLst>
              <a:ext uri="{FF2B5EF4-FFF2-40B4-BE49-F238E27FC236}">
                <a16:creationId xmlns:a16="http://schemas.microsoft.com/office/drawing/2014/main" id="{2C6478F5-05FB-4156-96A2-BC3D36AAF2B2}"/>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69" name="TextBox 68">
            <a:extLst>
              <a:ext uri="{FF2B5EF4-FFF2-40B4-BE49-F238E27FC236}">
                <a16:creationId xmlns:a16="http://schemas.microsoft.com/office/drawing/2014/main" id="{3F196891-3E4F-4B2E-B8C7-4CD6E70BC788}"/>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70" name="TextBox 69">
            <a:extLst>
              <a:ext uri="{FF2B5EF4-FFF2-40B4-BE49-F238E27FC236}">
                <a16:creationId xmlns:a16="http://schemas.microsoft.com/office/drawing/2014/main" id="{E6C6DE80-8AF4-49AC-9E07-ADD5AEF76D08}"/>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71" name="TextBox 70">
            <a:extLst>
              <a:ext uri="{FF2B5EF4-FFF2-40B4-BE49-F238E27FC236}">
                <a16:creationId xmlns:a16="http://schemas.microsoft.com/office/drawing/2014/main" id="{08FC7458-DB7F-47FC-85E7-3680D5E5E15D}"/>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72" name="TextBox 71">
            <a:extLst>
              <a:ext uri="{FF2B5EF4-FFF2-40B4-BE49-F238E27FC236}">
                <a16:creationId xmlns:a16="http://schemas.microsoft.com/office/drawing/2014/main" id="{28DAF401-0D2C-4731-968F-0247F59FA102}"/>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73" name="TextBox 72">
            <a:extLst>
              <a:ext uri="{FF2B5EF4-FFF2-40B4-BE49-F238E27FC236}">
                <a16:creationId xmlns:a16="http://schemas.microsoft.com/office/drawing/2014/main" id="{DA8A7F65-DA76-4261-9BF7-A5B7DD7FDE30}"/>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74" name="TextBox 73">
            <a:extLst>
              <a:ext uri="{FF2B5EF4-FFF2-40B4-BE49-F238E27FC236}">
                <a16:creationId xmlns:a16="http://schemas.microsoft.com/office/drawing/2014/main" id="{3C5AE5AC-4F37-42CE-A18A-E860979683BC}"/>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75" name="TextBox 74">
            <a:extLst>
              <a:ext uri="{FF2B5EF4-FFF2-40B4-BE49-F238E27FC236}">
                <a16:creationId xmlns:a16="http://schemas.microsoft.com/office/drawing/2014/main" id="{F04AADE2-C4F0-4CCC-A3AE-68A490877BB8}"/>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76" name="TextBox 75">
            <a:extLst>
              <a:ext uri="{FF2B5EF4-FFF2-40B4-BE49-F238E27FC236}">
                <a16:creationId xmlns:a16="http://schemas.microsoft.com/office/drawing/2014/main" id="{57B8BB41-0387-449F-82E7-98CE48143C71}"/>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77" name="TextBox 76">
            <a:extLst>
              <a:ext uri="{FF2B5EF4-FFF2-40B4-BE49-F238E27FC236}">
                <a16:creationId xmlns:a16="http://schemas.microsoft.com/office/drawing/2014/main" id="{219DACB8-4019-4511-A042-9F95955B9203}"/>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78" name="TextBox 77">
            <a:extLst>
              <a:ext uri="{FF2B5EF4-FFF2-40B4-BE49-F238E27FC236}">
                <a16:creationId xmlns:a16="http://schemas.microsoft.com/office/drawing/2014/main" id="{864FBFCA-2C27-4911-8E3A-CF45E1C4F4C7}"/>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79" name="TextBox 78">
            <a:extLst>
              <a:ext uri="{FF2B5EF4-FFF2-40B4-BE49-F238E27FC236}">
                <a16:creationId xmlns:a16="http://schemas.microsoft.com/office/drawing/2014/main" id="{52A7216A-73DA-4C39-A711-91B0B5EA6153}"/>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80" name="TextBox 79">
            <a:extLst>
              <a:ext uri="{FF2B5EF4-FFF2-40B4-BE49-F238E27FC236}">
                <a16:creationId xmlns:a16="http://schemas.microsoft.com/office/drawing/2014/main" id="{14B8BD7F-EACB-4F1D-AE8F-FD22A1D73B9B}"/>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81" name="TextBox 80">
            <a:extLst>
              <a:ext uri="{FF2B5EF4-FFF2-40B4-BE49-F238E27FC236}">
                <a16:creationId xmlns:a16="http://schemas.microsoft.com/office/drawing/2014/main" id="{C7082C21-DB88-4F3F-B79A-91D649A42117}"/>
              </a:ext>
            </a:extLst>
          </p:cNvPr>
          <p:cNvSpPr txBox="1"/>
          <p:nvPr/>
        </p:nvSpPr>
        <p:spPr>
          <a:xfrm>
            <a:off x="8376322" y="1137707"/>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82" name="TextBox 81">
            <a:extLst>
              <a:ext uri="{FF2B5EF4-FFF2-40B4-BE49-F238E27FC236}">
                <a16:creationId xmlns:a16="http://schemas.microsoft.com/office/drawing/2014/main" id="{F7FDAAA4-F168-4438-8784-317DF2B10F46}"/>
              </a:ext>
            </a:extLst>
          </p:cNvPr>
          <p:cNvSpPr txBox="1"/>
          <p:nvPr/>
        </p:nvSpPr>
        <p:spPr>
          <a:xfrm>
            <a:off x="891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83" name="TextBox 82">
            <a:extLst>
              <a:ext uri="{FF2B5EF4-FFF2-40B4-BE49-F238E27FC236}">
                <a16:creationId xmlns:a16="http://schemas.microsoft.com/office/drawing/2014/main" id="{B776CDAF-B439-41FE-A74E-F9A241F688CA}"/>
              </a:ext>
            </a:extLst>
          </p:cNvPr>
          <p:cNvSpPr txBox="1"/>
          <p:nvPr/>
        </p:nvSpPr>
        <p:spPr>
          <a:xfrm>
            <a:off x="945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84" name="TextBox 83">
            <a:extLst>
              <a:ext uri="{FF2B5EF4-FFF2-40B4-BE49-F238E27FC236}">
                <a16:creationId xmlns:a16="http://schemas.microsoft.com/office/drawing/2014/main" id="{4CAA07E2-DC39-4987-B7E7-FD5B9ECF06D7}"/>
              </a:ext>
            </a:extLst>
          </p:cNvPr>
          <p:cNvSpPr txBox="1"/>
          <p:nvPr/>
        </p:nvSpPr>
        <p:spPr>
          <a:xfrm>
            <a:off x="9996322"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85" name="TextBox 84">
            <a:extLst>
              <a:ext uri="{FF2B5EF4-FFF2-40B4-BE49-F238E27FC236}">
                <a16:creationId xmlns:a16="http://schemas.microsoft.com/office/drawing/2014/main" id="{CD932850-EF1E-482C-91AA-D2EA01476BB3}"/>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86" name="TextBox 85">
            <a:extLst>
              <a:ext uri="{FF2B5EF4-FFF2-40B4-BE49-F238E27FC236}">
                <a16:creationId xmlns:a16="http://schemas.microsoft.com/office/drawing/2014/main" id="{E6A7AD26-4681-492D-A3AE-6B5CAE46AAE5}"/>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87" name="TextBox 86">
            <a:extLst>
              <a:ext uri="{FF2B5EF4-FFF2-40B4-BE49-F238E27FC236}">
                <a16:creationId xmlns:a16="http://schemas.microsoft.com/office/drawing/2014/main" id="{DE352956-E2B6-4023-B7C7-BB3707AD1A31}"/>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88" name="TextBox 87">
            <a:extLst>
              <a:ext uri="{FF2B5EF4-FFF2-40B4-BE49-F238E27FC236}">
                <a16:creationId xmlns:a16="http://schemas.microsoft.com/office/drawing/2014/main" id="{E0632A80-0176-4224-AB9A-AC12BC9B57D2}"/>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89" name="TextBox 88">
            <a:extLst>
              <a:ext uri="{FF2B5EF4-FFF2-40B4-BE49-F238E27FC236}">
                <a16:creationId xmlns:a16="http://schemas.microsoft.com/office/drawing/2014/main" id="{18136A27-DCAA-4DD6-BB12-26F897136989}"/>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90" name="TextBox 89">
            <a:extLst>
              <a:ext uri="{FF2B5EF4-FFF2-40B4-BE49-F238E27FC236}">
                <a16:creationId xmlns:a16="http://schemas.microsoft.com/office/drawing/2014/main" id="{BBABF28F-E5A5-417C-99C6-BF423B4663C0}"/>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91" name="TextBox 90">
            <a:extLst>
              <a:ext uri="{FF2B5EF4-FFF2-40B4-BE49-F238E27FC236}">
                <a16:creationId xmlns:a16="http://schemas.microsoft.com/office/drawing/2014/main" id="{81A9BC9D-A127-44BB-9AB4-98150A38C03E}"/>
              </a:ext>
            </a:extLst>
          </p:cNvPr>
          <p:cNvSpPr txBox="1"/>
          <p:nvPr/>
        </p:nvSpPr>
        <p:spPr>
          <a:xfrm>
            <a:off x="10536323" y="1137706"/>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92" name="TextBox 91">
            <a:extLst>
              <a:ext uri="{FF2B5EF4-FFF2-40B4-BE49-F238E27FC236}">
                <a16:creationId xmlns:a16="http://schemas.microsoft.com/office/drawing/2014/main" id="{AC00D2C8-0710-47EF-BA94-D9D3605133B4}"/>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93" name="Group 92">
            <a:extLst>
              <a:ext uri="{FF2B5EF4-FFF2-40B4-BE49-F238E27FC236}">
                <a16:creationId xmlns:a16="http://schemas.microsoft.com/office/drawing/2014/main" id="{4E1CBFF0-1EC9-4CE9-BD8B-F98BFC31752C}"/>
              </a:ext>
            </a:extLst>
          </p:cNvPr>
          <p:cNvGrpSpPr/>
          <p:nvPr/>
        </p:nvGrpSpPr>
        <p:grpSpPr>
          <a:xfrm>
            <a:off x="8269212" y="1609936"/>
            <a:ext cx="756000" cy="1091477"/>
            <a:chOff x="6651412" y="1609936"/>
            <a:chExt cx="756000" cy="1091477"/>
          </a:xfrm>
        </p:grpSpPr>
        <p:sp>
          <p:nvSpPr>
            <p:cNvPr id="94" name="TextBox 93">
              <a:extLst>
                <a:ext uri="{FF2B5EF4-FFF2-40B4-BE49-F238E27FC236}">
                  <a16:creationId xmlns:a16="http://schemas.microsoft.com/office/drawing/2014/main" id="{64CE0B41-E186-4FC9-9ECD-45A15D754FBF}"/>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95" name="Group 94">
              <a:extLst>
                <a:ext uri="{FF2B5EF4-FFF2-40B4-BE49-F238E27FC236}">
                  <a16:creationId xmlns:a16="http://schemas.microsoft.com/office/drawing/2014/main" id="{CBAC4682-E34C-48B0-9D18-AB453AC02435}"/>
                </a:ext>
              </a:extLst>
            </p:cNvPr>
            <p:cNvGrpSpPr/>
            <p:nvPr/>
          </p:nvGrpSpPr>
          <p:grpSpPr>
            <a:xfrm>
              <a:off x="6756010" y="1609936"/>
              <a:ext cx="540726" cy="555924"/>
              <a:chOff x="6771885" y="1609936"/>
              <a:chExt cx="540726" cy="555924"/>
            </a:xfrm>
          </p:grpSpPr>
          <p:sp>
            <p:nvSpPr>
              <p:cNvPr id="96" name="Arrow: Pentagon 95">
                <a:extLst>
                  <a:ext uri="{FF2B5EF4-FFF2-40B4-BE49-F238E27FC236}">
                    <a16:creationId xmlns:a16="http://schemas.microsoft.com/office/drawing/2014/main" id="{0808CF0C-63A8-4ADB-B10E-0B747600098E}"/>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7" name="TextBox 96">
                <a:extLst>
                  <a:ext uri="{FF2B5EF4-FFF2-40B4-BE49-F238E27FC236}">
                    <a16:creationId xmlns:a16="http://schemas.microsoft.com/office/drawing/2014/main" id="{60A4C740-1BDC-4C32-ADE9-ED8178109DFC}"/>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grpSp>
        <p:nvGrpSpPr>
          <p:cNvPr id="100" name="Group 99">
            <a:extLst>
              <a:ext uri="{FF2B5EF4-FFF2-40B4-BE49-F238E27FC236}">
                <a16:creationId xmlns:a16="http://schemas.microsoft.com/office/drawing/2014/main" id="{B82C4895-0AE9-4D92-9469-E03AD56F39DF}"/>
              </a:ext>
            </a:extLst>
          </p:cNvPr>
          <p:cNvGrpSpPr/>
          <p:nvPr/>
        </p:nvGrpSpPr>
        <p:grpSpPr>
          <a:xfrm>
            <a:off x="8394112" y="1114560"/>
            <a:ext cx="508090" cy="508090"/>
            <a:chOff x="6227665" y="1114560"/>
            <a:chExt cx="508090" cy="508090"/>
          </a:xfrm>
        </p:grpSpPr>
        <p:cxnSp>
          <p:nvCxnSpPr>
            <p:cNvPr id="98" name="Straight Connector 97">
              <a:extLst>
                <a:ext uri="{FF2B5EF4-FFF2-40B4-BE49-F238E27FC236}">
                  <a16:creationId xmlns:a16="http://schemas.microsoft.com/office/drawing/2014/main" id="{2CE764A4-EF11-4035-9CAC-E21AB7589768}"/>
                </a:ext>
              </a:extLst>
            </p:cNvPr>
            <p:cNvCxnSpPr/>
            <p:nvPr/>
          </p:nvCxnSpPr>
          <p:spPr>
            <a:xfrm flipH="1">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3342B7B-90DB-41D3-AC72-AC6780C04DB4}"/>
                </a:ext>
              </a:extLst>
            </p:cNvPr>
            <p:cNvCxnSpPr>
              <a:cxnSpLocks/>
            </p:cNvCxnSpPr>
            <p:nvPr/>
          </p:nvCxnSpPr>
          <p:spPr>
            <a:xfrm>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02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1EB1-FC52-48BC-847B-6B6D58B233AE}"/>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4BDC767B-C846-4F64-BCAC-5E93482E5A6A}"/>
              </a:ext>
            </a:extLst>
          </p:cNvPr>
          <p:cNvSpPr>
            <a:spLocks noGrp="1"/>
          </p:cNvSpPr>
          <p:nvPr>
            <p:ph idx="1"/>
          </p:nvPr>
        </p:nvSpPr>
        <p:spPr>
          <a:xfrm>
            <a:off x="1593436" y="3429000"/>
            <a:ext cx="9782801" cy="2743200"/>
          </a:xfrm>
        </p:spPr>
        <p:txBody>
          <a:bodyPr/>
          <a:lstStyle/>
          <a:p>
            <a:endParaRPr lang="ro-RO" dirty="0"/>
          </a:p>
        </p:txBody>
      </p:sp>
      <p:grpSp>
        <p:nvGrpSpPr>
          <p:cNvPr id="4" name="Group 3">
            <a:extLst>
              <a:ext uri="{FF2B5EF4-FFF2-40B4-BE49-F238E27FC236}">
                <a16:creationId xmlns:a16="http://schemas.microsoft.com/office/drawing/2014/main" id="{A2B62BA9-8B1F-4EF5-8857-D855E658E700}"/>
              </a:ext>
            </a:extLst>
          </p:cNvPr>
          <p:cNvGrpSpPr/>
          <p:nvPr/>
        </p:nvGrpSpPr>
        <p:grpSpPr>
          <a:xfrm>
            <a:off x="6763612" y="1602001"/>
            <a:ext cx="540000" cy="1026036"/>
            <a:chOff x="1898657" y="1602001"/>
            <a:chExt cx="540000" cy="1026036"/>
          </a:xfrm>
        </p:grpSpPr>
        <p:sp>
          <p:nvSpPr>
            <p:cNvPr id="5" name="TextBox 4">
              <a:extLst>
                <a:ext uri="{FF2B5EF4-FFF2-40B4-BE49-F238E27FC236}">
                  <a16:creationId xmlns:a16="http://schemas.microsoft.com/office/drawing/2014/main" id="{4B664BD5-F9FD-4F64-9408-57B417678CA3}"/>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69989CA9-3595-49D6-92F1-52E2D00C9EC5}"/>
                </a:ext>
              </a:extLst>
            </p:cNvPr>
            <p:cNvCxnSpPr>
              <a:endCxn id="10"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5577FBE-918E-4AD9-8F60-EA24E8F22A04}"/>
              </a:ext>
            </a:extLst>
          </p:cNvPr>
          <p:cNvGrpSpPr/>
          <p:nvPr/>
        </p:nvGrpSpPr>
        <p:grpSpPr>
          <a:xfrm>
            <a:off x="10537073" y="1574103"/>
            <a:ext cx="540000" cy="1048975"/>
            <a:chOff x="10537073" y="1574103"/>
            <a:chExt cx="540000" cy="1048975"/>
          </a:xfrm>
        </p:grpSpPr>
        <p:sp>
          <p:nvSpPr>
            <p:cNvPr id="8" name="TextBox 7">
              <a:extLst>
                <a:ext uri="{FF2B5EF4-FFF2-40B4-BE49-F238E27FC236}">
                  <a16:creationId xmlns:a16="http://schemas.microsoft.com/office/drawing/2014/main" id="{C0848FAC-3136-4FC8-B6FB-0A2C5742C828}"/>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C70C4D9A-2219-40E4-9EF7-29997C22CDCA}"/>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5A3B66D6-6576-4B2D-8B54-3A1EB4329362}"/>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11" name="TextBox 10">
            <a:extLst>
              <a:ext uri="{FF2B5EF4-FFF2-40B4-BE49-F238E27FC236}">
                <a16:creationId xmlns:a16="http://schemas.microsoft.com/office/drawing/2014/main" id="{F0F2973C-31B0-4D39-83E6-C7BAE9BF8857}"/>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12" name="TextBox 11">
            <a:extLst>
              <a:ext uri="{FF2B5EF4-FFF2-40B4-BE49-F238E27FC236}">
                <a16:creationId xmlns:a16="http://schemas.microsoft.com/office/drawing/2014/main" id="{7C201012-6ADA-480B-90DF-5BDD39548D98}"/>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3" name="TextBox 12">
            <a:extLst>
              <a:ext uri="{FF2B5EF4-FFF2-40B4-BE49-F238E27FC236}">
                <a16:creationId xmlns:a16="http://schemas.microsoft.com/office/drawing/2014/main" id="{A1CBCD7F-97F6-48B1-B3CB-A5BE401C5AB6}"/>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4" name="TextBox 13">
            <a:extLst>
              <a:ext uri="{FF2B5EF4-FFF2-40B4-BE49-F238E27FC236}">
                <a16:creationId xmlns:a16="http://schemas.microsoft.com/office/drawing/2014/main" id="{1DC4AD17-0603-42C9-9863-8D8D509D1EE7}"/>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5" name="TextBox 14">
            <a:extLst>
              <a:ext uri="{FF2B5EF4-FFF2-40B4-BE49-F238E27FC236}">
                <a16:creationId xmlns:a16="http://schemas.microsoft.com/office/drawing/2014/main" id="{18693EFC-1504-4278-B22A-54B00958001F}"/>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6" name="TextBox 15">
            <a:extLst>
              <a:ext uri="{FF2B5EF4-FFF2-40B4-BE49-F238E27FC236}">
                <a16:creationId xmlns:a16="http://schemas.microsoft.com/office/drawing/2014/main" id="{DE2C5D1D-AECF-4F41-8ED2-9FC59DB30F9D}"/>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7" name="TextBox 16">
            <a:extLst>
              <a:ext uri="{FF2B5EF4-FFF2-40B4-BE49-F238E27FC236}">
                <a16:creationId xmlns:a16="http://schemas.microsoft.com/office/drawing/2014/main" id="{64A4DA4D-F859-449D-BC26-04C2EA3463A5}"/>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8" name="TextBox 17">
            <a:extLst>
              <a:ext uri="{FF2B5EF4-FFF2-40B4-BE49-F238E27FC236}">
                <a16:creationId xmlns:a16="http://schemas.microsoft.com/office/drawing/2014/main" id="{02D1BFE5-2C95-4072-829B-36A7D1CED334}"/>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9" name="TextBox 18">
            <a:extLst>
              <a:ext uri="{FF2B5EF4-FFF2-40B4-BE49-F238E27FC236}">
                <a16:creationId xmlns:a16="http://schemas.microsoft.com/office/drawing/2014/main" id="{56CF2291-7133-4039-BB20-EA9558DADDC9}"/>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20" name="TextBox 19">
            <a:extLst>
              <a:ext uri="{FF2B5EF4-FFF2-40B4-BE49-F238E27FC236}">
                <a16:creationId xmlns:a16="http://schemas.microsoft.com/office/drawing/2014/main" id="{43B7B5C6-7618-4FA9-AA87-1486B5F4DE38}"/>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21" name="TextBox 20">
            <a:extLst>
              <a:ext uri="{FF2B5EF4-FFF2-40B4-BE49-F238E27FC236}">
                <a16:creationId xmlns:a16="http://schemas.microsoft.com/office/drawing/2014/main" id="{DCF8799F-FA85-4298-87C2-FD1D27EDCAA3}"/>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22" name="TextBox 21">
            <a:extLst>
              <a:ext uri="{FF2B5EF4-FFF2-40B4-BE49-F238E27FC236}">
                <a16:creationId xmlns:a16="http://schemas.microsoft.com/office/drawing/2014/main" id="{1F31879B-1F43-4955-B2E8-30E8F5876EB0}"/>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3" name="TextBox 22">
            <a:extLst>
              <a:ext uri="{FF2B5EF4-FFF2-40B4-BE49-F238E27FC236}">
                <a16:creationId xmlns:a16="http://schemas.microsoft.com/office/drawing/2014/main" id="{5DC2337C-65C4-4799-8D7B-8B2A68734137}"/>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4" name="TextBox 23">
            <a:extLst>
              <a:ext uri="{FF2B5EF4-FFF2-40B4-BE49-F238E27FC236}">
                <a16:creationId xmlns:a16="http://schemas.microsoft.com/office/drawing/2014/main" id="{22A7C714-D145-4B96-B361-BCF8217FE604}"/>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5" name="TextBox 24">
            <a:extLst>
              <a:ext uri="{FF2B5EF4-FFF2-40B4-BE49-F238E27FC236}">
                <a16:creationId xmlns:a16="http://schemas.microsoft.com/office/drawing/2014/main" id="{51B93832-BF93-42DA-85E8-D819ADACF756}"/>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6" name="TextBox 25">
            <a:extLst>
              <a:ext uri="{FF2B5EF4-FFF2-40B4-BE49-F238E27FC236}">
                <a16:creationId xmlns:a16="http://schemas.microsoft.com/office/drawing/2014/main" id="{67CE632B-1703-4893-9486-E849E17D5AA4}"/>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7" name="TextBox 26">
            <a:extLst>
              <a:ext uri="{FF2B5EF4-FFF2-40B4-BE49-F238E27FC236}">
                <a16:creationId xmlns:a16="http://schemas.microsoft.com/office/drawing/2014/main" id="{B5F09653-A70E-4D9A-80B8-486E24DF7176}"/>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8" name="TextBox 27">
            <a:extLst>
              <a:ext uri="{FF2B5EF4-FFF2-40B4-BE49-F238E27FC236}">
                <a16:creationId xmlns:a16="http://schemas.microsoft.com/office/drawing/2014/main" id="{91F53D81-9375-4C5F-866D-1E51ED19C450}"/>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9" name="TextBox 28">
            <a:extLst>
              <a:ext uri="{FF2B5EF4-FFF2-40B4-BE49-F238E27FC236}">
                <a16:creationId xmlns:a16="http://schemas.microsoft.com/office/drawing/2014/main" id="{0B19334F-CDE4-4CE9-B7AA-FE2E863DE9A3}"/>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45CFFCB1-510F-4FE6-8D71-46BCE4F23F2F}"/>
              </a:ext>
            </a:extLst>
          </p:cNvPr>
          <p:cNvSpPr txBox="1"/>
          <p:nvPr/>
        </p:nvSpPr>
        <p:spPr>
          <a:xfrm>
            <a:off x="729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1" name="TextBox 30">
            <a:extLst>
              <a:ext uri="{FF2B5EF4-FFF2-40B4-BE49-F238E27FC236}">
                <a16:creationId xmlns:a16="http://schemas.microsoft.com/office/drawing/2014/main" id="{9635B76F-A829-4A88-A3E5-2CEB78656CF6}"/>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2" name="TextBox 31">
            <a:extLst>
              <a:ext uri="{FF2B5EF4-FFF2-40B4-BE49-F238E27FC236}">
                <a16:creationId xmlns:a16="http://schemas.microsoft.com/office/drawing/2014/main" id="{D3838D06-A522-4FB4-BEDB-073272B7CC3A}"/>
              </a:ext>
            </a:extLst>
          </p:cNvPr>
          <p:cNvSpPr txBox="1"/>
          <p:nvPr/>
        </p:nvSpPr>
        <p:spPr>
          <a:xfrm>
            <a:off x="837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3" name="TextBox 32">
            <a:extLst>
              <a:ext uri="{FF2B5EF4-FFF2-40B4-BE49-F238E27FC236}">
                <a16:creationId xmlns:a16="http://schemas.microsoft.com/office/drawing/2014/main" id="{9FEB6EB8-0ADA-4512-B3D3-6C224B29D375}"/>
              </a:ext>
            </a:extLst>
          </p:cNvPr>
          <p:cNvSpPr txBox="1"/>
          <p:nvPr/>
        </p:nvSpPr>
        <p:spPr>
          <a:xfrm>
            <a:off x="891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4" name="TextBox 33">
            <a:extLst>
              <a:ext uri="{FF2B5EF4-FFF2-40B4-BE49-F238E27FC236}">
                <a16:creationId xmlns:a16="http://schemas.microsoft.com/office/drawing/2014/main" id="{C0CA9BAA-421D-4AE2-8DBC-143F4ECC26C0}"/>
              </a:ext>
            </a:extLst>
          </p:cNvPr>
          <p:cNvSpPr txBox="1"/>
          <p:nvPr/>
        </p:nvSpPr>
        <p:spPr>
          <a:xfrm>
            <a:off x="945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5" name="TextBox 34">
            <a:extLst>
              <a:ext uri="{FF2B5EF4-FFF2-40B4-BE49-F238E27FC236}">
                <a16:creationId xmlns:a16="http://schemas.microsoft.com/office/drawing/2014/main" id="{DF811FE6-C64A-48D4-BE8D-8B29BA1F7BCD}"/>
              </a:ext>
            </a:extLst>
          </p:cNvPr>
          <p:cNvSpPr txBox="1"/>
          <p:nvPr/>
        </p:nvSpPr>
        <p:spPr>
          <a:xfrm>
            <a:off x="9996322"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6" name="TextBox 35">
            <a:extLst>
              <a:ext uri="{FF2B5EF4-FFF2-40B4-BE49-F238E27FC236}">
                <a16:creationId xmlns:a16="http://schemas.microsoft.com/office/drawing/2014/main" id="{A7B293BA-246E-41F7-8348-C32EA129BCB8}"/>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7" name="TextBox 36">
            <a:extLst>
              <a:ext uri="{FF2B5EF4-FFF2-40B4-BE49-F238E27FC236}">
                <a16:creationId xmlns:a16="http://schemas.microsoft.com/office/drawing/2014/main" id="{4A25AE0F-D1B0-40EC-BDB9-7AF9BBE938B9}"/>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8" name="TextBox 37">
            <a:extLst>
              <a:ext uri="{FF2B5EF4-FFF2-40B4-BE49-F238E27FC236}">
                <a16:creationId xmlns:a16="http://schemas.microsoft.com/office/drawing/2014/main" id="{85FBEDFF-845C-4DE8-BF02-F6390F9C985D}"/>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9" name="TextBox 38">
            <a:extLst>
              <a:ext uri="{FF2B5EF4-FFF2-40B4-BE49-F238E27FC236}">
                <a16:creationId xmlns:a16="http://schemas.microsoft.com/office/drawing/2014/main" id="{4B65FF24-948C-4E6B-8840-64C2F6BBF7C1}"/>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0" name="TextBox 39">
            <a:extLst>
              <a:ext uri="{FF2B5EF4-FFF2-40B4-BE49-F238E27FC236}">
                <a16:creationId xmlns:a16="http://schemas.microsoft.com/office/drawing/2014/main" id="{76E2E3B8-8483-407E-9F58-68993FFCE9B4}"/>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1" name="TextBox 40">
            <a:extLst>
              <a:ext uri="{FF2B5EF4-FFF2-40B4-BE49-F238E27FC236}">
                <a16:creationId xmlns:a16="http://schemas.microsoft.com/office/drawing/2014/main" id="{076C020E-80F2-4513-AF5C-0C62077FAE71}"/>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2" name="TextBox 41">
            <a:extLst>
              <a:ext uri="{FF2B5EF4-FFF2-40B4-BE49-F238E27FC236}">
                <a16:creationId xmlns:a16="http://schemas.microsoft.com/office/drawing/2014/main" id="{E9FC986C-C481-422E-9FC6-BB567BC4836B}"/>
              </a:ext>
            </a:extLst>
          </p:cNvPr>
          <p:cNvSpPr txBox="1"/>
          <p:nvPr/>
        </p:nvSpPr>
        <p:spPr>
          <a:xfrm>
            <a:off x="10536323"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3" name="TextBox 42">
            <a:extLst>
              <a:ext uri="{FF2B5EF4-FFF2-40B4-BE49-F238E27FC236}">
                <a16:creationId xmlns:a16="http://schemas.microsoft.com/office/drawing/2014/main" id="{486887A8-B978-4E21-B386-41E1A6B149E0}"/>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4" name="Group 43">
            <a:extLst>
              <a:ext uri="{FF2B5EF4-FFF2-40B4-BE49-F238E27FC236}">
                <a16:creationId xmlns:a16="http://schemas.microsoft.com/office/drawing/2014/main" id="{818E6929-117B-437E-A6EE-036798663FF2}"/>
              </a:ext>
            </a:extLst>
          </p:cNvPr>
          <p:cNvGrpSpPr/>
          <p:nvPr/>
        </p:nvGrpSpPr>
        <p:grpSpPr>
          <a:xfrm>
            <a:off x="8269212" y="1609936"/>
            <a:ext cx="756000" cy="1091477"/>
            <a:chOff x="6651412" y="1609936"/>
            <a:chExt cx="756000" cy="1091477"/>
          </a:xfrm>
        </p:grpSpPr>
        <p:sp>
          <p:nvSpPr>
            <p:cNvPr id="45" name="TextBox 44">
              <a:extLst>
                <a:ext uri="{FF2B5EF4-FFF2-40B4-BE49-F238E27FC236}">
                  <a16:creationId xmlns:a16="http://schemas.microsoft.com/office/drawing/2014/main" id="{0F16C9B3-12A5-43F6-828F-A81835351797}"/>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7119B46A-F8EA-4F30-8B61-85E9F7319101}"/>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CDD88517-C0B7-4453-A668-1385C74132DB}"/>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A5EC211A-926A-42BB-96D5-40C52E8AFCC6}"/>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grpSp>
        <p:nvGrpSpPr>
          <p:cNvPr id="49" name="Group 48">
            <a:extLst>
              <a:ext uri="{FF2B5EF4-FFF2-40B4-BE49-F238E27FC236}">
                <a16:creationId xmlns:a16="http://schemas.microsoft.com/office/drawing/2014/main" id="{6F000279-7CD1-4DA2-9421-2D73DA43EA2A}"/>
              </a:ext>
            </a:extLst>
          </p:cNvPr>
          <p:cNvGrpSpPr/>
          <p:nvPr/>
        </p:nvGrpSpPr>
        <p:grpSpPr>
          <a:xfrm>
            <a:off x="8394112" y="1114560"/>
            <a:ext cx="508090" cy="508090"/>
            <a:chOff x="6227665" y="1114560"/>
            <a:chExt cx="508090" cy="508090"/>
          </a:xfrm>
        </p:grpSpPr>
        <p:cxnSp>
          <p:nvCxnSpPr>
            <p:cNvPr id="50" name="Straight Connector 49">
              <a:extLst>
                <a:ext uri="{FF2B5EF4-FFF2-40B4-BE49-F238E27FC236}">
                  <a16:creationId xmlns:a16="http://schemas.microsoft.com/office/drawing/2014/main" id="{945AC1A4-1B3D-4AAB-A81C-7851BF9A8D28}"/>
                </a:ext>
              </a:extLst>
            </p:cNvPr>
            <p:cNvCxnSpPr/>
            <p:nvPr/>
          </p:nvCxnSpPr>
          <p:spPr>
            <a:xfrm flipH="1">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1347D75-91E4-4431-AF12-6DFC5B5B844E}"/>
                </a:ext>
              </a:extLst>
            </p:cNvPr>
            <p:cNvCxnSpPr>
              <a:cxnSpLocks/>
            </p:cNvCxnSpPr>
            <p:nvPr/>
          </p:nvCxnSpPr>
          <p:spPr>
            <a:xfrm>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793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067F-99A1-4AAB-B241-B9BDE78F68B8}"/>
              </a:ext>
            </a:extLst>
          </p:cNvPr>
          <p:cNvSpPr>
            <a:spLocks noGrp="1"/>
          </p:cNvSpPr>
          <p:nvPr>
            <p:ph type="title"/>
          </p:nvPr>
        </p:nvSpPr>
        <p:spPr/>
        <p:txBody>
          <a:bodyPr/>
          <a:lstStyle/>
          <a:p>
            <a:r>
              <a:rPr lang="ro-RO" dirty="0"/>
              <a:t>Divide </a:t>
            </a:r>
            <a:r>
              <a:rPr lang="en-US" dirty="0"/>
              <a:t>et </a:t>
            </a:r>
            <a:r>
              <a:rPr lang="en-US" dirty="0" err="1"/>
              <a:t>Impera</a:t>
            </a:r>
            <a:r>
              <a:rPr lang="ro-RO" dirty="0"/>
              <a:t> în istorie și politică</a:t>
            </a:r>
          </a:p>
        </p:txBody>
      </p:sp>
      <p:sp>
        <p:nvSpPr>
          <p:cNvPr id="3" name="Content Placeholder 2">
            <a:extLst>
              <a:ext uri="{FF2B5EF4-FFF2-40B4-BE49-F238E27FC236}">
                <a16:creationId xmlns:a16="http://schemas.microsoft.com/office/drawing/2014/main" id="{94E071C7-5D82-4CC5-AF82-E9D346CB5733}"/>
              </a:ext>
            </a:extLst>
          </p:cNvPr>
          <p:cNvSpPr>
            <a:spLocks noGrp="1"/>
          </p:cNvSpPr>
          <p:nvPr>
            <p:ph idx="1"/>
          </p:nvPr>
        </p:nvSpPr>
        <p:spPr/>
        <p:txBody>
          <a:bodyPr>
            <a:normAutofit/>
          </a:bodyPr>
          <a:lstStyle/>
          <a:p>
            <a:pPr algn="just"/>
            <a:r>
              <a:rPr lang="ro-RO" b="1" i="0" dirty="0">
                <a:solidFill>
                  <a:srgbClr val="0070C0"/>
                </a:solidFill>
                <a:effectLst/>
              </a:rPr>
              <a:t>Prin unire:</a:t>
            </a:r>
            <a:r>
              <a:rPr lang="ro-RO" b="0" i="0" dirty="0">
                <a:solidFill>
                  <a:srgbClr val="323232"/>
                </a:solidFill>
                <a:effectLst/>
              </a:rPr>
              <a:t> Creează un vi</a:t>
            </a:r>
            <a:r>
              <a:rPr lang="en-US" b="0" i="0" dirty="0">
                <a:solidFill>
                  <a:srgbClr val="323232"/>
                </a:solidFill>
                <a:effectLst/>
              </a:rPr>
              <a:t>s, </a:t>
            </a:r>
            <a:r>
              <a:rPr lang="ro-RO" b="0" i="0" dirty="0">
                <a:solidFill>
                  <a:srgbClr val="323232"/>
                </a:solidFill>
                <a:effectLst/>
              </a:rPr>
              <a:t>un scop măreț pentru oameni și inspiră-i să-l realizeze împreună cu tine. Transformă-l într-un obiectiv de viață – căutarea rezultatului este mai importantă decât obținerea lui. Tocmai căutarea va uni oamenii.</a:t>
            </a:r>
            <a:endParaRPr lang="en-US" b="0" i="0" dirty="0">
              <a:solidFill>
                <a:srgbClr val="323232"/>
              </a:solidFill>
              <a:effectLst/>
            </a:endParaRPr>
          </a:p>
          <a:p>
            <a:pPr algn="just"/>
            <a:r>
              <a:rPr lang="ro-RO" b="0" i="0" dirty="0">
                <a:solidFill>
                  <a:srgbClr val="323232"/>
                </a:solidFill>
                <a:effectLst/>
              </a:rPr>
              <a:t>Liderii au două opțiuni - să </a:t>
            </a:r>
            <a:r>
              <a:rPr lang="ro-RO" b="0" i="1" dirty="0">
                <a:solidFill>
                  <a:srgbClr val="323232"/>
                </a:solidFill>
                <a:effectLst/>
              </a:rPr>
              <a:t>unească</a:t>
            </a:r>
            <a:r>
              <a:rPr lang="ro-RO" b="0" i="0" dirty="0">
                <a:solidFill>
                  <a:srgbClr val="323232"/>
                </a:solidFill>
                <a:effectLst/>
              </a:rPr>
              <a:t> sau să </a:t>
            </a:r>
            <a:r>
              <a:rPr lang="ro-RO" b="0" i="1" dirty="0">
                <a:solidFill>
                  <a:srgbClr val="323232"/>
                </a:solidFill>
                <a:effectLst/>
              </a:rPr>
              <a:t>împartă</a:t>
            </a:r>
            <a:r>
              <a:rPr lang="ro-RO" b="0" i="0" dirty="0">
                <a:solidFill>
                  <a:srgbClr val="323232"/>
                </a:solidFill>
                <a:effectLst/>
              </a:rPr>
              <a:t>.</a:t>
            </a:r>
            <a:endParaRPr lang="en-US" b="0" i="0" dirty="0">
              <a:solidFill>
                <a:srgbClr val="323232"/>
              </a:solidFill>
              <a:effectLst/>
            </a:endParaRPr>
          </a:p>
          <a:p>
            <a:pPr algn="just"/>
            <a:r>
              <a:rPr lang="ro-RO" b="0" i="0" dirty="0">
                <a:solidFill>
                  <a:srgbClr val="323232"/>
                </a:solidFill>
                <a:effectLst/>
              </a:rPr>
              <a:t>Expresia latină</a:t>
            </a:r>
            <a:r>
              <a:rPr lang="ro-RO" b="1" i="1" dirty="0">
                <a:solidFill>
                  <a:srgbClr val="323232"/>
                </a:solidFill>
                <a:effectLst/>
              </a:rPr>
              <a:t> „Divide et </a:t>
            </a:r>
            <a:r>
              <a:rPr lang="en-US" b="1" i="1" dirty="0">
                <a:solidFill>
                  <a:srgbClr val="323232"/>
                </a:solidFill>
              </a:rPr>
              <a:t>I</a:t>
            </a:r>
            <a:r>
              <a:rPr lang="ro-RO" b="1" i="1" dirty="0" err="1">
                <a:solidFill>
                  <a:srgbClr val="323232"/>
                </a:solidFill>
                <a:effectLst/>
              </a:rPr>
              <a:t>mpera</a:t>
            </a:r>
            <a:r>
              <a:rPr lang="ro-RO" b="1" i="1" dirty="0">
                <a:solidFill>
                  <a:srgbClr val="323232"/>
                </a:solidFill>
                <a:effectLst/>
              </a:rPr>
              <a:t>”</a:t>
            </a:r>
            <a:r>
              <a:rPr lang="ro-RO" b="0" i="0" dirty="0">
                <a:solidFill>
                  <a:srgbClr val="323232"/>
                </a:solidFill>
                <a:effectLst/>
              </a:rPr>
              <a:t> este la fel de veche ca politica și războiul.</a:t>
            </a:r>
            <a:endParaRPr lang="en-US" b="0" i="0" dirty="0">
              <a:solidFill>
                <a:srgbClr val="323232"/>
              </a:solidFill>
              <a:effectLst/>
            </a:endParaRPr>
          </a:p>
          <a:p>
            <a:pPr algn="just"/>
            <a:r>
              <a:rPr lang="ro-RO" b="0" i="0" dirty="0">
                <a:solidFill>
                  <a:srgbClr val="323232"/>
                </a:solidFill>
                <a:effectLst/>
              </a:rPr>
              <a:t>Divizează dușmanii tăi, atunci vei putea domni în siguranță - această abordare este atribuită lui Iulius Cesar. Cezar a aplicat-o cu succes pentru a cuceri Galia în urmă cu mai mult de 2200 de ani. Dar el nu a fost nici primul, nici ultimul, care a pus în aplicare acest principiu.</a:t>
            </a:r>
            <a:endParaRPr lang="ro-RO" dirty="0"/>
          </a:p>
        </p:txBody>
      </p:sp>
    </p:spTree>
    <p:extLst>
      <p:ext uri="{BB962C8B-B14F-4D97-AF65-F5344CB8AC3E}">
        <p14:creationId xmlns:p14="http://schemas.microsoft.com/office/powerpoint/2010/main" val="282372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9F69-B2BA-45AB-85C5-4DF27A1CE7F4}"/>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94AE96B0-708E-49A3-9AE0-FF17158EA07F}"/>
              </a:ext>
            </a:extLst>
          </p:cNvPr>
          <p:cNvSpPr>
            <a:spLocks noGrp="1"/>
          </p:cNvSpPr>
          <p:nvPr>
            <p:ph idx="1"/>
          </p:nvPr>
        </p:nvSpPr>
        <p:spPr>
          <a:xfrm>
            <a:off x="1593436" y="3429000"/>
            <a:ext cx="9782801" cy="2743200"/>
          </a:xfrm>
        </p:spPr>
        <p:txBody>
          <a:bodyPr/>
          <a:lstStyle/>
          <a:p>
            <a:endParaRPr lang="ro-RO" dirty="0"/>
          </a:p>
        </p:txBody>
      </p:sp>
      <p:grpSp>
        <p:nvGrpSpPr>
          <p:cNvPr id="4" name="Group 3">
            <a:extLst>
              <a:ext uri="{FF2B5EF4-FFF2-40B4-BE49-F238E27FC236}">
                <a16:creationId xmlns:a16="http://schemas.microsoft.com/office/drawing/2014/main" id="{42624FBC-19F9-49C8-A327-01B2A339DEEF}"/>
              </a:ext>
            </a:extLst>
          </p:cNvPr>
          <p:cNvGrpSpPr/>
          <p:nvPr/>
        </p:nvGrpSpPr>
        <p:grpSpPr>
          <a:xfrm>
            <a:off x="6763612" y="1602001"/>
            <a:ext cx="540000" cy="1026036"/>
            <a:chOff x="1898657" y="1602001"/>
            <a:chExt cx="540000" cy="1026036"/>
          </a:xfrm>
        </p:grpSpPr>
        <p:sp>
          <p:nvSpPr>
            <p:cNvPr id="5" name="TextBox 4">
              <a:extLst>
                <a:ext uri="{FF2B5EF4-FFF2-40B4-BE49-F238E27FC236}">
                  <a16:creationId xmlns:a16="http://schemas.microsoft.com/office/drawing/2014/main" id="{5D61BA3A-E76F-496B-9526-22D99A7D3019}"/>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2911ACB3-5C8F-4DB0-89CC-64967C84D8EC}"/>
                </a:ext>
              </a:extLst>
            </p:cNvPr>
            <p:cNvCxnSpPr>
              <a:endCxn id="10"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9A32EC8-315D-4942-A504-92F83097A66C}"/>
              </a:ext>
            </a:extLst>
          </p:cNvPr>
          <p:cNvGrpSpPr/>
          <p:nvPr/>
        </p:nvGrpSpPr>
        <p:grpSpPr>
          <a:xfrm>
            <a:off x="7830912" y="1574103"/>
            <a:ext cx="540000" cy="1048975"/>
            <a:chOff x="10537073" y="1574103"/>
            <a:chExt cx="540000" cy="1048975"/>
          </a:xfrm>
        </p:grpSpPr>
        <p:sp>
          <p:nvSpPr>
            <p:cNvPr id="8" name="TextBox 7">
              <a:extLst>
                <a:ext uri="{FF2B5EF4-FFF2-40B4-BE49-F238E27FC236}">
                  <a16:creationId xmlns:a16="http://schemas.microsoft.com/office/drawing/2014/main" id="{AF97242F-839C-460F-A2BC-F1A2E83D9F37}"/>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31D12F02-29F0-489D-B343-BC3F0E64882A}"/>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660A40D5-3A4F-4E58-8F14-380C017CD86B}"/>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11" name="TextBox 10">
            <a:extLst>
              <a:ext uri="{FF2B5EF4-FFF2-40B4-BE49-F238E27FC236}">
                <a16:creationId xmlns:a16="http://schemas.microsoft.com/office/drawing/2014/main" id="{AA6F1911-BE32-43B3-80C6-F5C17A3E34B2}"/>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12" name="TextBox 11">
            <a:extLst>
              <a:ext uri="{FF2B5EF4-FFF2-40B4-BE49-F238E27FC236}">
                <a16:creationId xmlns:a16="http://schemas.microsoft.com/office/drawing/2014/main" id="{DDB6A7D6-B08B-4001-BAFE-0FE407C5B3BA}"/>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3" name="TextBox 12">
            <a:extLst>
              <a:ext uri="{FF2B5EF4-FFF2-40B4-BE49-F238E27FC236}">
                <a16:creationId xmlns:a16="http://schemas.microsoft.com/office/drawing/2014/main" id="{DA6EB381-D04D-4274-9AEF-9C1BB53F778B}"/>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4" name="TextBox 13">
            <a:extLst>
              <a:ext uri="{FF2B5EF4-FFF2-40B4-BE49-F238E27FC236}">
                <a16:creationId xmlns:a16="http://schemas.microsoft.com/office/drawing/2014/main" id="{80B13DE5-92A7-46A7-B7A2-3B877C3ACF34}"/>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5" name="TextBox 14">
            <a:extLst>
              <a:ext uri="{FF2B5EF4-FFF2-40B4-BE49-F238E27FC236}">
                <a16:creationId xmlns:a16="http://schemas.microsoft.com/office/drawing/2014/main" id="{E02B3248-96D2-4C3F-A8AC-68CFC00F39B2}"/>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6" name="TextBox 15">
            <a:extLst>
              <a:ext uri="{FF2B5EF4-FFF2-40B4-BE49-F238E27FC236}">
                <a16:creationId xmlns:a16="http://schemas.microsoft.com/office/drawing/2014/main" id="{3DF64042-4741-4B50-9203-C99D753BB621}"/>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7" name="TextBox 16">
            <a:extLst>
              <a:ext uri="{FF2B5EF4-FFF2-40B4-BE49-F238E27FC236}">
                <a16:creationId xmlns:a16="http://schemas.microsoft.com/office/drawing/2014/main" id="{A0228F74-CA62-4CEE-BB4C-5342E2A3DCD8}"/>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8" name="TextBox 17">
            <a:extLst>
              <a:ext uri="{FF2B5EF4-FFF2-40B4-BE49-F238E27FC236}">
                <a16:creationId xmlns:a16="http://schemas.microsoft.com/office/drawing/2014/main" id="{A7E612A8-183D-4BDA-A86A-BECD3AB932E1}"/>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9" name="TextBox 18">
            <a:extLst>
              <a:ext uri="{FF2B5EF4-FFF2-40B4-BE49-F238E27FC236}">
                <a16:creationId xmlns:a16="http://schemas.microsoft.com/office/drawing/2014/main" id="{5782C8C6-82E3-4928-A7DF-C548FE2D977C}"/>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20" name="TextBox 19">
            <a:extLst>
              <a:ext uri="{FF2B5EF4-FFF2-40B4-BE49-F238E27FC236}">
                <a16:creationId xmlns:a16="http://schemas.microsoft.com/office/drawing/2014/main" id="{40E81472-8927-46A5-88CB-714DA61A2305}"/>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21" name="TextBox 20">
            <a:extLst>
              <a:ext uri="{FF2B5EF4-FFF2-40B4-BE49-F238E27FC236}">
                <a16:creationId xmlns:a16="http://schemas.microsoft.com/office/drawing/2014/main" id="{D970F67E-5D2A-4574-88C3-8D2A121102EE}"/>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22" name="TextBox 21">
            <a:extLst>
              <a:ext uri="{FF2B5EF4-FFF2-40B4-BE49-F238E27FC236}">
                <a16:creationId xmlns:a16="http://schemas.microsoft.com/office/drawing/2014/main" id="{24C8F5A8-C8CD-4C75-89C4-11B1A8FECA34}"/>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3" name="TextBox 22">
            <a:extLst>
              <a:ext uri="{FF2B5EF4-FFF2-40B4-BE49-F238E27FC236}">
                <a16:creationId xmlns:a16="http://schemas.microsoft.com/office/drawing/2014/main" id="{1E436F1B-2CB5-4672-A54F-AD5FCC694F6D}"/>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4" name="TextBox 23">
            <a:extLst>
              <a:ext uri="{FF2B5EF4-FFF2-40B4-BE49-F238E27FC236}">
                <a16:creationId xmlns:a16="http://schemas.microsoft.com/office/drawing/2014/main" id="{15EEFAE8-B68A-41B4-85EA-609B6E4A0905}"/>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5" name="TextBox 24">
            <a:extLst>
              <a:ext uri="{FF2B5EF4-FFF2-40B4-BE49-F238E27FC236}">
                <a16:creationId xmlns:a16="http://schemas.microsoft.com/office/drawing/2014/main" id="{D7C5AC9F-B103-462D-A2FF-B7E1CB4312CB}"/>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6" name="TextBox 25">
            <a:extLst>
              <a:ext uri="{FF2B5EF4-FFF2-40B4-BE49-F238E27FC236}">
                <a16:creationId xmlns:a16="http://schemas.microsoft.com/office/drawing/2014/main" id="{99D3055C-8141-413C-9FE6-A67B2644B8ED}"/>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7" name="TextBox 26">
            <a:extLst>
              <a:ext uri="{FF2B5EF4-FFF2-40B4-BE49-F238E27FC236}">
                <a16:creationId xmlns:a16="http://schemas.microsoft.com/office/drawing/2014/main" id="{30DFEFEA-04A7-4349-AA79-6BB9C9FB2FDF}"/>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8" name="TextBox 27">
            <a:extLst>
              <a:ext uri="{FF2B5EF4-FFF2-40B4-BE49-F238E27FC236}">
                <a16:creationId xmlns:a16="http://schemas.microsoft.com/office/drawing/2014/main" id="{4AC24897-1B15-4744-B45F-AE27212DB320}"/>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9" name="TextBox 28">
            <a:extLst>
              <a:ext uri="{FF2B5EF4-FFF2-40B4-BE49-F238E27FC236}">
                <a16:creationId xmlns:a16="http://schemas.microsoft.com/office/drawing/2014/main" id="{87E204C7-6447-4CDF-9124-49E72F80FBEC}"/>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D88A6C14-305F-42E4-8784-654D62618FE9}"/>
              </a:ext>
            </a:extLst>
          </p:cNvPr>
          <p:cNvSpPr txBox="1"/>
          <p:nvPr/>
        </p:nvSpPr>
        <p:spPr>
          <a:xfrm>
            <a:off x="7296322" y="1137707"/>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1" name="TextBox 30">
            <a:extLst>
              <a:ext uri="{FF2B5EF4-FFF2-40B4-BE49-F238E27FC236}">
                <a16:creationId xmlns:a16="http://schemas.microsoft.com/office/drawing/2014/main" id="{92A032F9-4675-4E4F-887A-D87B85307B1D}"/>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2" name="TextBox 31">
            <a:extLst>
              <a:ext uri="{FF2B5EF4-FFF2-40B4-BE49-F238E27FC236}">
                <a16:creationId xmlns:a16="http://schemas.microsoft.com/office/drawing/2014/main" id="{25F895C0-DCCE-4AF3-9A23-88D5095C62D2}"/>
              </a:ext>
            </a:extLst>
          </p:cNvPr>
          <p:cNvSpPr txBox="1"/>
          <p:nvPr/>
        </p:nvSpPr>
        <p:spPr>
          <a:xfrm>
            <a:off x="837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3" name="TextBox 32">
            <a:extLst>
              <a:ext uri="{FF2B5EF4-FFF2-40B4-BE49-F238E27FC236}">
                <a16:creationId xmlns:a16="http://schemas.microsoft.com/office/drawing/2014/main" id="{9A29C9A2-C5F1-4172-A4F1-E2707C419500}"/>
              </a:ext>
            </a:extLst>
          </p:cNvPr>
          <p:cNvSpPr txBox="1"/>
          <p:nvPr/>
        </p:nvSpPr>
        <p:spPr>
          <a:xfrm>
            <a:off x="891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4" name="TextBox 33">
            <a:extLst>
              <a:ext uri="{FF2B5EF4-FFF2-40B4-BE49-F238E27FC236}">
                <a16:creationId xmlns:a16="http://schemas.microsoft.com/office/drawing/2014/main" id="{7D4B9294-6ED5-4725-8C53-ABC08DB5DB5F}"/>
              </a:ext>
            </a:extLst>
          </p:cNvPr>
          <p:cNvSpPr txBox="1"/>
          <p:nvPr/>
        </p:nvSpPr>
        <p:spPr>
          <a:xfrm>
            <a:off x="945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5" name="TextBox 34">
            <a:extLst>
              <a:ext uri="{FF2B5EF4-FFF2-40B4-BE49-F238E27FC236}">
                <a16:creationId xmlns:a16="http://schemas.microsoft.com/office/drawing/2014/main" id="{5204A409-3B5F-468A-A68A-EB668FC91783}"/>
              </a:ext>
            </a:extLst>
          </p:cNvPr>
          <p:cNvSpPr txBox="1"/>
          <p:nvPr/>
        </p:nvSpPr>
        <p:spPr>
          <a:xfrm>
            <a:off x="9996322"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6" name="TextBox 35">
            <a:extLst>
              <a:ext uri="{FF2B5EF4-FFF2-40B4-BE49-F238E27FC236}">
                <a16:creationId xmlns:a16="http://schemas.microsoft.com/office/drawing/2014/main" id="{9D1854BF-DC0B-4F2B-B7A1-E616C7EA87E0}"/>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7" name="TextBox 36">
            <a:extLst>
              <a:ext uri="{FF2B5EF4-FFF2-40B4-BE49-F238E27FC236}">
                <a16:creationId xmlns:a16="http://schemas.microsoft.com/office/drawing/2014/main" id="{CBB7F6DB-B619-436E-900A-70D2006DB29F}"/>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8" name="TextBox 37">
            <a:extLst>
              <a:ext uri="{FF2B5EF4-FFF2-40B4-BE49-F238E27FC236}">
                <a16:creationId xmlns:a16="http://schemas.microsoft.com/office/drawing/2014/main" id="{7DA43A29-F939-4F56-B32F-AB7CEF7858E9}"/>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9" name="TextBox 38">
            <a:extLst>
              <a:ext uri="{FF2B5EF4-FFF2-40B4-BE49-F238E27FC236}">
                <a16:creationId xmlns:a16="http://schemas.microsoft.com/office/drawing/2014/main" id="{8CD37936-D0AD-48DA-9B30-86DC18B35EA4}"/>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0" name="TextBox 39">
            <a:extLst>
              <a:ext uri="{FF2B5EF4-FFF2-40B4-BE49-F238E27FC236}">
                <a16:creationId xmlns:a16="http://schemas.microsoft.com/office/drawing/2014/main" id="{97825C01-B903-4BDC-858D-10D58AD53A4B}"/>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1" name="TextBox 40">
            <a:extLst>
              <a:ext uri="{FF2B5EF4-FFF2-40B4-BE49-F238E27FC236}">
                <a16:creationId xmlns:a16="http://schemas.microsoft.com/office/drawing/2014/main" id="{024295FC-427D-409A-A3AC-BABCB2764FB8}"/>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2" name="TextBox 41">
            <a:extLst>
              <a:ext uri="{FF2B5EF4-FFF2-40B4-BE49-F238E27FC236}">
                <a16:creationId xmlns:a16="http://schemas.microsoft.com/office/drawing/2014/main" id="{235F870E-1FD0-4A58-AC87-E001A5F0AF9A}"/>
              </a:ext>
            </a:extLst>
          </p:cNvPr>
          <p:cNvSpPr txBox="1"/>
          <p:nvPr/>
        </p:nvSpPr>
        <p:spPr>
          <a:xfrm>
            <a:off x="10536323"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3" name="TextBox 42">
            <a:extLst>
              <a:ext uri="{FF2B5EF4-FFF2-40B4-BE49-F238E27FC236}">
                <a16:creationId xmlns:a16="http://schemas.microsoft.com/office/drawing/2014/main" id="{DA23266D-1F68-4970-9C63-E86E614A8E56}"/>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4" name="Group 43">
            <a:extLst>
              <a:ext uri="{FF2B5EF4-FFF2-40B4-BE49-F238E27FC236}">
                <a16:creationId xmlns:a16="http://schemas.microsoft.com/office/drawing/2014/main" id="{4ABFD5B3-265B-4E62-ABF0-0FFDE20973FD}"/>
              </a:ext>
            </a:extLst>
          </p:cNvPr>
          <p:cNvGrpSpPr/>
          <p:nvPr/>
        </p:nvGrpSpPr>
        <p:grpSpPr>
          <a:xfrm>
            <a:off x="7187112" y="1609936"/>
            <a:ext cx="756000" cy="1091477"/>
            <a:chOff x="6651412" y="1609936"/>
            <a:chExt cx="756000" cy="1091477"/>
          </a:xfrm>
        </p:grpSpPr>
        <p:sp>
          <p:nvSpPr>
            <p:cNvPr id="45" name="TextBox 44">
              <a:extLst>
                <a:ext uri="{FF2B5EF4-FFF2-40B4-BE49-F238E27FC236}">
                  <a16:creationId xmlns:a16="http://schemas.microsoft.com/office/drawing/2014/main" id="{F80E290C-23D9-4FB9-8ED1-9686AA467E90}"/>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B0BAE555-A3C7-4E0F-9905-31333FBBF5B0}"/>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10A70B7F-F322-473A-BDDF-7BE68CF03A83}"/>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6A868206-18B1-4232-8B27-AC775D7D1A18}"/>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spTree>
    <p:extLst>
      <p:ext uri="{BB962C8B-B14F-4D97-AF65-F5344CB8AC3E}">
        <p14:creationId xmlns:p14="http://schemas.microsoft.com/office/powerpoint/2010/main" val="166744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9507-3AB6-428D-8D44-E9EEB2DB920A}"/>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74FA3827-DFAA-48BD-BFE5-F33EC38263C4}"/>
              </a:ext>
            </a:extLst>
          </p:cNvPr>
          <p:cNvSpPr>
            <a:spLocks noGrp="1"/>
          </p:cNvSpPr>
          <p:nvPr>
            <p:ph idx="1"/>
          </p:nvPr>
        </p:nvSpPr>
        <p:spPr>
          <a:xfrm>
            <a:off x="1593436" y="3429000"/>
            <a:ext cx="9782801" cy="2743200"/>
          </a:xfrm>
        </p:spPr>
        <p:txBody>
          <a:bodyPr/>
          <a:lstStyle/>
          <a:p>
            <a:endParaRPr lang="ro-RO" dirty="0"/>
          </a:p>
        </p:txBody>
      </p:sp>
      <p:grpSp>
        <p:nvGrpSpPr>
          <p:cNvPr id="4" name="Group 3">
            <a:extLst>
              <a:ext uri="{FF2B5EF4-FFF2-40B4-BE49-F238E27FC236}">
                <a16:creationId xmlns:a16="http://schemas.microsoft.com/office/drawing/2014/main" id="{3E493593-FB55-42E0-AB13-19BA2A51CCEF}"/>
              </a:ext>
            </a:extLst>
          </p:cNvPr>
          <p:cNvGrpSpPr/>
          <p:nvPr/>
        </p:nvGrpSpPr>
        <p:grpSpPr>
          <a:xfrm>
            <a:off x="6763612" y="1602001"/>
            <a:ext cx="540000" cy="1026036"/>
            <a:chOff x="1898657" y="1602001"/>
            <a:chExt cx="540000" cy="1026036"/>
          </a:xfrm>
        </p:grpSpPr>
        <p:sp>
          <p:nvSpPr>
            <p:cNvPr id="5" name="TextBox 4">
              <a:extLst>
                <a:ext uri="{FF2B5EF4-FFF2-40B4-BE49-F238E27FC236}">
                  <a16:creationId xmlns:a16="http://schemas.microsoft.com/office/drawing/2014/main" id="{B39DD1CF-91D7-4404-B303-27F2D802AA32}"/>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EBDAD8B2-0D4A-4960-BFE4-C532A7EF285D}"/>
                </a:ext>
              </a:extLst>
            </p:cNvPr>
            <p:cNvCxnSpPr>
              <a:endCxn id="10"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D3E558B0-A924-4A60-A336-2451D4C56CAB}"/>
              </a:ext>
            </a:extLst>
          </p:cNvPr>
          <p:cNvGrpSpPr/>
          <p:nvPr/>
        </p:nvGrpSpPr>
        <p:grpSpPr>
          <a:xfrm>
            <a:off x="7830912" y="1574103"/>
            <a:ext cx="540000" cy="1048975"/>
            <a:chOff x="10537073" y="1574103"/>
            <a:chExt cx="540000" cy="1048975"/>
          </a:xfrm>
        </p:grpSpPr>
        <p:sp>
          <p:nvSpPr>
            <p:cNvPr id="8" name="TextBox 7">
              <a:extLst>
                <a:ext uri="{FF2B5EF4-FFF2-40B4-BE49-F238E27FC236}">
                  <a16:creationId xmlns:a16="http://schemas.microsoft.com/office/drawing/2014/main" id="{BCE946F5-8F3D-40C9-89F9-B37D2651A23A}"/>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3D37E07B-85A8-40E0-BF34-5FF257AA8A4B}"/>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A16B83D-F0F7-4568-9522-3E8166B6993E}"/>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11" name="TextBox 10">
            <a:extLst>
              <a:ext uri="{FF2B5EF4-FFF2-40B4-BE49-F238E27FC236}">
                <a16:creationId xmlns:a16="http://schemas.microsoft.com/office/drawing/2014/main" id="{ACE1FCEF-2A74-40D1-8A33-42B77FC8DC4D}"/>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12" name="TextBox 11">
            <a:extLst>
              <a:ext uri="{FF2B5EF4-FFF2-40B4-BE49-F238E27FC236}">
                <a16:creationId xmlns:a16="http://schemas.microsoft.com/office/drawing/2014/main" id="{2D33532A-0261-47BB-B648-295FFEDA7E28}"/>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3" name="TextBox 12">
            <a:extLst>
              <a:ext uri="{FF2B5EF4-FFF2-40B4-BE49-F238E27FC236}">
                <a16:creationId xmlns:a16="http://schemas.microsoft.com/office/drawing/2014/main" id="{960E86D3-F43F-45F5-90DD-D91795853A3D}"/>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4" name="TextBox 13">
            <a:extLst>
              <a:ext uri="{FF2B5EF4-FFF2-40B4-BE49-F238E27FC236}">
                <a16:creationId xmlns:a16="http://schemas.microsoft.com/office/drawing/2014/main" id="{564C934E-6B6D-42E1-A112-717AECC4FA66}"/>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5" name="TextBox 14">
            <a:extLst>
              <a:ext uri="{FF2B5EF4-FFF2-40B4-BE49-F238E27FC236}">
                <a16:creationId xmlns:a16="http://schemas.microsoft.com/office/drawing/2014/main" id="{D0D54C32-18A3-4C78-8EA3-1A2FFD90B6CD}"/>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6" name="TextBox 15">
            <a:extLst>
              <a:ext uri="{FF2B5EF4-FFF2-40B4-BE49-F238E27FC236}">
                <a16:creationId xmlns:a16="http://schemas.microsoft.com/office/drawing/2014/main" id="{3DE5B5E5-C514-4DEA-92A5-776F7544F169}"/>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7" name="TextBox 16">
            <a:extLst>
              <a:ext uri="{FF2B5EF4-FFF2-40B4-BE49-F238E27FC236}">
                <a16:creationId xmlns:a16="http://schemas.microsoft.com/office/drawing/2014/main" id="{206CB572-6E9F-4874-8E00-147DF79688D2}"/>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8" name="TextBox 17">
            <a:extLst>
              <a:ext uri="{FF2B5EF4-FFF2-40B4-BE49-F238E27FC236}">
                <a16:creationId xmlns:a16="http://schemas.microsoft.com/office/drawing/2014/main" id="{5B05CCDB-3B5A-4F9C-9CB5-5665E1DA8376}"/>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9" name="TextBox 18">
            <a:extLst>
              <a:ext uri="{FF2B5EF4-FFF2-40B4-BE49-F238E27FC236}">
                <a16:creationId xmlns:a16="http://schemas.microsoft.com/office/drawing/2014/main" id="{C5BB8601-2F3E-42B7-AFA4-6352CC883588}"/>
              </a:ext>
            </a:extLst>
          </p:cNvPr>
          <p:cNvSpPr txBox="1"/>
          <p:nvPr/>
        </p:nvSpPr>
        <p:spPr>
          <a:xfrm>
            <a:off x="6756322" y="1137708"/>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20" name="TextBox 19">
            <a:extLst>
              <a:ext uri="{FF2B5EF4-FFF2-40B4-BE49-F238E27FC236}">
                <a16:creationId xmlns:a16="http://schemas.microsoft.com/office/drawing/2014/main" id="{56026DD7-44C0-4984-9D23-031E6291C1F2}"/>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21" name="TextBox 20">
            <a:extLst>
              <a:ext uri="{FF2B5EF4-FFF2-40B4-BE49-F238E27FC236}">
                <a16:creationId xmlns:a16="http://schemas.microsoft.com/office/drawing/2014/main" id="{95A540EC-DCB3-4710-A921-7B8339C72C72}"/>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22" name="TextBox 21">
            <a:extLst>
              <a:ext uri="{FF2B5EF4-FFF2-40B4-BE49-F238E27FC236}">
                <a16:creationId xmlns:a16="http://schemas.microsoft.com/office/drawing/2014/main" id="{80C328AC-C01E-405E-BFF5-A8D3B8B74D8D}"/>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3" name="TextBox 22">
            <a:extLst>
              <a:ext uri="{FF2B5EF4-FFF2-40B4-BE49-F238E27FC236}">
                <a16:creationId xmlns:a16="http://schemas.microsoft.com/office/drawing/2014/main" id="{77F1C758-E9B0-488D-B4A2-41B0D05816C4}"/>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4" name="TextBox 23">
            <a:extLst>
              <a:ext uri="{FF2B5EF4-FFF2-40B4-BE49-F238E27FC236}">
                <a16:creationId xmlns:a16="http://schemas.microsoft.com/office/drawing/2014/main" id="{C8F07279-DF81-4F08-93C1-19C1BD1D3567}"/>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5" name="TextBox 24">
            <a:extLst>
              <a:ext uri="{FF2B5EF4-FFF2-40B4-BE49-F238E27FC236}">
                <a16:creationId xmlns:a16="http://schemas.microsoft.com/office/drawing/2014/main" id="{891B9268-99A9-4F77-9580-BB8273D2D816}"/>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6" name="TextBox 25">
            <a:extLst>
              <a:ext uri="{FF2B5EF4-FFF2-40B4-BE49-F238E27FC236}">
                <a16:creationId xmlns:a16="http://schemas.microsoft.com/office/drawing/2014/main" id="{228D47A4-6073-487D-A39A-B3C39523BEE1}"/>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7" name="TextBox 26">
            <a:extLst>
              <a:ext uri="{FF2B5EF4-FFF2-40B4-BE49-F238E27FC236}">
                <a16:creationId xmlns:a16="http://schemas.microsoft.com/office/drawing/2014/main" id="{A9A6C8E4-0353-4818-BDF0-6D85DB67CA1B}"/>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8" name="TextBox 27">
            <a:extLst>
              <a:ext uri="{FF2B5EF4-FFF2-40B4-BE49-F238E27FC236}">
                <a16:creationId xmlns:a16="http://schemas.microsoft.com/office/drawing/2014/main" id="{29F26905-F44B-4605-A6C7-3D6742FC0070}"/>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9" name="TextBox 28">
            <a:extLst>
              <a:ext uri="{FF2B5EF4-FFF2-40B4-BE49-F238E27FC236}">
                <a16:creationId xmlns:a16="http://schemas.microsoft.com/office/drawing/2014/main" id="{FA10B186-F200-4052-A456-1B00B822A059}"/>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59C9D9F3-75C8-4053-ADA9-99D2E7D06D61}"/>
              </a:ext>
            </a:extLst>
          </p:cNvPr>
          <p:cNvSpPr txBox="1"/>
          <p:nvPr/>
        </p:nvSpPr>
        <p:spPr>
          <a:xfrm>
            <a:off x="7296322" y="1137707"/>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1" name="TextBox 30">
            <a:extLst>
              <a:ext uri="{FF2B5EF4-FFF2-40B4-BE49-F238E27FC236}">
                <a16:creationId xmlns:a16="http://schemas.microsoft.com/office/drawing/2014/main" id="{D347BB45-6DCD-4ED2-A460-6E97409214A9}"/>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2" name="TextBox 31">
            <a:extLst>
              <a:ext uri="{FF2B5EF4-FFF2-40B4-BE49-F238E27FC236}">
                <a16:creationId xmlns:a16="http://schemas.microsoft.com/office/drawing/2014/main" id="{08FDE522-2BBA-4967-8C44-447EEA030AE9}"/>
              </a:ext>
            </a:extLst>
          </p:cNvPr>
          <p:cNvSpPr txBox="1"/>
          <p:nvPr/>
        </p:nvSpPr>
        <p:spPr>
          <a:xfrm>
            <a:off x="837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3" name="TextBox 32">
            <a:extLst>
              <a:ext uri="{FF2B5EF4-FFF2-40B4-BE49-F238E27FC236}">
                <a16:creationId xmlns:a16="http://schemas.microsoft.com/office/drawing/2014/main" id="{2DA6ECC3-11AB-4F10-82F2-9CF8F99BC978}"/>
              </a:ext>
            </a:extLst>
          </p:cNvPr>
          <p:cNvSpPr txBox="1"/>
          <p:nvPr/>
        </p:nvSpPr>
        <p:spPr>
          <a:xfrm>
            <a:off x="891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4" name="TextBox 33">
            <a:extLst>
              <a:ext uri="{FF2B5EF4-FFF2-40B4-BE49-F238E27FC236}">
                <a16:creationId xmlns:a16="http://schemas.microsoft.com/office/drawing/2014/main" id="{2BDD4302-43CB-45ED-BA6A-CD88089FD36C}"/>
              </a:ext>
            </a:extLst>
          </p:cNvPr>
          <p:cNvSpPr txBox="1"/>
          <p:nvPr/>
        </p:nvSpPr>
        <p:spPr>
          <a:xfrm>
            <a:off x="945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5" name="TextBox 34">
            <a:extLst>
              <a:ext uri="{FF2B5EF4-FFF2-40B4-BE49-F238E27FC236}">
                <a16:creationId xmlns:a16="http://schemas.microsoft.com/office/drawing/2014/main" id="{D6F94ADD-9E98-4DA7-B011-6F5BB5678D6E}"/>
              </a:ext>
            </a:extLst>
          </p:cNvPr>
          <p:cNvSpPr txBox="1"/>
          <p:nvPr/>
        </p:nvSpPr>
        <p:spPr>
          <a:xfrm>
            <a:off x="9996322"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6" name="TextBox 35">
            <a:extLst>
              <a:ext uri="{FF2B5EF4-FFF2-40B4-BE49-F238E27FC236}">
                <a16:creationId xmlns:a16="http://schemas.microsoft.com/office/drawing/2014/main" id="{C6A2EACA-AB7C-4A72-9617-0107C8DBD029}"/>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7" name="TextBox 36">
            <a:extLst>
              <a:ext uri="{FF2B5EF4-FFF2-40B4-BE49-F238E27FC236}">
                <a16:creationId xmlns:a16="http://schemas.microsoft.com/office/drawing/2014/main" id="{10039774-662A-42F3-9E70-8BD3AF4C2004}"/>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8" name="TextBox 37">
            <a:extLst>
              <a:ext uri="{FF2B5EF4-FFF2-40B4-BE49-F238E27FC236}">
                <a16:creationId xmlns:a16="http://schemas.microsoft.com/office/drawing/2014/main" id="{0848BBAD-7596-4B9D-93C5-DD8D3B43603B}"/>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9" name="TextBox 38">
            <a:extLst>
              <a:ext uri="{FF2B5EF4-FFF2-40B4-BE49-F238E27FC236}">
                <a16:creationId xmlns:a16="http://schemas.microsoft.com/office/drawing/2014/main" id="{8F968DF7-FC6B-4B1F-91EB-509B6945D5BE}"/>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0" name="TextBox 39">
            <a:extLst>
              <a:ext uri="{FF2B5EF4-FFF2-40B4-BE49-F238E27FC236}">
                <a16:creationId xmlns:a16="http://schemas.microsoft.com/office/drawing/2014/main" id="{D4301257-2B37-4C77-8D7D-CD9D766896D3}"/>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1" name="TextBox 40">
            <a:extLst>
              <a:ext uri="{FF2B5EF4-FFF2-40B4-BE49-F238E27FC236}">
                <a16:creationId xmlns:a16="http://schemas.microsoft.com/office/drawing/2014/main" id="{02E8D54D-EF72-43AA-B9CC-20BDE31C7232}"/>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2" name="TextBox 41">
            <a:extLst>
              <a:ext uri="{FF2B5EF4-FFF2-40B4-BE49-F238E27FC236}">
                <a16:creationId xmlns:a16="http://schemas.microsoft.com/office/drawing/2014/main" id="{137B02F6-C441-49A6-8AAF-25FA61B25BFF}"/>
              </a:ext>
            </a:extLst>
          </p:cNvPr>
          <p:cNvSpPr txBox="1"/>
          <p:nvPr/>
        </p:nvSpPr>
        <p:spPr>
          <a:xfrm>
            <a:off x="10536323"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3" name="TextBox 42">
            <a:extLst>
              <a:ext uri="{FF2B5EF4-FFF2-40B4-BE49-F238E27FC236}">
                <a16:creationId xmlns:a16="http://schemas.microsoft.com/office/drawing/2014/main" id="{662D8DAA-4ECF-43ED-B3BF-8EEE9BBF0820}"/>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4" name="Group 43">
            <a:extLst>
              <a:ext uri="{FF2B5EF4-FFF2-40B4-BE49-F238E27FC236}">
                <a16:creationId xmlns:a16="http://schemas.microsoft.com/office/drawing/2014/main" id="{D5F7A767-4BB9-420C-BD49-0FEAF2DA2F05}"/>
              </a:ext>
            </a:extLst>
          </p:cNvPr>
          <p:cNvGrpSpPr/>
          <p:nvPr/>
        </p:nvGrpSpPr>
        <p:grpSpPr>
          <a:xfrm>
            <a:off x="7187112" y="1609936"/>
            <a:ext cx="756000" cy="1091477"/>
            <a:chOff x="6651412" y="1609936"/>
            <a:chExt cx="756000" cy="1091477"/>
          </a:xfrm>
        </p:grpSpPr>
        <p:sp>
          <p:nvSpPr>
            <p:cNvPr id="45" name="TextBox 44">
              <a:extLst>
                <a:ext uri="{FF2B5EF4-FFF2-40B4-BE49-F238E27FC236}">
                  <a16:creationId xmlns:a16="http://schemas.microsoft.com/office/drawing/2014/main" id="{412B383F-F719-409C-B135-5335BA3DDD04}"/>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E8206FB3-08B5-4A06-9A5B-F836AB432174}"/>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30328ACB-C714-4DEE-913F-C9150BE72DFD}"/>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47DCDECD-447A-4F3D-849B-FC45ABEAED4D}"/>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grpSp>
        <p:nvGrpSpPr>
          <p:cNvPr id="49" name="Group 48">
            <a:extLst>
              <a:ext uri="{FF2B5EF4-FFF2-40B4-BE49-F238E27FC236}">
                <a16:creationId xmlns:a16="http://schemas.microsoft.com/office/drawing/2014/main" id="{EDDAAA69-C5E2-43A3-82D0-7AEDAAC1F9FA}"/>
              </a:ext>
            </a:extLst>
          </p:cNvPr>
          <p:cNvGrpSpPr/>
          <p:nvPr/>
        </p:nvGrpSpPr>
        <p:grpSpPr>
          <a:xfrm>
            <a:off x="7310122" y="1114560"/>
            <a:ext cx="508090" cy="508090"/>
            <a:chOff x="6227665" y="1114560"/>
            <a:chExt cx="508090" cy="508090"/>
          </a:xfrm>
        </p:grpSpPr>
        <p:cxnSp>
          <p:nvCxnSpPr>
            <p:cNvPr id="50" name="Straight Connector 49">
              <a:extLst>
                <a:ext uri="{FF2B5EF4-FFF2-40B4-BE49-F238E27FC236}">
                  <a16:creationId xmlns:a16="http://schemas.microsoft.com/office/drawing/2014/main" id="{BDDCD683-F184-409C-A78E-291A7FA8B9A7}"/>
                </a:ext>
              </a:extLst>
            </p:cNvPr>
            <p:cNvCxnSpPr/>
            <p:nvPr/>
          </p:nvCxnSpPr>
          <p:spPr>
            <a:xfrm flipH="1">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DF620-7E86-4C99-88A5-DD1C91E63C47}"/>
                </a:ext>
              </a:extLst>
            </p:cNvPr>
            <p:cNvCxnSpPr>
              <a:cxnSpLocks/>
            </p:cNvCxnSpPr>
            <p:nvPr/>
          </p:nvCxnSpPr>
          <p:spPr>
            <a:xfrm>
              <a:off x="6227665" y="1114560"/>
              <a:ext cx="508090" cy="508090"/>
            </a:xfrm>
            <a:prstGeom prst="line">
              <a:avLst/>
            </a:prstGeom>
            <a:ln w="44450">
              <a:solidFill>
                <a:srgbClr val="C7254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66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CD2-B4CF-42A5-AC1C-BCDFAF96D964}"/>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83F1679E-D5BB-440B-9749-57F0C071F661}"/>
              </a:ext>
            </a:extLst>
          </p:cNvPr>
          <p:cNvSpPr>
            <a:spLocks noGrp="1"/>
          </p:cNvSpPr>
          <p:nvPr>
            <p:ph idx="1"/>
          </p:nvPr>
        </p:nvSpPr>
        <p:spPr>
          <a:xfrm>
            <a:off x="1593436" y="3429000"/>
            <a:ext cx="9782801" cy="2743200"/>
          </a:xfrm>
        </p:spPr>
        <p:txBody>
          <a:bodyPr/>
          <a:lstStyle/>
          <a:p>
            <a:endParaRPr lang="ro-RO"/>
          </a:p>
        </p:txBody>
      </p:sp>
      <p:grpSp>
        <p:nvGrpSpPr>
          <p:cNvPr id="4" name="Group 3">
            <a:extLst>
              <a:ext uri="{FF2B5EF4-FFF2-40B4-BE49-F238E27FC236}">
                <a16:creationId xmlns:a16="http://schemas.microsoft.com/office/drawing/2014/main" id="{F98EC46D-9ECB-4BB8-AD6A-E235A309A6E1}"/>
              </a:ext>
            </a:extLst>
          </p:cNvPr>
          <p:cNvGrpSpPr/>
          <p:nvPr/>
        </p:nvGrpSpPr>
        <p:grpSpPr>
          <a:xfrm>
            <a:off x="6763612" y="1602001"/>
            <a:ext cx="540000" cy="1026036"/>
            <a:chOff x="1898657" y="1602001"/>
            <a:chExt cx="540000" cy="1026036"/>
          </a:xfrm>
        </p:grpSpPr>
        <p:sp>
          <p:nvSpPr>
            <p:cNvPr id="5" name="TextBox 4">
              <a:extLst>
                <a:ext uri="{FF2B5EF4-FFF2-40B4-BE49-F238E27FC236}">
                  <a16:creationId xmlns:a16="http://schemas.microsoft.com/office/drawing/2014/main" id="{21A2EC5D-8863-48BC-B65D-19D4AA872974}"/>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4B13E121-6A45-4D50-9731-DAC761A38760}"/>
                </a:ext>
              </a:extLst>
            </p:cNvPr>
            <p:cNvCxnSpPr>
              <a:endCxn id="10" idx="2"/>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F2381842-1F73-4838-9C00-058A7EB6545F}"/>
              </a:ext>
            </a:extLst>
          </p:cNvPr>
          <p:cNvGrpSpPr/>
          <p:nvPr/>
        </p:nvGrpSpPr>
        <p:grpSpPr>
          <a:xfrm>
            <a:off x="7830912" y="1574103"/>
            <a:ext cx="540000" cy="1048975"/>
            <a:chOff x="10537073" y="1574103"/>
            <a:chExt cx="540000" cy="1048975"/>
          </a:xfrm>
        </p:grpSpPr>
        <p:sp>
          <p:nvSpPr>
            <p:cNvPr id="8" name="TextBox 7">
              <a:extLst>
                <a:ext uri="{FF2B5EF4-FFF2-40B4-BE49-F238E27FC236}">
                  <a16:creationId xmlns:a16="http://schemas.microsoft.com/office/drawing/2014/main" id="{BE22D074-2BB4-455F-AD97-73806541C0BB}"/>
                </a:ext>
              </a:extLst>
            </p:cNvPr>
            <p:cNvSpPr txBox="1"/>
            <p:nvPr/>
          </p:nvSpPr>
          <p:spPr>
            <a:xfrm>
              <a:off x="10537073" y="2161413"/>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026C0566-9B6C-4C77-B9DA-79007232D8DC}"/>
                </a:ext>
              </a:extLst>
            </p:cNvPr>
            <p:cNvCxnSpPr/>
            <p:nvPr/>
          </p:nvCxnSpPr>
          <p:spPr>
            <a:xfrm flipV="1">
              <a:off x="10807865" y="1574103"/>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CE94C659-9AA1-4063-B6EB-26502EDAC7A1}"/>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11" name="TextBox 10">
            <a:extLst>
              <a:ext uri="{FF2B5EF4-FFF2-40B4-BE49-F238E27FC236}">
                <a16:creationId xmlns:a16="http://schemas.microsoft.com/office/drawing/2014/main" id="{E645E35A-46A9-4DB6-AA10-62600A4FFC25}"/>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12" name="TextBox 11">
            <a:extLst>
              <a:ext uri="{FF2B5EF4-FFF2-40B4-BE49-F238E27FC236}">
                <a16:creationId xmlns:a16="http://schemas.microsoft.com/office/drawing/2014/main" id="{D5CB7A39-B312-4E37-9732-3565A60642BD}"/>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3" name="TextBox 12">
            <a:extLst>
              <a:ext uri="{FF2B5EF4-FFF2-40B4-BE49-F238E27FC236}">
                <a16:creationId xmlns:a16="http://schemas.microsoft.com/office/drawing/2014/main" id="{6FDA4786-DF3D-47E3-B100-597A11C87248}"/>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4" name="TextBox 13">
            <a:extLst>
              <a:ext uri="{FF2B5EF4-FFF2-40B4-BE49-F238E27FC236}">
                <a16:creationId xmlns:a16="http://schemas.microsoft.com/office/drawing/2014/main" id="{A92C6F95-43A9-4EBB-9989-B09D46A11CE2}"/>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5" name="TextBox 14">
            <a:extLst>
              <a:ext uri="{FF2B5EF4-FFF2-40B4-BE49-F238E27FC236}">
                <a16:creationId xmlns:a16="http://schemas.microsoft.com/office/drawing/2014/main" id="{A1673083-7740-4A90-BE25-B38BC66BFA0F}"/>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6" name="TextBox 15">
            <a:extLst>
              <a:ext uri="{FF2B5EF4-FFF2-40B4-BE49-F238E27FC236}">
                <a16:creationId xmlns:a16="http://schemas.microsoft.com/office/drawing/2014/main" id="{81318742-FCDB-419D-994C-8829C7B0CEA1}"/>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7" name="TextBox 16">
            <a:extLst>
              <a:ext uri="{FF2B5EF4-FFF2-40B4-BE49-F238E27FC236}">
                <a16:creationId xmlns:a16="http://schemas.microsoft.com/office/drawing/2014/main" id="{C2A382A3-4232-40D3-A879-CF2AF43E0C8D}"/>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8" name="TextBox 17">
            <a:extLst>
              <a:ext uri="{FF2B5EF4-FFF2-40B4-BE49-F238E27FC236}">
                <a16:creationId xmlns:a16="http://schemas.microsoft.com/office/drawing/2014/main" id="{5EED05FD-BF7A-4E90-8F0F-09C71B010E47}"/>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9" name="TextBox 18">
            <a:extLst>
              <a:ext uri="{FF2B5EF4-FFF2-40B4-BE49-F238E27FC236}">
                <a16:creationId xmlns:a16="http://schemas.microsoft.com/office/drawing/2014/main" id="{B59D6827-BB3A-4B53-A649-CB609FAC2E65}"/>
              </a:ext>
            </a:extLst>
          </p:cNvPr>
          <p:cNvSpPr txBox="1"/>
          <p:nvPr/>
        </p:nvSpPr>
        <p:spPr>
          <a:xfrm>
            <a:off x="6756322" y="1137708"/>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20" name="TextBox 19">
            <a:extLst>
              <a:ext uri="{FF2B5EF4-FFF2-40B4-BE49-F238E27FC236}">
                <a16:creationId xmlns:a16="http://schemas.microsoft.com/office/drawing/2014/main" id="{391048C9-A293-4F80-A97A-2F0D931EA149}"/>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21" name="TextBox 20">
            <a:extLst>
              <a:ext uri="{FF2B5EF4-FFF2-40B4-BE49-F238E27FC236}">
                <a16:creationId xmlns:a16="http://schemas.microsoft.com/office/drawing/2014/main" id="{4701B50F-E6F4-4018-8A73-79FB2161B8E7}"/>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22" name="TextBox 21">
            <a:extLst>
              <a:ext uri="{FF2B5EF4-FFF2-40B4-BE49-F238E27FC236}">
                <a16:creationId xmlns:a16="http://schemas.microsoft.com/office/drawing/2014/main" id="{35B5ED47-6C5D-4115-9046-0EEC6EE3180E}"/>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3" name="TextBox 22">
            <a:extLst>
              <a:ext uri="{FF2B5EF4-FFF2-40B4-BE49-F238E27FC236}">
                <a16:creationId xmlns:a16="http://schemas.microsoft.com/office/drawing/2014/main" id="{C221E1A3-D96D-42A3-A369-D537DFE317DE}"/>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4" name="TextBox 23">
            <a:extLst>
              <a:ext uri="{FF2B5EF4-FFF2-40B4-BE49-F238E27FC236}">
                <a16:creationId xmlns:a16="http://schemas.microsoft.com/office/drawing/2014/main" id="{68A85CDB-D0BA-4781-9381-EFBB9BE3E9D1}"/>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5" name="TextBox 24">
            <a:extLst>
              <a:ext uri="{FF2B5EF4-FFF2-40B4-BE49-F238E27FC236}">
                <a16:creationId xmlns:a16="http://schemas.microsoft.com/office/drawing/2014/main" id="{FC9DAE51-16E9-4AE8-AE4B-D388F7910DDA}"/>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6" name="TextBox 25">
            <a:extLst>
              <a:ext uri="{FF2B5EF4-FFF2-40B4-BE49-F238E27FC236}">
                <a16:creationId xmlns:a16="http://schemas.microsoft.com/office/drawing/2014/main" id="{976CDC48-5FFF-434F-B8CB-8730040E54C0}"/>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7" name="TextBox 26">
            <a:extLst>
              <a:ext uri="{FF2B5EF4-FFF2-40B4-BE49-F238E27FC236}">
                <a16:creationId xmlns:a16="http://schemas.microsoft.com/office/drawing/2014/main" id="{3C523BCB-D426-46BF-ABAB-9F617260BC64}"/>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8" name="TextBox 27">
            <a:extLst>
              <a:ext uri="{FF2B5EF4-FFF2-40B4-BE49-F238E27FC236}">
                <a16:creationId xmlns:a16="http://schemas.microsoft.com/office/drawing/2014/main" id="{9C69D963-36FA-479A-8473-71A97D9F1F4B}"/>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9" name="TextBox 28">
            <a:extLst>
              <a:ext uri="{FF2B5EF4-FFF2-40B4-BE49-F238E27FC236}">
                <a16:creationId xmlns:a16="http://schemas.microsoft.com/office/drawing/2014/main" id="{DEDE6E30-156C-4D1A-8AB1-D1F899B58D49}"/>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F82BC415-71EE-487E-BDBD-E00B691353D5}"/>
              </a:ext>
            </a:extLst>
          </p:cNvPr>
          <p:cNvSpPr txBox="1"/>
          <p:nvPr/>
        </p:nvSpPr>
        <p:spPr>
          <a:xfrm>
            <a:off x="729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1" name="TextBox 30">
            <a:extLst>
              <a:ext uri="{FF2B5EF4-FFF2-40B4-BE49-F238E27FC236}">
                <a16:creationId xmlns:a16="http://schemas.microsoft.com/office/drawing/2014/main" id="{D58F7D49-F6A0-4FA3-9F2A-942816CC18DD}"/>
              </a:ext>
            </a:extLst>
          </p:cNvPr>
          <p:cNvSpPr txBox="1"/>
          <p:nvPr/>
        </p:nvSpPr>
        <p:spPr>
          <a:xfrm>
            <a:off x="7836322" y="1137707"/>
            <a:ext cx="540000" cy="461665"/>
          </a:xfrm>
          <a:prstGeom prst="rect">
            <a:avLst/>
          </a:prstGeom>
          <a:solidFill>
            <a:schemeClr val="accent1">
              <a:lumMod val="5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2" name="TextBox 31">
            <a:extLst>
              <a:ext uri="{FF2B5EF4-FFF2-40B4-BE49-F238E27FC236}">
                <a16:creationId xmlns:a16="http://schemas.microsoft.com/office/drawing/2014/main" id="{36D14246-6697-4C8D-B269-D7080215FBEC}"/>
              </a:ext>
            </a:extLst>
          </p:cNvPr>
          <p:cNvSpPr txBox="1"/>
          <p:nvPr/>
        </p:nvSpPr>
        <p:spPr>
          <a:xfrm>
            <a:off x="837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3" name="TextBox 32">
            <a:extLst>
              <a:ext uri="{FF2B5EF4-FFF2-40B4-BE49-F238E27FC236}">
                <a16:creationId xmlns:a16="http://schemas.microsoft.com/office/drawing/2014/main" id="{BB89A1C6-4EC0-482E-9E73-09D46327FB67}"/>
              </a:ext>
            </a:extLst>
          </p:cNvPr>
          <p:cNvSpPr txBox="1"/>
          <p:nvPr/>
        </p:nvSpPr>
        <p:spPr>
          <a:xfrm>
            <a:off x="891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4" name="TextBox 33">
            <a:extLst>
              <a:ext uri="{FF2B5EF4-FFF2-40B4-BE49-F238E27FC236}">
                <a16:creationId xmlns:a16="http://schemas.microsoft.com/office/drawing/2014/main" id="{6464B371-7DDC-4BBD-BA3F-740BF7B09221}"/>
              </a:ext>
            </a:extLst>
          </p:cNvPr>
          <p:cNvSpPr txBox="1"/>
          <p:nvPr/>
        </p:nvSpPr>
        <p:spPr>
          <a:xfrm>
            <a:off x="945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5" name="TextBox 34">
            <a:extLst>
              <a:ext uri="{FF2B5EF4-FFF2-40B4-BE49-F238E27FC236}">
                <a16:creationId xmlns:a16="http://schemas.microsoft.com/office/drawing/2014/main" id="{58F1C914-9843-4633-AA7A-42DB008F8A51}"/>
              </a:ext>
            </a:extLst>
          </p:cNvPr>
          <p:cNvSpPr txBox="1"/>
          <p:nvPr/>
        </p:nvSpPr>
        <p:spPr>
          <a:xfrm>
            <a:off x="9996322"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6" name="TextBox 35">
            <a:extLst>
              <a:ext uri="{FF2B5EF4-FFF2-40B4-BE49-F238E27FC236}">
                <a16:creationId xmlns:a16="http://schemas.microsoft.com/office/drawing/2014/main" id="{66123241-4B26-4158-8408-10B641FEE021}"/>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7" name="TextBox 36">
            <a:extLst>
              <a:ext uri="{FF2B5EF4-FFF2-40B4-BE49-F238E27FC236}">
                <a16:creationId xmlns:a16="http://schemas.microsoft.com/office/drawing/2014/main" id="{25234B16-F075-4339-AEFC-D0787A2D0E9F}"/>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8" name="TextBox 37">
            <a:extLst>
              <a:ext uri="{FF2B5EF4-FFF2-40B4-BE49-F238E27FC236}">
                <a16:creationId xmlns:a16="http://schemas.microsoft.com/office/drawing/2014/main" id="{DB90D41F-EDBB-4DF4-B1D5-E050532A1881}"/>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9" name="TextBox 38">
            <a:extLst>
              <a:ext uri="{FF2B5EF4-FFF2-40B4-BE49-F238E27FC236}">
                <a16:creationId xmlns:a16="http://schemas.microsoft.com/office/drawing/2014/main" id="{2DB6BCEF-8DBD-4906-BA47-BC3EF0B409D5}"/>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0" name="TextBox 39">
            <a:extLst>
              <a:ext uri="{FF2B5EF4-FFF2-40B4-BE49-F238E27FC236}">
                <a16:creationId xmlns:a16="http://schemas.microsoft.com/office/drawing/2014/main" id="{0B37ABA2-13A4-49F2-BFF1-3BDB00D09829}"/>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1" name="TextBox 40">
            <a:extLst>
              <a:ext uri="{FF2B5EF4-FFF2-40B4-BE49-F238E27FC236}">
                <a16:creationId xmlns:a16="http://schemas.microsoft.com/office/drawing/2014/main" id="{A3B393C8-09FF-44BB-9AD0-7EA634B4F5CC}"/>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2" name="TextBox 41">
            <a:extLst>
              <a:ext uri="{FF2B5EF4-FFF2-40B4-BE49-F238E27FC236}">
                <a16:creationId xmlns:a16="http://schemas.microsoft.com/office/drawing/2014/main" id="{9D86D507-70D3-429F-BE90-5DFCA46A1CD8}"/>
              </a:ext>
            </a:extLst>
          </p:cNvPr>
          <p:cNvSpPr txBox="1"/>
          <p:nvPr/>
        </p:nvSpPr>
        <p:spPr>
          <a:xfrm>
            <a:off x="10536323"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3" name="TextBox 42">
            <a:extLst>
              <a:ext uri="{FF2B5EF4-FFF2-40B4-BE49-F238E27FC236}">
                <a16:creationId xmlns:a16="http://schemas.microsoft.com/office/drawing/2014/main" id="{097F9478-2675-403B-B8A2-B100D5CDB054}"/>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4" name="Group 43">
            <a:extLst>
              <a:ext uri="{FF2B5EF4-FFF2-40B4-BE49-F238E27FC236}">
                <a16:creationId xmlns:a16="http://schemas.microsoft.com/office/drawing/2014/main" id="{63D1E720-0208-4A91-84A2-67D7DE000640}"/>
              </a:ext>
            </a:extLst>
          </p:cNvPr>
          <p:cNvGrpSpPr/>
          <p:nvPr/>
        </p:nvGrpSpPr>
        <p:grpSpPr>
          <a:xfrm>
            <a:off x="7187112" y="1609936"/>
            <a:ext cx="756000" cy="1091477"/>
            <a:chOff x="6651412" y="1609936"/>
            <a:chExt cx="756000" cy="1091477"/>
          </a:xfrm>
        </p:grpSpPr>
        <p:sp>
          <p:nvSpPr>
            <p:cNvPr id="45" name="TextBox 44">
              <a:extLst>
                <a:ext uri="{FF2B5EF4-FFF2-40B4-BE49-F238E27FC236}">
                  <a16:creationId xmlns:a16="http://schemas.microsoft.com/office/drawing/2014/main" id="{6E95202C-10A1-426C-9693-CDB01EA6A954}"/>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041F22D4-66E2-485D-815D-D9E53E6C6121}"/>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AB719A64-507D-41B8-8DD6-490AA575B348}"/>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8DF6C9AA-811D-49E2-9D23-F642B8C211BB}"/>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grpSp>
        <p:nvGrpSpPr>
          <p:cNvPr id="49" name="Group 48">
            <a:extLst>
              <a:ext uri="{FF2B5EF4-FFF2-40B4-BE49-F238E27FC236}">
                <a16:creationId xmlns:a16="http://schemas.microsoft.com/office/drawing/2014/main" id="{62A664BF-2A50-4452-A62D-B45F71F8C574}"/>
              </a:ext>
            </a:extLst>
          </p:cNvPr>
          <p:cNvGrpSpPr/>
          <p:nvPr/>
        </p:nvGrpSpPr>
        <p:grpSpPr>
          <a:xfrm>
            <a:off x="7310122" y="1114560"/>
            <a:ext cx="508090" cy="508090"/>
            <a:chOff x="6227665" y="1114560"/>
            <a:chExt cx="508090" cy="508090"/>
          </a:xfrm>
          <a:solidFill>
            <a:schemeClr val="tx1">
              <a:lumMod val="40000"/>
              <a:lumOff val="60000"/>
            </a:schemeClr>
          </a:solidFill>
        </p:grpSpPr>
        <p:cxnSp>
          <p:nvCxnSpPr>
            <p:cNvPr id="50" name="Straight Connector 49">
              <a:extLst>
                <a:ext uri="{FF2B5EF4-FFF2-40B4-BE49-F238E27FC236}">
                  <a16:creationId xmlns:a16="http://schemas.microsoft.com/office/drawing/2014/main" id="{092E33A2-FB33-4FD1-AE57-68E6E334CC14}"/>
                </a:ext>
              </a:extLst>
            </p:cNvPr>
            <p:cNvCxnSpPr/>
            <p:nvPr/>
          </p:nvCxnSpPr>
          <p:spPr>
            <a:xfrm flipH="1">
              <a:off x="6227665" y="1114560"/>
              <a:ext cx="508090" cy="508090"/>
            </a:xfrm>
            <a:prstGeom prst="line">
              <a:avLst/>
            </a:prstGeom>
            <a:grpFill/>
            <a:ln w="44450">
              <a:solidFill>
                <a:srgbClr val="C7254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EF6B3C-51A2-4572-89F0-1910EEC0F82A}"/>
                </a:ext>
              </a:extLst>
            </p:cNvPr>
            <p:cNvCxnSpPr>
              <a:cxnSpLocks/>
            </p:cNvCxnSpPr>
            <p:nvPr/>
          </p:nvCxnSpPr>
          <p:spPr>
            <a:xfrm>
              <a:off x="6227665" y="1114560"/>
              <a:ext cx="508090" cy="508090"/>
            </a:xfrm>
            <a:prstGeom prst="line">
              <a:avLst/>
            </a:prstGeom>
            <a:grpFill/>
            <a:ln w="44450">
              <a:solidFill>
                <a:srgbClr val="C7254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028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428B-F83B-4306-827F-DDEC60BE4064}"/>
              </a:ext>
            </a:extLst>
          </p:cNvPr>
          <p:cNvSpPr>
            <a:spLocks noGrp="1"/>
          </p:cNvSpPr>
          <p:nvPr>
            <p:ph type="title"/>
          </p:nvPr>
        </p:nvSpPr>
        <p:spPr/>
        <p:txBody>
          <a:bodyPr/>
          <a:lstStyle/>
          <a:p>
            <a:endParaRPr lang="ro-RO"/>
          </a:p>
        </p:txBody>
      </p:sp>
      <p:sp>
        <p:nvSpPr>
          <p:cNvPr id="10" name="TextBox 9">
            <a:extLst>
              <a:ext uri="{FF2B5EF4-FFF2-40B4-BE49-F238E27FC236}">
                <a16:creationId xmlns:a16="http://schemas.microsoft.com/office/drawing/2014/main" id="{691FB362-569E-404E-8FC0-082F32CB193C}"/>
              </a:ext>
            </a:extLst>
          </p:cNvPr>
          <p:cNvSpPr txBox="1"/>
          <p:nvPr/>
        </p:nvSpPr>
        <p:spPr>
          <a:xfrm>
            <a:off x="189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a:t>
            </a:r>
          </a:p>
        </p:txBody>
      </p:sp>
      <p:sp>
        <p:nvSpPr>
          <p:cNvPr id="11" name="TextBox 10">
            <a:extLst>
              <a:ext uri="{FF2B5EF4-FFF2-40B4-BE49-F238E27FC236}">
                <a16:creationId xmlns:a16="http://schemas.microsoft.com/office/drawing/2014/main" id="{D50920FC-D208-450C-901B-A1BA9EF6DAEF}"/>
              </a:ext>
            </a:extLst>
          </p:cNvPr>
          <p:cNvSpPr txBox="1"/>
          <p:nvPr/>
        </p:nvSpPr>
        <p:spPr>
          <a:xfrm>
            <a:off x="243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a:t>
            </a:r>
          </a:p>
        </p:txBody>
      </p:sp>
      <p:sp>
        <p:nvSpPr>
          <p:cNvPr id="12" name="TextBox 11">
            <a:extLst>
              <a:ext uri="{FF2B5EF4-FFF2-40B4-BE49-F238E27FC236}">
                <a16:creationId xmlns:a16="http://schemas.microsoft.com/office/drawing/2014/main" id="{5A492634-BCD2-4E4E-84DD-0F0F7DEE201E}"/>
              </a:ext>
            </a:extLst>
          </p:cNvPr>
          <p:cNvSpPr txBox="1"/>
          <p:nvPr/>
        </p:nvSpPr>
        <p:spPr>
          <a:xfrm>
            <a:off x="297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7</a:t>
            </a:r>
          </a:p>
        </p:txBody>
      </p:sp>
      <p:sp>
        <p:nvSpPr>
          <p:cNvPr id="13" name="TextBox 12">
            <a:extLst>
              <a:ext uri="{FF2B5EF4-FFF2-40B4-BE49-F238E27FC236}">
                <a16:creationId xmlns:a16="http://schemas.microsoft.com/office/drawing/2014/main" id="{8F5D096C-6538-4727-BD6B-598E3B1CB47C}"/>
              </a:ext>
            </a:extLst>
          </p:cNvPr>
          <p:cNvSpPr txBox="1"/>
          <p:nvPr/>
        </p:nvSpPr>
        <p:spPr>
          <a:xfrm>
            <a:off x="3513348"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9</a:t>
            </a:r>
          </a:p>
        </p:txBody>
      </p:sp>
      <p:sp>
        <p:nvSpPr>
          <p:cNvPr id="14" name="TextBox 13">
            <a:extLst>
              <a:ext uri="{FF2B5EF4-FFF2-40B4-BE49-F238E27FC236}">
                <a16:creationId xmlns:a16="http://schemas.microsoft.com/office/drawing/2014/main" id="{0248915B-BDFF-4DE1-B0CF-5DDC4669BAFC}"/>
              </a:ext>
            </a:extLst>
          </p:cNvPr>
          <p:cNvSpPr txBox="1"/>
          <p:nvPr/>
        </p:nvSpPr>
        <p:spPr>
          <a:xfrm>
            <a:off x="405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10</a:t>
            </a:r>
          </a:p>
        </p:txBody>
      </p:sp>
      <p:sp>
        <p:nvSpPr>
          <p:cNvPr id="15" name="TextBox 14">
            <a:extLst>
              <a:ext uri="{FF2B5EF4-FFF2-40B4-BE49-F238E27FC236}">
                <a16:creationId xmlns:a16="http://schemas.microsoft.com/office/drawing/2014/main" id="{34A65339-D774-4E59-8D8D-BA833E0E2E52}"/>
              </a:ext>
            </a:extLst>
          </p:cNvPr>
          <p:cNvSpPr txBox="1"/>
          <p:nvPr/>
        </p:nvSpPr>
        <p:spPr>
          <a:xfrm>
            <a:off x="459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13</a:t>
            </a:r>
          </a:p>
        </p:txBody>
      </p:sp>
      <p:sp>
        <p:nvSpPr>
          <p:cNvPr id="16" name="TextBox 15">
            <a:extLst>
              <a:ext uri="{FF2B5EF4-FFF2-40B4-BE49-F238E27FC236}">
                <a16:creationId xmlns:a16="http://schemas.microsoft.com/office/drawing/2014/main" id="{C5A3FAC3-21BA-49F5-9BD9-FE03F6CCF99B}"/>
              </a:ext>
            </a:extLst>
          </p:cNvPr>
          <p:cNvSpPr txBox="1"/>
          <p:nvPr/>
        </p:nvSpPr>
        <p:spPr>
          <a:xfrm>
            <a:off x="513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15</a:t>
            </a:r>
          </a:p>
        </p:txBody>
      </p:sp>
      <p:sp>
        <p:nvSpPr>
          <p:cNvPr id="17" name="TextBox 16">
            <a:extLst>
              <a:ext uri="{FF2B5EF4-FFF2-40B4-BE49-F238E27FC236}">
                <a16:creationId xmlns:a16="http://schemas.microsoft.com/office/drawing/2014/main" id="{92879837-83C3-4351-995E-63A3753EBA1E}"/>
              </a:ext>
            </a:extLst>
          </p:cNvPr>
          <p:cNvSpPr txBox="1"/>
          <p:nvPr/>
        </p:nvSpPr>
        <p:spPr>
          <a:xfrm>
            <a:off x="567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23</a:t>
            </a:r>
          </a:p>
        </p:txBody>
      </p:sp>
      <p:sp>
        <p:nvSpPr>
          <p:cNvPr id="18" name="TextBox 17">
            <a:extLst>
              <a:ext uri="{FF2B5EF4-FFF2-40B4-BE49-F238E27FC236}">
                <a16:creationId xmlns:a16="http://schemas.microsoft.com/office/drawing/2014/main" id="{26A7DE43-B8A6-4AD7-83FD-1A3987E76F77}"/>
              </a:ext>
            </a:extLst>
          </p:cNvPr>
          <p:cNvSpPr txBox="1"/>
          <p:nvPr/>
        </p:nvSpPr>
        <p:spPr>
          <a:xfrm>
            <a:off x="6216322" y="1137709"/>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25</a:t>
            </a:r>
          </a:p>
        </p:txBody>
      </p:sp>
      <p:sp>
        <p:nvSpPr>
          <p:cNvPr id="19" name="TextBox 18">
            <a:extLst>
              <a:ext uri="{FF2B5EF4-FFF2-40B4-BE49-F238E27FC236}">
                <a16:creationId xmlns:a16="http://schemas.microsoft.com/office/drawing/2014/main" id="{9C4F731F-7445-4646-A55D-3B4292E4E66A}"/>
              </a:ext>
            </a:extLst>
          </p:cNvPr>
          <p:cNvSpPr txBox="1"/>
          <p:nvPr/>
        </p:nvSpPr>
        <p:spPr>
          <a:xfrm>
            <a:off x="6756322" y="1137708"/>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28</a:t>
            </a:r>
          </a:p>
        </p:txBody>
      </p:sp>
      <p:sp>
        <p:nvSpPr>
          <p:cNvPr id="20" name="TextBox 19">
            <a:extLst>
              <a:ext uri="{FF2B5EF4-FFF2-40B4-BE49-F238E27FC236}">
                <a16:creationId xmlns:a16="http://schemas.microsoft.com/office/drawing/2014/main" id="{A30A52C4-7F40-4985-AB32-468C948B446D}"/>
              </a:ext>
            </a:extLst>
          </p:cNvPr>
          <p:cNvSpPr txBox="1"/>
          <p:nvPr/>
        </p:nvSpPr>
        <p:spPr>
          <a:xfrm>
            <a:off x="189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0</a:t>
            </a:r>
          </a:p>
        </p:txBody>
      </p:sp>
      <p:sp>
        <p:nvSpPr>
          <p:cNvPr id="21" name="TextBox 20">
            <a:extLst>
              <a:ext uri="{FF2B5EF4-FFF2-40B4-BE49-F238E27FC236}">
                <a16:creationId xmlns:a16="http://schemas.microsoft.com/office/drawing/2014/main" id="{4B69488E-B2D3-4A0F-A720-DF99B0CD6E38}"/>
              </a:ext>
            </a:extLst>
          </p:cNvPr>
          <p:cNvSpPr txBox="1"/>
          <p:nvPr/>
        </p:nvSpPr>
        <p:spPr>
          <a:xfrm>
            <a:off x="243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a:t>
            </a:r>
          </a:p>
        </p:txBody>
      </p:sp>
      <p:sp>
        <p:nvSpPr>
          <p:cNvPr id="22" name="TextBox 21">
            <a:extLst>
              <a:ext uri="{FF2B5EF4-FFF2-40B4-BE49-F238E27FC236}">
                <a16:creationId xmlns:a16="http://schemas.microsoft.com/office/drawing/2014/main" id="{67AAFBA3-34D0-474E-9E22-C628D8D08D7B}"/>
              </a:ext>
            </a:extLst>
          </p:cNvPr>
          <p:cNvSpPr txBox="1"/>
          <p:nvPr/>
        </p:nvSpPr>
        <p:spPr>
          <a:xfrm>
            <a:off x="297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2</a:t>
            </a:r>
          </a:p>
        </p:txBody>
      </p:sp>
      <p:sp>
        <p:nvSpPr>
          <p:cNvPr id="23" name="TextBox 22">
            <a:extLst>
              <a:ext uri="{FF2B5EF4-FFF2-40B4-BE49-F238E27FC236}">
                <a16:creationId xmlns:a16="http://schemas.microsoft.com/office/drawing/2014/main" id="{14F7C597-88D4-4AE3-9EB7-FCDD1436ECE4}"/>
              </a:ext>
            </a:extLst>
          </p:cNvPr>
          <p:cNvSpPr txBox="1"/>
          <p:nvPr/>
        </p:nvSpPr>
        <p:spPr>
          <a:xfrm>
            <a:off x="3513348"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3</a:t>
            </a:r>
          </a:p>
        </p:txBody>
      </p:sp>
      <p:sp>
        <p:nvSpPr>
          <p:cNvPr id="24" name="TextBox 23">
            <a:extLst>
              <a:ext uri="{FF2B5EF4-FFF2-40B4-BE49-F238E27FC236}">
                <a16:creationId xmlns:a16="http://schemas.microsoft.com/office/drawing/2014/main" id="{A9733B2E-CD41-4AEB-885F-3EF27696E62C}"/>
              </a:ext>
            </a:extLst>
          </p:cNvPr>
          <p:cNvSpPr txBox="1"/>
          <p:nvPr/>
        </p:nvSpPr>
        <p:spPr>
          <a:xfrm>
            <a:off x="405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4</a:t>
            </a:r>
          </a:p>
        </p:txBody>
      </p:sp>
      <p:sp>
        <p:nvSpPr>
          <p:cNvPr id="25" name="TextBox 24">
            <a:extLst>
              <a:ext uri="{FF2B5EF4-FFF2-40B4-BE49-F238E27FC236}">
                <a16:creationId xmlns:a16="http://schemas.microsoft.com/office/drawing/2014/main" id="{99891F10-8539-4573-B4F4-519F78ABC87B}"/>
              </a:ext>
            </a:extLst>
          </p:cNvPr>
          <p:cNvSpPr txBox="1"/>
          <p:nvPr/>
        </p:nvSpPr>
        <p:spPr>
          <a:xfrm>
            <a:off x="459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5</a:t>
            </a:r>
          </a:p>
        </p:txBody>
      </p:sp>
      <p:sp>
        <p:nvSpPr>
          <p:cNvPr id="26" name="TextBox 25">
            <a:extLst>
              <a:ext uri="{FF2B5EF4-FFF2-40B4-BE49-F238E27FC236}">
                <a16:creationId xmlns:a16="http://schemas.microsoft.com/office/drawing/2014/main" id="{B80D5D9E-65DA-48AF-AAA1-FF5CA835C4E9}"/>
              </a:ext>
            </a:extLst>
          </p:cNvPr>
          <p:cNvSpPr txBox="1"/>
          <p:nvPr/>
        </p:nvSpPr>
        <p:spPr>
          <a:xfrm>
            <a:off x="513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6</a:t>
            </a:r>
          </a:p>
        </p:txBody>
      </p:sp>
      <p:sp>
        <p:nvSpPr>
          <p:cNvPr id="27" name="TextBox 26">
            <a:extLst>
              <a:ext uri="{FF2B5EF4-FFF2-40B4-BE49-F238E27FC236}">
                <a16:creationId xmlns:a16="http://schemas.microsoft.com/office/drawing/2014/main" id="{900E58C3-4B97-4985-9533-BEA482C843FD}"/>
              </a:ext>
            </a:extLst>
          </p:cNvPr>
          <p:cNvSpPr txBox="1"/>
          <p:nvPr/>
        </p:nvSpPr>
        <p:spPr>
          <a:xfrm>
            <a:off x="567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7</a:t>
            </a:r>
          </a:p>
        </p:txBody>
      </p:sp>
      <p:sp>
        <p:nvSpPr>
          <p:cNvPr id="28" name="TextBox 27">
            <a:extLst>
              <a:ext uri="{FF2B5EF4-FFF2-40B4-BE49-F238E27FC236}">
                <a16:creationId xmlns:a16="http://schemas.microsoft.com/office/drawing/2014/main" id="{8C4AFE9C-5301-4DBC-9CE0-163A78530AC6}"/>
              </a:ext>
            </a:extLst>
          </p:cNvPr>
          <p:cNvSpPr txBox="1"/>
          <p:nvPr/>
        </p:nvSpPr>
        <p:spPr>
          <a:xfrm>
            <a:off x="6216322" y="737598"/>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8</a:t>
            </a:r>
          </a:p>
        </p:txBody>
      </p:sp>
      <p:sp>
        <p:nvSpPr>
          <p:cNvPr id="29" name="TextBox 28">
            <a:extLst>
              <a:ext uri="{FF2B5EF4-FFF2-40B4-BE49-F238E27FC236}">
                <a16:creationId xmlns:a16="http://schemas.microsoft.com/office/drawing/2014/main" id="{4E0B2B6E-F9F8-400D-952D-ECEA83854978}"/>
              </a:ext>
            </a:extLst>
          </p:cNvPr>
          <p:cNvSpPr txBox="1"/>
          <p:nvPr/>
        </p:nvSpPr>
        <p:spPr>
          <a:xfrm>
            <a:off x="6756322" y="737597"/>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A03EF77D-284F-402F-94F5-331B26F4B1B1}"/>
              </a:ext>
            </a:extLst>
          </p:cNvPr>
          <p:cNvSpPr txBox="1"/>
          <p:nvPr/>
        </p:nvSpPr>
        <p:spPr>
          <a:xfrm>
            <a:off x="729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31</a:t>
            </a:r>
          </a:p>
        </p:txBody>
      </p:sp>
      <p:sp>
        <p:nvSpPr>
          <p:cNvPr id="31" name="TextBox 30">
            <a:extLst>
              <a:ext uri="{FF2B5EF4-FFF2-40B4-BE49-F238E27FC236}">
                <a16:creationId xmlns:a16="http://schemas.microsoft.com/office/drawing/2014/main" id="{BC115547-9389-47CD-AB94-66121F6E1548}"/>
              </a:ext>
            </a:extLst>
          </p:cNvPr>
          <p:cNvSpPr txBox="1"/>
          <p:nvPr/>
        </p:nvSpPr>
        <p:spPr>
          <a:xfrm>
            <a:off x="7836322" y="1137707"/>
            <a:ext cx="540000" cy="461665"/>
          </a:xfrm>
          <a:prstGeom prst="rect">
            <a:avLst/>
          </a:prstGeom>
          <a:solidFill>
            <a:schemeClr val="accent3">
              <a:lumMod val="75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37</a:t>
            </a:r>
          </a:p>
        </p:txBody>
      </p:sp>
      <p:sp>
        <p:nvSpPr>
          <p:cNvPr id="32" name="TextBox 31">
            <a:extLst>
              <a:ext uri="{FF2B5EF4-FFF2-40B4-BE49-F238E27FC236}">
                <a16:creationId xmlns:a16="http://schemas.microsoft.com/office/drawing/2014/main" id="{19727E11-C4C8-40CF-89BA-A34423F45112}"/>
              </a:ext>
            </a:extLst>
          </p:cNvPr>
          <p:cNvSpPr txBox="1"/>
          <p:nvPr/>
        </p:nvSpPr>
        <p:spPr>
          <a:xfrm>
            <a:off x="837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41</a:t>
            </a:r>
          </a:p>
        </p:txBody>
      </p:sp>
      <p:sp>
        <p:nvSpPr>
          <p:cNvPr id="33" name="TextBox 32">
            <a:extLst>
              <a:ext uri="{FF2B5EF4-FFF2-40B4-BE49-F238E27FC236}">
                <a16:creationId xmlns:a16="http://schemas.microsoft.com/office/drawing/2014/main" id="{CEBBDF0E-5240-4CC3-9FA3-DCA918EC1A1A}"/>
              </a:ext>
            </a:extLst>
          </p:cNvPr>
          <p:cNvSpPr txBox="1"/>
          <p:nvPr/>
        </p:nvSpPr>
        <p:spPr>
          <a:xfrm>
            <a:off x="891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43</a:t>
            </a:r>
          </a:p>
        </p:txBody>
      </p:sp>
      <p:sp>
        <p:nvSpPr>
          <p:cNvPr id="34" name="TextBox 33">
            <a:extLst>
              <a:ext uri="{FF2B5EF4-FFF2-40B4-BE49-F238E27FC236}">
                <a16:creationId xmlns:a16="http://schemas.microsoft.com/office/drawing/2014/main" id="{21B82130-3170-4FE3-B356-352B36470EFC}"/>
              </a:ext>
            </a:extLst>
          </p:cNvPr>
          <p:cNvSpPr txBox="1"/>
          <p:nvPr/>
        </p:nvSpPr>
        <p:spPr>
          <a:xfrm>
            <a:off x="9456322" y="1137707"/>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49</a:t>
            </a:r>
          </a:p>
        </p:txBody>
      </p:sp>
      <p:sp>
        <p:nvSpPr>
          <p:cNvPr id="35" name="TextBox 34">
            <a:extLst>
              <a:ext uri="{FF2B5EF4-FFF2-40B4-BE49-F238E27FC236}">
                <a16:creationId xmlns:a16="http://schemas.microsoft.com/office/drawing/2014/main" id="{55369B24-9C51-4235-956C-14D8FAA6BDE9}"/>
              </a:ext>
            </a:extLst>
          </p:cNvPr>
          <p:cNvSpPr txBox="1"/>
          <p:nvPr/>
        </p:nvSpPr>
        <p:spPr>
          <a:xfrm>
            <a:off x="9996322"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52</a:t>
            </a:r>
          </a:p>
        </p:txBody>
      </p:sp>
      <p:sp>
        <p:nvSpPr>
          <p:cNvPr id="36" name="TextBox 35">
            <a:extLst>
              <a:ext uri="{FF2B5EF4-FFF2-40B4-BE49-F238E27FC236}">
                <a16:creationId xmlns:a16="http://schemas.microsoft.com/office/drawing/2014/main" id="{1EC79016-98E6-4C27-991F-9F2B2F3B1C73}"/>
              </a:ext>
            </a:extLst>
          </p:cNvPr>
          <p:cNvSpPr txBox="1"/>
          <p:nvPr/>
        </p:nvSpPr>
        <p:spPr>
          <a:xfrm>
            <a:off x="729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10</a:t>
            </a:r>
          </a:p>
        </p:txBody>
      </p:sp>
      <p:sp>
        <p:nvSpPr>
          <p:cNvPr id="37" name="TextBox 36">
            <a:extLst>
              <a:ext uri="{FF2B5EF4-FFF2-40B4-BE49-F238E27FC236}">
                <a16:creationId xmlns:a16="http://schemas.microsoft.com/office/drawing/2014/main" id="{FBA9A4C7-B875-4954-8B16-09E121EBDC0E}"/>
              </a:ext>
            </a:extLst>
          </p:cNvPr>
          <p:cNvSpPr txBox="1"/>
          <p:nvPr/>
        </p:nvSpPr>
        <p:spPr>
          <a:xfrm>
            <a:off x="783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11</a:t>
            </a:r>
          </a:p>
        </p:txBody>
      </p:sp>
      <p:sp>
        <p:nvSpPr>
          <p:cNvPr id="38" name="TextBox 37">
            <a:extLst>
              <a:ext uri="{FF2B5EF4-FFF2-40B4-BE49-F238E27FC236}">
                <a16:creationId xmlns:a16="http://schemas.microsoft.com/office/drawing/2014/main" id="{73E5D82E-8D09-446A-8F97-45DA781CB709}"/>
              </a:ext>
            </a:extLst>
          </p:cNvPr>
          <p:cNvSpPr txBox="1"/>
          <p:nvPr/>
        </p:nvSpPr>
        <p:spPr>
          <a:xfrm>
            <a:off x="837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12</a:t>
            </a:r>
          </a:p>
        </p:txBody>
      </p:sp>
      <p:sp>
        <p:nvSpPr>
          <p:cNvPr id="39" name="TextBox 38">
            <a:extLst>
              <a:ext uri="{FF2B5EF4-FFF2-40B4-BE49-F238E27FC236}">
                <a16:creationId xmlns:a16="http://schemas.microsoft.com/office/drawing/2014/main" id="{3C150859-B5D5-4517-A3FC-FF03EC4C3A0F}"/>
              </a:ext>
            </a:extLst>
          </p:cNvPr>
          <p:cNvSpPr txBox="1"/>
          <p:nvPr/>
        </p:nvSpPr>
        <p:spPr>
          <a:xfrm>
            <a:off x="891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13</a:t>
            </a:r>
          </a:p>
        </p:txBody>
      </p:sp>
      <p:sp>
        <p:nvSpPr>
          <p:cNvPr id="40" name="TextBox 39">
            <a:extLst>
              <a:ext uri="{FF2B5EF4-FFF2-40B4-BE49-F238E27FC236}">
                <a16:creationId xmlns:a16="http://schemas.microsoft.com/office/drawing/2014/main" id="{C5FA5ED0-0C7F-42BA-A78F-9BBDDCDCF656}"/>
              </a:ext>
            </a:extLst>
          </p:cNvPr>
          <p:cNvSpPr txBox="1"/>
          <p:nvPr/>
        </p:nvSpPr>
        <p:spPr>
          <a:xfrm>
            <a:off x="9456322" y="737596"/>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14</a:t>
            </a:r>
          </a:p>
        </p:txBody>
      </p:sp>
      <p:sp>
        <p:nvSpPr>
          <p:cNvPr id="41" name="TextBox 40">
            <a:extLst>
              <a:ext uri="{FF2B5EF4-FFF2-40B4-BE49-F238E27FC236}">
                <a16:creationId xmlns:a16="http://schemas.microsoft.com/office/drawing/2014/main" id="{956CA0D6-2709-4180-A750-0DF0678B669F}"/>
              </a:ext>
            </a:extLst>
          </p:cNvPr>
          <p:cNvSpPr txBox="1"/>
          <p:nvPr/>
        </p:nvSpPr>
        <p:spPr>
          <a:xfrm>
            <a:off x="9996322"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15</a:t>
            </a:r>
          </a:p>
        </p:txBody>
      </p:sp>
      <p:sp>
        <p:nvSpPr>
          <p:cNvPr id="42" name="TextBox 41">
            <a:extLst>
              <a:ext uri="{FF2B5EF4-FFF2-40B4-BE49-F238E27FC236}">
                <a16:creationId xmlns:a16="http://schemas.microsoft.com/office/drawing/2014/main" id="{FF992E0E-B2C5-48A2-B64F-5D7BED9B7D41}"/>
              </a:ext>
            </a:extLst>
          </p:cNvPr>
          <p:cNvSpPr txBox="1"/>
          <p:nvPr/>
        </p:nvSpPr>
        <p:spPr>
          <a:xfrm>
            <a:off x="10536323" y="1137706"/>
            <a:ext cx="540000" cy="461665"/>
          </a:xfrm>
          <a:prstGeom prst="rect">
            <a:avLst/>
          </a:prstGeom>
          <a:solidFill>
            <a:schemeClr val="tx1">
              <a:lumMod val="40000"/>
              <a:lumOff val="60000"/>
            </a:schemeClr>
          </a:solidFill>
          <a:ln>
            <a:solidFill>
              <a:schemeClr val="bg1">
                <a:lumMod val="85000"/>
              </a:schemeClr>
            </a:solidFill>
          </a:ln>
        </p:spPr>
        <p:txBody>
          <a:bodyPr wrap="square" rtlCol="0">
            <a:spAutoFit/>
          </a:bodyPr>
          <a:lstStyle/>
          <a:p>
            <a:pPr algn="ctr"/>
            <a:r>
              <a:rPr lang="ro-RO" sz="2400" dirty="0">
                <a:solidFill>
                  <a:schemeClr val="bg1"/>
                </a:solidFill>
                <a:latin typeface="Consolas" panose="020B0609020204030204" pitchFamily="49" charset="0"/>
              </a:rPr>
              <a:t>58</a:t>
            </a:r>
          </a:p>
        </p:txBody>
      </p:sp>
      <p:sp>
        <p:nvSpPr>
          <p:cNvPr id="43" name="TextBox 42">
            <a:extLst>
              <a:ext uri="{FF2B5EF4-FFF2-40B4-BE49-F238E27FC236}">
                <a16:creationId xmlns:a16="http://schemas.microsoft.com/office/drawing/2014/main" id="{6B366365-7A7B-4100-ADC2-169F42D92A0A}"/>
              </a:ext>
            </a:extLst>
          </p:cNvPr>
          <p:cNvSpPr txBox="1"/>
          <p:nvPr/>
        </p:nvSpPr>
        <p:spPr>
          <a:xfrm>
            <a:off x="10536323" y="737595"/>
            <a:ext cx="540000" cy="400110"/>
          </a:xfrm>
          <a:prstGeom prst="rect">
            <a:avLst/>
          </a:prstGeom>
          <a:noFill/>
          <a:ln>
            <a:noFill/>
          </a:ln>
        </p:spPr>
        <p:txBody>
          <a:bodyPr wrap="square" rtlCol="0">
            <a:spAutoFit/>
          </a:bodyPr>
          <a:lstStyle/>
          <a:p>
            <a:pPr algn="ctr"/>
            <a:r>
              <a:rPr lang="ro-RO" sz="2000" dirty="0">
                <a:solidFill>
                  <a:schemeClr val="accent4">
                    <a:lumMod val="75000"/>
                  </a:schemeClr>
                </a:solidFill>
                <a:latin typeface="Consolas" panose="020B0609020204030204" pitchFamily="49" charset="0"/>
              </a:rPr>
              <a:t>16</a:t>
            </a:r>
          </a:p>
        </p:txBody>
      </p:sp>
      <p:grpSp>
        <p:nvGrpSpPr>
          <p:cNvPr id="44" name="Group 43">
            <a:extLst>
              <a:ext uri="{FF2B5EF4-FFF2-40B4-BE49-F238E27FC236}">
                <a16:creationId xmlns:a16="http://schemas.microsoft.com/office/drawing/2014/main" id="{D7F288BE-C288-4FE7-8861-C82561979584}"/>
              </a:ext>
            </a:extLst>
          </p:cNvPr>
          <p:cNvGrpSpPr/>
          <p:nvPr/>
        </p:nvGrpSpPr>
        <p:grpSpPr>
          <a:xfrm>
            <a:off x="7724912" y="1609936"/>
            <a:ext cx="756000" cy="1091477"/>
            <a:chOff x="6651412" y="1609936"/>
            <a:chExt cx="756000" cy="1091477"/>
          </a:xfrm>
        </p:grpSpPr>
        <p:sp>
          <p:nvSpPr>
            <p:cNvPr id="45" name="TextBox 44">
              <a:extLst>
                <a:ext uri="{FF2B5EF4-FFF2-40B4-BE49-F238E27FC236}">
                  <a16:creationId xmlns:a16="http://schemas.microsoft.com/office/drawing/2014/main" id="{F4E0B4F2-32BD-407E-9929-ECD668D13C38}"/>
                </a:ext>
              </a:extLst>
            </p:cNvPr>
            <p:cNvSpPr txBox="1"/>
            <p:nvPr/>
          </p:nvSpPr>
          <p:spPr>
            <a:xfrm>
              <a:off x="6651412" y="2161413"/>
              <a:ext cx="756000" cy="540000"/>
            </a:xfrm>
            <a:prstGeom prst="rect">
              <a:avLst/>
            </a:prstGeom>
            <a:noFill/>
            <a:ln>
              <a:noFill/>
            </a:ln>
          </p:spPr>
          <p:txBody>
            <a:bodyPr wrap="square" rtlCol="0">
              <a:spAutoFit/>
            </a:bodyPr>
            <a:lstStyle/>
            <a:p>
              <a:pPr algn="ctr"/>
              <a:r>
                <a:rPr lang="ro-RO" sz="2400" b="1" dirty="0" err="1">
                  <a:solidFill>
                    <a:srgbClr val="C00000"/>
                  </a:solidFill>
                  <a:latin typeface="Consolas" panose="020B0609020204030204" pitchFamily="49" charset="0"/>
                </a:rPr>
                <a:t>mij</a:t>
              </a:r>
              <a:endParaRPr lang="ro-RO" b="1" dirty="0">
                <a:solidFill>
                  <a:srgbClr val="C00000"/>
                </a:solidFill>
                <a:latin typeface="Consolas" panose="020B0609020204030204" pitchFamily="49" charset="0"/>
              </a:endParaRPr>
            </a:p>
          </p:txBody>
        </p:sp>
        <p:grpSp>
          <p:nvGrpSpPr>
            <p:cNvPr id="46" name="Group 45">
              <a:extLst>
                <a:ext uri="{FF2B5EF4-FFF2-40B4-BE49-F238E27FC236}">
                  <a16:creationId xmlns:a16="http://schemas.microsoft.com/office/drawing/2014/main" id="{7479433D-AA6C-4DC7-B2B8-D1539DF40B0F}"/>
                </a:ext>
              </a:extLst>
            </p:cNvPr>
            <p:cNvGrpSpPr/>
            <p:nvPr/>
          </p:nvGrpSpPr>
          <p:grpSpPr>
            <a:xfrm>
              <a:off x="6756010" y="1609936"/>
              <a:ext cx="540726" cy="555924"/>
              <a:chOff x="6771885" y="1609936"/>
              <a:chExt cx="540726" cy="555924"/>
            </a:xfrm>
          </p:grpSpPr>
          <p:sp>
            <p:nvSpPr>
              <p:cNvPr id="47" name="Arrow: Pentagon 46">
                <a:extLst>
                  <a:ext uri="{FF2B5EF4-FFF2-40B4-BE49-F238E27FC236}">
                    <a16:creationId xmlns:a16="http://schemas.microsoft.com/office/drawing/2014/main" id="{7517A2AD-29D2-4BAA-9D6C-CEDD9D5663CC}"/>
                  </a:ext>
                </a:extLst>
              </p:cNvPr>
              <p:cNvSpPr/>
              <p:nvPr/>
            </p:nvSpPr>
            <p:spPr>
              <a:xfrm rot="16200000">
                <a:off x="6915885" y="1465936"/>
                <a:ext cx="252000" cy="540000"/>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TextBox 47">
                <a:extLst>
                  <a:ext uri="{FF2B5EF4-FFF2-40B4-BE49-F238E27FC236}">
                    <a16:creationId xmlns:a16="http://schemas.microsoft.com/office/drawing/2014/main" id="{B72C27E0-8D0A-4427-9F56-0FB4A333EA04}"/>
                  </a:ext>
                </a:extLst>
              </p:cNvPr>
              <p:cNvSpPr txBox="1"/>
              <p:nvPr/>
            </p:nvSpPr>
            <p:spPr>
              <a:xfrm>
                <a:off x="6772611" y="1769860"/>
                <a:ext cx="540000" cy="396000"/>
              </a:xfrm>
              <a:prstGeom prst="rect">
                <a:avLst/>
              </a:prstGeom>
              <a:solidFill>
                <a:schemeClr val="accent4">
                  <a:lumMod val="75000"/>
                </a:schemeClr>
              </a:solidFill>
              <a:ln w="12700">
                <a:noFill/>
              </a:ln>
            </p:spPr>
            <p:txBody>
              <a:bodyPr wrap="square" rtlCol="0">
                <a:spAutoFit/>
              </a:bodyPr>
              <a:lstStyle/>
              <a:p>
                <a:pPr algn="ctr"/>
                <a:r>
                  <a:rPr lang="ro-RO" sz="2400" dirty="0">
                    <a:solidFill>
                      <a:schemeClr val="bg1"/>
                    </a:solidFill>
                    <a:latin typeface="Consolas" panose="020B0609020204030204" pitchFamily="49" charset="0"/>
                  </a:rPr>
                  <a:t>37</a:t>
                </a:r>
              </a:p>
            </p:txBody>
          </p:sp>
        </p:grpSp>
      </p:grpSp>
      <p:pic>
        <p:nvPicPr>
          <p:cNvPr id="53" name="Content Placeholder 52" descr="Checkmark">
            <a:extLst>
              <a:ext uri="{FF2B5EF4-FFF2-40B4-BE49-F238E27FC236}">
                <a16:creationId xmlns:a16="http://schemas.microsoft.com/office/drawing/2014/main" id="{43BF25C6-49D1-4C52-BCA3-A52771656EE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838657" y="995436"/>
            <a:ext cx="720000" cy="720000"/>
          </a:xfrm>
        </p:spPr>
      </p:pic>
      <p:grpSp>
        <p:nvGrpSpPr>
          <p:cNvPr id="49" name="Group 48">
            <a:extLst>
              <a:ext uri="{FF2B5EF4-FFF2-40B4-BE49-F238E27FC236}">
                <a16:creationId xmlns:a16="http://schemas.microsoft.com/office/drawing/2014/main" id="{AD73C4C5-6114-4809-9B3A-E4628D4E9F22}"/>
              </a:ext>
            </a:extLst>
          </p:cNvPr>
          <p:cNvGrpSpPr/>
          <p:nvPr/>
        </p:nvGrpSpPr>
        <p:grpSpPr>
          <a:xfrm>
            <a:off x="7736714" y="2751813"/>
            <a:ext cx="540000" cy="1026036"/>
            <a:chOff x="1898657" y="1602001"/>
            <a:chExt cx="540000" cy="1026036"/>
          </a:xfrm>
        </p:grpSpPr>
        <p:sp>
          <p:nvSpPr>
            <p:cNvPr id="50" name="TextBox 49">
              <a:extLst>
                <a:ext uri="{FF2B5EF4-FFF2-40B4-BE49-F238E27FC236}">
                  <a16:creationId xmlns:a16="http://schemas.microsoft.com/office/drawing/2014/main" id="{2DE5112B-0716-4BAE-A514-E46D63355F68}"/>
                </a:ext>
              </a:extLst>
            </p:cNvPr>
            <p:cNvSpPr txBox="1"/>
            <p:nvPr/>
          </p:nvSpPr>
          <p:spPr>
            <a:xfrm>
              <a:off x="1898657" y="2166372"/>
              <a:ext cx="540000" cy="461665"/>
            </a:xfrm>
            <a:prstGeom prst="rect">
              <a:avLst/>
            </a:prstGeom>
            <a:noFill/>
            <a:ln>
              <a:noFill/>
            </a:ln>
          </p:spPr>
          <p:txBody>
            <a:bodyPr wrap="square" rtlCol="0">
              <a:spAutoFit/>
            </a:bodyPr>
            <a:lstStyle/>
            <a:p>
              <a:pPr algn="ctr"/>
              <a:r>
                <a:rPr lang="ro-RO" sz="2400" b="1" dirty="0">
                  <a:solidFill>
                    <a:srgbClr val="00B050"/>
                  </a:solidFill>
                  <a:latin typeface="Consolas" panose="020B0609020204030204" pitchFamily="49" charset="0"/>
                </a:rPr>
                <a:t>i</a:t>
              </a:r>
              <a:endParaRPr lang="ro-RO" b="1" dirty="0">
                <a:solidFill>
                  <a:srgbClr val="00B050"/>
                </a:solidFill>
                <a:latin typeface="Consolas" panose="020B0609020204030204" pitchFamily="49" charset="0"/>
              </a:endParaRPr>
            </a:p>
          </p:txBody>
        </p:sp>
        <p:cxnSp>
          <p:nvCxnSpPr>
            <p:cNvPr id="51" name="Straight Arrow Connector 50">
              <a:extLst>
                <a:ext uri="{FF2B5EF4-FFF2-40B4-BE49-F238E27FC236}">
                  <a16:creationId xmlns:a16="http://schemas.microsoft.com/office/drawing/2014/main" id="{D42F152D-422C-4258-BF08-51C27278661F}"/>
                </a:ext>
              </a:extLst>
            </p:cNvPr>
            <p:cNvCxnSpPr/>
            <p:nvPr/>
          </p:nvCxnSpPr>
          <p:spPr>
            <a:xfrm flipV="1">
              <a:off x="2163348" y="1602001"/>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C9E250F7-9F50-4503-A024-5FF73FAD4389}"/>
              </a:ext>
            </a:extLst>
          </p:cNvPr>
          <p:cNvGrpSpPr/>
          <p:nvPr/>
        </p:nvGrpSpPr>
        <p:grpSpPr>
          <a:xfrm>
            <a:off x="7916714" y="2757368"/>
            <a:ext cx="540000" cy="1020481"/>
            <a:chOff x="7894412" y="2757368"/>
            <a:chExt cx="540000" cy="1020481"/>
          </a:xfrm>
        </p:grpSpPr>
        <p:sp>
          <p:nvSpPr>
            <p:cNvPr id="54" name="TextBox 53">
              <a:extLst>
                <a:ext uri="{FF2B5EF4-FFF2-40B4-BE49-F238E27FC236}">
                  <a16:creationId xmlns:a16="http://schemas.microsoft.com/office/drawing/2014/main" id="{69E7C90B-DD37-4DD3-87E6-698D9D0D514E}"/>
                </a:ext>
              </a:extLst>
            </p:cNvPr>
            <p:cNvSpPr txBox="1"/>
            <p:nvPr/>
          </p:nvSpPr>
          <p:spPr>
            <a:xfrm>
              <a:off x="7894412" y="3316184"/>
              <a:ext cx="540000" cy="461665"/>
            </a:xfrm>
            <a:prstGeom prst="rect">
              <a:avLst/>
            </a:prstGeom>
            <a:noFill/>
            <a:ln>
              <a:noFill/>
            </a:ln>
          </p:spPr>
          <p:txBody>
            <a:bodyPr wrap="square" rtlCol="0">
              <a:spAutoFit/>
            </a:bodyPr>
            <a:lstStyle/>
            <a:p>
              <a:pPr algn="ctr"/>
              <a:r>
                <a:rPr lang="ro-RO" sz="2400" b="1" dirty="0">
                  <a:solidFill>
                    <a:srgbClr val="0070C0"/>
                  </a:solidFill>
                  <a:latin typeface="Consolas" panose="020B0609020204030204" pitchFamily="49" charset="0"/>
                </a:rPr>
                <a:t>j</a:t>
              </a:r>
              <a:endParaRPr lang="ro-RO" b="1" dirty="0">
                <a:solidFill>
                  <a:srgbClr val="0070C0"/>
                </a:solidFill>
                <a:latin typeface="Consolas" panose="020B0609020204030204" pitchFamily="49" charset="0"/>
              </a:endParaRPr>
            </a:p>
          </p:txBody>
        </p:sp>
        <p:cxnSp>
          <p:nvCxnSpPr>
            <p:cNvPr id="55" name="Straight Arrow Connector 54">
              <a:extLst>
                <a:ext uri="{FF2B5EF4-FFF2-40B4-BE49-F238E27FC236}">
                  <a16:creationId xmlns:a16="http://schemas.microsoft.com/office/drawing/2014/main" id="{A7A763C4-9219-4091-8C29-872B16560035}"/>
                </a:ext>
              </a:extLst>
            </p:cNvPr>
            <p:cNvCxnSpPr/>
            <p:nvPr/>
          </p:nvCxnSpPr>
          <p:spPr>
            <a:xfrm flipV="1">
              <a:off x="8165204" y="2757368"/>
              <a:ext cx="0" cy="540000"/>
            </a:xfrm>
            <a:prstGeom prst="straightConnector1">
              <a:avLst/>
            </a:prstGeom>
            <a:ln w="38100">
              <a:solidFill>
                <a:srgbClr val="C00000"/>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91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7704-9906-4AC1-BE53-9EAF50FC3FE3}"/>
              </a:ext>
            </a:extLst>
          </p:cNvPr>
          <p:cNvSpPr>
            <a:spLocks noGrp="1"/>
          </p:cNvSpPr>
          <p:nvPr>
            <p:ph type="title"/>
          </p:nvPr>
        </p:nvSpPr>
        <p:spPr/>
        <p:txBody>
          <a:bodyPr>
            <a:normAutofit/>
          </a:bodyPr>
          <a:lstStyle/>
          <a:p>
            <a:r>
              <a:rPr lang="ro-RO" dirty="0"/>
              <a:t>#1024 </a:t>
            </a:r>
            <a:r>
              <a:rPr lang="ro-RO" dirty="0" err="1"/>
              <a:t>QuickSort</a:t>
            </a:r>
            <a:endParaRPr lang="ro-RO" dirty="0"/>
          </a:p>
        </p:txBody>
      </p:sp>
      <p:sp>
        <p:nvSpPr>
          <p:cNvPr id="3" name="Content Placeholder 2">
            <a:extLst>
              <a:ext uri="{FF2B5EF4-FFF2-40B4-BE49-F238E27FC236}">
                <a16:creationId xmlns:a16="http://schemas.microsoft.com/office/drawing/2014/main" id="{60316B8A-988C-45C9-8D00-1769ADB8D4A8}"/>
              </a:ext>
            </a:extLst>
          </p:cNvPr>
          <p:cNvSpPr>
            <a:spLocks noGrp="1"/>
          </p:cNvSpPr>
          <p:nvPr>
            <p:ph idx="1"/>
          </p:nvPr>
        </p:nvSpPr>
        <p:spPr/>
        <p:txBody>
          <a:bodyPr>
            <a:normAutofit/>
          </a:bodyPr>
          <a:lstStyle/>
          <a:p>
            <a:pPr algn="just">
              <a:lnSpc>
                <a:spcPct val="100000"/>
              </a:lnSpc>
              <a:spcBef>
                <a:spcPts val="0"/>
              </a:spcBef>
            </a:pPr>
            <a:r>
              <a:rPr lang="ro-RO" b="1" i="1" dirty="0">
                <a:solidFill>
                  <a:srgbClr val="0070C0"/>
                </a:solidFill>
              </a:rPr>
              <a:t>Cerința.</a:t>
            </a:r>
            <a:r>
              <a:rPr lang="ro-RO" dirty="0"/>
              <a:t> Se dă un șir cu </a:t>
            </a:r>
            <a:r>
              <a:rPr lang="ro-RO" sz="2400" dirty="0">
                <a:solidFill>
                  <a:srgbClr val="C7254E"/>
                </a:solidFill>
                <a:highlight>
                  <a:srgbClr val="F9F2F4"/>
                </a:highlight>
              </a:rPr>
              <a:t>n</a:t>
            </a:r>
            <a:r>
              <a:rPr lang="ro-RO" dirty="0"/>
              <a:t> elemente, numere întregi. Folosind metoda </a:t>
            </a:r>
            <a:r>
              <a:rPr lang="ro-RO" sz="2400" dirty="0" err="1">
                <a:solidFill>
                  <a:srgbClr val="C7254E"/>
                </a:solidFill>
                <a:highlight>
                  <a:srgbClr val="F9F2F4"/>
                </a:highlight>
              </a:rPr>
              <a:t>QuickSort</a:t>
            </a:r>
            <a:r>
              <a:rPr lang="ro-RO" dirty="0"/>
              <a:t> (</a:t>
            </a:r>
            <a:r>
              <a:rPr lang="ro-RO" sz="2400" i="1" dirty="0">
                <a:solidFill>
                  <a:srgbClr val="0070C0"/>
                </a:solidFill>
              </a:rPr>
              <a:t>Sortare Rapidă</a:t>
            </a:r>
            <a:r>
              <a:rPr lang="ro-RO" dirty="0"/>
              <a:t>), </a:t>
            </a:r>
            <a:r>
              <a:rPr lang="ro-RO" i="1" dirty="0">
                <a:solidFill>
                  <a:srgbClr val="0070C0"/>
                </a:solidFill>
              </a:rPr>
              <a:t>ordonați crescător </a:t>
            </a:r>
            <a:r>
              <a:rPr lang="ro-RO" dirty="0"/>
              <a:t>elementele acestui șir.</a:t>
            </a:r>
          </a:p>
          <a:p>
            <a:pPr algn="just">
              <a:lnSpc>
                <a:spcPct val="100000"/>
              </a:lnSpc>
              <a:spcBef>
                <a:spcPts val="0"/>
              </a:spcBef>
            </a:pPr>
            <a:r>
              <a:rPr lang="ro-RO" b="1" i="1" dirty="0">
                <a:solidFill>
                  <a:srgbClr val="0070C0"/>
                </a:solidFill>
              </a:rPr>
              <a:t>Date de intrare.</a:t>
            </a:r>
            <a:r>
              <a:rPr lang="ro-RO" dirty="0"/>
              <a:t> Programul citește de la tastatură numărul </a:t>
            </a:r>
            <a:r>
              <a:rPr lang="ro-RO" sz="2400" dirty="0">
                <a:solidFill>
                  <a:srgbClr val="C7254E"/>
                </a:solidFill>
                <a:highlight>
                  <a:srgbClr val="F9F2F4"/>
                </a:highlight>
              </a:rPr>
              <a:t>n</a:t>
            </a:r>
            <a:r>
              <a:rPr lang="ro-RO" dirty="0"/>
              <a:t>, iar apoi cele </a:t>
            </a:r>
            <a:r>
              <a:rPr lang="ro-RO" sz="2400" dirty="0">
                <a:solidFill>
                  <a:srgbClr val="C7254E"/>
                </a:solidFill>
                <a:highlight>
                  <a:srgbClr val="F9F2F4"/>
                </a:highlight>
              </a:rPr>
              <a:t>n</a:t>
            </a:r>
            <a:r>
              <a:rPr lang="ro-RO" dirty="0"/>
              <a:t> elemente ale șirului.</a:t>
            </a:r>
          </a:p>
          <a:p>
            <a:pPr algn="just">
              <a:lnSpc>
                <a:spcPct val="100000"/>
              </a:lnSpc>
              <a:spcBef>
                <a:spcPts val="0"/>
              </a:spcBef>
            </a:pPr>
            <a:r>
              <a:rPr lang="ro-RO" b="1" i="1" dirty="0">
                <a:solidFill>
                  <a:srgbClr val="0070C0"/>
                </a:solidFill>
              </a:rPr>
              <a:t>Date de ieșire.</a:t>
            </a:r>
            <a:r>
              <a:rPr lang="ro-RO" dirty="0"/>
              <a:t> Programul va afișa pe ecran elementele șirului sortat separate prin exact un spațiu.</a:t>
            </a:r>
          </a:p>
          <a:p>
            <a:pPr algn="just">
              <a:lnSpc>
                <a:spcPct val="100000"/>
              </a:lnSpc>
              <a:spcBef>
                <a:spcPts val="0"/>
              </a:spcBef>
            </a:pPr>
            <a:r>
              <a:rPr lang="ro-RO" b="1" i="1" dirty="0">
                <a:solidFill>
                  <a:srgbClr val="0070C0"/>
                </a:solidFill>
              </a:rPr>
              <a:t>Restricții și precizări.</a:t>
            </a:r>
            <a:r>
              <a:rPr lang="ro-RO" dirty="0"/>
              <a:t> </a:t>
            </a:r>
            <a:r>
              <a:rPr lang="ro-RO" sz="2400" dirty="0">
                <a:solidFill>
                  <a:srgbClr val="C7254E"/>
                </a:solidFill>
                <a:highlight>
                  <a:srgbClr val="F9F2F4"/>
                </a:highlight>
              </a:rPr>
              <a:t>1≤n≤100.000</a:t>
            </a:r>
            <a:r>
              <a:rPr lang="ro-RO" dirty="0"/>
              <a:t>. Elementele șirului vor fi cuprinse între </a:t>
            </a:r>
            <a:r>
              <a:rPr lang="ro-RO" sz="2400" dirty="0">
                <a:solidFill>
                  <a:srgbClr val="C7254E"/>
                </a:solidFill>
                <a:highlight>
                  <a:srgbClr val="F9F2F4"/>
                </a:highlight>
              </a:rPr>
              <a:t>-1.000.000.000 </a:t>
            </a:r>
            <a:r>
              <a:rPr lang="ro-RO" dirty="0"/>
              <a:t>și </a:t>
            </a:r>
            <a:r>
              <a:rPr lang="ro-RO" sz="2400" dirty="0">
                <a:solidFill>
                  <a:srgbClr val="C7254E"/>
                </a:solidFill>
                <a:highlight>
                  <a:srgbClr val="F9F2F4"/>
                </a:highlight>
              </a:rPr>
              <a:t>1.000.000.000</a:t>
            </a:r>
          </a:p>
          <a:p>
            <a:pPr algn="just">
              <a:lnSpc>
                <a:spcPct val="100000"/>
              </a:lnSpc>
              <a:spcBef>
                <a:spcPts val="0"/>
              </a:spcBef>
            </a:pPr>
            <a:r>
              <a:rPr lang="ro-RO" b="1" i="1" dirty="0">
                <a:solidFill>
                  <a:srgbClr val="0070C0"/>
                </a:solidFill>
              </a:rPr>
              <a:t>Exemplu:</a:t>
            </a:r>
          </a:p>
        </p:txBody>
      </p:sp>
      <p:graphicFrame>
        <p:nvGraphicFramePr>
          <p:cNvPr id="4" name="Table 4">
            <a:extLst>
              <a:ext uri="{FF2B5EF4-FFF2-40B4-BE49-F238E27FC236}">
                <a16:creationId xmlns:a16="http://schemas.microsoft.com/office/drawing/2014/main" id="{B5A0FC9F-6B38-4558-BEAA-EFFA8C28936A}"/>
              </a:ext>
            </a:extLst>
          </p:cNvPr>
          <p:cNvGraphicFramePr>
            <a:graphicFrameLocks noGrp="1"/>
          </p:cNvGraphicFramePr>
          <p:nvPr>
            <p:extLst>
              <p:ext uri="{D42A27DB-BD31-4B8C-83A1-F6EECF244321}">
                <p14:modId xmlns:p14="http://schemas.microsoft.com/office/powerpoint/2010/main" val="2774632088"/>
              </p:ext>
            </p:extLst>
          </p:nvPr>
        </p:nvGraphicFramePr>
        <p:xfrm>
          <a:off x="2421894" y="5161888"/>
          <a:ext cx="8125884" cy="1010920"/>
        </p:xfrm>
        <a:graphic>
          <a:graphicData uri="http://schemas.openxmlformats.org/drawingml/2006/table">
            <a:tbl>
              <a:tblPr firstRow="1" bandRow="1">
                <a:tableStyleId>{073A0DAA-6AF3-43AB-8588-CEC1D06C72B9}</a:tableStyleId>
              </a:tblPr>
              <a:tblGrid>
                <a:gridCol w="4062942">
                  <a:extLst>
                    <a:ext uri="{9D8B030D-6E8A-4147-A177-3AD203B41FA5}">
                      <a16:colId xmlns:a16="http://schemas.microsoft.com/office/drawing/2014/main" val="785481600"/>
                    </a:ext>
                  </a:extLst>
                </a:gridCol>
                <a:gridCol w="4062942">
                  <a:extLst>
                    <a:ext uri="{9D8B030D-6E8A-4147-A177-3AD203B41FA5}">
                      <a16:colId xmlns:a16="http://schemas.microsoft.com/office/drawing/2014/main" val="3540379055"/>
                    </a:ext>
                  </a:extLst>
                </a:gridCol>
              </a:tblGrid>
              <a:tr h="370840">
                <a:tc>
                  <a:txBody>
                    <a:bodyPr/>
                    <a:lstStyle/>
                    <a:p>
                      <a:r>
                        <a:rPr lang="en-US" dirty="0" err="1">
                          <a:solidFill>
                            <a:schemeClr val="accent1">
                              <a:lumMod val="50000"/>
                            </a:schemeClr>
                          </a:solidFill>
                          <a:latin typeface="Consolas" panose="020B0609020204030204" pitchFamily="49" charset="0"/>
                          <a:cs typeface="Consolas" panose="020B0609020204030204" pitchFamily="49" charset="0"/>
                        </a:rPr>
                        <a:t>Intrare</a:t>
                      </a:r>
                      <a:endParaRPr lang="ro-RO" dirty="0">
                        <a:solidFill>
                          <a:schemeClr val="accent1">
                            <a:lumMod val="50000"/>
                          </a:schemeClr>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ro-RO" dirty="0">
                          <a:solidFill>
                            <a:schemeClr val="accent1">
                              <a:lumMod val="50000"/>
                            </a:schemeClr>
                          </a:solidFill>
                          <a:latin typeface="Consolas" panose="020B0609020204030204" pitchFamily="49" charset="0"/>
                          <a:cs typeface="Consolas" panose="020B0609020204030204" pitchFamily="49" charset="0"/>
                        </a:rPr>
                        <a:t>Ieșire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8993712"/>
                  </a:ext>
                </a:extLst>
              </a:tr>
              <a:tr h="370840">
                <a:tc>
                  <a:txBody>
                    <a:bodyPr/>
                    <a:lstStyle/>
                    <a:p>
                      <a:r>
                        <a:rPr lang="ro-RO" dirty="0">
                          <a:solidFill>
                            <a:schemeClr val="accent1">
                              <a:lumMod val="50000"/>
                            </a:schemeClr>
                          </a:solidFill>
                          <a:latin typeface="Consolas" panose="020B0609020204030204" pitchFamily="49" charset="0"/>
                          <a:cs typeface="Consolas" panose="020B0609020204030204" pitchFamily="49" charset="0"/>
                        </a:rPr>
                        <a:t>12</a:t>
                      </a:r>
                    </a:p>
                    <a:p>
                      <a:r>
                        <a:rPr lang="ro-RO" dirty="0">
                          <a:solidFill>
                            <a:schemeClr val="accent1">
                              <a:lumMod val="50000"/>
                            </a:schemeClr>
                          </a:solidFill>
                          <a:latin typeface="Consolas" panose="020B0609020204030204" pitchFamily="49" charset="0"/>
                          <a:cs typeface="Consolas" panose="020B0609020204030204" pitchFamily="49" charset="0"/>
                        </a:rPr>
                        <a:t>10 0 -1 -3 1 -4 9 3 -1 -4 3 -4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solidFill>
                            <a:schemeClr val="accent1">
                              <a:lumMod val="50000"/>
                            </a:schemeClr>
                          </a:solidFill>
                          <a:latin typeface="Consolas" panose="020B0609020204030204" pitchFamily="49" charset="0"/>
                          <a:cs typeface="Consolas" panose="020B0609020204030204" pitchFamily="49" charset="0"/>
                        </a:rPr>
                        <a:t>-4 -4 -4 -3 -1 -1 0 1 3 3 9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344947"/>
                  </a:ext>
                </a:extLst>
              </a:tr>
            </a:tbl>
          </a:graphicData>
        </a:graphic>
      </p:graphicFrame>
    </p:spTree>
    <p:extLst>
      <p:ext uri="{BB962C8B-B14F-4D97-AF65-F5344CB8AC3E}">
        <p14:creationId xmlns:p14="http://schemas.microsoft.com/office/powerpoint/2010/main" val="36735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9919-07F7-4975-98EA-45E88A90A4A8}"/>
              </a:ext>
            </a:extLst>
          </p:cNvPr>
          <p:cNvSpPr>
            <a:spLocks noGrp="1"/>
          </p:cNvSpPr>
          <p:nvPr>
            <p:ph type="title"/>
          </p:nvPr>
        </p:nvSpPr>
        <p:spPr/>
        <p:txBody>
          <a:bodyPr/>
          <a:lstStyle/>
          <a:p>
            <a:r>
              <a:rPr lang="ro-RO" dirty="0" err="1"/>
              <a:t>QuickSort</a:t>
            </a:r>
            <a:endParaRPr lang="ro-R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92420E-43A3-490A-991D-BFA7BA2AD9F8}"/>
                  </a:ext>
                </a:extLst>
              </p:cNvPr>
              <p:cNvSpPr>
                <a:spLocks noGrp="1"/>
              </p:cNvSpPr>
              <p:nvPr>
                <p:ph idx="1"/>
              </p:nvPr>
            </p:nvSpPr>
            <p:spPr/>
            <p:txBody>
              <a:bodyPr>
                <a:normAutofit fontScale="92500" lnSpcReduction="10000"/>
              </a:bodyPr>
              <a:lstStyle/>
              <a:p>
                <a:pPr algn="just">
                  <a:lnSpc>
                    <a:spcPct val="120000"/>
                  </a:lnSpc>
                </a:pPr>
                <a:r>
                  <a:rPr lang="ro-RO" sz="2600" dirty="0">
                    <a:solidFill>
                      <a:srgbClr val="C7254E"/>
                    </a:solidFill>
                    <a:highlight>
                      <a:srgbClr val="F9F2F4"/>
                    </a:highlight>
                  </a:rPr>
                  <a:t>QuickSort</a:t>
                </a:r>
                <a:r>
                  <a:rPr lang="ro-RO" dirty="0"/>
                  <a:t> sau </a:t>
                </a:r>
                <a:r>
                  <a:rPr lang="ro-RO" i="1" dirty="0">
                    <a:solidFill>
                      <a:srgbClr val="0070C0"/>
                    </a:solidFill>
                  </a:rPr>
                  <a:t>Sortarea rapidă </a:t>
                </a:r>
                <a:r>
                  <a:rPr lang="ro-RO" dirty="0"/>
                  <a:t>este o metodă eficientă de sortare a unui tablou, descoperită în </a:t>
                </a:r>
                <a:r>
                  <a:rPr lang="ro-RO" sz="2600" dirty="0">
                    <a:solidFill>
                      <a:srgbClr val="C7254E"/>
                    </a:solidFill>
                    <a:highlight>
                      <a:srgbClr val="F9F2F4"/>
                    </a:highlight>
                  </a:rPr>
                  <a:t>1960</a:t>
                </a:r>
                <a:r>
                  <a:rPr lang="ro-RO" dirty="0"/>
                  <a:t> de programatorul britanic </a:t>
                </a:r>
                <a:r>
                  <a:rPr lang="ro-RO" i="1" dirty="0">
                    <a:solidFill>
                      <a:srgbClr val="0070C0"/>
                    </a:solidFill>
                  </a:rPr>
                  <a:t>Charles Antony Richard </a:t>
                </a:r>
                <a:r>
                  <a:rPr lang="ro-RO" i="1" dirty="0" err="1">
                    <a:solidFill>
                      <a:srgbClr val="0070C0"/>
                    </a:solidFill>
                  </a:rPr>
                  <a:t>Hoare</a:t>
                </a:r>
                <a:r>
                  <a:rPr lang="ro-RO" dirty="0"/>
                  <a:t>. Pentru un set de </a:t>
                </a:r>
                <a:r>
                  <a:rPr lang="ro-RO" sz="2600" dirty="0">
                    <a:solidFill>
                      <a:srgbClr val="C7254E"/>
                    </a:solidFill>
                    <a:highlight>
                      <a:srgbClr val="F9F2F4"/>
                    </a:highlight>
                  </a:rPr>
                  <a:t>n</a:t>
                </a:r>
                <a:r>
                  <a:rPr lang="ro-RO" dirty="0"/>
                  <a:t> valori oarecare algoritmul efectuează </a:t>
                </a:r>
                <a14:m>
                  <m:oMath xmlns:m="http://schemas.openxmlformats.org/officeDocument/2006/math">
                    <m:r>
                      <a:rPr lang="ro-RO" sz="2600" i="1" dirty="0" smtClean="0">
                        <a:solidFill>
                          <a:srgbClr val="C7254E"/>
                        </a:solidFill>
                        <a:highlight>
                          <a:srgbClr val="F9F2F4"/>
                        </a:highlight>
                        <a:latin typeface="Cambria Math" panose="02040503050406030204" pitchFamily="18" charset="0"/>
                      </a:rPr>
                      <m:t>𝑂</m:t>
                    </m:r>
                    <m:d>
                      <m:dPr>
                        <m:ctrlPr>
                          <a:rPr lang="ro-RO" sz="2600" i="1" dirty="0" smtClean="0">
                            <a:solidFill>
                              <a:srgbClr val="C7254E"/>
                            </a:solidFill>
                            <a:highlight>
                              <a:srgbClr val="F9F2F4"/>
                            </a:highlight>
                            <a:latin typeface="Cambria Math" panose="02040503050406030204" pitchFamily="18" charset="0"/>
                          </a:rPr>
                        </m:ctrlPr>
                      </m:dPr>
                      <m:e>
                        <m:r>
                          <a:rPr lang="ro-RO" sz="2600" i="1" dirty="0" err="1" smtClean="0">
                            <a:solidFill>
                              <a:srgbClr val="C7254E"/>
                            </a:solidFill>
                            <a:highlight>
                              <a:srgbClr val="F9F2F4"/>
                            </a:highlight>
                            <a:latin typeface="Cambria Math" panose="02040503050406030204" pitchFamily="18" charset="0"/>
                          </a:rPr>
                          <m:t>𝑛</m:t>
                        </m:r>
                        <m:r>
                          <a:rPr lang="ro-RO" sz="2600" i="1" dirty="0" err="1" smtClean="0">
                            <a:solidFill>
                              <a:srgbClr val="C7254E"/>
                            </a:solidFill>
                            <a:highlight>
                              <a:srgbClr val="F9F2F4"/>
                            </a:highlight>
                            <a:latin typeface="Cambria Math" panose="02040503050406030204" pitchFamily="18" charset="0"/>
                            <a:sym typeface="Symbol" panose="05050102010706020507" pitchFamily="18" charset="2"/>
                          </a:rPr>
                          <m:t></m:t>
                        </m:r>
                        <m:func>
                          <m:funcPr>
                            <m:ctrlPr>
                              <a:rPr lang="ro-RO" sz="2600" b="0" i="1" dirty="0" smtClean="0">
                                <a:solidFill>
                                  <a:srgbClr val="C7254E"/>
                                </a:solidFill>
                                <a:highlight>
                                  <a:srgbClr val="F9F2F4"/>
                                </a:highlight>
                                <a:latin typeface="Cambria Math" panose="02040503050406030204" pitchFamily="18" charset="0"/>
                              </a:rPr>
                            </m:ctrlPr>
                          </m:funcPr>
                          <m:fName>
                            <m:r>
                              <m:rPr>
                                <m:sty m:val="p"/>
                              </m:rPr>
                              <a:rPr lang="ro-RO" sz="2600" i="0" dirty="0" err="1" smtClean="0">
                                <a:solidFill>
                                  <a:srgbClr val="C7254E"/>
                                </a:solidFill>
                                <a:highlight>
                                  <a:srgbClr val="F9F2F4"/>
                                </a:highlight>
                                <a:latin typeface="Cambria Math" panose="02040503050406030204" pitchFamily="18" charset="0"/>
                              </a:rPr>
                              <m:t>log</m:t>
                            </m:r>
                          </m:fName>
                          <m:e>
                            <m:r>
                              <a:rPr lang="ro-RO" sz="2600" b="0" i="1" dirty="0" smtClean="0">
                                <a:solidFill>
                                  <a:srgbClr val="C7254E"/>
                                </a:solidFill>
                                <a:highlight>
                                  <a:srgbClr val="F9F2F4"/>
                                </a:highlight>
                                <a:latin typeface="Cambria Math" panose="02040503050406030204" pitchFamily="18" charset="0"/>
                              </a:rPr>
                              <m:t>𝑛</m:t>
                            </m:r>
                          </m:e>
                        </m:func>
                      </m:e>
                    </m:d>
                  </m:oMath>
                </a14:m>
                <a:r>
                  <a:rPr lang="ro-RO" sz="2600" dirty="0">
                    <a:solidFill>
                      <a:srgbClr val="C7254E"/>
                    </a:solidFill>
                    <a:highlight>
                      <a:srgbClr val="F9F2F4"/>
                    </a:highlight>
                  </a:rPr>
                  <a:t> </a:t>
                </a:r>
                <a:r>
                  <a:rPr lang="ro-RO" dirty="0"/>
                  <a:t>comparații, dar în cazul cel mai nefavorabil se efectuează </a:t>
                </a:r>
                <a14:m>
                  <m:oMath xmlns:m="http://schemas.openxmlformats.org/officeDocument/2006/math">
                    <m:r>
                      <a:rPr lang="ro-RO" sz="2600" i="1" dirty="0" smtClean="0">
                        <a:solidFill>
                          <a:srgbClr val="C7254E"/>
                        </a:solidFill>
                        <a:highlight>
                          <a:srgbClr val="F9F2F4"/>
                        </a:highlight>
                        <a:latin typeface="Cambria Math" panose="02040503050406030204" pitchFamily="18" charset="0"/>
                      </a:rPr>
                      <m:t>𝑂</m:t>
                    </m:r>
                    <m:d>
                      <m:dPr>
                        <m:ctrlPr>
                          <a:rPr lang="ro-RO" sz="2600" i="1" dirty="0" smtClean="0">
                            <a:solidFill>
                              <a:srgbClr val="C7254E"/>
                            </a:solidFill>
                            <a:highlight>
                              <a:srgbClr val="F9F2F4"/>
                            </a:highlight>
                            <a:latin typeface="Cambria Math" panose="02040503050406030204" pitchFamily="18" charset="0"/>
                          </a:rPr>
                        </m:ctrlPr>
                      </m:dPr>
                      <m:e>
                        <m:sSup>
                          <m:sSupPr>
                            <m:ctrlPr>
                              <a:rPr lang="ro-RO" sz="2600" i="1" dirty="0" smtClean="0">
                                <a:solidFill>
                                  <a:srgbClr val="C7254E"/>
                                </a:solidFill>
                                <a:highlight>
                                  <a:srgbClr val="F9F2F4"/>
                                </a:highlight>
                                <a:latin typeface="Cambria Math" panose="02040503050406030204" pitchFamily="18" charset="0"/>
                              </a:rPr>
                            </m:ctrlPr>
                          </m:sSupPr>
                          <m:e>
                            <m:r>
                              <a:rPr lang="ro-RO" sz="2600" i="1" dirty="0" smtClean="0">
                                <a:solidFill>
                                  <a:srgbClr val="C7254E"/>
                                </a:solidFill>
                                <a:highlight>
                                  <a:srgbClr val="F9F2F4"/>
                                </a:highlight>
                                <a:latin typeface="Cambria Math" panose="02040503050406030204" pitchFamily="18" charset="0"/>
                              </a:rPr>
                              <m:t>𝑛</m:t>
                            </m:r>
                          </m:e>
                          <m:sup>
                            <m:r>
                              <a:rPr lang="ro-RO" sz="2600" i="1" dirty="0" smtClean="0">
                                <a:solidFill>
                                  <a:srgbClr val="C7254E"/>
                                </a:solidFill>
                                <a:highlight>
                                  <a:srgbClr val="F9F2F4"/>
                                </a:highlight>
                                <a:latin typeface="Cambria Math" panose="02040503050406030204" pitchFamily="18" charset="0"/>
                              </a:rPr>
                              <m:t>2</m:t>
                            </m:r>
                          </m:sup>
                        </m:sSup>
                      </m:e>
                    </m:d>
                  </m:oMath>
                </a14:m>
                <a:r>
                  <a:rPr lang="ro-RO" sz="2600" dirty="0">
                    <a:solidFill>
                      <a:srgbClr val="C7254E"/>
                    </a:solidFill>
                    <a:highlight>
                      <a:srgbClr val="F9F2F4"/>
                    </a:highlight>
                  </a:rPr>
                  <a:t> </a:t>
                </a:r>
                <a:r>
                  <a:rPr lang="ro-RO" dirty="0"/>
                  <a:t>comparații.</a:t>
                </a:r>
              </a:p>
              <a:p>
                <a:pPr algn="just">
                  <a:lnSpc>
                    <a:spcPct val="120000"/>
                  </a:lnSpc>
                </a:pPr>
                <a:r>
                  <a:rPr lang="ro-RO" dirty="0"/>
                  <a:t>Algoritmul este de tip </a:t>
                </a:r>
                <a:r>
                  <a:rPr lang="ro-RO" i="1" dirty="0">
                    <a:solidFill>
                      <a:srgbClr val="0070C0"/>
                    </a:solidFill>
                  </a:rPr>
                  <a:t>Divide et </a:t>
                </a:r>
                <a:r>
                  <a:rPr lang="ro-RO" i="1" dirty="0" err="1">
                    <a:solidFill>
                      <a:srgbClr val="0070C0"/>
                    </a:solidFill>
                  </a:rPr>
                  <a:t>Impera</a:t>
                </a:r>
                <a:r>
                  <a:rPr lang="ro-RO" dirty="0"/>
                  <a:t>; el sortează o secvență a tabloului (inițial întreg tabloul), astfel:</a:t>
                </a:r>
              </a:p>
              <a:p>
                <a:pPr lvl="1" algn="just">
                  <a:lnSpc>
                    <a:spcPct val="120000"/>
                  </a:lnSpc>
                </a:pPr>
                <a:r>
                  <a:rPr lang="ro-RO" dirty="0"/>
                  <a:t>se alege un element special al listei, numit </a:t>
                </a:r>
                <a:r>
                  <a:rPr lang="ro-RO" dirty="0">
                    <a:solidFill>
                      <a:srgbClr val="C7254E"/>
                    </a:solidFill>
                  </a:rPr>
                  <a:t>pivot</a:t>
                </a:r>
                <a:r>
                  <a:rPr lang="ro-RO" dirty="0"/>
                  <a:t>;</a:t>
                </a:r>
              </a:p>
              <a:p>
                <a:pPr lvl="1" algn="just">
                  <a:lnSpc>
                    <a:spcPct val="120000"/>
                  </a:lnSpc>
                </a:pPr>
                <a:r>
                  <a:rPr lang="ro-RO" dirty="0"/>
                  <a:t>se ordonează elementele listei, astfel încât </a:t>
                </a:r>
                <a:r>
                  <a:rPr lang="ro-RO" i="1" dirty="0">
                    <a:solidFill>
                      <a:srgbClr val="0070C0"/>
                    </a:solidFill>
                  </a:rPr>
                  <a:t>toate elementele din stânga pivotului să fie mai mici sau egale cu acesta</a:t>
                </a:r>
                <a:r>
                  <a:rPr lang="ro-RO" dirty="0"/>
                  <a:t>, și </a:t>
                </a:r>
                <a:r>
                  <a:rPr lang="ro-RO" i="1" dirty="0">
                    <a:solidFill>
                      <a:srgbClr val="0070C0"/>
                    </a:solidFill>
                  </a:rPr>
                  <a:t>toate elementele din dreapta pivotului să fie mai mari sau egale cu acesta</a:t>
                </a:r>
                <a:r>
                  <a:rPr lang="ro-RO" dirty="0"/>
                  <a:t>;</a:t>
                </a:r>
              </a:p>
              <a:p>
                <a:pPr lvl="1" algn="just">
                  <a:lnSpc>
                    <a:spcPct val="120000"/>
                  </a:lnSpc>
                </a:pPr>
                <a:r>
                  <a:rPr lang="ro-RO" dirty="0"/>
                  <a:t>se continuă recursiv cu secvența din stânga pivotului și cu cea din dreapta lui.</a:t>
                </a:r>
              </a:p>
            </p:txBody>
          </p:sp>
        </mc:Choice>
        <mc:Fallback xmlns="">
          <p:sp>
            <p:nvSpPr>
              <p:cNvPr id="3" name="Content Placeholder 2">
                <a:extLst>
                  <a:ext uri="{FF2B5EF4-FFF2-40B4-BE49-F238E27FC236}">
                    <a16:creationId xmlns:a16="http://schemas.microsoft.com/office/drawing/2014/main" id="{D392420E-43A3-490A-991D-BFA7BA2AD9F8}"/>
                  </a:ext>
                </a:extLst>
              </p:cNvPr>
              <p:cNvSpPr>
                <a:spLocks noGrp="1" noRot="1" noChangeAspect="1" noMove="1" noResize="1" noEditPoints="1" noAdjustHandles="1" noChangeArrowheads="1" noChangeShapeType="1" noTextEdit="1"/>
              </p:cNvSpPr>
              <p:nvPr>
                <p:ph idx="1"/>
              </p:nvPr>
            </p:nvSpPr>
            <p:spPr>
              <a:blipFill>
                <a:blip r:embed="rId2"/>
                <a:stretch>
                  <a:fillRect l="-1308" t="-1126" r="-1121" b="-1689"/>
                </a:stretch>
              </a:blipFill>
            </p:spPr>
            <p:txBody>
              <a:bodyPr/>
              <a:lstStyle/>
              <a:p>
                <a:r>
                  <a:rPr lang="ro-RO">
                    <a:noFill/>
                  </a:rPr>
                  <a:t> </a:t>
                </a:r>
              </a:p>
            </p:txBody>
          </p:sp>
        </mc:Fallback>
      </mc:AlternateContent>
    </p:spTree>
    <p:extLst>
      <p:ext uri="{BB962C8B-B14F-4D97-AF65-F5344CB8AC3E}">
        <p14:creationId xmlns:p14="http://schemas.microsoft.com/office/powerpoint/2010/main" val="143357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B186-85FC-4F85-AF3B-81DFE04A5D54}"/>
              </a:ext>
            </a:extLst>
          </p:cNvPr>
          <p:cNvSpPr>
            <a:spLocks noGrp="1"/>
          </p:cNvSpPr>
          <p:nvPr>
            <p:ph type="title"/>
          </p:nvPr>
        </p:nvSpPr>
        <p:spPr/>
        <p:txBody>
          <a:bodyPr/>
          <a:lstStyle/>
          <a:p>
            <a:r>
              <a:rPr lang="ro-RO" dirty="0" err="1"/>
              <a:t>QuickSort</a:t>
            </a:r>
            <a:endParaRPr lang="ro-RO" dirty="0"/>
          </a:p>
        </p:txBody>
      </p:sp>
      <p:sp>
        <p:nvSpPr>
          <p:cNvPr id="3" name="Content Placeholder 2">
            <a:extLst>
              <a:ext uri="{FF2B5EF4-FFF2-40B4-BE49-F238E27FC236}">
                <a16:creationId xmlns:a16="http://schemas.microsoft.com/office/drawing/2014/main" id="{D298C35A-41BA-45D1-A497-F942D22795AB}"/>
              </a:ext>
            </a:extLst>
          </p:cNvPr>
          <p:cNvSpPr>
            <a:spLocks noGrp="1"/>
          </p:cNvSpPr>
          <p:nvPr>
            <p:ph idx="1"/>
          </p:nvPr>
        </p:nvSpPr>
        <p:spPr/>
        <p:txBody>
          <a:bodyPr/>
          <a:lstStyle/>
          <a:p>
            <a:pPr algn="just"/>
            <a:r>
              <a:rPr lang="ro-RO" i="1" dirty="0">
                <a:solidFill>
                  <a:srgbClr val="0070C0"/>
                </a:solidFill>
              </a:rPr>
              <a:t>Cum se selectează elementul pivot</a:t>
            </a:r>
            <a:r>
              <a:rPr lang="ro-RO" dirty="0"/>
              <a:t>?</a:t>
            </a:r>
          </a:p>
          <a:p>
            <a:pPr algn="just"/>
            <a:r>
              <a:rPr lang="ro-RO" dirty="0"/>
              <a:t>Există patru modalități comune de a selecta un element pivot. Se poate folosi oricare dintre următoarele metode:</a:t>
            </a:r>
          </a:p>
          <a:p>
            <a:pPr lvl="1" algn="just"/>
            <a:r>
              <a:rPr lang="ro-RO" i="1" dirty="0"/>
              <a:t>Alege ca pivot primul element</a:t>
            </a:r>
          </a:p>
          <a:p>
            <a:pPr lvl="1" algn="just"/>
            <a:r>
              <a:rPr lang="ro-RO" i="1" dirty="0"/>
              <a:t>Alege ca pivot ultimul element</a:t>
            </a:r>
          </a:p>
          <a:p>
            <a:pPr lvl="1" algn="just"/>
            <a:r>
              <a:rPr lang="ro-RO" i="1" dirty="0"/>
              <a:t>Alegeți ca pivot un element aleatoriu</a:t>
            </a:r>
          </a:p>
          <a:p>
            <a:pPr lvl="1" algn="just"/>
            <a:r>
              <a:rPr lang="ro-RO" i="1" dirty="0"/>
              <a:t>Alegeți ca pivot elementul de la mijloc</a:t>
            </a:r>
            <a:r>
              <a:rPr lang="ro-RO" dirty="0"/>
              <a:t>.</a:t>
            </a:r>
          </a:p>
          <a:p>
            <a:pPr algn="just"/>
            <a:r>
              <a:rPr lang="en-US" dirty="0"/>
              <a:t>V</a:t>
            </a:r>
            <a:r>
              <a:rPr lang="ro-RO" dirty="0"/>
              <a:t>om lua în calitate de pivot elementul din mijloc.</a:t>
            </a:r>
          </a:p>
        </p:txBody>
      </p:sp>
    </p:spTree>
    <p:extLst>
      <p:ext uri="{BB962C8B-B14F-4D97-AF65-F5344CB8AC3E}">
        <p14:creationId xmlns:p14="http://schemas.microsoft.com/office/powerpoint/2010/main" val="389856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EBE8-9FE1-4BF0-9E02-C18B08C9779C}"/>
              </a:ext>
            </a:extLst>
          </p:cNvPr>
          <p:cNvSpPr>
            <a:spLocks noGrp="1"/>
          </p:cNvSpPr>
          <p:nvPr>
            <p:ph type="title"/>
          </p:nvPr>
        </p:nvSpPr>
        <p:spPr/>
        <p:txBody>
          <a:bodyPr/>
          <a:lstStyle/>
          <a:p>
            <a:r>
              <a:rPr lang="ro-RO" dirty="0"/>
              <a:t>Observații</a:t>
            </a:r>
          </a:p>
        </p:txBody>
      </p:sp>
      <p:sp>
        <p:nvSpPr>
          <p:cNvPr id="3" name="Content Placeholder 2">
            <a:extLst>
              <a:ext uri="{FF2B5EF4-FFF2-40B4-BE49-F238E27FC236}">
                <a16:creationId xmlns:a16="http://schemas.microsoft.com/office/drawing/2014/main" id="{AD4B0797-E6E3-4C12-8FB0-1B020D330AB4}"/>
              </a:ext>
            </a:extLst>
          </p:cNvPr>
          <p:cNvSpPr>
            <a:spLocks noGrp="1"/>
          </p:cNvSpPr>
          <p:nvPr>
            <p:ph idx="1"/>
          </p:nvPr>
        </p:nvSpPr>
        <p:spPr/>
        <p:txBody>
          <a:bodyPr>
            <a:normAutofit fontScale="92500" lnSpcReduction="10000"/>
          </a:bodyPr>
          <a:lstStyle/>
          <a:p>
            <a:pPr algn="just"/>
            <a:r>
              <a:rPr lang="ro-RO" dirty="0"/>
              <a:t>În timpul pivotării:</a:t>
            </a:r>
          </a:p>
          <a:p>
            <a:pPr lvl="1" algn="just"/>
            <a:r>
              <a:rPr lang="ro-RO" dirty="0"/>
              <a:t>la fiecare iterație, doar una dintre variabilele </a:t>
            </a:r>
            <a:r>
              <a:rPr lang="ro-RO" sz="2200" dirty="0">
                <a:solidFill>
                  <a:srgbClr val="C7254E"/>
                </a:solidFill>
                <a:latin typeface="Consolas" panose="020B0609020204030204" pitchFamily="49" charset="0"/>
              </a:rPr>
              <a:t>i</a:t>
            </a:r>
            <a:r>
              <a:rPr lang="ro-RO" dirty="0"/>
              <a:t> și </a:t>
            </a:r>
            <a:r>
              <a:rPr lang="ro-RO" sz="2200" dirty="0">
                <a:solidFill>
                  <a:srgbClr val="C7254E"/>
                </a:solidFill>
                <a:latin typeface="Consolas" panose="020B0609020204030204" pitchFamily="49" charset="0"/>
              </a:rPr>
              <a:t>j</a:t>
            </a:r>
            <a:r>
              <a:rPr lang="ro-RO" dirty="0"/>
              <a:t> se modifică: sau crește </a:t>
            </a:r>
            <a:r>
              <a:rPr lang="ro-RO" sz="2200" dirty="0">
                <a:solidFill>
                  <a:srgbClr val="C7254E"/>
                </a:solidFill>
                <a:latin typeface="Consolas" panose="020B0609020204030204" pitchFamily="49" charset="0"/>
              </a:rPr>
              <a:t>i</a:t>
            </a:r>
            <a:r>
              <a:rPr lang="ro-RO" dirty="0"/>
              <a:t>, sau scade </a:t>
            </a:r>
            <a:r>
              <a:rPr lang="ro-RO" sz="2200" dirty="0">
                <a:solidFill>
                  <a:srgbClr val="C7254E"/>
                </a:solidFill>
                <a:latin typeface="Consolas" panose="020B0609020204030204" pitchFamily="49" charset="0"/>
              </a:rPr>
              <a:t>j</a:t>
            </a:r>
            <a:r>
              <a:rPr lang="ro-RO" dirty="0"/>
              <a:t>;</a:t>
            </a:r>
          </a:p>
          <a:p>
            <a:pPr lvl="1" algn="just"/>
            <a:r>
              <a:rPr lang="ro-RO" dirty="0"/>
              <a:t>pivotul este elementul cu indicele care nu se modifică.</a:t>
            </a:r>
          </a:p>
          <a:p>
            <a:pPr algn="just"/>
            <a:r>
              <a:rPr lang="ro-RO" dirty="0"/>
              <a:t>algoritmul descris mai sus realizează ordonarea crescătoare a tabloului; pentru ordonarea descrescătoarea algoritmul este asemănător: prin pivotare, elementele din stânga pivotului devin mai mari decât acesta, cele din dreapta devin mai mici;</a:t>
            </a:r>
          </a:p>
          <a:p>
            <a:pPr algn="just"/>
            <a:r>
              <a:rPr lang="ro-RO" dirty="0"/>
              <a:t>algoritmul este cu atât mai rapid cu cât la fiecare etapă cele două secvențe delimitate de pivot au lungimi cât mai apropiate (ideal egale);</a:t>
            </a:r>
          </a:p>
          <a:p>
            <a:pPr algn="just"/>
            <a:r>
              <a:rPr lang="ro-RO" dirty="0"/>
              <a:t>dacă tabloul este de a început ordonat crescător sau descrescător, complexitatea algoritmului devine pătratică – </a:t>
            </a:r>
            <a:r>
              <a:rPr lang="ro-RO" sz="2200" dirty="0">
                <a:solidFill>
                  <a:srgbClr val="C7254E"/>
                </a:solidFill>
                <a:latin typeface="Consolas" panose="020B0609020204030204" pitchFamily="49" charset="0"/>
              </a:rPr>
              <a:t>O(n</a:t>
            </a:r>
            <a:r>
              <a:rPr lang="ro-RO" sz="2200" baseline="30000" dirty="0">
                <a:solidFill>
                  <a:srgbClr val="C7254E"/>
                </a:solidFill>
                <a:latin typeface="Consolas" panose="020B0609020204030204" pitchFamily="49" charset="0"/>
              </a:rPr>
              <a:t>2</a:t>
            </a:r>
            <a:r>
              <a:rPr lang="en-US" sz="2200" dirty="0">
                <a:solidFill>
                  <a:srgbClr val="C7254E"/>
                </a:solidFill>
                <a:latin typeface="Consolas" panose="020B0609020204030204" pitchFamily="49" charset="0"/>
              </a:rPr>
              <a:t>)</a:t>
            </a:r>
            <a:r>
              <a:rPr lang="ro-RO" dirty="0"/>
              <a:t>;</a:t>
            </a:r>
          </a:p>
          <a:p>
            <a:pPr algn="just"/>
            <a:r>
              <a:rPr lang="ro-RO" dirty="0"/>
              <a:t>anumite metode de alegere a pivotului pot să evite această situație.</a:t>
            </a:r>
          </a:p>
        </p:txBody>
      </p:sp>
    </p:spTree>
    <p:extLst>
      <p:ext uri="{BB962C8B-B14F-4D97-AF65-F5344CB8AC3E}">
        <p14:creationId xmlns:p14="http://schemas.microsoft.com/office/powerpoint/2010/main" val="38554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1CF8-8030-448B-AD6C-7DF5163716D3}"/>
              </a:ext>
            </a:extLst>
          </p:cNvPr>
          <p:cNvSpPr>
            <a:spLocks noGrp="1"/>
          </p:cNvSpPr>
          <p:nvPr>
            <p:ph type="title"/>
          </p:nvPr>
        </p:nvSpPr>
        <p:spPr/>
        <p:txBody>
          <a:bodyPr/>
          <a:lstStyle/>
          <a:p>
            <a:r>
              <a:rPr lang="ro-RO" dirty="0" err="1"/>
              <a:t>QuickSort</a:t>
            </a:r>
            <a:r>
              <a:rPr lang="ro-RO" dirty="0"/>
              <a:t> (pivot – elementul din mijloc)</a:t>
            </a:r>
          </a:p>
        </p:txBody>
      </p:sp>
      <p:sp>
        <p:nvSpPr>
          <p:cNvPr id="3" name="Content Placeholder 2">
            <a:extLst>
              <a:ext uri="{FF2B5EF4-FFF2-40B4-BE49-F238E27FC236}">
                <a16:creationId xmlns:a16="http://schemas.microsoft.com/office/drawing/2014/main" id="{9EF2E531-08EB-433C-9CCE-0D1350E34C4E}"/>
              </a:ext>
            </a:extLst>
          </p:cNvPr>
          <p:cNvSpPr>
            <a:spLocks noGrp="1"/>
          </p:cNvSpPr>
          <p:nvPr>
            <p:ph idx="1"/>
          </p:nvPr>
        </p:nvSpPr>
        <p:spPr/>
        <p:txBody>
          <a:bodyPr/>
          <a:lstStyle/>
          <a:p>
            <a:endParaRPr lang="ro-RO" dirty="0"/>
          </a:p>
        </p:txBody>
      </p:sp>
      <p:sp>
        <p:nvSpPr>
          <p:cNvPr id="7" name="TextBox 6">
            <a:extLst>
              <a:ext uri="{FF2B5EF4-FFF2-40B4-BE49-F238E27FC236}">
                <a16:creationId xmlns:a16="http://schemas.microsoft.com/office/drawing/2014/main" id="{7DD4D454-FAA1-41BA-A11E-AE16B259249C}"/>
              </a:ext>
            </a:extLst>
          </p:cNvPr>
          <p:cNvSpPr txBox="1"/>
          <p:nvPr/>
        </p:nvSpPr>
        <p:spPr>
          <a:xfrm>
            <a:off x="1593436" y="771829"/>
            <a:ext cx="4320000" cy="5078313"/>
          </a:xfrm>
          <a:prstGeom prst="rect">
            <a:avLst/>
          </a:prstGeom>
          <a:solidFill>
            <a:srgbClr val="DBE5F1"/>
          </a:solidFill>
        </p:spPr>
        <p:txBody>
          <a:bodyPr wrap="square">
            <a:spAutoFit/>
          </a:bodyPr>
          <a:lstStyle/>
          <a:p>
            <a:pPr algn="just"/>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200" dirty="0">
                <a:effectLst/>
                <a:latin typeface="Consolas" panose="020B0609020204030204" pitchFamily="49" charset="0"/>
                <a:ea typeface="Calibri" panose="020F0502020204030204" pitchFamily="34" charset="0"/>
                <a:cs typeface="Arial" panose="020B0604020202020204" pitchFamily="34" charset="0"/>
              </a:rPr>
              <a:t>&lt;iostream&gt;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using</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namespace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std</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n, A[100000];</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QuickSort</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st,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dr</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i=st, j=</a:t>
            </a:r>
            <a:r>
              <a:rPr lang="ro-RO" sz="1200" dirty="0" err="1">
                <a:effectLst/>
                <a:latin typeface="Consolas" panose="020B0609020204030204" pitchFamily="49" charset="0"/>
                <a:ea typeface="Calibri" panose="020F0502020204030204" pitchFamily="34" charset="0"/>
                <a:cs typeface="Arial" panose="020B0604020202020204" pitchFamily="34" charset="0"/>
              </a:rPr>
              <a:t>dr</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tmp</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pivot=A[(</a:t>
            </a:r>
            <a:r>
              <a:rPr lang="ro-RO" sz="1200" dirty="0" err="1">
                <a:effectLst/>
                <a:latin typeface="Consolas" panose="020B0609020204030204" pitchFamily="49" charset="0"/>
                <a:ea typeface="Calibri" panose="020F0502020204030204" pitchFamily="34" charset="0"/>
                <a:cs typeface="Arial" panose="020B0604020202020204" pitchFamily="34" charset="0"/>
              </a:rPr>
              <a:t>st+dr</a:t>
            </a:r>
            <a:r>
              <a:rPr lang="ro-RO" sz="1200" dirty="0">
                <a:effectLst/>
                <a:latin typeface="Consolas" panose="020B0609020204030204" pitchFamily="49" charset="0"/>
                <a:ea typeface="Calibri" panose="020F0502020204030204" pitchFamily="34" charset="0"/>
                <a:cs typeface="Arial" panose="020B0604020202020204" pitchFamily="34" charset="0"/>
              </a:rPr>
              <a:t>)/2];</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a:t>
            </a:r>
            <a:r>
              <a:rPr lang="ro-RO" sz="1200" i="1" dirty="0" err="1">
                <a:solidFill>
                  <a:srgbClr val="008000"/>
                </a:solidFill>
                <a:effectLst/>
                <a:latin typeface="Consolas" panose="020B0609020204030204" pitchFamily="49" charset="0"/>
                <a:ea typeface="Calibri" panose="020F0502020204030204" pitchFamily="34" charset="0"/>
                <a:cs typeface="Arial" panose="020B0604020202020204" pitchFamily="34" charset="0"/>
              </a:rPr>
              <a:t>partitionare</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while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(i&lt;=j)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while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(A[i]&lt;pivot)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i++;</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while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(A[j]&gt;pivot)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(i&lt;=j)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tmp</a:t>
            </a:r>
            <a:r>
              <a:rPr lang="ro-RO" sz="1200" dirty="0">
                <a:effectLst/>
                <a:latin typeface="Consolas" panose="020B0609020204030204" pitchFamily="49" charset="0"/>
                <a:ea typeface="Calibri" panose="020F0502020204030204" pitchFamily="34" charset="0"/>
                <a:cs typeface="Arial" panose="020B0604020202020204" pitchFamily="34" charset="0"/>
              </a:rPr>
              <a:t>=A[i]; A[i]=A[j]; A[j]=</a:t>
            </a:r>
            <a:r>
              <a:rPr lang="ro-RO" sz="1200" dirty="0" err="1">
                <a:effectLst/>
                <a:latin typeface="Consolas" panose="020B0609020204030204" pitchFamily="49" charset="0"/>
                <a:ea typeface="Calibri" panose="020F0502020204030204" pitchFamily="34" charset="0"/>
                <a:cs typeface="Arial" panose="020B0604020202020204" pitchFamily="34" charset="0"/>
              </a:rPr>
              <a:t>tmp</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i++; 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apel recursiv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(st&lt;j)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QuickSort</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A,st,j</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(i&lt;</a:t>
            </a:r>
            <a:r>
              <a:rPr lang="ro-RO" sz="1200" dirty="0" err="1">
                <a:effectLst/>
                <a:latin typeface="Consolas" panose="020B0609020204030204" pitchFamily="49" charset="0"/>
                <a:ea typeface="Calibri" panose="020F0502020204030204" pitchFamily="34" charset="0"/>
                <a:cs typeface="Arial" panose="020B0604020202020204" pitchFamily="34" charset="0"/>
              </a:rPr>
              <a:t>dr</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QuickSort</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A,i,dr</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CD33C9C-8C8B-4F66-A6F3-31741F8EC65B}"/>
              </a:ext>
            </a:extLst>
          </p:cNvPr>
          <p:cNvSpPr txBox="1"/>
          <p:nvPr/>
        </p:nvSpPr>
        <p:spPr>
          <a:xfrm>
            <a:off x="7056237" y="764704"/>
            <a:ext cx="4320000" cy="5078313"/>
          </a:xfrm>
          <a:prstGeom prst="rect">
            <a:avLst/>
          </a:prstGeom>
          <a:solidFill>
            <a:srgbClr val="DBE5F1"/>
          </a:solidFill>
        </p:spPr>
        <p:txBody>
          <a:bodyPr wrap="square">
            <a:spAutoFit/>
          </a:bodyPr>
          <a:lstStyle/>
          <a:p>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200" dirty="0">
                <a:effectLst/>
                <a:latin typeface="Consolas" panose="020B0609020204030204" pitchFamily="49" charset="0"/>
                <a:ea typeface="Calibri" panose="020F0502020204030204" pitchFamily="34" charset="0"/>
                <a:cs typeface="Arial" panose="020B0604020202020204" pitchFamily="34" charset="0"/>
              </a:rPr>
              <a:t>&lt;cstdlib&gt;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200" dirty="0">
                <a:effectLst/>
                <a:latin typeface="Consolas" panose="020B0609020204030204" pitchFamily="49" charset="0"/>
                <a:ea typeface="Calibri" panose="020F0502020204030204" pitchFamily="34" charset="0"/>
                <a:cs typeface="Arial" panose="020B0604020202020204" pitchFamily="34" charset="0"/>
              </a:rPr>
              <a:t>&lt;ctime&gt;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main</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srand</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time</a:t>
            </a:r>
            <a:r>
              <a:rPr lang="ro-RO" sz="1200" dirty="0">
                <a:effectLst/>
                <a:latin typeface="Consolas" panose="020B0609020204030204" pitchFamily="49" charset="0"/>
                <a:ea typeface="Calibri" panose="020F0502020204030204" pitchFamily="34" charset="0"/>
                <a:cs typeface="Arial" panose="020B0604020202020204" pitchFamily="34" charset="0"/>
              </a:rPr>
              <a:t>(NULL));</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Dati</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nr. de elemente n=</a:t>
            </a:r>
            <a:r>
              <a:rPr lang="ro-RO" sz="1200" dirty="0">
                <a:effectLst/>
                <a:latin typeface="Consolas" panose="020B0609020204030204" pitchFamily="49" charset="0"/>
                <a:ea typeface="Calibri" panose="020F0502020204030204" pitchFamily="34" charset="0"/>
                <a:cs typeface="Arial" panose="020B0604020202020204" pitchFamily="34" charset="0"/>
              </a:rPr>
              <a:t>"; cin&gt;&gt;n;</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i=0; i&lt;n; ++i)</a:t>
            </a:r>
          </a:p>
          <a:p>
            <a:r>
              <a:rPr lang="ro-RO" sz="1200" dirty="0">
                <a:effectLst/>
                <a:latin typeface="Consolas" panose="020B0609020204030204" pitchFamily="49" charset="0"/>
                <a:ea typeface="Calibri" panose="020F0502020204030204" pitchFamily="34" charset="0"/>
                <a:cs typeface="Arial" panose="020B0604020202020204" pitchFamily="34" charset="0"/>
              </a:rPr>
              <a:t>    A[i]=0+rand()%10+1;</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system</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cls</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Tabloul unidimensional: \n\t</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i=0; i&lt;n; i++)</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&lt;&lt;A[i]&lt;&lt;"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QuickSort</a:t>
            </a:r>
            <a:r>
              <a:rPr lang="ro-RO" sz="1200" dirty="0">
                <a:effectLst/>
                <a:latin typeface="Consolas" panose="020B0609020204030204" pitchFamily="49" charset="0"/>
                <a:ea typeface="Calibri" panose="020F0502020204030204" pitchFamily="34" charset="0"/>
                <a:cs typeface="Arial" panose="020B0604020202020204" pitchFamily="34" charset="0"/>
              </a:rPr>
              <a:t>(A, 0, n-1);</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t>
            </a:r>
            <a:r>
              <a:rPr lang="ro-RO" sz="12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nTabloul</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sortat: \n\t</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i=0; i&lt;n; i++)</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&lt;&lt;A[i]&lt;&lt;"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S</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O</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R</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T</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I</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N</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G</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E</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X</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M</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P</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L</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E</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r>
              <a:rPr lang="ro-RO" sz="1200" dirty="0">
                <a:effectLst/>
                <a:latin typeface="Consolas" panose="020B0609020204030204" pitchFamily="49" charset="0"/>
                <a:ea typeface="Calibri" panose="020F0502020204030204" pitchFamily="34" charset="0"/>
                <a:cs typeface="Arial" panose="020B0604020202020204" pitchFamily="34" charset="0"/>
              </a:rPr>
              <a:t>  n=</a:t>
            </a:r>
            <a:r>
              <a:rPr lang="ro-RO" sz="1200" dirty="0" err="1">
                <a:effectLst/>
                <a:latin typeface="Consolas" panose="020B0609020204030204" pitchFamily="49" charset="0"/>
                <a:ea typeface="Calibri" panose="020F0502020204030204" pitchFamily="34" charset="0"/>
                <a:cs typeface="Arial" panose="020B0604020202020204" pitchFamily="34" charset="0"/>
              </a:rPr>
              <a:t>sizeof</a:t>
            </a:r>
            <a:r>
              <a:rPr lang="ro-RO" sz="1200" dirty="0">
                <a:effectLst/>
                <a:latin typeface="Consolas" panose="020B0609020204030204" pitchFamily="49" charset="0"/>
                <a:ea typeface="Calibri" panose="020F0502020204030204" pitchFamily="34" charset="0"/>
                <a:cs typeface="Arial" panose="020B0604020202020204" pitchFamily="34" charset="0"/>
              </a:rPr>
              <a:t>(a)/</a:t>
            </a:r>
            <a:r>
              <a:rPr lang="ro-RO" sz="1200" dirty="0" err="1">
                <a:effectLst/>
                <a:latin typeface="Consolas" panose="020B0609020204030204" pitchFamily="49" charset="0"/>
                <a:ea typeface="Calibri" panose="020F0502020204030204" pitchFamily="34" charset="0"/>
                <a:cs typeface="Arial" panose="020B0604020202020204" pitchFamily="34" charset="0"/>
              </a:rPr>
              <a:t>sizeof</a:t>
            </a:r>
            <a:r>
              <a:rPr lang="ro-RO" sz="1200" dirty="0">
                <a:effectLst/>
                <a:latin typeface="Consolas" panose="020B0609020204030204" pitchFamily="49" charset="0"/>
                <a:ea typeface="Calibri" panose="020F0502020204030204" pitchFamily="34" charset="0"/>
                <a:cs typeface="Arial" panose="020B0604020202020204" pitchFamily="34" charset="0"/>
              </a:rPr>
              <a:t>(a[0]);</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QuickSort</a:t>
            </a:r>
            <a:r>
              <a:rPr lang="ro-RO" sz="1200" dirty="0">
                <a:effectLst/>
                <a:latin typeface="Consolas" panose="020B0609020204030204" pitchFamily="49" charset="0"/>
                <a:ea typeface="Calibri" panose="020F0502020204030204" pitchFamily="34" charset="0"/>
                <a:cs typeface="Arial" panose="020B0604020202020204" pitchFamily="34" charset="0"/>
              </a:rPr>
              <a:t>(a, 0, n-1);</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a:t>
            </a:r>
            <a:r>
              <a:rPr lang="ro-RO" sz="12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nTabloul</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sortat: \n\t</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i=0; i&lt;n; i++)</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char</a:t>
            </a:r>
            <a:r>
              <a:rPr lang="ro-RO" sz="1200" dirty="0">
                <a:effectLst/>
                <a:latin typeface="Consolas" panose="020B0609020204030204" pitchFamily="49" charset="0"/>
                <a:ea typeface="Calibri" panose="020F0502020204030204" pitchFamily="34" charset="0"/>
                <a:cs typeface="Arial" panose="020B0604020202020204" pitchFamily="34" charset="0"/>
              </a:rPr>
              <a:t>)a[i]&lt;&lt;"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//Tabloul sortat: A </a:t>
            </a:r>
            <a:r>
              <a:rPr lang="ro-RO" sz="1200" i="1" dirty="0" err="1">
                <a:solidFill>
                  <a:srgbClr val="008000"/>
                </a:solidFill>
                <a:effectLst/>
                <a:latin typeface="Consolas" panose="020B0609020204030204" pitchFamily="49" charset="0"/>
                <a:ea typeface="Calibri" panose="020F0502020204030204" pitchFamily="34" charset="0"/>
                <a:cs typeface="Arial" panose="020B0604020202020204" pitchFamily="34" charset="0"/>
              </a:rPr>
              <a:t>A</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E </a:t>
            </a:r>
            <a:r>
              <a:rPr lang="ro-RO" sz="1200" i="1" dirty="0" err="1">
                <a:solidFill>
                  <a:srgbClr val="008000"/>
                </a:solidFill>
                <a:effectLst/>
                <a:latin typeface="Consolas" panose="020B0609020204030204" pitchFamily="49" charset="0"/>
                <a:ea typeface="Calibri" panose="020F0502020204030204" pitchFamily="34" charset="0"/>
                <a:cs typeface="Arial" panose="020B0604020202020204" pitchFamily="34" charset="0"/>
              </a:rPr>
              <a:t>E</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G I L M N O P R S T X</a:t>
            </a:r>
          </a:p>
          <a:p>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0;</a:t>
            </a:r>
          </a:p>
          <a:p>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4321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22F3-E7FE-4617-B62A-8C9347144D4F}"/>
              </a:ext>
            </a:extLst>
          </p:cNvPr>
          <p:cNvSpPr>
            <a:spLocks noGrp="1"/>
          </p:cNvSpPr>
          <p:nvPr>
            <p:ph type="title"/>
          </p:nvPr>
        </p:nvSpPr>
        <p:spPr/>
        <p:txBody>
          <a:bodyPr/>
          <a:lstStyle/>
          <a:p>
            <a:r>
              <a:rPr lang="ro-RO" dirty="0" err="1"/>
              <a:t>QuickSort</a:t>
            </a:r>
            <a:endParaRPr lang="ro-RO" dirty="0"/>
          </a:p>
        </p:txBody>
      </p:sp>
      <p:sp>
        <p:nvSpPr>
          <p:cNvPr id="3" name="Content Placeholder 2">
            <a:extLst>
              <a:ext uri="{FF2B5EF4-FFF2-40B4-BE49-F238E27FC236}">
                <a16:creationId xmlns:a16="http://schemas.microsoft.com/office/drawing/2014/main" id="{B5054C4F-F4D9-4A1D-B2DC-0A11F58983C6}"/>
              </a:ext>
            </a:extLst>
          </p:cNvPr>
          <p:cNvSpPr>
            <a:spLocks noGrp="1"/>
          </p:cNvSpPr>
          <p:nvPr>
            <p:ph idx="1"/>
          </p:nvPr>
        </p:nvSpPr>
        <p:spPr>
          <a:xfrm>
            <a:off x="1593437" y="764704"/>
            <a:ext cx="4500976" cy="5407496"/>
          </a:xfrm>
          <a:solidFill>
            <a:srgbClr val="DBE5F1"/>
          </a:solidFill>
        </p:spPr>
        <p:txBody>
          <a:bodyPr>
            <a:normAutofit/>
          </a:bodyPr>
          <a:lstStyle/>
          <a:p>
            <a:r>
              <a:rPr lang="ro-RO" sz="1400" dirty="0">
                <a:latin typeface="Consolas" panose="020B0609020204030204" pitchFamily="49" charset="0"/>
                <a:cs typeface="Consolas" panose="020B0609020204030204" pitchFamily="49" charset="0"/>
              </a:rPr>
              <a:t>1 </a:t>
            </a:r>
            <a:r>
              <a:rPr lang="ro-RO" sz="1400" dirty="0">
                <a:solidFill>
                  <a:srgbClr val="0070C0"/>
                </a:solidFill>
                <a:highlight>
                  <a:srgbClr val="00FFFF"/>
                </a:highlight>
                <a:latin typeface="Consolas" panose="020B0609020204030204" pitchFamily="49" charset="0"/>
                <a:cs typeface="Consolas" panose="020B0609020204030204" pitchFamily="49" charset="0"/>
              </a:rPr>
              <a:t>12</a:t>
            </a:r>
            <a:r>
              <a:rPr lang="ro-RO" sz="1400" dirty="0">
                <a:latin typeface="Consolas" panose="020B0609020204030204" pitchFamily="49" charset="0"/>
                <a:cs typeface="Consolas" panose="020B0609020204030204" pitchFamily="49" charset="0"/>
              </a:rPr>
              <a:t>  5 26  </a:t>
            </a:r>
            <a:r>
              <a:rPr lang="ro-RO" sz="1400" dirty="0">
                <a:solidFill>
                  <a:srgbClr val="C7254E"/>
                </a:solidFill>
                <a:highlight>
                  <a:srgbClr val="F9F2F4"/>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14  3  7  </a:t>
            </a:r>
            <a:r>
              <a:rPr lang="ro-RO" sz="1400" dirty="0">
                <a:solidFill>
                  <a:srgbClr val="00B050"/>
                </a:solidFill>
                <a:highlight>
                  <a:srgbClr val="00FF00"/>
                </a:highlight>
                <a:latin typeface="Consolas" panose="020B0609020204030204" pitchFamily="49" charset="0"/>
                <a:cs typeface="Consolas" panose="020B0609020204030204" pitchFamily="49" charset="0"/>
              </a:rPr>
              <a:t>2</a:t>
            </a:r>
          </a:p>
          <a:p>
            <a:r>
              <a:rPr lang="ro-RO" sz="1400" dirty="0">
                <a:latin typeface="Consolas" panose="020B0609020204030204" pitchFamily="49" charset="0"/>
                <a:cs typeface="Consolas" panose="020B0609020204030204" pitchFamily="49" charset="0"/>
              </a:rPr>
              <a:t>1  </a:t>
            </a:r>
            <a:r>
              <a:rPr lang="ro-RO" sz="1400" dirty="0">
                <a:solidFill>
                  <a:srgbClr val="00B050"/>
                </a:solidFill>
                <a:highlight>
                  <a:srgbClr val="00FF00"/>
                </a:highlight>
                <a:latin typeface="Consolas" panose="020B0609020204030204" pitchFamily="49" charset="0"/>
                <a:cs typeface="Consolas" panose="020B0609020204030204" pitchFamily="49" charset="0"/>
              </a:rPr>
              <a:t>2</a:t>
            </a:r>
            <a:r>
              <a:rPr lang="ro-RO" sz="1400" dirty="0">
                <a:latin typeface="Consolas" panose="020B0609020204030204" pitchFamily="49" charset="0"/>
                <a:cs typeface="Consolas" panose="020B0609020204030204" pitchFamily="49" charset="0"/>
              </a:rPr>
              <a:t>  5 </a:t>
            </a:r>
            <a:r>
              <a:rPr lang="ro-RO" sz="1400" dirty="0">
                <a:highlight>
                  <a:srgbClr val="FFFF00"/>
                </a:highlight>
                <a:latin typeface="Consolas" panose="020B0609020204030204" pitchFamily="49" charset="0"/>
                <a:cs typeface="Consolas" panose="020B0609020204030204" pitchFamily="49" charset="0"/>
              </a:rPr>
              <a:t>26</a:t>
            </a:r>
            <a:r>
              <a:rPr lang="ro-RO" sz="1400" dirty="0">
                <a:latin typeface="Consolas" panose="020B0609020204030204" pitchFamily="49" charset="0"/>
                <a:cs typeface="Consolas" panose="020B0609020204030204" pitchFamily="49" charset="0"/>
              </a:rPr>
              <a:t>  </a:t>
            </a:r>
            <a:r>
              <a:rPr lang="ro-RO" sz="1400" dirty="0">
                <a:solidFill>
                  <a:srgbClr val="C7254E"/>
                </a:solidFill>
                <a:highlight>
                  <a:srgbClr val="F9F2F4"/>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14  3  </a:t>
            </a:r>
            <a:r>
              <a:rPr lang="ro-RO" sz="1400" dirty="0">
                <a:highlight>
                  <a:srgbClr val="FFFF00"/>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a:t>
            </a:r>
            <a:r>
              <a:rPr lang="ro-RO" sz="1400" dirty="0">
                <a:solidFill>
                  <a:srgbClr val="0070C0"/>
                </a:solidFill>
                <a:highlight>
                  <a:srgbClr val="00FFFF"/>
                </a:highlight>
                <a:latin typeface="Consolas" panose="020B0609020204030204" pitchFamily="49" charset="0"/>
                <a:cs typeface="Consolas" panose="020B0609020204030204" pitchFamily="49" charset="0"/>
              </a:rPr>
              <a:t>12</a:t>
            </a:r>
          </a:p>
          <a:p>
            <a:r>
              <a:rPr lang="ro-RO" sz="1400" dirty="0">
                <a:latin typeface="Consolas" panose="020B0609020204030204" pitchFamily="49" charset="0"/>
                <a:cs typeface="Consolas" panose="020B0609020204030204" pitchFamily="49" charset="0"/>
              </a:rPr>
              <a:t>1  2  5  7  </a:t>
            </a:r>
            <a:r>
              <a:rPr lang="ro-RO" sz="1400" dirty="0">
                <a:solidFill>
                  <a:srgbClr val="C7254E"/>
                </a:solidFill>
                <a:highlight>
                  <a:srgbClr val="FFFF00"/>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14  </a:t>
            </a:r>
            <a:r>
              <a:rPr lang="ro-RO" sz="1400" dirty="0">
                <a:highlight>
                  <a:srgbClr val="FFFF00"/>
                </a:highlight>
                <a:latin typeface="Consolas" panose="020B0609020204030204" pitchFamily="49" charset="0"/>
                <a:cs typeface="Consolas" panose="020B0609020204030204" pitchFamily="49" charset="0"/>
              </a:rPr>
              <a:t>3</a:t>
            </a:r>
            <a:r>
              <a:rPr lang="ro-RO" sz="1400" dirty="0">
                <a:latin typeface="Consolas" panose="020B0609020204030204" pitchFamily="49" charset="0"/>
                <a:cs typeface="Consolas" panose="020B0609020204030204" pitchFamily="49" charset="0"/>
              </a:rPr>
              <a:t> 26 12</a:t>
            </a:r>
          </a:p>
          <a:p>
            <a:r>
              <a:rPr lang="ro-RO" sz="1400" dirty="0">
                <a:latin typeface="Consolas" panose="020B0609020204030204" pitchFamily="49" charset="0"/>
                <a:cs typeface="Consolas" panose="020B0609020204030204" pitchFamily="49" charset="0"/>
              </a:rPr>
              <a:t>1  2  5  7  </a:t>
            </a:r>
            <a:r>
              <a:rPr lang="ro-RO" sz="1400" dirty="0">
                <a:highlight>
                  <a:srgbClr val="FFFF00"/>
                </a:highlight>
                <a:latin typeface="Consolas" panose="020B0609020204030204" pitchFamily="49" charset="0"/>
                <a:cs typeface="Consolas" panose="020B0609020204030204" pitchFamily="49" charset="0"/>
              </a:rPr>
              <a:t>3</a:t>
            </a:r>
            <a:r>
              <a:rPr lang="ro-RO" sz="1400" dirty="0">
                <a:latin typeface="Consolas" panose="020B0609020204030204" pitchFamily="49" charset="0"/>
                <a:cs typeface="Consolas" panose="020B0609020204030204" pitchFamily="49" charset="0"/>
              </a:rPr>
              <a:t> 14  </a:t>
            </a:r>
            <a:r>
              <a:rPr lang="ro-RO" sz="1400" dirty="0">
                <a:highlight>
                  <a:srgbClr val="FFFF00"/>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26 12</a:t>
            </a:r>
          </a:p>
          <a:p>
            <a:r>
              <a:rPr lang="ro-RO" sz="1400" dirty="0">
                <a:latin typeface="Consolas" panose="020B0609020204030204" pitchFamily="49" charset="0"/>
                <a:cs typeface="Consolas" panose="020B0609020204030204" pitchFamily="49" charset="0"/>
              </a:rPr>
              <a:t>1  2  </a:t>
            </a:r>
            <a:r>
              <a:rPr lang="ro-RO" sz="1400" dirty="0">
                <a:solidFill>
                  <a:srgbClr val="C7254E"/>
                </a:solidFill>
                <a:highlight>
                  <a:srgbClr val="F9F2F4"/>
                </a:highlight>
                <a:latin typeface="Consolas" panose="020B0609020204030204" pitchFamily="49" charset="0"/>
                <a:cs typeface="Consolas" panose="020B0609020204030204" pitchFamily="49" charset="0"/>
              </a:rPr>
              <a:t>5</a:t>
            </a:r>
            <a:r>
              <a:rPr lang="ro-RO" sz="1400" dirty="0">
                <a:latin typeface="Consolas" panose="020B0609020204030204" pitchFamily="49" charset="0"/>
                <a:cs typeface="Consolas" panose="020B0609020204030204" pitchFamily="49" charset="0"/>
              </a:rPr>
              <a:t>  7  </a:t>
            </a:r>
            <a:r>
              <a:rPr lang="ro-RO" sz="1400" dirty="0">
                <a:highlight>
                  <a:srgbClr val="FFFF00"/>
                </a:highlight>
                <a:latin typeface="Consolas" panose="020B0609020204030204" pitchFamily="49" charset="0"/>
                <a:cs typeface="Consolas" panose="020B0609020204030204" pitchFamily="49" charset="0"/>
              </a:rPr>
              <a:t>3</a:t>
            </a:r>
            <a:r>
              <a:rPr lang="ro-RO" sz="1400" dirty="0">
                <a:latin typeface="Consolas" panose="020B0609020204030204" pitchFamily="49" charset="0"/>
                <a:cs typeface="Consolas" panose="020B0609020204030204" pitchFamily="49" charset="0"/>
              </a:rPr>
              <a:t> 14  7 26 12</a:t>
            </a:r>
          </a:p>
          <a:p>
            <a:r>
              <a:rPr lang="ro-RO" sz="1400" dirty="0">
                <a:latin typeface="Consolas" panose="020B0609020204030204" pitchFamily="49" charset="0"/>
                <a:cs typeface="Consolas" panose="020B0609020204030204" pitchFamily="49" charset="0"/>
              </a:rPr>
              <a:t>1  2  </a:t>
            </a:r>
            <a:r>
              <a:rPr lang="ro-RO" sz="1400" dirty="0">
                <a:highlight>
                  <a:srgbClr val="FFFF00"/>
                </a:highlight>
                <a:latin typeface="Consolas" panose="020B0609020204030204" pitchFamily="49" charset="0"/>
                <a:cs typeface="Consolas" panose="020B0609020204030204" pitchFamily="49" charset="0"/>
              </a:rPr>
              <a:t>3</a:t>
            </a:r>
            <a:r>
              <a:rPr lang="ro-RO" sz="1400" dirty="0">
                <a:latin typeface="Consolas" panose="020B0609020204030204" pitchFamily="49" charset="0"/>
                <a:cs typeface="Consolas" panose="020B0609020204030204" pitchFamily="49" charset="0"/>
              </a:rPr>
              <a:t>  7  </a:t>
            </a:r>
            <a:r>
              <a:rPr lang="ro-RO" sz="1400" dirty="0">
                <a:highlight>
                  <a:srgbClr val="FFFF00"/>
                </a:highlight>
                <a:latin typeface="Consolas" panose="020B0609020204030204" pitchFamily="49" charset="0"/>
                <a:cs typeface="Consolas" panose="020B0609020204030204" pitchFamily="49" charset="0"/>
              </a:rPr>
              <a:t>5</a:t>
            </a:r>
            <a:r>
              <a:rPr lang="ro-RO" sz="1400" dirty="0">
                <a:latin typeface="Consolas" panose="020B0609020204030204" pitchFamily="49" charset="0"/>
                <a:cs typeface="Consolas" panose="020B0609020204030204" pitchFamily="49" charset="0"/>
              </a:rPr>
              <a:t> 14  7 26 12</a:t>
            </a:r>
          </a:p>
          <a:p>
            <a:r>
              <a:rPr lang="ro-RO" sz="1400" dirty="0">
                <a:latin typeface="Consolas" panose="020B0609020204030204" pitchFamily="49" charset="0"/>
                <a:cs typeface="Consolas" panose="020B0609020204030204" pitchFamily="49" charset="0"/>
              </a:rPr>
              <a:t>1  </a:t>
            </a:r>
            <a:r>
              <a:rPr lang="ro-RO" sz="1400" dirty="0">
                <a:solidFill>
                  <a:srgbClr val="C7254E"/>
                </a:solidFill>
                <a:highlight>
                  <a:srgbClr val="F9F2F4"/>
                </a:highlight>
                <a:latin typeface="Consolas" panose="020B0609020204030204" pitchFamily="49" charset="0"/>
                <a:cs typeface="Consolas" panose="020B0609020204030204" pitchFamily="49" charset="0"/>
              </a:rPr>
              <a:t>2</a:t>
            </a:r>
            <a:r>
              <a:rPr lang="ro-RO" sz="1400" dirty="0">
                <a:latin typeface="Consolas" panose="020B0609020204030204" pitchFamily="49" charset="0"/>
                <a:cs typeface="Consolas" panose="020B0609020204030204" pitchFamily="49" charset="0"/>
              </a:rPr>
              <a:t>  3  7  5 14  7 26 12</a:t>
            </a:r>
          </a:p>
          <a:p>
            <a:r>
              <a:rPr lang="ro-RO" sz="1400" dirty="0">
                <a:latin typeface="Consolas" panose="020B0609020204030204" pitchFamily="49" charset="0"/>
                <a:cs typeface="Consolas" panose="020B0609020204030204" pitchFamily="49" charset="0"/>
              </a:rPr>
              <a:t>1  </a:t>
            </a:r>
            <a:r>
              <a:rPr lang="ro-RO" sz="1400" dirty="0">
                <a:solidFill>
                  <a:srgbClr val="C7254E"/>
                </a:solidFill>
                <a:highlight>
                  <a:srgbClr val="FFFF00"/>
                </a:highlight>
                <a:latin typeface="Consolas" panose="020B0609020204030204" pitchFamily="49" charset="0"/>
                <a:cs typeface="Consolas" panose="020B0609020204030204" pitchFamily="49" charset="0"/>
              </a:rPr>
              <a:t>2</a:t>
            </a:r>
            <a:r>
              <a:rPr lang="ro-RO" sz="1400" dirty="0">
                <a:latin typeface="Consolas" panose="020B0609020204030204" pitchFamily="49" charset="0"/>
                <a:cs typeface="Consolas" panose="020B0609020204030204" pitchFamily="49" charset="0"/>
              </a:rPr>
              <a:t>  3  </a:t>
            </a:r>
            <a:r>
              <a:rPr lang="ro-RO" sz="1400" dirty="0">
                <a:solidFill>
                  <a:srgbClr val="C7254E"/>
                </a:solidFill>
                <a:highlight>
                  <a:srgbClr val="F9F2F4"/>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5 14  7 26 12</a:t>
            </a:r>
          </a:p>
          <a:p>
            <a:r>
              <a:rPr lang="ro-RO" sz="1400" dirty="0">
                <a:latin typeface="Consolas" panose="020B0609020204030204" pitchFamily="49" charset="0"/>
                <a:cs typeface="Consolas" panose="020B0609020204030204" pitchFamily="49" charset="0"/>
              </a:rPr>
              <a:t>1  2  3  </a:t>
            </a:r>
            <a:r>
              <a:rPr lang="ro-RO" sz="1400" dirty="0">
                <a:highlight>
                  <a:srgbClr val="FFFF00"/>
                </a:highlight>
                <a:latin typeface="Consolas" panose="020B0609020204030204" pitchFamily="49" charset="0"/>
                <a:cs typeface="Consolas" panose="020B0609020204030204" pitchFamily="49" charset="0"/>
              </a:rPr>
              <a:t>5</a:t>
            </a:r>
            <a:r>
              <a:rPr lang="ro-RO" sz="1400" dirty="0">
                <a:latin typeface="Consolas" panose="020B0609020204030204" pitchFamily="49" charset="0"/>
                <a:cs typeface="Consolas" panose="020B0609020204030204" pitchFamily="49" charset="0"/>
              </a:rPr>
              <a:t>  </a:t>
            </a:r>
            <a:r>
              <a:rPr lang="ro-RO" sz="1400" dirty="0">
                <a:highlight>
                  <a:srgbClr val="FFFF00"/>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14  </a:t>
            </a:r>
            <a:r>
              <a:rPr lang="ro-RO" sz="1400" dirty="0">
                <a:solidFill>
                  <a:srgbClr val="C7254E"/>
                </a:solidFill>
                <a:highlight>
                  <a:srgbClr val="F9F2F4"/>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26 12</a:t>
            </a:r>
          </a:p>
          <a:p>
            <a:r>
              <a:rPr lang="ro-RO" sz="1400" dirty="0">
                <a:latin typeface="Consolas" panose="020B0609020204030204" pitchFamily="49" charset="0"/>
                <a:cs typeface="Consolas" panose="020B0609020204030204" pitchFamily="49" charset="0"/>
              </a:rPr>
              <a:t>1  2  3  5  7  </a:t>
            </a:r>
            <a:r>
              <a:rPr lang="ro-RO" sz="1400" dirty="0">
                <a:highlight>
                  <a:srgbClr val="FFFF00"/>
                </a:highlight>
                <a:latin typeface="Consolas" panose="020B0609020204030204" pitchFamily="49" charset="0"/>
                <a:cs typeface="Consolas" panose="020B0609020204030204" pitchFamily="49" charset="0"/>
              </a:rPr>
              <a:t>7</a:t>
            </a:r>
            <a:r>
              <a:rPr lang="ro-RO" sz="1400" dirty="0">
                <a:latin typeface="Consolas" panose="020B0609020204030204" pitchFamily="49" charset="0"/>
                <a:cs typeface="Consolas" panose="020B0609020204030204" pitchFamily="49" charset="0"/>
              </a:rPr>
              <a:t> </a:t>
            </a:r>
            <a:r>
              <a:rPr lang="ro-RO" sz="1400" dirty="0">
                <a:highlight>
                  <a:srgbClr val="FFFF00"/>
                </a:highlight>
                <a:latin typeface="Consolas" panose="020B0609020204030204" pitchFamily="49" charset="0"/>
                <a:cs typeface="Consolas" panose="020B0609020204030204" pitchFamily="49" charset="0"/>
              </a:rPr>
              <a:t>14</a:t>
            </a:r>
            <a:r>
              <a:rPr lang="ro-RO" sz="1400" dirty="0">
                <a:latin typeface="Consolas" panose="020B0609020204030204" pitchFamily="49" charset="0"/>
                <a:cs typeface="Consolas" panose="020B0609020204030204" pitchFamily="49" charset="0"/>
              </a:rPr>
              <a:t> </a:t>
            </a:r>
            <a:r>
              <a:rPr lang="ro-RO" sz="1400" dirty="0">
                <a:solidFill>
                  <a:srgbClr val="C7254E"/>
                </a:solidFill>
                <a:highlight>
                  <a:srgbClr val="F9F2F4"/>
                </a:highlight>
                <a:latin typeface="Consolas" panose="020B0609020204030204" pitchFamily="49" charset="0"/>
                <a:cs typeface="Consolas" panose="020B0609020204030204" pitchFamily="49" charset="0"/>
              </a:rPr>
              <a:t>26</a:t>
            </a:r>
            <a:r>
              <a:rPr lang="ro-RO" sz="1400" dirty="0">
                <a:latin typeface="Consolas" panose="020B0609020204030204" pitchFamily="49" charset="0"/>
                <a:cs typeface="Consolas" panose="020B0609020204030204" pitchFamily="49" charset="0"/>
              </a:rPr>
              <a:t> 12</a:t>
            </a:r>
          </a:p>
          <a:p>
            <a:r>
              <a:rPr lang="ro-RO" sz="1400" dirty="0">
                <a:latin typeface="Consolas" panose="020B0609020204030204" pitchFamily="49" charset="0"/>
                <a:cs typeface="Consolas" panose="020B0609020204030204" pitchFamily="49" charset="0"/>
              </a:rPr>
              <a:t>1  2  3  5  7  7 </a:t>
            </a:r>
            <a:r>
              <a:rPr lang="ro-RO" sz="1400" dirty="0">
                <a:solidFill>
                  <a:srgbClr val="C7254E"/>
                </a:solidFill>
                <a:highlight>
                  <a:srgbClr val="F9F2F4"/>
                </a:highlight>
                <a:latin typeface="Consolas" panose="020B0609020204030204" pitchFamily="49" charset="0"/>
                <a:cs typeface="Consolas" panose="020B0609020204030204" pitchFamily="49" charset="0"/>
              </a:rPr>
              <a:t>14</a:t>
            </a:r>
            <a:r>
              <a:rPr lang="ro-RO" sz="1400" dirty="0">
                <a:latin typeface="Consolas" panose="020B0609020204030204" pitchFamily="49" charset="0"/>
                <a:cs typeface="Consolas" panose="020B0609020204030204" pitchFamily="49" charset="0"/>
              </a:rPr>
              <a:t> </a:t>
            </a:r>
            <a:r>
              <a:rPr lang="ro-RO" sz="1400" dirty="0">
                <a:highlight>
                  <a:srgbClr val="FFFF00"/>
                </a:highlight>
                <a:latin typeface="Consolas" panose="020B0609020204030204" pitchFamily="49" charset="0"/>
                <a:cs typeface="Consolas" panose="020B0609020204030204" pitchFamily="49" charset="0"/>
              </a:rPr>
              <a:t>12</a:t>
            </a:r>
            <a:r>
              <a:rPr lang="ro-RO" sz="1400" dirty="0">
                <a:latin typeface="Consolas" panose="020B0609020204030204" pitchFamily="49" charset="0"/>
                <a:cs typeface="Consolas" panose="020B0609020204030204" pitchFamily="49" charset="0"/>
              </a:rPr>
              <a:t> </a:t>
            </a:r>
            <a:r>
              <a:rPr lang="ro-RO" sz="1400" dirty="0">
                <a:highlight>
                  <a:srgbClr val="FFFF00"/>
                </a:highlight>
                <a:latin typeface="Consolas" panose="020B0609020204030204" pitchFamily="49" charset="0"/>
                <a:cs typeface="Consolas" panose="020B0609020204030204" pitchFamily="49" charset="0"/>
              </a:rPr>
              <a:t>26</a:t>
            </a:r>
          </a:p>
          <a:p>
            <a:r>
              <a:rPr lang="ro-RO" sz="1400" dirty="0">
                <a:latin typeface="Consolas" panose="020B0609020204030204" pitchFamily="49" charset="0"/>
                <a:cs typeface="Consolas" panose="020B0609020204030204" pitchFamily="49" charset="0"/>
              </a:rPr>
              <a:t>1  2  3  5  7  7 </a:t>
            </a:r>
            <a:r>
              <a:rPr lang="ro-RO" sz="1400" dirty="0">
                <a:highlight>
                  <a:srgbClr val="FFFF00"/>
                </a:highlight>
                <a:latin typeface="Consolas" panose="020B0609020204030204" pitchFamily="49" charset="0"/>
                <a:cs typeface="Consolas" panose="020B0609020204030204" pitchFamily="49" charset="0"/>
              </a:rPr>
              <a:t>12</a:t>
            </a:r>
            <a:r>
              <a:rPr lang="ro-RO" sz="1400" dirty="0">
                <a:latin typeface="Consolas" panose="020B0609020204030204" pitchFamily="49" charset="0"/>
                <a:cs typeface="Consolas" panose="020B0609020204030204" pitchFamily="49" charset="0"/>
              </a:rPr>
              <a:t> </a:t>
            </a:r>
            <a:r>
              <a:rPr lang="ro-RO" sz="1400" dirty="0">
                <a:highlight>
                  <a:srgbClr val="FFFF00"/>
                </a:highlight>
                <a:latin typeface="Consolas" panose="020B0609020204030204" pitchFamily="49" charset="0"/>
                <a:cs typeface="Consolas" panose="020B0609020204030204" pitchFamily="49" charset="0"/>
              </a:rPr>
              <a:t>14</a:t>
            </a:r>
            <a:r>
              <a:rPr lang="ro-RO" sz="1400" dirty="0">
                <a:latin typeface="Consolas" panose="020B0609020204030204" pitchFamily="49" charset="0"/>
                <a:cs typeface="Consolas" panose="020B0609020204030204" pitchFamily="49" charset="0"/>
              </a:rPr>
              <a:t> 26</a:t>
            </a:r>
          </a:p>
        </p:txBody>
      </p:sp>
      <p:sp>
        <p:nvSpPr>
          <p:cNvPr id="6" name="Rectangle 5">
            <a:extLst>
              <a:ext uri="{FF2B5EF4-FFF2-40B4-BE49-F238E27FC236}">
                <a16:creationId xmlns:a16="http://schemas.microsoft.com/office/drawing/2014/main" id="{38CDE9B0-9048-463E-BE36-7D4C86EFB2EA}"/>
              </a:ext>
            </a:extLst>
          </p:cNvPr>
          <p:cNvSpPr/>
          <p:nvPr/>
        </p:nvSpPr>
        <p:spPr>
          <a:xfrm>
            <a:off x="7609825" y="189000"/>
            <a:ext cx="3766412" cy="6555641"/>
          </a:xfrm>
          <a:prstGeom prst="rect">
            <a:avLst/>
          </a:prstGeom>
          <a:solidFill>
            <a:srgbClr val="DBE5F1"/>
          </a:solidFill>
        </p:spPr>
        <p:txBody>
          <a:bodyPr wrap="square">
            <a:spAutoFit/>
          </a:bodyPr>
          <a:lstStyle/>
          <a:p>
            <a:pPr algn="just"/>
            <a:r>
              <a:rPr lang="ro-RO" sz="1200" dirty="0" err="1">
                <a:solidFill>
                  <a:srgbClr val="0070C0"/>
                </a:solidFill>
                <a:latin typeface="Consolas" panose="020B0609020204030204" pitchFamily="49" charset="0"/>
                <a:cs typeface="Consolas" panose="020B0609020204030204" pitchFamily="49" charset="0"/>
              </a:rPr>
              <a:t>Initial</a:t>
            </a:r>
            <a:r>
              <a:rPr lang="ro-RO" sz="1200" dirty="0">
                <a:solidFill>
                  <a:srgbClr val="0070C0"/>
                </a:solidFill>
                <a:latin typeface="Consolas" panose="020B0609020204030204" pitchFamily="49" charset="0"/>
                <a:cs typeface="Consolas" panose="020B0609020204030204" pitchFamily="49" charset="0"/>
              </a:rPr>
              <a:t>: 1 12  5 26  7 14  3  7  2</a:t>
            </a:r>
          </a:p>
          <a:p>
            <a:r>
              <a:rPr lang="ro-RO" sz="1200" dirty="0">
                <a:latin typeface="Consolas" panose="020B0609020204030204" pitchFamily="49" charset="0"/>
                <a:cs typeface="Consolas" panose="020B0609020204030204" pitchFamily="49" charset="0"/>
              </a:rPr>
              <a:t>1 12 5 26 </a:t>
            </a:r>
            <a:r>
              <a:rPr lang="ro-RO" sz="1200" dirty="0">
                <a:solidFill>
                  <a:srgbClr val="C7254E"/>
                </a:solidFill>
                <a:latin typeface="Consolas" panose="020B0609020204030204" pitchFamily="49" charset="0"/>
                <a:cs typeface="Consolas" panose="020B0609020204030204" pitchFamily="49" charset="0"/>
              </a:rPr>
              <a:t>7</a:t>
            </a:r>
            <a:r>
              <a:rPr lang="ro-RO" sz="1200" dirty="0">
                <a:latin typeface="Consolas" panose="020B0609020204030204" pitchFamily="49" charset="0"/>
                <a:cs typeface="Consolas" panose="020B0609020204030204" pitchFamily="49" charset="0"/>
              </a:rPr>
              <a:t> 14 3 7 2</a:t>
            </a:r>
          </a:p>
          <a:p>
            <a:r>
              <a:rPr lang="ro-RO" sz="1200" dirty="0">
                <a:latin typeface="Consolas" panose="020B0609020204030204" pitchFamily="49" charset="0"/>
                <a:cs typeface="Consolas" panose="020B0609020204030204" pitchFamily="49" charset="0"/>
              </a:rPr>
              <a:t>  pivot element = 7</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(12,2)</a:t>
            </a:r>
          </a:p>
          <a:p>
            <a:r>
              <a:rPr lang="ro-RO" sz="1200" dirty="0">
                <a:latin typeface="Consolas" panose="020B0609020204030204" pitchFamily="49" charset="0"/>
                <a:cs typeface="Consolas" panose="020B0609020204030204" pitchFamily="49" charset="0"/>
              </a:rPr>
              <a:t>  1  2  5 26  7 14  3  7 12</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(26,7)</a:t>
            </a:r>
          </a:p>
          <a:p>
            <a:r>
              <a:rPr lang="ro-RO" sz="1200" dirty="0">
                <a:latin typeface="Consolas" panose="020B0609020204030204" pitchFamily="49" charset="0"/>
                <a:cs typeface="Consolas" panose="020B0609020204030204" pitchFamily="49" charset="0"/>
              </a:rPr>
              <a:t>  1  2  5  7  7 14  3 26 12</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(7,3)</a:t>
            </a:r>
          </a:p>
          <a:p>
            <a:r>
              <a:rPr lang="ro-RO" sz="1200" dirty="0">
                <a:latin typeface="Consolas" panose="020B0609020204030204" pitchFamily="49" charset="0"/>
                <a:cs typeface="Consolas" panose="020B0609020204030204" pitchFamily="49" charset="0"/>
              </a:rPr>
              <a:t>  1  2  5  7  3 14  7 26 12</a:t>
            </a:r>
          </a:p>
          <a:p>
            <a:r>
              <a:rPr lang="ro-RO" sz="1200" dirty="0">
                <a:latin typeface="Consolas" panose="020B0609020204030204" pitchFamily="49" charset="0"/>
                <a:cs typeface="Consolas" panose="020B0609020204030204" pitchFamily="49" charset="0"/>
              </a:rPr>
              <a:t>  1  2  5  7  3 14  7 26 12</a:t>
            </a:r>
          </a:p>
          <a:p>
            <a:r>
              <a:rPr lang="ro-RO" sz="1200" dirty="0">
                <a:latin typeface="Consolas" panose="020B0609020204030204" pitchFamily="49" charset="0"/>
                <a:cs typeface="Consolas" panose="020B0609020204030204" pitchFamily="49" charset="0"/>
              </a:rPr>
              <a:t>1 2 </a:t>
            </a:r>
            <a:r>
              <a:rPr lang="ro-RO" sz="1200" dirty="0">
                <a:solidFill>
                  <a:srgbClr val="C7254E"/>
                </a:solidFill>
                <a:latin typeface="Consolas" panose="020B0609020204030204" pitchFamily="49" charset="0"/>
                <a:cs typeface="Consolas" panose="020B0609020204030204" pitchFamily="49" charset="0"/>
              </a:rPr>
              <a:t>5</a:t>
            </a:r>
            <a:r>
              <a:rPr lang="ro-RO" sz="1200" dirty="0">
                <a:latin typeface="Consolas" panose="020B0609020204030204" pitchFamily="49" charset="0"/>
                <a:cs typeface="Consolas" panose="020B0609020204030204" pitchFamily="49" charset="0"/>
              </a:rPr>
              <a:t> 7 3</a:t>
            </a:r>
          </a:p>
          <a:p>
            <a:r>
              <a:rPr lang="ro-RO" sz="1200" dirty="0">
                <a:latin typeface="Consolas" panose="020B0609020204030204" pitchFamily="49" charset="0"/>
                <a:cs typeface="Consolas" panose="020B0609020204030204" pitchFamily="49" charset="0"/>
              </a:rPr>
              <a:t>  pivot element = 5</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(5,3)</a:t>
            </a:r>
          </a:p>
          <a:p>
            <a:r>
              <a:rPr lang="ro-RO" sz="1200" dirty="0">
                <a:latin typeface="Consolas" panose="020B0609020204030204" pitchFamily="49" charset="0"/>
                <a:cs typeface="Consolas" panose="020B0609020204030204" pitchFamily="49" charset="0"/>
              </a:rPr>
              <a:t>  1  2  3  7  5 14  7 26 12</a:t>
            </a:r>
          </a:p>
          <a:p>
            <a:r>
              <a:rPr lang="ro-RO" sz="1200" dirty="0">
                <a:latin typeface="Consolas" panose="020B0609020204030204" pitchFamily="49" charset="0"/>
                <a:cs typeface="Consolas" panose="020B0609020204030204" pitchFamily="49" charset="0"/>
              </a:rPr>
              <a:t>  1  2  3  7  5 14  7 26 12</a:t>
            </a:r>
          </a:p>
          <a:p>
            <a:r>
              <a:rPr lang="ro-RO" sz="1200" dirty="0">
                <a:latin typeface="Consolas" panose="020B0609020204030204" pitchFamily="49" charset="0"/>
                <a:cs typeface="Consolas" panose="020B0609020204030204" pitchFamily="49" charset="0"/>
              </a:rPr>
              <a:t>1 </a:t>
            </a:r>
            <a:r>
              <a:rPr lang="ro-RO" sz="1200" dirty="0">
                <a:solidFill>
                  <a:srgbClr val="C7254E"/>
                </a:solidFill>
                <a:latin typeface="Consolas" panose="020B0609020204030204" pitchFamily="49" charset="0"/>
                <a:cs typeface="Consolas" panose="020B0609020204030204" pitchFamily="49" charset="0"/>
              </a:rPr>
              <a:t>2</a:t>
            </a:r>
            <a:r>
              <a:rPr lang="ro-RO" sz="1200" dirty="0">
                <a:latin typeface="Consolas" panose="020B0609020204030204" pitchFamily="49" charset="0"/>
                <a:cs typeface="Consolas" panose="020B0609020204030204" pitchFamily="49" charset="0"/>
              </a:rPr>
              <a:t> 3</a:t>
            </a:r>
          </a:p>
          <a:p>
            <a:r>
              <a:rPr lang="ro-RO" sz="1200" dirty="0">
                <a:latin typeface="Consolas" panose="020B0609020204030204" pitchFamily="49" charset="0"/>
                <a:cs typeface="Consolas" panose="020B0609020204030204" pitchFamily="49" charset="0"/>
              </a:rPr>
              <a:t>  pivot element = 2</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(2,2)</a:t>
            </a:r>
          </a:p>
          <a:p>
            <a:r>
              <a:rPr lang="ro-RO" sz="1200" dirty="0">
                <a:latin typeface="Consolas" panose="020B0609020204030204" pitchFamily="49" charset="0"/>
                <a:cs typeface="Consolas" panose="020B0609020204030204" pitchFamily="49" charset="0"/>
              </a:rPr>
              <a:t>  1  2  3  7  5 14  7 26 12</a:t>
            </a:r>
          </a:p>
          <a:p>
            <a:r>
              <a:rPr lang="ro-RO" sz="1200" dirty="0">
                <a:solidFill>
                  <a:srgbClr val="C7254E"/>
                </a:solidFill>
                <a:latin typeface="Consolas" panose="020B0609020204030204" pitchFamily="49" charset="0"/>
                <a:cs typeface="Consolas" panose="020B0609020204030204" pitchFamily="49" charset="0"/>
              </a:rPr>
              <a:t>7</a:t>
            </a:r>
            <a:r>
              <a:rPr lang="ro-RO" sz="1200" dirty="0">
                <a:latin typeface="Consolas" panose="020B0609020204030204" pitchFamily="49" charset="0"/>
                <a:cs typeface="Consolas" panose="020B0609020204030204" pitchFamily="49" charset="0"/>
              </a:rPr>
              <a:t> 5</a:t>
            </a:r>
          </a:p>
          <a:p>
            <a:r>
              <a:rPr lang="ro-RO" sz="1200" dirty="0">
                <a:latin typeface="Consolas" panose="020B0609020204030204" pitchFamily="49" charset="0"/>
                <a:cs typeface="Consolas" panose="020B0609020204030204" pitchFamily="49" charset="0"/>
              </a:rPr>
              <a:t>  pivot element = 7</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(7,5)</a:t>
            </a:r>
          </a:p>
          <a:p>
            <a:r>
              <a:rPr lang="ro-RO" sz="1200" dirty="0">
                <a:latin typeface="Consolas" panose="020B0609020204030204" pitchFamily="49" charset="0"/>
                <a:cs typeface="Consolas" panose="020B0609020204030204" pitchFamily="49" charset="0"/>
              </a:rPr>
              <a:t>  1  2  3  5  7 14  7 26 12</a:t>
            </a:r>
          </a:p>
          <a:p>
            <a:r>
              <a:rPr lang="ro-RO" sz="1200" dirty="0">
                <a:latin typeface="Consolas" panose="020B0609020204030204" pitchFamily="49" charset="0"/>
                <a:cs typeface="Consolas" panose="020B0609020204030204" pitchFamily="49" charset="0"/>
              </a:rPr>
              <a:t>14 </a:t>
            </a:r>
            <a:r>
              <a:rPr lang="ro-RO" sz="1200" dirty="0">
                <a:solidFill>
                  <a:srgbClr val="C7254E"/>
                </a:solidFill>
                <a:latin typeface="Consolas" panose="020B0609020204030204" pitchFamily="49" charset="0"/>
                <a:cs typeface="Consolas" panose="020B0609020204030204" pitchFamily="49" charset="0"/>
              </a:rPr>
              <a:t>7</a:t>
            </a:r>
            <a:r>
              <a:rPr lang="ro-RO" sz="1200" dirty="0">
                <a:latin typeface="Consolas" panose="020B0609020204030204" pitchFamily="49" charset="0"/>
                <a:cs typeface="Consolas" panose="020B0609020204030204" pitchFamily="49" charset="0"/>
              </a:rPr>
              <a:t> 26 12</a:t>
            </a:r>
          </a:p>
          <a:p>
            <a:r>
              <a:rPr lang="ro-RO" sz="1200" dirty="0">
                <a:latin typeface="Consolas" panose="020B0609020204030204" pitchFamily="49" charset="0"/>
                <a:cs typeface="Consolas" panose="020B0609020204030204" pitchFamily="49" charset="0"/>
              </a:rPr>
              <a:t>  pivot element = 7</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(14,7)</a:t>
            </a:r>
          </a:p>
          <a:p>
            <a:r>
              <a:rPr lang="ro-RO" sz="1200" dirty="0">
                <a:latin typeface="Consolas" panose="020B0609020204030204" pitchFamily="49" charset="0"/>
                <a:cs typeface="Consolas" panose="020B0609020204030204" pitchFamily="49" charset="0"/>
              </a:rPr>
              <a:t>  1  2  3  5  7  7 14 26 12</a:t>
            </a:r>
          </a:p>
          <a:p>
            <a:r>
              <a:rPr lang="ro-RO" sz="1200" dirty="0">
                <a:latin typeface="Consolas" panose="020B0609020204030204" pitchFamily="49" charset="0"/>
                <a:cs typeface="Consolas" panose="020B0609020204030204" pitchFamily="49" charset="0"/>
              </a:rPr>
              <a:t>14 </a:t>
            </a:r>
            <a:r>
              <a:rPr lang="ro-RO" sz="1200" dirty="0">
                <a:solidFill>
                  <a:srgbClr val="C7254E"/>
                </a:solidFill>
                <a:latin typeface="Consolas" panose="020B0609020204030204" pitchFamily="49" charset="0"/>
                <a:cs typeface="Consolas" panose="020B0609020204030204" pitchFamily="49" charset="0"/>
              </a:rPr>
              <a:t>26</a:t>
            </a:r>
            <a:r>
              <a:rPr lang="ro-RO" sz="1200" dirty="0">
                <a:latin typeface="Consolas" panose="020B0609020204030204" pitchFamily="49" charset="0"/>
                <a:cs typeface="Consolas" panose="020B0609020204030204" pitchFamily="49" charset="0"/>
              </a:rPr>
              <a:t> 12</a:t>
            </a:r>
          </a:p>
          <a:p>
            <a:r>
              <a:rPr lang="ro-RO" sz="1200" dirty="0">
                <a:latin typeface="Consolas" panose="020B0609020204030204" pitchFamily="49" charset="0"/>
                <a:cs typeface="Consolas" panose="020B0609020204030204" pitchFamily="49" charset="0"/>
              </a:rPr>
              <a:t>  pivot element = 26</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(26,12)</a:t>
            </a:r>
          </a:p>
          <a:p>
            <a:r>
              <a:rPr lang="ro-RO" sz="1200" dirty="0">
                <a:latin typeface="Consolas" panose="020B0609020204030204" pitchFamily="49" charset="0"/>
                <a:cs typeface="Consolas" panose="020B0609020204030204" pitchFamily="49" charset="0"/>
              </a:rPr>
              <a:t>  1  2  3  5  7  7 14 12 26</a:t>
            </a:r>
          </a:p>
          <a:p>
            <a:r>
              <a:rPr lang="ro-RO" sz="1200" dirty="0">
                <a:solidFill>
                  <a:srgbClr val="C7254E"/>
                </a:solidFill>
                <a:latin typeface="Consolas" panose="020B0609020204030204" pitchFamily="49" charset="0"/>
                <a:cs typeface="Consolas" panose="020B0609020204030204" pitchFamily="49" charset="0"/>
              </a:rPr>
              <a:t>14</a:t>
            </a:r>
            <a:r>
              <a:rPr lang="ro-RO" sz="1200" dirty="0">
                <a:latin typeface="Consolas" panose="020B0609020204030204" pitchFamily="49" charset="0"/>
                <a:cs typeface="Consolas" panose="020B0609020204030204" pitchFamily="49" charset="0"/>
              </a:rPr>
              <a:t> 12</a:t>
            </a:r>
          </a:p>
          <a:p>
            <a:r>
              <a:rPr lang="ro-RO" sz="1200" dirty="0">
                <a:latin typeface="Consolas" panose="020B0609020204030204" pitchFamily="49" charset="0"/>
                <a:cs typeface="Consolas" panose="020B0609020204030204" pitchFamily="49" charset="0"/>
              </a:rPr>
              <a:t>  pivot element = 14</a:t>
            </a:r>
          </a:p>
          <a:p>
            <a:r>
              <a:rPr lang="ro-RO" sz="1200" dirty="0">
                <a:latin typeface="Consolas" panose="020B0609020204030204" pitchFamily="49" charset="0"/>
                <a:cs typeface="Consolas" panose="020B0609020204030204" pitchFamily="49" charset="0"/>
              </a:rPr>
              <a:t>  </a:t>
            </a:r>
            <a:r>
              <a:rPr lang="ro-RO" sz="1200" dirty="0" err="1">
                <a:latin typeface="Consolas" panose="020B0609020204030204" pitchFamily="49" charset="0"/>
                <a:cs typeface="Consolas" panose="020B0609020204030204" pitchFamily="49" charset="0"/>
              </a:rPr>
              <a:t>swap</a:t>
            </a:r>
            <a:r>
              <a:rPr lang="ro-RO" sz="1200" dirty="0">
                <a:latin typeface="Consolas" panose="020B0609020204030204" pitchFamily="49" charset="0"/>
                <a:cs typeface="Consolas" panose="020B0609020204030204" pitchFamily="49" charset="0"/>
              </a:rPr>
              <a:t>(14,12)</a:t>
            </a:r>
          </a:p>
          <a:p>
            <a:r>
              <a:rPr lang="ro-RO" sz="1200" dirty="0">
                <a:latin typeface="Consolas" panose="020B0609020204030204" pitchFamily="49" charset="0"/>
                <a:cs typeface="Consolas" panose="020B0609020204030204" pitchFamily="49" charset="0"/>
              </a:rPr>
              <a:t>  1  2  3  5  7  7 12 14 26</a:t>
            </a:r>
          </a:p>
        </p:txBody>
      </p:sp>
    </p:spTree>
    <p:extLst>
      <p:ext uri="{BB962C8B-B14F-4D97-AF65-F5344CB8AC3E}">
        <p14:creationId xmlns:p14="http://schemas.microsoft.com/office/powerpoint/2010/main" val="407141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5572-5152-4037-9A9F-D2B29A60152B}"/>
              </a:ext>
            </a:extLst>
          </p:cNvPr>
          <p:cNvSpPr>
            <a:spLocks noGrp="1"/>
          </p:cNvSpPr>
          <p:nvPr>
            <p:ph type="title"/>
          </p:nvPr>
        </p:nvSpPr>
        <p:spPr/>
        <p:txBody>
          <a:bodyPr/>
          <a:lstStyle/>
          <a:p>
            <a:r>
              <a:rPr lang="ro-RO" b="1" i="0" dirty="0">
                <a:solidFill>
                  <a:srgbClr val="323232"/>
                </a:solidFill>
                <a:effectLst/>
                <a:latin typeface="H5PDroidSans"/>
              </a:rPr>
              <a:t>Cum funcționează tehnica Divide Et </a:t>
            </a:r>
            <a:r>
              <a:rPr lang="ro-RO" b="1" i="0" dirty="0" err="1">
                <a:solidFill>
                  <a:srgbClr val="323232"/>
                </a:solidFill>
                <a:effectLst/>
                <a:latin typeface="H5PDroidSans"/>
              </a:rPr>
              <a:t>Impera</a:t>
            </a:r>
            <a:endParaRPr lang="ro-RO" dirty="0"/>
          </a:p>
        </p:txBody>
      </p:sp>
      <p:sp>
        <p:nvSpPr>
          <p:cNvPr id="3" name="Content Placeholder 2">
            <a:extLst>
              <a:ext uri="{FF2B5EF4-FFF2-40B4-BE49-F238E27FC236}">
                <a16:creationId xmlns:a16="http://schemas.microsoft.com/office/drawing/2014/main" id="{EF2A4263-5CF0-4313-80F4-AF4A11ED3484}"/>
              </a:ext>
            </a:extLst>
          </p:cNvPr>
          <p:cNvSpPr>
            <a:spLocks noGrp="1"/>
          </p:cNvSpPr>
          <p:nvPr>
            <p:ph idx="1"/>
          </p:nvPr>
        </p:nvSpPr>
        <p:spPr/>
        <p:txBody>
          <a:bodyPr>
            <a:normAutofit fontScale="92500" lnSpcReduction="20000"/>
          </a:bodyPr>
          <a:lstStyle/>
          <a:p>
            <a:pPr algn="just"/>
            <a:r>
              <a:rPr lang="ro-RO" b="0" i="0" dirty="0">
                <a:solidFill>
                  <a:srgbClr val="C7254E"/>
                </a:solidFill>
                <a:effectLst/>
              </a:rPr>
              <a:t>Metoda Divide Et </a:t>
            </a:r>
            <a:r>
              <a:rPr lang="ro-RO" b="0" i="0" dirty="0" err="1">
                <a:solidFill>
                  <a:srgbClr val="C7254E"/>
                </a:solidFill>
                <a:effectLst/>
              </a:rPr>
              <a:t>Impera</a:t>
            </a:r>
            <a:r>
              <a:rPr lang="ro-RO" b="0" i="0" dirty="0">
                <a:solidFill>
                  <a:srgbClr val="C7254E"/>
                </a:solidFill>
                <a:effectLst/>
              </a:rPr>
              <a:t> </a:t>
            </a:r>
            <a:r>
              <a:rPr lang="ro-RO" b="0" i="0" dirty="0">
                <a:solidFill>
                  <a:srgbClr val="323232"/>
                </a:solidFill>
                <a:effectLst/>
              </a:rPr>
              <a:t>descompune o problemă în subprobleme care sunt similare cu problema inițială, rezolvă recursiv subproblemele și, în final, combină soluțiile subproblemelor pentru a rezolva problema inițială.</a:t>
            </a:r>
          </a:p>
          <a:p>
            <a:pPr algn="just"/>
            <a:r>
              <a:rPr lang="ro-RO" b="0" i="0" dirty="0">
                <a:solidFill>
                  <a:srgbClr val="323232"/>
                </a:solidFill>
                <a:effectLst/>
              </a:rPr>
              <a:t>Deoarece </a:t>
            </a:r>
            <a:r>
              <a:rPr lang="ro-RO" dirty="0">
                <a:solidFill>
                  <a:srgbClr val="C7254E"/>
                </a:solidFill>
              </a:rPr>
              <a:t>Divide</a:t>
            </a:r>
            <a:r>
              <a:rPr lang="ro-RO" b="0" dirty="0">
                <a:solidFill>
                  <a:srgbClr val="C7254E"/>
                </a:solidFill>
                <a:effectLst/>
              </a:rPr>
              <a:t> </a:t>
            </a:r>
            <a:r>
              <a:rPr lang="ro-RO" dirty="0">
                <a:solidFill>
                  <a:srgbClr val="C7254E"/>
                </a:solidFill>
              </a:rPr>
              <a:t>Et</a:t>
            </a:r>
            <a:r>
              <a:rPr lang="ro-RO" b="0" dirty="0">
                <a:solidFill>
                  <a:srgbClr val="C7254E"/>
                </a:solidFill>
                <a:effectLst/>
              </a:rPr>
              <a:t> </a:t>
            </a:r>
            <a:r>
              <a:rPr lang="ro-RO" dirty="0" err="1">
                <a:solidFill>
                  <a:srgbClr val="C7254E"/>
                </a:solidFill>
              </a:rPr>
              <a:t>Impera</a:t>
            </a:r>
            <a:r>
              <a:rPr lang="ro-RO" b="0" dirty="0">
                <a:solidFill>
                  <a:srgbClr val="C7254E"/>
                </a:solidFill>
                <a:effectLst/>
              </a:rPr>
              <a:t> </a:t>
            </a:r>
            <a:r>
              <a:rPr lang="ro-RO" b="0" i="0" dirty="0">
                <a:solidFill>
                  <a:srgbClr val="323232"/>
                </a:solidFill>
                <a:effectLst/>
              </a:rPr>
              <a:t>rezolvă subproblemele recursiv, fiecare subproblemă trebuie să fie de o dimensiune mai mică decât problema inițială. Suplimentar trebuie să existe cazul elementar pentru subprobleme, care permite obținerea rezultatului direct, fără aplicarea formulelor recurente. Algoritmii </a:t>
            </a:r>
            <a:r>
              <a:rPr lang="ro-RO" dirty="0">
                <a:solidFill>
                  <a:srgbClr val="C7254E"/>
                </a:solidFill>
              </a:rPr>
              <a:t>Divide</a:t>
            </a:r>
            <a:r>
              <a:rPr lang="ro-RO" b="0" dirty="0">
                <a:solidFill>
                  <a:srgbClr val="C7254E"/>
                </a:solidFill>
                <a:effectLst/>
              </a:rPr>
              <a:t> </a:t>
            </a:r>
            <a:r>
              <a:rPr lang="ro-RO" dirty="0">
                <a:solidFill>
                  <a:srgbClr val="C7254E"/>
                </a:solidFill>
              </a:rPr>
              <a:t>Et</a:t>
            </a:r>
            <a:r>
              <a:rPr lang="ro-RO" b="0" dirty="0">
                <a:solidFill>
                  <a:srgbClr val="C7254E"/>
                </a:solidFill>
                <a:effectLst/>
              </a:rPr>
              <a:t> </a:t>
            </a:r>
            <a:r>
              <a:rPr lang="ro-RO" dirty="0" err="1">
                <a:solidFill>
                  <a:srgbClr val="C7254E"/>
                </a:solidFill>
              </a:rPr>
              <a:t>Impera</a:t>
            </a:r>
            <a:r>
              <a:rPr lang="ro-RO" b="0" i="0" dirty="0">
                <a:solidFill>
                  <a:srgbClr val="323232"/>
                </a:solidFill>
                <a:effectLst/>
              </a:rPr>
              <a:t> au tradițional trei etape:</a:t>
            </a:r>
          </a:p>
          <a:p>
            <a:pPr marL="822960" lvl="1" indent="-457200" algn="just">
              <a:buFont typeface="+mj-lt"/>
              <a:buAutoNum type="arabicParenR"/>
            </a:pPr>
            <a:r>
              <a:rPr lang="ro-RO" b="0" dirty="0">
                <a:solidFill>
                  <a:srgbClr val="C7254E"/>
                </a:solidFill>
                <a:effectLst/>
              </a:rPr>
              <a:t>Descompunem </a:t>
            </a:r>
            <a:r>
              <a:rPr lang="ro-RO" dirty="0">
                <a:solidFill>
                  <a:srgbClr val="C7254E"/>
                </a:solidFill>
              </a:rPr>
              <a:t>î</a:t>
            </a:r>
            <a:r>
              <a:rPr lang="ro-RO" b="0" dirty="0">
                <a:solidFill>
                  <a:srgbClr val="C7254E"/>
                </a:solidFill>
                <a:effectLst/>
              </a:rPr>
              <a:t>n mod repetat problema inițială </a:t>
            </a:r>
            <a:r>
              <a:rPr lang="ro-RO" b="0" i="1" dirty="0">
                <a:solidFill>
                  <a:srgbClr val="0070C0"/>
                </a:solidFill>
                <a:effectLst/>
              </a:rPr>
              <a:t>de dimensiuni mari în două sau mai multe subprobleme mai simple, de aceiași natură, de același tip cu problema inițială, dar de dimensiuni mai mici.</a:t>
            </a:r>
          </a:p>
          <a:p>
            <a:pPr marL="822960" lvl="1" indent="-457200" algn="just">
              <a:buFont typeface="+mj-lt"/>
              <a:buAutoNum type="arabicParenR"/>
            </a:pPr>
            <a:r>
              <a:rPr lang="ro-RO" dirty="0">
                <a:solidFill>
                  <a:srgbClr val="C7254E"/>
                </a:solidFill>
              </a:rPr>
              <a:t>R</a:t>
            </a:r>
            <a:r>
              <a:rPr lang="ro-RO" b="0" dirty="0">
                <a:solidFill>
                  <a:srgbClr val="C7254E"/>
                </a:solidFill>
                <a:effectLst/>
              </a:rPr>
              <a:t>ezolvăm separat subproblemele în mod direct</a:t>
            </a:r>
            <a:r>
              <a:rPr lang="ro-RO" b="0" i="1" dirty="0">
                <a:solidFill>
                  <a:srgbClr val="0070C0"/>
                </a:solidFill>
                <a:effectLst/>
              </a:rPr>
              <a:t>, dacă dimensiunea lor permite aceasta sau le împărțim în alte subprobleme de dimensiuni și mai mici.</a:t>
            </a:r>
          </a:p>
          <a:p>
            <a:pPr marL="822960" lvl="1" indent="-457200" algn="just">
              <a:buFont typeface="+mj-lt"/>
              <a:buAutoNum type="arabicParenR"/>
            </a:pPr>
            <a:r>
              <a:rPr lang="ro-RO" dirty="0">
                <a:solidFill>
                  <a:srgbClr val="C7254E"/>
                </a:solidFill>
              </a:rPr>
              <a:t>C</a:t>
            </a:r>
            <a:r>
              <a:rPr lang="ro-RO" b="0" dirty="0">
                <a:solidFill>
                  <a:srgbClr val="C7254E"/>
                </a:solidFill>
                <a:effectLst/>
              </a:rPr>
              <a:t>ombinăm soluțiile subproblemelor rezolvate</a:t>
            </a:r>
            <a:r>
              <a:rPr lang="ro-RO" b="0" i="1" dirty="0">
                <a:solidFill>
                  <a:srgbClr val="0070C0"/>
                </a:solidFill>
                <a:effectLst/>
              </a:rPr>
              <a:t> pentru a obține soluția finală pentru problema inițială. Divizarea problemei inițiale în câteva subprobleme care sunt instanțe mai mici ale aceleiași probleme.</a:t>
            </a:r>
          </a:p>
          <a:p>
            <a:pPr algn="just"/>
            <a:endParaRPr lang="ro-RO" dirty="0"/>
          </a:p>
        </p:txBody>
      </p:sp>
    </p:spTree>
    <p:extLst>
      <p:ext uri="{BB962C8B-B14F-4D97-AF65-F5344CB8AC3E}">
        <p14:creationId xmlns:p14="http://schemas.microsoft.com/office/powerpoint/2010/main" val="229434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1AB9-D27D-4BDE-BAAF-2459AE0E73BA}"/>
              </a:ext>
            </a:extLst>
          </p:cNvPr>
          <p:cNvSpPr>
            <a:spLocks noGrp="1"/>
          </p:cNvSpPr>
          <p:nvPr>
            <p:ph type="title"/>
          </p:nvPr>
        </p:nvSpPr>
        <p:spPr/>
        <p:txBody>
          <a:bodyPr/>
          <a:lstStyle/>
          <a:p>
            <a:r>
              <a:rPr lang="ro-RO" dirty="0" err="1"/>
              <a:t>QuickSort</a:t>
            </a:r>
            <a:r>
              <a:rPr lang="ro-RO" dirty="0"/>
              <a:t> (pivot – elementul din stânga)</a:t>
            </a:r>
          </a:p>
        </p:txBody>
      </p:sp>
      <p:sp>
        <p:nvSpPr>
          <p:cNvPr id="4" name="Rectangle 3">
            <a:extLst>
              <a:ext uri="{FF2B5EF4-FFF2-40B4-BE49-F238E27FC236}">
                <a16:creationId xmlns:a16="http://schemas.microsoft.com/office/drawing/2014/main" id="{0A75B92E-DB43-4AC7-9B66-406EB48584E2}"/>
              </a:ext>
            </a:extLst>
          </p:cNvPr>
          <p:cNvSpPr/>
          <p:nvPr/>
        </p:nvSpPr>
        <p:spPr>
          <a:xfrm>
            <a:off x="1593437" y="763664"/>
            <a:ext cx="4320000" cy="5601149"/>
          </a:xfrm>
          <a:prstGeom prst="rect">
            <a:avLst/>
          </a:prstGeom>
          <a:solidFill>
            <a:srgbClr val="DBE5F1"/>
          </a:solidFill>
        </p:spPr>
        <p:txBody>
          <a:bodyPr wrap="square">
            <a:spAutoFit/>
          </a:bodyPr>
          <a:lstStyle/>
          <a:p>
            <a:pPr>
              <a:lnSpc>
                <a:spcPct val="115000"/>
              </a:lnSpc>
              <a:spcAft>
                <a:spcPts val="0"/>
              </a:spcAft>
            </a:pP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#include </a:t>
            </a:r>
            <a:r>
              <a:rPr lang="ro-RO" sz="1200" dirty="0">
                <a:latin typeface="Consolas" panose="020B0609020204030204" pitchFamily="49" charset="0"/>
                <a:ea typeface="Calibri" panose="020F0502020204030204" pitchFamily="34" charset="0"/>
                <a:cs typeface="Times New Roman" panose="02020603050405020304" pitchFamily="18" charset="0"/>
              </a:rPr>
              <a:t>&lt;</a:t>
            </a:r>
            <a:r>
              <a:rPr lang="ro-RO" sz="1200" dirty="0" err="1">
                <a:latin typeface="Consolas" panose="020B0609020204030204" pitchFamily="49" charset="0"/>
                <a:ea typeface="Calibri" panose="020F0502020204030204" pitchFamily="34" charset="0"/>
                <a:cs typeface="Times New Roman" panose="02020603050405020304" pitchFamily="18" charset="0"/>
              </a:rPr>
              <a:t>iostream</a:t>
            </a:r>
            <a:r>
              <a:rPr lang="ro-RO" sz="1200" dirty="0">
                <a:latin typeface="Consolas" panose="020B0609020204030204" pitchFamily="49" charset="0"/>
                <a:ea typeface="Calibri" panose="020F0502020204030204" pitchFamily="34" charset="0"/>
                <a:cs typeface="Times New Roman" panose="02020603050405020304" pitchFamily="18" charset="0"/>
              </a:rPr>
              <a:t>&gt;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using</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namespace</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std</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n, A[100000];</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void</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QuickSort</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A[],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st,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dr</a:t>
            </a:r>
            <a:r>
              <a:rPr lang="ro-RO" sz="1200" dirty="0">
                <a:latin typeface="Consolas" panose="020B0609020204030204" pitchFamily="49" charset="0"/>
                <a:ea typeface="Calibri" panose="020F0502020204030204" pitchFamily="34" charset="0"/>
                <a:cs typeface="Times New Roman" panose="02020603050405020304" pitchFamily="18" charset="0"/>
              </a:rPr>
              <a:t>)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if</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(st&lt;</a:t>
            </a:r>
            <a:r>
              <a:rPr lang="ro-RO" sz="1200" dirty="0" err="1">
                <a:latin typeface="Consolas" panose="020B0609020204030204" pitchFamily="49" charset="0"/>
                <a:ea typeface="Calibri" panose="020F0502020204030204" pitchFamily="34" charset="0"/>
                <a:cs typeface="Times New Roman" panose="02020603050405020304" pitchFamily="18" charset="0"/>
              </a:rPr>
              <a:t>dr</a:t>
            </a:r>
            <a:r>
              <a:rPr lang="ro-RO" sz="1200" dirty="0">
                <a:latin typeface="Consolas" panose="020B0609020204030204" pitchFamily="49" charset="0"/>
                <a:ea typeface="Calibri" panose="020F0502020204030204" pitchFamily="34" charset="0"/>
                <a:cs typeface="Times New Roman" panose="02020603050405020304" pitchFamily="18" charset="0"/>
              </a:rPr>
              <a:t>)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pivotul este inițial A[st]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mij</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dirty="0" err="1">
                <a:latin typeface="Consolas" panose="020B0609020204030204" pitchFamily="49" charset="0"/>
                <a:ea typeface="Calibri" panose="020F0502020204030204" pitchFamily="34" charset="0"/>
                <a:cs typeface="Times New Roman" panose="02020603050405020304" pitchFamily="18" charset="0"/>
              </a:rPr>
              <a:t>st+dr</a:t>
            </a:r>
            <a:r>
              <a:rPr lang="ro-RO" sz="1200" dirty="0">
                <a:latin typeface="Consolas" panose="020B0609020204030204" pitchFamily="49" charset="0"/>
                <a:ea typeface="Calibri" panose="020F0502020204030204" pitchFamily="34" charset="0"/>
                <a:cs typeface="Times New Roman" panose="02020603050405020304" pitchFamily="18" charset="0"/>
              </a:rPr>
              <a:t>)/2;</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temp</a:t>
            </a:r>
            <a:r>
              <a:rPr lang="ro-RO" sz="1200" dirty="0">
                <a:latin typeface="Consolas" panose="020B0609020204030204" pitchFamily="49" charset="0"/>
                <a:ea typeface="Calibri" panose="020F0502020204030204" pitchFamily="34" charset="0"/>
                <a:cs typeface="Times New Roman" panose="02020603050405020304" pitchFamily="18" charset="0"/>
              </a:rPr>
              <a:t>=A[st];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A[st]=A[</a:t>
            </a:r>
            <a:r>
              <a:rPr lang="ro-RO" sz="1200" dirty="0" err="1">
                <a:latin typeface="Consolas" panose="020B0609020204030204" pitchFamily="49" charset="0"/>
                <a:ea typeface="Calibri" panose="020F0502020204030204" pitchFamily="34" charset="0"/>
                <a:cs typeface="Times New Roman" panose="02020603050405020304" pitchFamily="18" charset="0"/>
              </a:rPr>
              <a:t>mij</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a:t>
            </a:r>
            <a:r>
              <a:rPr lang="ro-RO" sz="1200" dirty="0" err="1">
                <a:latin typeface="Consolas" panose="020B0609020204030204" pitchFamily="49" charset="0"/>
                <a:ea typeface="Calibri" panose="020F0502020204030204" pitchFamily="34" charset="0"/>
                <a:cs typeface="Times New Roman" panose="02020603050405020304" pitchFamily="18" charset="0"/>
              </a:rPr>
              <a:t>mij</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dirty="0" err="1">
                <a:latin typeface="Consolas" panose="020B0609020204030204" pitchFamily="49" charset="0"/>
                <a:ea typeface="Calibri" panose="020F0502020204030204" pitchFamily="34" charset="0"/>
                <a:cs typeface="Times New Roman" panose="02020603050405020304" pitchFamily="18" charset="0"/>
              </a:rPr>
              <a:t>temp</a:t>
            </a: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swap</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(A[st],A[</a:t>
            </a:r>
            <a:r>
              <a:rPr lang="ro-RO"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mij</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i=st, j=</a:t>
            </a:r>
            <a:r>
              <a:rPr lang="ro-RO" sz="1200" dirty="0" err="1">
                <a:latin typeface="Consolas" panose="020B0609020204030204" pitchFamily="49" charset="0"/>
                <a:ea typeface="Calibri" panose="020F0502020204030204" pitchFamily="34" charset="0"/>
                <a:cs typeface="Times New Roman" panose="02020603050405020304" pitchFamily="18" charset="0"/>
              </a:rPr>
              <a:t>dr</a:t>
            </a:r>
            <a:r>
              <a:rPr lang="ro-RO" sz="1200" dirty="0">
                <a:latin typeface="Consolas" panose="020B0609020204030204" pitchFamily="49" charset="0"/>
                <a:ea typeface="Calibri" panose="020F0502020204030204" pitchFamily="34" charset="0"/>
                <a:cs typeface="Times New Roman" panose="02020603050405020304" pitchFamily="18" charset="0"/>
              </a:rPr>
              <a:t>, d=0;</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while</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(i&lt;j)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if</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(A[i]&gt;A[j])</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temp</a:t>
            </a:r>
            <a:r>
              <a:rPr lang="ro-RO" sz="1200" dirty="0">
                <a:latin typeface="Consolas" panose="020B0609020204030204" pitchFamily="49" charset="0"/>
                <a:ea typeface="Calibri" panose="020F0502020204030204" pitchFamily="34" charset="0"/>
                <a:cs typeface="Times New Roman" panose="02020603050405020304" pitchFamily="18" charset="0"/>
              </a:rPr>
              <a:t>=A[i];</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A[i]=A[j];</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A[j]=</a:t>
            </a:r>
            <a:r>
              <a:rPr lang="ro-RO" sz="1200" dirty="0" err="1">
                <a:latin typeface="Consolas" panose="020B0609020204030204" pitchFamily="49" charset="0"/>
                <a:ea typeface="Calibri" panose="020F0502020204030204" pitchFamily="34" charset="0"/>
                <a:cs typeface="Times New Roman" panose="02020603050405020304" pitchFamily="18" charset="0"/>
              </a:rPr>
              <a:t>temp</a:t>
            </a: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swap</a:t>
            </a:r>
            <a:r>
              <a:rPr lang="ro-RO"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(A[i],A[j])</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d=1-d;</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i+=d;</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j-=1-d;</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QuickSort</a:t>
            </a:r>
            <a:r>
              <a:rPr lang="ro-RO" sz="1200" dirty="0">
                <a:latin typeface="Consolas" panose="020B0609020204030204" pitchFamily="49" charset="0"/>
                <a:ea typeface="Calibri" panose="020F0502020204030204" pitchFamily="34" charset="0"/>
                <a:cs typeface="Times New Roman" panose="02020603050405020304" pitchFamily="18" charset="0"/>
              </a:rPr>
              <a:t>(A,st,i-1);</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QuickSort</a:t>
            </a:r>
            <a:r>
              <a:rPr lang="ro-RO" sz="1200" dirty="0">
                <a:latin typeface="Consolas" panose="020B0609020204030204" pitchFamily="49" charset="0"/>
                <a:ea typeface="Calibri" panose="020F0502020204030204" pitchFamily="34" charset="0"/>
                <a:cs typeface="Times New Roman" panose="02020603050405020304" pitchFamily="18" charset="0"/>
              </a:rPr>
              <a:t>(A,i+1,dr);</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F258E80-018B-46D8-9097-5435F03BEA54}"/>
              </a:ext>
            </a:extLst>
          </p:cNvPr>
          <p:cNvSpPr/>
          <p:nvPr/>
        </p:nvSpPr>
        <p:spPr>
          <a:xfrm>
            <a:off x="7057693" y="763664"/>
            <a:ext cx="4320000" cy="5601149"/>
          </a:xfrm>
          <a:prstGeom prst="rect">
            <a:avLst/>
          </a:prstGeom>
          <a:solidFill>
            <a:srgbClr val="DBE5F1"/>
          </a:solidFill>
        </p:spPr>
        <p:txBody>
          <a:bodyPr wrap="square">
            <a:spAutoFit/>
          </a:bodyPr>
          <a:lstStyle/>
          <a:p>
            <a:pPr>
              <a:lnSpc>
                <a:spcPct val="115000"/>
              </a:lnSpc>
              <a:spcAft>
                <a:spcPts val="0"/>
              </a:spcAft>
            </a:pP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#include </a:t>
            </a:r>
            <a:r>
              <a:rPr lang="ro-RO" sz="1200" dirty="0">
                <a:latin typeface="Consolas" panose="020B0609020204030204" pitchFamily="49" charset="0"/>
                <a:ea typeface="Calibri" panose="020F0502020204030204" pitchFamily="34" charset="0"/>
                <a:cs typeface="Times New Roman" panose="02020603050405020304" pitchFamily="18" charset="0"/>
              </a:rPr>
              <a:t>&lt;</a:t>
            </a:r>
            <a:r>
              <a:rPr lang="ro-RO" sz="1200" dirty="0" err="1">
                <a:latin typeface="Consolas" panose="020B0609020204030204" pitchFamily="49" charset="0"/>
                <a:ea typeface="Calibri" panose="020F0502020204030204" pitchFamily="34" charset="0"/>
                <a:cs typeface="Times New Roman" panose="02020603050405020304" pitchFamily="18" charset="0"/>
              </a:rPr>
              <a:t>cstdlib</a:t>
            </a:r>
            <a:r>
              <a:rPr lang="ro-RO" sz="1200" dirty="0">
                <a:latin typeface="Consolas" panose="020B0609020204030204" pitchFamily="49" charset="0"/>
                <a:ea typeface="Calibri" panose="020F0502020204030204" pitchFamily="34" charset="0"/>
                <a:cs typeface="Times New Roman" panose="02020603050405020304" pitchFamily="18" charset="0"/>
              </a:rPr>
              <a:t>&gt;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#include </a:t>
            </a:r>
            <a:r>
              <a:rPr lang="ro-RO" sz="1200" dirty="0">
                <a:latin typeface="Consolas" panose="020B0609020204030204" pitchFamily="49" charset="0"/>
                <a:ea typeface="Calibri" panose="020F0502020204030204" pitchFamily="34" charset="0"/>
                <a:cs typeface="Times New Roman" panose="02020603050405020304" pitchFamily="18" charset="0"/>
              </a:rPr>
              <a:t>&lt;</a:t>
            </a:r>
            <a:r>
              <a:rPr lang="ro-RO" sz="1200" dirty="0" err="1">
                <a:latin typeface="Consolas" panose="020B0609020204030204" pitchFamily="49" charset="0"/>
                <a:ea typeface="Calibri" panose="020F0502020204030204" pitchFamily="34" charset="0"/>
                <a:cs typeface="Times New Roman" panose="02020603050405020304" pitchFamily="18" charset="0"/>
              </a:rPr>
              <a:t>ctime</a:t>
            </a:r>
            <a:r>
              <a:rPr lang="ro-RO" sz="1200" dirty="0">
                <a:latin typeface="Consolas" panose="020B0609020204030204" pitchFamily="49" charset="0"/>
                <a:ea typeface="Calibri" panose="020F0502020204030204" pitchFamily="34" charset="0"/>
                <a:cs typeface="Times New Roman" panose="02020603050405020304" pitchFamily="18" charset="0"/>
              </a:rPr>
              <a:t>&gt;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main</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srand</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dirty="0" err="1">
                <a:latin typeface="Consolas" panose="020B0609020204030204" pitchFamily="49" charset="0"/>
                <a:ea typeface="Calibri" panose="020F0502020204030204" pitchFamily="34" charset="0"/>
                <a:cs typeface="Times New Roman" panose="02020603050405020304" pitchFamily="18" charset="0"/>
              </a:rPr>
              <a:t>time</a:t>
            </a:r>
            <a:r>
              <a:rPr lang="ro-RO" sz="1200" dirty="0">
                <a:latin typeface="Consolas" panose="020B0609020204030204" pitchFamily="49" charset="0"/>
                <a:ea typeface="Calibri" panose="020F0502020204030204" pitchFamily="34" charset="0"/>
                <a:cs typeface="Times New Roman" panose="02020603050405020304" pitchFamily="18" charset="0"/>
              </a:rPr>
              <a:t>(NULL));</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cout</a:t>
            </a:r>
            <a:r>
              <a:rPr lang="ro-RO" sz="1200" dirty="0">
                <a:latin typeface="Consolas" panose="020B0609020204030204" pitchFamily="49" charset="0"/>
                <a:ea typeface="Calibri" panose="020F0502020204030204" pitchFamily="34" charset="0"/>
                <a:cs typeface="Times New Roman" panose="02020603050405020304" pitchFamily="18" charset="0"/>
              </a:rPr>
              <a:t>&lt;&lt;"</a:t>
            </a:r>
            <a:r>
              <a:rPr lang="ro-RO" sz="1200" dirty="0" err="1">
                <a:solidFill>
                  <a:srgbClr val="C8254E"/>
                </a:solidFill>
                <a:latin typeface="Consolas" panose="020B0609020204030204" pitchFamily="49" charset="0"/>
                <a:ea typeface="Calibri" panose="020F0502020204030204" pitchFamily="34" charset="0"/>
                <a:cs typeface="Times New Roman" panose="02020603050405020304" pitchFamily="18" charset="0"/>
              </a:rPr>
              <a:t>Dati</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 nr. de elemente n=</a:t>
            </a:r>
            <a:r>
              <a:rPr lang="ro-RO" sz="1200" dirty="0">
                <a:latin typeface="Consolas" panose="020B0609020204030204" pitchFamily="49" charset="0"/>
                <a:ea typeface="Calibri" panose="020F0502020204030204" pitchFamily="34" charset="0"/>
                <a:cs typeface="Times New Roman" panose="02020603050405020304" pitchFamily="18" charset="0"/>
              </a:rPr>
              <a:t>"; cin&gt;&gt;n;</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for </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i=0; i&lt;n; ++i)</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A[i]=0+rand()%10+1;</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system</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cls</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cout</a:t>
            </a:r>
            <a:r>
              <a:rPr lang="ro-RO" sz="1200" dirty="0">
                <a:latin typeface="Consolas" panose="020B0609020204030204" pitchFamily="49" charset="0"/>
                <a:ea typeface="Calibri" panose="020F0502020204030204" pitchFamily="34" charset="0"/>
                <a:cs typeface="Times New Roman" panose="02020603050405020304" pitchFamily="18" charset="0"/>
              </a:rPr>
              <a:t>&lt;&lt;"</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Tabloul unidimensional: \n\t</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for </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i=0; i&lt;n; i++)</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cout</a:t>
            </a:r>
            <a:r>
              <a:rPr lang="ro-RO" sz="1200" dirty="0">
                <a:latin typeface="Consolas" panose="020B0609020204030204" pitchFamily="49" charset="0"/>
                <a:ea typeface="Calibri" panose="020F0502020204030204" pitchFamily="34" charset="0"/>
                <a:cs typeface="Times New Roman" panose="02020603050405020304" pitchFamily="18" charset="0"/>
              </a:rPr>
              <a:t>&lt;&lt;A[i]&lt;&lt;"</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QuickSort</a:t>
            </a:r>
            <a:r>
              <a:rPr lang="ro-RO" sz="1200" dirty="0">
                <a:latin typeface="Consolas" panose="020B0609020204030204" pitchFamily="49" charset="0"/>
                <a:ea typeface="Calibri" panose="020F0502020204030204" pitchFamily="34" charset="0"/>
                <a:cs typeface="Times New Roman" panose="02020603050405020304" pitchFamily="18" charset="0"/>
              </a:rPr>
              <a:t>(A, 0, n-1);</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cout</a:t>
            </a:r>
            <a:r>
              <a:rPr lang="ro-RO" sz="1200" dirty="0">
                <a:latin typeface="Consolas" panose="020B0609020204030204" pitchFamily="49" charset="0"/>
                <a:ea typeface="Calibri" panose="020F0502020204030204" pitchFamily="34" charset="0"/>
                <a:cs typeface="Times New Roman" panose="02020603050405020304" pitchFamily="18" charset="0"/>
              </a:rPr>
              <a:t>&lt;&lt;"</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a:t>
            </a:r>
            <a:r>
              <a:rPr lang="ro-RO" sz="1200" dirty="0" err="1">
                <a:solidFill>
                  <a:srgbClr val="C8254E"/>
                </a:solidFill>
                <a:latin typeface="Consolas" panose="020B0609020204030204" pitchFamily="49" charset="0"/>
                <a:ea typeface="Calibri" panose="020F0502020204030204" pitchFamily="34" charset="0"/>
                <a:cs typeface="Times New Roman" panose="02020603050405020304" pitchFamily="18" charset="0"/>
              </a:rPr>
              <a:t>nTabloul</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 sortat: \n\t</a:t>
            </a: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for </a:t>
            </a:r>
            <a:r>
              <a:rPr lang="ro-RO" sz="1200" dirty="0">
                <a:latin typeface="Consolas" panose="020B0609020204030204" pitchFamily="49" charset="0"/>
                <a:ea typeface="Calibri" panose="020F0502020204030204" pitchFamily="34" charset="0"/>
                <a:cs typeface="Times New Roman" panose="02020603050405020304" pitchFamily="18" charset="0"/>
              </a:rPr>
              <a:t>(</a:t>
            </a:r>
            <a:r>
              <a:rPr lang="ro-RO" sz="1200" b="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int</a:t>
            </a:r>
            <a:r>
              <a:rPr lang="ro-RO" sz="1200" b="1" dirty="0">
                <a:solidFill>
                  <a:srgbClr val="000080"/>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i=0; i&lt;n; i++)</a:t>
            </a:r>
            <a:endParaRPr lang="ro-RO"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    </a:t>
            </a:r>
            <a:r>
              <a:rPr lang="ro-RO" sz="1200" dirty="0" err="1">
                <a:latin typeface="Consolas" panose="020B0609020204030204" pitchFamily="49" charset="0"/>
                <a:ea typeface="Calibri" panose="020F0502020204030204" pitchFamily="34" charset="0"/>
                <a:cs typeface="Times New Roman" panose="02020603050405020304" pitchFamily="18" charset="0"/>
              </a:rPr>
              <a:t>cout</a:t>
            </a:r>
            <a:r>
              <a:rPr lang="ro-RO" sz="1200" dirty="0">
                <a:latin typeface="Consolas" panose="020B0609020204030204" pitchFamily="49" charset="0"/>
                <a:ea typeface="Calibri" panose="020F0502020204030204" pitchFamily="34" charset="0"/>
                <a:cs typeface="Times New Roman" panose="02020603050405020304" pitchFamily="18" charset="0"/>
              </a:rPr>
              <a:t>&lt;&lt;A[i]&lt;&lt;"</a:t>
            </a:r>
            <a:r>
              <a:rPr lang="ro-RO" sz="1200" dirty="0">
                <a:solidFill>
                  <a:srgbClr val="C8254E"/>
                </a:solidFill>
                <a:latin typeface="Consolas" panose="020B0609020204030204" pitchFamily="49" charset="0"/>
                <a:ea typeface="Calibri" panose="020F0502020204030204" pitchFamily="34" charset="0"/>
                <a:cs typeface="Times New Roman" panose="02020603050405020304" pitchFamily="18" charset="0"/>
              </a:rPr>
              <a:t> </a:t>
            </a:r>
            <a:r>
              <a:rPr lang="ro-RO" sz="12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b="1" dirty="0" err="1">
                <a:solidFill>
                  <a:srgbClr val="000080"/>
                </a:solidFill>
                <a:latin typeface="Consolas" panose="020B0609020204030204" pitchFamily="49" charset="0"/>
                <a:cs typeface="Times New Roman" panose="02020603050405020304" pitchFamily="18" charset="0"/>
              </a:rPr>
              <a:t>int</a:t>
            </a:r>
            <a:r>
              <a:rPr lang="ro-RO" sz="1200" dirty="0">
                <a:latin typeface="Consolas" panose="020B0609020204030204" pitchFamily="49" charset="0"/>
                <a:ea typeface="Calibri" panose="020F0502020204030204" pitchFamily="34" charset="0"/>
                <a:cs typeface="Consolas" panose="020B0609020204030204" pitchFamily="49" charset="0"/>
              </a:rPr>
              <a:t> a[]={'A','S','O','R','T','I','N','G',</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'E','X','A','M','P','L','E'};</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n=</a:t>
            </a:r>
            <a:r>
              <a:rPr lang="ro-RO" sz="1200" b="1" dirty="0" err="1">
                <a:solidFill>
                  <a:srgbClr val="000080"/>
                </a:solidFill>
                <a:latin typeface="Consolas" panose="020B0609020204030204" pitchFamily="49" charset="0"/>
                <a:cs typeface="Times New Roman" panose="02020603050405020304" pitchFamily="18" charset="0"/>
              </a:rPr>
              <a:t>sizeof</a:t>
            </a:r>
            <a:r>
              <a:rPr lang="ro-RO" sz="1200" dirty="0">
                <a:latin typeface="Consolas" panose="020B0609020204030204" pitchFamily="49" charset="0"/>
                <a:ea typeface="Calibri" panose="020F0502020204030204" pitchFamily="34" charset="0"/>
                <a:cs typeface="Consolas" panose="020B0609020204030204" pitchFamily="49" charset="0"/>
              </a:rPr>
              <a:t>(a)/</a:t>
            </a:r>
            <a:r>
              <a:rPr lang="ro-RO" sz="1200" b="1" dirty="0" err="1">
                <a:solidFill>
                  <a:srgbClr val="000080"/>
                </a:solidFill>
                <a:latin typeface="Consolas" panose="020B0609020204030204" pitchFamily="49" charset="0"/>
                <a:cs typeface="Times New Roman" panose="02020603050405020304" pitchFamily="18" charset="0"/>
              </a:rPr>
              <a:t>sizeof</a:t>
            </a:r>
            <a:r>
              <a:rPr lang="ro-RO" sz="1200" dirty="0">
                <a:latin typeface="Consolas" panose="020B0609020204030204" pitchFamily="49" charset="0"/>
                <a:ea typeface="Calibri" panose="020F0502020204030204" pitchFamily="34" charset="0"/>
                <a:cs typeface="Consolas" panose="020B0609020204030204" pitchFamily="49" charset="0"/>
              </a:rPr>
              <a:t>(a[0]);</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dirty="0" err="1">
                <a:latin typeface="Consolas" panose="020B0609020204030204" pitchFamily="49" charset="0"/>
                <a:ea typeface="Calibri" panose="020F0502020204030204" pitchFamily="34" charset="0"/>
                <a:cs typeface="Consolas" panose="020B0609020204030204" pitchFamily="49" charset="0"/>
              </a:rPr>
              <a:t>QuickSort</a:t>
            </a:r>
            <a:r>
              <a:rPr lang="ro-RO" sz="1200" dirty="0">
                <a:latin typeface="Consolas" panose="020B0609020204030204" pitchFamily="49" charset="0"/>
                <a:ea typeface="Calibri" panose="020F0502020204030204" pitchFamily="34" charset="0"/>
                <a:cs typeface="Consolas" panose="020B0609020204030204" pitchFamily="49" charset="0"/>
              </a:rPr>
              <a:t>(a, 0, n-1);</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dirty="0" err="1">
                <a:latin typeface="Consolas" panose="020B0609020204030204" pitchFamily="49" charset="0"/>
                <a:ea typeface="Calibri" panose="020F0502020204030204" pitchFamily="34" charset="0"/>
                <a:cs typeface="Consolas" panose="020B0609020204030204" pitchFamily="49" charset="0"/>
              </a:rPr>
              <a:t>cout</a:t>
            </a:r>
            <a:r>
              <a:rPr lang="ro-RO" sz="1200" dirty="0">
                <a:latin typeface="Consolas" panose="020B0609020204030204" pitchFamily="49" charset="0"/>
                <a:ea typeface="Calibri" panose="020F0502020204030204" pitchFamily="34" charset="0"/>
                <a:cs typeface="Consolas" panose="020B0609020204030204" pitchFamily="49" charset="0"/>
              </a:rPr>
              <a:t>&lt;&lt;"\</a:t>
            </a:r>
            <a:r>
              <a:rPr lang="ro-RO" sz="1200" dirty="0" err="1">
                <a:latin typeface="Consolas" panose="020B0609020204030204" pitchFamily="49" charset="0"/>
                <a:ea typeface="Calibri" panose="020F0502020204030204" pitchFamily="34" charset="0"/>
                <a:cs typeface="Consolas" panose="020B0609020204030204" pitchFamily="49" charset="0"/>
              </a:rPr>
              <a:t>nTabloul</a:t>
            </a:r>
            <a:r>
              <a:rPr lang="ro-RO" sz="1200" dirty="0">
                <a:latin typeface="Consolas" panose="020B0609020204030204" pitchFamily="49" charset="0"/>
                <a:ea typeface="Calibri" panose="020F0502020204030204" pitchFamily="34" charset="0"/>
                <a:cs typeface="Consolas" panose="020B0609020204030204" pitchFamily="49" charset="0"/>
              </a:rPr>
              <a:t> sortat: \n\t";</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b="1" dirty="0">
                <a:solidFill>
                  <a:srgbClr val="000080"/>
                </a:solidFill>
                <a:latin typeface="Consolas" panose="020B0609020204030204" pitchFamily="49" charset="0"/>
                <a:cs typeface="Times New Roman" panose="02020603050405020304" pitchFamily="18" charset="0"/>
              </a:rPr>
              <a:t>for</a:t>
            </a: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dirty="0" err="1">
                <a:latin typeface="Consolas" panose="020B0609020204030204" pitchFamily="49" charset="0"/>
                <a:ea typeface="Calibri" panose="020F0502020204030204" pitchFamily="34" charset="0"/>
                <a:cs typeface="Consolas" panose="020B0609020204030204" pitchFamily="49" charset="0"/>
              </a:rPr>
              <a:t>int</a:t>
            </a:r>
            <a:r>
              <a:rPr lang="ro-RO" sz="1200" dirty="0">
                <a:latin typeface="Consolas" panose="020B0609020204030204" pitchFamily="49" charset="0"/>
                <a:ea typeface="Calibri" panose="020F0502020204030204" pitchFamily="34" charset="0"/>
                <a:cs typeface="Consolas" panose="020B0609020204030204" pitchFamily="49" charset="0"/>
              </a:rPr>
              <a:t> i=0; i&lt;n; i++)</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dirty="0" err="1">
                <a:latin typeface="Consolas" panose="020B0609020204030204" pitchFamily="49" charset="0"/>
                <a:ea typeface="Calibri" panose="020F0502020204030204" pitchFamily="34" charset="0"/>
                <a:cs typeface="Consolas" panose="020B0609020204030204" pitchFamily="49" charset="0"/>
              </a:rPr>
              <a:t>cout</a:t>
            </a:r>
            <a:r>
              <a:rPr lang="ro-RO" sz="1200" dirty="0">
                <a:latin typeface="Consolas" panose="020B0609020204030204" pitchFamily="49" charset="0"/>
                <a:ea typeface="Calibri" panose="020F0502020204030204" pitchFamily="34" charset="0"/>
                <a:cs typeface="Consolas" panose="020B0609020204030204" pitchFamily="49" charset="0"/>
              </a:rPr>
              <a:t>&lt;&lt;(</a:t>
            </a:r>
            <a:r>
              <a:rPr lang="ro-RO" sz="1200" b="1" dirty="0" err="1">
                <a:solidFill>
                  <a:srgbClr val="000080"/>
                </a:solidFill>
                <a:latin typeface="Consolas" panose="020B0609020204030204" pitchFamily="49" charset="0"/>
                <a:cs typeface="Times New Roman" panose="02020603050405020304" pitchFamily="18" charset="0"/>
              </a:rPr>
              <a:t>char</a:t>
            </a:r>
            <a:r>
              <a:rPr lang="ro-RO" sz="1200" dirty="0">
                <a:latin typeface="Consolas" panose="020B0609020204030204" pitchFamily="49" charset="0"/>
                <a:ea typeface="Calibri" panose="020F0502020204030204" pitchFamily="34" charset="0"/>
                <a:cs typeface="Consolas" panose="020B0609020204030204" pitchFamily="49" charset="0"/>
              </a:rPr>
              <a:t>)a[i]&lt;&lt;" ";</a:t>
            </a:r>
          </a:p>
          <a:p>
            <a:pPr>
              <a:lnSpc>
                <a:spcPct val="115000"/>
              </a:lnSpc>
              <a:spcAft>
                <a:spcPts val="0"/>
              </a:spcAft>
            </a:pPr>
            <a:r>
              <a:rPr lang="ro-RO" sz="1200" dirty="0">
                <a:solidFill>
                  <a:srgbClr val="008000"/>
                </a:solidFill>
                <a:latin typeface="Consolas" panose="020B0609020204030204" pitchFamily="49" charset="0"/>
                <a:cs typeface="Times New Roman" panose="02020603050405020304" pitchFamily="18" charset="0"/>
              </a:rPr>
              <a:t>  //Tabloul sortat: A </a:t>
            </a:r>
            <a:r>
              <a:rPr lang="ro-RO" sz="1200" dirty="0" err="1">
                <a:solidFill>
                  <a:srgbClr val="008000"/>
                </a:solidFill>
                <a:latin typeface="Consolas" panose="020B0609020204030204" pitchFamily="49" charset="0"/>
                <a:cs typeface="Times New Roman" panose="02020603050405020304" pitchFamily="18" charset="0"/>
              </a:rPr>
              <a:t>A</a:t>
            </a:r>
            <a:r>
              <a:rPr lang="ro-RO" sz="1200" dirty="0">
                <a:solidFill>
                  <a:srgbClr val="008000"/>
                </a:solidFill>
                <a:latin typeface="Consolas" panose="020B0609020204030204" pitchFamily="49" charset="0"/>
                <a:cs typeface="Times New Roman" panose="02020603050405020304" pitchFamily="18" charset="0"/>
              </a:rPr>
              <a:t> E </a:t>
            </a:r>
            <a:r>
              <a:rPr lang="ro-RO" sz="1200" dirty="0" err="1">
                <a:solidFill>
                  <a:srgbClr val="008000"/>
                </a:solidFill>
                <a:latin typeface="Consolas" panose="020B0609020204030204" pitchFamily="49" charset="0"/>
                <a:cs typeface="Times New Roman" panose="02020603050405020304" pitchFamily="18" charset="0"/>
              </a:rPr>
              <a:t>E</a:t>
            </a:r>
            <a:r>
              <a:rPr lang="ro-RO" sz="1200" dirty="0">
                <a:solidFill>
                  <a:srgbClr val="008000"/>
                </a:solidFill>
                <a:latin typeface="Consolas" panose="020B0609020204030204" pitchFamily="49" charset="0"/>
                <a:cs typeface="Times New Roman" panose="02020603050405020304" pitchFamily="18" charset="0"/>
              </a:rPr>
              <a:t> G I L M N O P R S T X</a:t>
            </a:r>
          </a:p>
          <a:p>
            <a:pPr>
              <a:lnSpc>
                <a:spcPct val="115000"/>
              </a:lnSpc>
              <a:spcAft>
                <a:spcPts val="0"/>
              </a:spcAft>
            </a:pPr>
            <a:r>
              <a:rPr lang="ro-RO" sz="1200" dirty="0">
                <a:latin typeface="Consolas" panose="020B0609020204030204" pitchFamily="49" charset="0"/>
                <a:ea typeface="Calibri" panose="020F0502020204030204" pitchFamily="34" charset="0"/>
                <a:cs typeface="Consolas" panose="020B0609020204030204" pitchFamily="49" charset="0"/>
              </a:rPr>
              <a:t>  </a:t>
            </a:r>
            <a:r>
              <a:rPr lang="ro-RO" sz="1200" b="1" dirty="0" err="1">
                <a:solidFill>
                  <a:srgbClr val="000080"/>
                </a:solidFill>
                <a:latin typeface="Consolas" panose="020B0609020204030204" pitchFamily="49" charset="0"/>
                <a:ea typeface="Calibri" panose="020F0502020204030204" pitchFamily="34" charset="0"/>
                <a:cs typeface="Consolas" panose="020B0609020204030204" pitchFamily="49" charset="0"/>
              </a:rPr>
              <a:t>return</a:t>
            </a:r>
            <a:r>
              <a:rPr lang="ro-RO" sz="1200" b="1"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ro-RO" sz="1200" dirty="0">
                <a:latin typeface="Consolas" panose="020B0609020204030204" pitchFamily="49" charset="0"/>
                <a:ea typeface="Calibri" panose="020F0502020204030204" pitchFamily="34" charset="0"/>
                <a:cs typeface="Consolas" panose="020B0609020204030204" pitchFamily="49" charset="0"/>
              </a:rPr>
              <a:t>0;</a:t>
            </a:r>
          </a:p>
          <a:p>
            <a:pPr>
              <a:lnSpc>
                <a:spcPct val="115000"/>
              </a:lnSpc>
              <a:spcAft>
                <a:spcPts val="0"/>
              </a:spcAft>
            </a:pPr>
            <a:r>
              <a:rPr lang="ro-RO" sz="1200" dirty="0">
                <a:latin typeface="Consolas" panose="020B0609020204030204" pitchFamily="49" charset="0"/>
                <a:ea typeface="Calibri" panose="020F0502020204030204" pitchFamily="34" charset="0"/>
                <a:cs typeface="Times New Roman" panose="02020603050405020304" pitchFamily="18" charset="0"/>
              </a:rPr>
              <a:t>}</a:t>
            </a:r>
            <a:endParaRPr lang="ro-RO"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402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299D-A301-47F4-A7AC-8FA84D219177}"/>
              </a:ext>
            </a:extLst>
          </p:cNvPr>
          <p:cNvSpPr>
            <a:spLocks noGrp="1"/>
          </p:cNvSpPr>
          <p:nvPr>
            <p:ph type="title"/>
          </p:nvPr>
        </p:nvSpPr>
        <p:spPr/>
        <p:txBody>
          <a:bodyPr>
            <a:normAutofit/>
          </a:bodyPr>
          <a:lstStyle/>
          <a:p>
            <a:r>
              <a:rPr lang="ro-RO" dirty="0"/>
              <a:t>Sortare prin interclasare (Merge Sort)</a:t>
            </a:r>
          </a:p>
        </p:txBody>
      </p:sp>
      <p:sp>
        <p:nvSpPr>
          <p:cNvPr id="3" name="Content Placeholder 2">
            <a:extLst>
              <a:ext uri="{FF2B5EF4-FFF2-40B4-BE49-F238E27FC236}">
                <a16:creationId xmlns:a16="http://schemas.microsoft.com/office/drawing/2014/main" id="{A9BCB97E-0E18-4DE1-86FB-F910EEAC660B}"/>
              </a:ext>
            </a:extLst>
          </p:cNvPr>
          <p:cNvSpPr>
            <a:spLocks noGrp="1"/>
          </p:cNvSpPr>
          <p:nvPr>
            <p:ph idx="1"/>
          </p:nvPr>
        </p:nvSpPr>
        <p:spPr/>
        <p:txBody>
          <a:bodyPr/>
          <a:lstStyle/>
          <a:p>
            <a:pPr algn="just"/>
            <a:r>
              <a:rPr lang="ro-RO" b="1" dirty="0">
                <a:solidFill>
                  <a:srgbClr val="C7254E"/>
                </a:solidFill>
                <a:highlight>
                  <a:srgbClr val="F9F2F4"/>
                </a:highlight>
              </a:rPr>
              <a:t>Algoritmul Merge Sort</a:t>
            </a:r>
          </a:p>
          <a:p>
            <a:pPr algn="just"/>
            <a:r>
              <a:rPr lang="ro-RO" dirty="0"/>
              <a:t>Există mulți algoritmi de sortare. Cunoști deja algoritmii simpli: </a:t>
            </a:r>
            <a:r>
              <a:rPr lang="ro-RO" dirty="0" err="1">
                <a:solidFill>
                  <a:srgbClr val="0070C0"/>
                </a:solidFill>
              </a:rPr>
              <a:t>BubbleSort</a:t>
            </a:r>
            <a:r>
              <a:rPr lang="ro-RO" dirty="0">
                <a:solidFill>
                  <a:srgbClr val="0070C0"/>
                </a:solidFill>
              </a:rPr>
              <a:t>,</a:t>
            </a:r>
            <a:r>
              <a:rPr lang="ro-RO" dirty="0"/>
              <a:t> </a:t>
            </a:r>
            <a:r>
              <a:rPr lang="ro-RO" dirty="0" err="1">
                <a:solidFill>
                  <a:srgbClr val="0070C0"/>
                </a:solidFill>
              </a:rPr>
              <a:t>Selection</a:t>
            </a:r>
            <a:r>
              <a:rPr lang="ro-RO" dirty="0"/>
              <a:t> </a:t>
            </a:r>
            <a:r>
              <a:rPr lang="ro-RO" dirty="0">
                <a:solidFill>
                  <a:srgbClr val="0070C0"/>
                </a:solidFill>
              </a:rPr>
              <a:t>Sort</a:t>
            </a:r>
            <a:r>
              <a:rPr lang="ro-RO" dirty="0"/>
              <a:t> sau </a:t>
            </a:r>
            <a:r>
              <a:rPr lang="ro-RO" dirty="0" err="1">
                <a:solidFill>
                  <a:srgbClr val="0070C0"/>
                </a:solidFill>
              </a:rPr>
              <a:t>Insertion</a:t>
            </a:r>
            <a:r>
              <a:rPr lang="ro-RO" dirty="0"/>
              <a:t> </a:t>
            </a:r>
            <a:r>
              <a:rPr lang="ro-RO" dirty="0">
                <a:solidFill>
                  <a:srgbClr val="0070C0"/>
                </a:solidFill>
              </a:rPr>
              <a:t>Sort</a:t>
            </a:r>
            <a:r>
              <a:rPr lang="ro-RO" dirty="0"/>
              <a:t>. Îi poți folosi atunci când trebuie să ordonezi un număr relativ mic (până la </a:t>
            </a:r>
            <a:r>
              <a:rPr lang="ro-RO" sz="2400" dirty="0">
                <a:solidFill>
                  <a:srgbClr val="C7254E"/>
                </a:solidFill>
                <a:latin typeface="Consolas" panose="020B0609020204030204" pitchFamily="49" charset="0"/>
              </a:rPr>
              <a:t>1000</a:t>
            </a:r>
            <a:r>
              <a:rPr lang="ro-RO" dirty="0"/>
              <a:t> să zicem) de date – numere, cuvinte, etc.  – tot ce poate fi ordonat într-un program. Dar, odată ce numărul de obiecte supuse ordonării crește, acești algoritmi devin ineficienți! Atunci este nevoie de aplicarea unor algoritmi rapizi și eficienți.</a:t>
            </a:r>
          </a:p>
          <a:p>
            <a:pPr algn="just"/>
            <a:r>
              <a:rPr lang="ro-RO" dirty="0"/>
              <a:t>Unul dintre aceștia este algoritmul </a:t>
            </a:r>
            <a:r>
              <a:rPr lang="ro-RO" sz="2400" b="1" dirty="0">
                <a:solidFill>
                  <a:srgbClr val="C7254E"/>
                </a:solidFill>
                <a:highlight>
                  <a:srgbClr val="F9F2F4"/>
                </a:highlight>
              </a:rPr>
              <a:t>Merge</a:t>
            </a:r>
            <a:r>
              <a:rPr lang="ro-RO" sz="2400" dirty="0">
                <a:solidFill>
                  <a:srgbClr val="C7254E"/>
                </a:solidFill>
                <a:highlight>
                  <a:srgbClr val="F9F2F4"/>
                </a:highlight>
              </a:rPr>
              <a:t> </a:t>
            </a:r>
            <a:r>
              <a:rPr lang="ro-RO" sz="2400" b="1" dirty="0">
                <a:solidFill>
                  <a:srgbClr val="C7254E"/>
                </a:solidFill>
                <a:highlight>
                  <a:srgbClr val="F9F2F4"/>
                </a:highlight>
              </a:rPr>
              <a:t>Sort</a:t>
            </a:r>
            <a:r>
              <a:rPr lang="ro-RO" dirty="0"/>
              <a:t> care urmează tehnica </a:t>
            </a:r>
            <a:r>
              <a:rPr lang="ro-RO" i="1" dirty="0">
                <a:solidFill>
                  <a:srgbClr val="0070C0"/>
                </a:solidFill>
              </a:rPr>
              <a:t>Divide et </a:t>
            </a:r>
            <a:r>
              <a:rPr lang="ro-RO" i="1" dirty="0" err="1">
                <a:solidFill>
                  <a:srgbClr val="0070C0"/>
                </a:solidFill>
              </a:rPr>
              <a:t>Impera</a:t>
            </a:r>
            <a:r>
              <a:rPr lang="ro-RO" dirty="0"/>
              <a:t>, folosind pentru implementare </a:t>
            </a:r>
            <a:r>
              <a:rPr lang="ro-RO" i="1" dirty="0">
                <a:solidFill>
                  <a:srgbClr val="0070C0"/>
                </a:solidFill>
              </a:rPr>
              <a:t>recursia</a:t>
            </a:r>
            <a:r>
              <a:rPr lang="ro-RO" dirty="0"/>
              <a:t>.</a:t>
            </a:r>
          </a:p>
          <a:p>
            <a:endParaRPr lang="ro-RO" dirty="0"/>
          </a:p>
        </p:txBody>
      </p:sp>
    </p:spTree>
    <p:extLst>
      <p:ext uri="{BB962C8B-B14F-4D97-AF65-F5344CB8AC3E}">
        <p14:creationId xmlns:p14="http://schemas.microsoft.com/office/powerpoint/2010/main" val="349595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DA18-D6E6-4A73-A76B-3F9AF5C6D068}"/>
              </a:ext>
            </a:extLst>
          </p:cNvPr>
          <p:cNvSpPr>
            <a:spLocks noGrp="1"/>
          </p:cNvSpPr>
          <p:nvPr>
            <p:ph type="title"/>
          </p:nvPr>
        </p:nvSpPr>
        <p:spPr/>
        <p:txBody>
          <a:bodyPr>
            <a:normAutofit/>
          </a:bodyPr>
          <a:lstStyle/>
          <a:p>
            <a:r>
              <a:rPr lang="ro-RO" dirty="0"/>
              <a:t>Sortare prin interclasare (Merge Sort)</a:t>
            </a:r>
          </a:p>
        </p:txBody>
      </p:sp>
      <p:sp>
        <p:nvSpPr>
          <p:cNvPr id="3" name="Content Placeholder 2">
            <a:extLst>
              <a:ext uri="{FF2B5EF4-FFF2-40B4-BE49-F238E27FC236}">
                <a16:creationId xmlns:a16="http://schemas.microsoft.com/office/drawing/2014/main" id="{355D3F2E-056B-4A2D-88F7-C27986BD0074}"/>
              </a:ext>
            </a:extLst>
          </p:cNvPr>
          <p:cNvSpPr>
            <a:spLocks noGrp="1"/>
          </p:cNvSpPr>
          <p:nvPr>
            <p:ph idx="1"/>
          </p:nvPr>
        </p:nvSpPr>
        <p:spPr/>
        <p:txBody>
          <a:bodyPr>
            <a:normAutofit fontScale="92500" lnSpcReduction="10000"/>
          </a:bodyPr>
          <a:lstStyle/>
          <a:p>
            <a:pPr algn="just"/>
            <a:r>
              <a:rPr lang="ro-RO" dirty="0"/>
              <a:t>Ideea algoritmului este pe cât de simplă, pe atât de genială: fie dat un șir format din </a:t>
            </a:r>
            <a:r>
              <a:rPr lang="ro-RO" sz="2600" dirty="0">
                <a:solidFill>
                  <a:srgbClr val="C7254E"/>
                </a:solidFill>
                <a:highlight>
                  <a:srgbClr val="F9F2F4"/>
                </a:highlight>
                <a:latin typeface="Consolas" panose="020B0609020204030204" pitchFamily="49" charset="0"/>
              </a:rPr>
              <a:t>n</a:t>
            </a:r>
            <a:r>
              <a:rPr lang="ro-RO" dirty="0"/>
              <a:t> numere </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1</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2</a:t>
            </a:r>
            <a:r>
              <a:rPr lang="ro-RO" sz="2600" dirty="0">
                <a:solidFill>
                  <a:srgbClr val="C7254E"/>
                </a:solidFill>
                <a:highlight>
                  <a:srgbClr val="F9F2F4"/>
                </a:highlight>
                <a:latin typeface="Consolas" panose="020B0609020204030204" pitchFamily="49" charset="0"/>
              </a:rPr>
              <a:t>,…, a</a:t>
            </a:r>
            <a:r>
              <a:rPr lang="ro-RO" sz="2600" baseline="-25000" dirty="0">
                <a:solidFill>
                  <a:srgbClr val="C7254E"/>
                </a:solidFill>
                <a:highlight>
                  <a:srgbClr val="F9F2F4"/>
                </a:highlight>
                <a:latin typeface="Consolas" panose="020B0609020204030204" pitchFamily="49" charset="0"/>
              </a:rPr>
              <a:t>n-1</a:t>
            </a:r>
            <a:r>
              <a:rPr lang="ro-RO" sz="2600" dirty="0">
                <a:solidFill>
                  <a:srgbClr val="C7254E"/>
                </a:solidFill>
                <a:highlight>
                  <a:srgbClr val="F9F2F4"/>
                </a:highlight>
                <a:latin typeface="Consolas" panose="020B0609020204030204" pitchFamily="49" charset="0"/>
              </a:rPr>
              <a:t>, a</a:t>
            </a:r>
            <a:r>
              <a:rPr lang="ro-RO" sz="2600" baseline="-25000" dirty="0">
                <a:solidFill>
                  <a:srgbClr val="C7254E"/>
                </a:solidFill>
                <a:highlight>
                  <a:srgbClr val="F9F2F4"/>
                </a:highlight>
                <a:latin typeface="Consolas" panose="020B0609020204030204" pitchFamily="49" charset="0"/>
              </a:rPr>
              <a:t>n</a:t>
            </a:r>
            <a:r>
              <a:rPr lang="ro-RO" dirty="0"/>
              <a:t>.</a:t>
            </a:r>
          </a:p>
          <a:p>
            <a:pPr algn="just"/>
            <a:r>
              <a:rPr lang="ro-RO" b="1" dirty="0">
                <a:solidFill>
                  <a:srgbClr val="0070C0"/>
                </a:solidFill>
              </a:rPr>
              <a:t>1. Divizăm</a:t>
            </a:r>
            <a:r>
              <a:rPr lang="ro-RO" dirty="0">
                <a:solidFill>
                  <a:srgbClr val="0070C0"/>
                </a:solidFill>
              </a:rPr>
              <a:t>.</a:t>
            </a:r>
            <a:r>
              <a:rPr lang="ro-RO" dirty="0"/>
              <a:t> De ce să ordonăm un șir mare, dacă putem ordona câteva șiruri mai mici? Prin urmare, împărțim șirul în două părți egale, sau aproape egale (dacă numărul elementelor în șirul divizat este impar).</a:t>
            </a:r>
          </a:p>
          <a:p>
            <a:pPr algn="just"/>
            <a:r>
              <a:rPr lang="ro-RO" dirty="0"/>
              <a:t>Fie fragmentul cu care lucrăm la moment este format din elementele șirului cu indicii de </a:t>
            </a:r>
            <a:r>
              <a:rPr lang="ro-RO" sz="2600" dirty="0">
                <a:solidFill>
                  <a:srgbClr val="C7254E"/>
                </a:solidFill>
                <a:highlight>
                  <a:srgbClr val="F9F2F4"/>
                </a:highlight>
                <a:latin typeface="Consolas" panose="020B0609020204030204" pitchFamily="49" charset="0"/>
              </a:rPr>
              <a:t>st</a:t>
            </a:r>
            <a:r>
              <a:rPr lang="ro-RO" dirty="0"/>
              <a:t> la până la </a:t>
            </a:r>
            <a:r>
              <a:rPr lang="ro-RO" sz="2600" dirty="0" err="1">
                <a:solidFill>
                  <a:srgbClr val="C7254E"/>
                </a:solidFill>
                <a:highlight>
                  <a:srgbClr val="F9F2F4"/>
                </a:highlight>
                <a:latin typeface="Consolas" panose="020B0609020204030204" pitchFamily="49" charset="0"/>
              </a:rPr>
              <a:t>dr</a:t>
            </a:r>
            <a:r>
              <a:rPr lang="ro-RO" dirty="0"/>
              <a:t> inclusiv: </a:t>
            </a:r>
            <a:r>
              <a:rPr lang="ro-RO" sz="2600" dirty="0" err="1">
                <a:solidFill>
                  <a:srgbClr val="C7254E"/>
                </a:solidFill>
                <a:highlight>
                  <a:srgbClr val="F9F2F4"/>
                </a:highlight>
                <a:latin typeface="Consolas" panose="020B0609020204030204" pitchFamily="49" charset="0"/>
              </a:rPr>
              <a:t>a_st</a:t>
            </a:r>
            <a:r>
              <a:rPr lang="ro-RO" sz="2600" dirty="0">
                <a:solidFill>
                  <a:srgbClr val="C7254E"/>
                </a:solidFill>
                <a:highlight>
                  <a:srgbClr val="F9F2F4"/>
                </a:highlight>
                <a:latin typeface="Consolas" panose="020B0609020204030204" pitchFamily="49" charset="0"/>
              </a:rPr>
              <a:t>, a_(st+1),..., a_(dr-1,) </a:t>
            </a:r>
            <a:r>
              <a:rPr lang="ro-RO" sz="2600" dirty="0" err="1">
                <a:solidFill>
                  <a:srgbClr val="C7254E"/>
                </a:solidFill>
                <a:highlight>
                  <a:srgbClr val="F9F2F4"/>
                </a:highlight>
                <a:latin typeface="Consolas" panose="020B0609020204030204" pitchFamily="49" charset="0"/>
              </a:rPr>
              <a:t>a_dr</a:t>
            </a:r>
            <a:r>
              <a:rPr lang="ro-RO" dirty="0"/>
              <a:t>. Determinăm indicele de mijloc </a:t>
            </a:r>
            <a:r>
              <a:rPr lang="ro-RO" sz="2600" dirty="0" err="1">
                <a:solidFill>
                  <a:srgbClr val="C7254E"/>
                </a:solidFill>
                <a:highlight>
                  <a:srgbClr val="F9F2F4"/>
                </a:highlight>
                <a:latin typeface="Consolas" panose="020B0609020204030204" pitchFamily="49" charset="0"/>
              </a:rPr>
              <a:t>mij</a:t>
            </a:r>
            <a:r>
              <a:rPr lang="ro-RO" sz="2600" dirty="0">
                <a:solidFill>
                  <a:srgbClr val="C7254E"/>
                </a:solidFill>
                <a:highlight>
                  <a:srgbClr val="F9F2F4"/>
                </a:highlight>
                <a:latin typeface="Consolas" panose="020B0609020204030204" pitchFamily="49" charset="0"/>
              </a:rPr>
              <a:t>=(</a:t>
            </a:r>
            <a:r>
              <a:rPr lang="ro-RO" sz="2600" dirty="0" err="1">
                <a:solidFill>
                  <a:srgbClr val="C7254E"/>
                </a:solidFill>
                <a:highlight>
                  <a:srgbClr val="F9F2F4"/>
                </a:highlight>
                <a:latin typeface="Consolas" panose="020B0609020204030204" pitchFamily="49" charset="0"/>
              </a:rPr>
              <a:t>st+dr</a:t>
            </a:r>
            <a:r>
              <a:rPr lang="ro-RO" sz="2600" dirty="0">
                <a:solidFill>
                  <a:srgbClr val="C7254E"/>
                </a:solidFill>
                <a:highlight>
                  <a:srgbClr val="F9F2F4"/>
                </a:highlight>
                <a:latin typeface="Consolas" panose="020B0609020204030204" pitchFamily="49" charset="0"/>
              </a:rPr>
              <a:t>)/2</a:t>
            </a:r>
            <a:r>
              <a:rPr lang="ro-RO" dirty="0"/>
              <a:t>.</a:t>
            </a:r>
          </a:p>
          <a:p>
            <a:pPr algn="just"/>
            <a:r>
              <a:rPr lang="ro-RO" dirty="0"/>
              <a:t>Repetăm divizarea recursiv, până nu ajungem la șiruri atât de scurte încât nu mai au nevoie de a fi sortate! Care să fie ele? – Exact! – cele formate dintr-un singur element! Și dacă avem un singur </a:t>
            </a:r>
            <a:r>
              <a:rPr lang="ro-RO" dirty="0" err="1"/>
              <a:t>elemenț</a:t>
            </a:r>
            <a:r>
              <a:rPr lang="ro-RO" dirty="0"/>
              <a:t> el este și cel mai din stânga și cel mai din dreapta!</a:t>
            </a:r>
          </a:p>
          <a:p>
            <a:pPr algn="just"/>
            <a:r>
              <a:rPr lang="ro-RO" dirty="0"/>
              <a:t>Adică </a:t>
            </a:r>
            <a:r>
              <a:rPr lang="ro-RO" sz="2600" dirty="0" err="1">
                <a:solidFill>
                  <a:srgbClr val="C7254E"/>
                </a:solidFill>
                <a:highlight>
                  <a:srgbClr val="F9F2F4"/>
                </a:highlight>
                <a:latin typeface="Consolas" panose="020B0609020204030204" pitchFamily="49" charset="0"/>
              </a:rPr>
              <a:t>a_st</a:t>
            </a:r>
            <a:r>
              <a:rPr lang="ro-RO" dirty="0"/>
              <a:t> coincide cu </a:t>
            </a:r>
            <a:r>
              <a:rPr lang="ro-RO" sz="2600" dirty="0" err="1">
                <a:solidFill>
                  <a:srgbClr val="C7254E"/>
                </a:solidFill>
                <a:highlight>
                  <a:srgbClr val="F9F2F4"/>
                </a:highlight>
                <a:latin typeface="Consolas" panose="020B0609020204030204" pitchFamily="49" charset="0"/>
              </a:rPr>
              <a:t>a_dr</a:t>
            </a:r>
            <a:r>
              <a:rPr lang="ro-RO" dirty="0"/>
              <a:t>! Altfel spus valorile indicilor </a:t>
            </a:r>
            <a:r>
              <a:rPr lang="ro-RO" sz="2600" dirty="0">
                <a:solidFill>
                  <a:srgbClr val="C7254E"/>
                </a:solidFill>
                <a:highlight>
                  <a:srgbClr val="F9F2F4"/>
                </a:highlight>
                <a:latin typeface="Consolas" panose="020B0609020204030204" pitchFamily="49" charset="0"/>
              </a:rPr>
              <a:t>st</a:t>
            </a:r>
            <a:r>
              <a:rPr lang="ro-RO" dirty="0"/>
              <a:t> și </a:t>
            </a:r>
            <a:r>
              <a:rPr lang="ro-RO" sz="2600" dirty="0" err="1">
                <a:solidFill>
                  <a:srgbClr val="C7254E"/>
                </a:solidFill>
                <a:highlight>
                  <a:srgbClr val="F9F2F4"/>
                </a:highlight>
                <a:latin typeface="Consolas" panose="020B0609020204030204" pitchFamily="49" charset="0"/>
              </a:rPr>
              <a:t>dr</a:t>
            </a:r>
            <a:r>
              <a:rPr lang="ro-RO" dirty="0"/>
              <a:t> coincid: </a:t>
            </a:r>
            <a:r>
              <a:rPr lang="ro-RO" sz="2600" dirty="0">
                <a:solidFill>
                  <a:srgbClr val="C7254E"/>
                </a:solidFill>
                <a:highlight>
                  <a:srgbClr val="F9F2F4"/>
                </a:highlight>
                <a:latin typeface="Consolas" panose="020B0609020204030204" pitchFamily="49" charset="0"/>
              </a:rPr>
              <a:t>st=dr</a:t>
            </a:r>
            <a:r>
              <a:rPr lang="ro-RO" dirty="0"/>
              <a:t>.</a:t>
            </a:r>
          </a:p>
          <a:p>
            <a:pPr algn="just"/>
            <a:endParaRPr lang="ro-RO" dirty="0"/>
          </a:p>
        </p:txBody>
      </p:sp>
    </p:spTree>
    <p:extLst>
      <p:ext uri="{BB962C8B-B14F-4D97-AF65-F5344CB8AC3E}">
        <p14:creationId xmlns:p14="http://schemas.microsoft.com/office/powerpoint/2010/main" val="34668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F10-824B-463D-877B-B0A32DBA0D56}"/>
              </a:ext>
            </a:extLst>
          </p:cNvPr>
          <p:cNvSpPr>
            <a:spLocks noGrp="1"/>
          </p:cNvSpPr>
          <p:nvPr>
            <p:ph type="title"/>
          </p:nvPr>
        </p:nvSpPr>
        <p:spPr/>
        <p:txBody>
          <a:bodyPr/>
          <a:lstStyle/>
          <a:p>
            <a:r>
              <a:rPr lang="ro-RO" dirty="0"/>
              <a:t>Sortare prin interclasare (Merge Sort)</a:t>
            </a:r>
          </a:p>
        </p:txBody>
      </p:sp>
      <p:sp>
        <p:nvSpPr>
          <p:cNvPr id="3" name="Content Placeholder 2">
            <a:extLst>
              <a:ext uri="{FF2B5EF4-FFF2-40B4-BE49-F238E27FC236}">
                <a16:creationId xmlns:a16="http://schemas.microsoft.com/office/drawing/2014/main" id="{ACF69A73-2D69-4242-8E42-CEB9E14C187B}"/>
              </a:ext>
            </a:extLst>
          </p:cNvPr>
          <p:cNvSpPr>
            <a:spLocks noGrp="1"/>
          </p:cNvSpPr>
          <p:nvPr>
            <p:ph idx="1"/>
          </p:nvPr>
        </p:nvSpPr>
        <p:spPr/>
        <p:txBody>
          <a:bodyPr/>
          <a:lstStyle/>
          <a:p>
            <a:pPr algn="just"/>
            <a:r>
              <a:rPr lang="ro-RO" b="1" dirty="0">
                <a:solidFill>
                  <a:srgbClr val="0070C0"/>
                </a:solidFill>
              </a:rPr>
              <a:t>2. Rezolvare caz elementar.</a:t>
            </a:r>
            <a:r>
              <a:rPr lang="ro-RO" dirty="0">
                <a:solidFill>
                  <a:srgbClr val="323232"/>
                </a:solidFill>
              </a:rPr>
              <a:t> Păi ... dacă avem un singur element nici nu avem ce face – orice șir dintr-un element este ordonat!</a:t>
            </a:r>
          </a:p>
          <a:p>
            <a:pPr algn="just"/>
            <a:r>
              <a:rPr lang="ro-RO" b="1" dirty="0">
                <a:solidFill>
                  <a:srgbClr val="0070C0"/>
                </a:solidFill>
              </a:rPr>
              <a:t>3. Combinare soluții. </a:t>
            </a:r>
            <a:r>
              <a:rPr lang="ro-RO" dirty="0">
                <a:solidFill>
                  <a:srgbClr val="323232"/>
                </a:solidFill>
              </a:rPr>
              <a:t>Cea mai interesantă parte a algoritmului. Fie că avem un fragment al tabloului inițial </a:t>
            </a:r>
            <a:r>
              <a:rPr lang="ro-RO" sz="2600" dirty="0" err="1">
                <a:solidFill>
                  <a:srgbClr val="C7254E"/>
                </a:solidFill>
                <a:highlight>
                  <a:srgbClr val="F9F2F4"/>
                </a:highlight>
                <a:latin typeface="Consolas" panose="020B0609020204030204" pitchFamily="49" charset="0"/>
              </a:rPr>
              <a:t>a_st</a:t>
            </a:r>
            <a:r>
              <a:rPr lang="ro-RO" sz="2600" dirty="0">
                <a:solidFill>
                  <a:srgbClr val="C7254E"/>
                </a:solidFill>
                <a:highlight>
                  <a:srgbClr val="F9F2F4"/>
                </a:highlight>
                <a:latin typeface="Consolas" panose="020B0609020204030204" pitchFamily="49" charset="0"/>
              </a:rPr>
              <a:t>,</a:t>
            </a:r>
            <a:r>
              <a:rPr lang="ru-RU" sz="2600" dirty="0">
                <a:solidFill>
                  <a:srgbClr val="C7254E"/>
                </a:solidFill>
                <a:highlight>
                  <a:srgbClr val="F9F2F4"/>
                </a:highlight>
                <a:latin typeface="Consolas" panose="020B0609020204030204" pitchFamily="49" charset="0"/>
              </a:rPr>
              <a:t> </a:t>
            </a:r>
            <a:r>
              <a:rPr lang="ro-RO" sz="2600" dirty="0">
                <a:solidFill>
                  <a:srgbClr val="C7254E"/>
                </a:solidFill>
                <a:highlight>
                  <a:srgbClr val="F9F2F4"/>
                </a:highlight>
                <a:latin typeface="Consolas" panose="020B0609020204030204" pitchFamily="49" charset="0"/>
              </a:rPr>
              <a:t>a_(st+1), ...,</a:t>
            </a:r>
            <a:r>
              <a:rPr lang="ru-RU" sz="2600" dirty="0">
                <a:solidFill>
                  <a:srgbClr val="C7254E"/>
                </a:solidFill>
                <a:highlight>
                  <a:srgbClr val="F9F2F4"/>
                </a:highlight>
                <a:latin typeface="Consolas" panose="020B0609020204030204" pitchFamily="49" charset="0"/>
              </a:rPr>
              <a:t> </a:t>
            </a:r>
            <a:r>
              <a:rPr lang="ro-RO" sz="2600" dirty="0">
                <a:solidFill>
                  <a:srgbClr val="C7254E"/>
                </a:solidFill>
                <a:highlight>
                  <a:srgbClr val="F9F2F4"/>
                </a:highlight>
                <a:latin typeface="Consolas" panose="020B0609020204030204" pitchFamily="49" charset="0"/>
              </a:rPr>
              <a:t>a_(dr-1), </a:t>
            </a:r>
            <a:r>
              <a:rPr lang="ro-RO" sz="2600" dirty="0" err="1">
                <a:solidFill>
                  <a:srgbClr val="C7254E"/>
                </a:solidFill>
                <a:highlight>
                  <a:srgbClr val="F9F2F4"/>
                </a:highlight>
                <a:latin typeface="Consolas" panose="020B0609020204030204" pitchFamily="49" charset="0"/>
              </a:rPr>
              <a:t>a_dr</a:t>
            </a:r>
            <a:r>
              <a:rPr lang="ro-RO" dirty="0">
                <a:solidFill>
                  <a:srgbClr val="323232"/>
                </a:solidFill>
              </a:rPr>
              <a:t>, care a fost divizat î</a:t>
            </a:r>
            <a:r>
              <a:rPr lang="en-US" dirty="0">
                <a:solidFill>
                  <a:srgbClr val="323232"/>
                </a:solidFill>
              </a:rPr>
              <a:t>n </a:t>
            </a:r>
            <a:r>
              <a:rPr lang="ro-RO" dirty="0">
                <a:solidFill>
                  <a:srgbClr val="323232"/>
                </a:solidFill>
              </a:rPr>
              <a:t>fragmentele </a:t>
            </a:r>
            <a:r>
              <a:rPr lang="ro-RO" sz="2600" dirty="0" err="1">
                <a:solidFill>
                  <a:srgbClr val="C7254E"/>
                </a:solidFill>
                <a:highlight>
                  <a:srgbClr val="F9F2F4"/>
                </a:highlight>
                <a:latin typeface="Consolas" panose="020B0609020204030204" pitchFamily="49" charset="0"/>
              </a:rPr>
              <a:t>a_st</a:t>
            </a:r>
            <a:r>
              <a:rPr lang="ro-RO" sz="2600" dirty="0">
                <a:solidFill>
                  <a:srgbClr val="C7254E"/>
                </a:solidFill>
                <a:highlight>
                  <a:srgbClr val="F9F2F4"/>
                </a:highlight>
                <a:latin typeface="Consolas" panose="020B0609020204030204" pitchFamily="49" charset="0"/>
              </a:rPr>
              <a:t>, a_(st+1),...,</a:t>
            </a:r>
            <a:r>
              <a:rPr lang="en-US" sz="2600" dirty="0">
                <a:solidFill>
                  <a:srgbClr val="C7254E"/>
                </a:solidFill>
                <a:highlight>
                  <a:srgbClr val="F9F2F4"/>
                </a:highlight>
                <a:latin typeface="Consolas" panose="020B0609020204030204" pitchFamily="49" charset="0"/>
              </a:rPr>
              <a:t> </a:t>
            </a:r>
            <a:r>
              <a:rPr lang="ro-RO" sz="2600" dirty="0" err="1">
                <a:solidFill>
                  <a:srgbClr val="C7254E"/>
                </a:solidFill>
                <a:highlight>
                  <a:srgbClr val="F9F2F4"/>
                </a:highlight>
                <a:latin typeface="Consolas" panose="020B0609020204030204" pitchFamily="49" charset="0"/>
              </a:rPr>
              <a:t>a_mij</a:t>
            </a:r>
            <a:r>
              <a:rPr lang="ro-RO" dirty="0">
                <a:solidFill>
                  <a:srgbClr val="323232"/>
                </a:solidFill>
              </a:rPr>
              <a:t>  și </a:t>
            </a:r>
            <a:r>
              <a:rPr lang="ro-RO" sz="2600" dirty="0">
                <a:solidFill>
                  <a:srgbClr val="C7254E"/>
                </a:solidFill>
                <a:highlight>
                  <a:srgbClr val="F9F2F4"/>
                </a:highlight>
                <a:latin typeface="Consolas" panose="020B0609020204030204" pitchFamily="49" charset="0"/>
              </a:rPr>
              <a:t>a_(mij+1),</a:t>
            </a:r>
            <a:r>
              <a:rPr lang="en-US" sz="2600" dirty="0">
                <a:solidFill>
                  <a:srgbClr val="C7254E"/>
                </a:solidFill>
                <a:highlight>
                  <a:srgbClr val="F9F2F4"/>
                </a:highlight>
                <a:latin typeface="Consolas" panose="020B0609020204030204" pitchFamily="49" charset="0"/>
              </a:rPr>
              <a:t> </a:t>
            </a:r>
            <a:r>
              <a:rPr lang="ro-RO" sz="2600" dirty="0">
                <a:solidFill>
                  <a:srgbClr val="C7254E"/>
                </a:solidFill>
                <a:highlight>
                  <a:srgbClr val="F9F2F4"/>
                </a:highlight>
                <a:latin typeface="Consolas" panose="020B0609020204030204" pitchFamily="49" charset="0"/>
              </a:rPr>
              <a:t>a_(mij+1),..., </a:t>
            </a:r>
            <a:r>
              <a:rPr lang="ro-RO" sz="2600" dirty="0" err="1">
                <a:solidFill>
                  <a:srgbClr val="C7254E"/>
                </a:solidFill>
                <a:highlight>
                  <a:srgbClr val="F9F2F4"/>
                </a:highlight>
                <a:latin typeface="Consolas" panose="020B0609020204030204" pitchFamily="49" charset="0"/>
              </a:rPr>
              <a:t>a_dr</a:t>
            </a:r>
            <a:r>
              <a:rPr lang="ro-RO" dirty="0">
                <a:solidFill>
                  <a:srgbClr val="323232"/>
                </a:solidFill>
              </a:rPr>
              <a:t> acestea fiind deja ordonate – fiecare în parte!</a:t>
            </a:r>
            <a:endParaRPr lang="en-US" dirty="0">
              <a:solidFill>
                <a:srgbClr val="323232"/>
              </a:solidFill>
            </a:endParaRPr>
          </a:p>
          <a:p>
            <a:pPr algn="just"/>
            <a:r>
              <a:rPr lang="ro-RO" dirty="0">
                <a:solidFill>
                  <a:srgbClr val="323232"/>
                </a:solidFill>
              </a:rPr>
              <a:t>Închipuie-ți două tuburi cu arc, conținând mingi, Având înscrise pe ele numerele din fragmentele ordonate:</a:t>
            </a:r>
          </a:p>
          <a:p>
            <a:pPr algn="just"/>
            <a:endParaRPr lang="ro-RO" dirty="0">
              <a:solidFill>
                <a:srgbClr val="323232"/>
              </a:solidFill>
              <a:latin typeface="H5PDroidSans"/>
            </a:endParaRPr>
          </a:p>
        </p:txBody>
      </p:sp>
      <p:pic>
        <p:nvPicPr>
          <p:cNvPr id="3074" name="Picture 2" descr="img">
            <a:extLst>
              <a:ext uri="{FF2B5EF4-FFF2-40B4-BE49-F238E27FC236}">
                <a16:creationId xmlns:a16="http://schemas.microsoft.com/office/drawing/2014/main" id="{6059542F-40AE-4341-9EA9-7881AF85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3837" y="4289086"/>
            <a:ext cx="2102400" cy="204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7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2E71-2AA1-41C4-A0C6-7A89E23B07B9}"/>
              </a:ext>
            </a:extLst>
          </p:cNvPr>
          <p:cNvSpPr>
            <a:spLocks noGrp="1"/>
          </p:cNvSpPr>
          <p:nvPr>
            <p:ph type="title"/>
          </p:nvPr>
        </p:nvSpPr>
        <p:spPr/>
        <p:txBody>
          <a:bodyPr/>
          <a:lstStyle/>
          <a:p>
            <a:r>
              <a:rPr lang="ro-RO" dirty="0"/>
              <a:t>Sortare prin interclasare (Merge Sort)</a:t>
            </a:r>
          </a:p>
        </p:txBody>
      </p:sp>
      <p:sp>
        <p:nvSpPr>
          <p:cNvPr id="3" name="Content Placeholder 2">
            <a:extLst>
              <a:ext uri="{FF2B5EF4-FFF2-40B4-BE49-F238E27FC236}">
                <a16:creationId xmlns:a16="http://schemas.microsoft.com/office/drawing/2014/main" id="{A42D9F41-ED7C-4C6E-A0D4-1CBAFC2E717A}"/>
              </a:ext>
            </a:extLst>
          </p:cNvPr>
          <p:cNvSpPr>
            <a:spLocks noGrp="1"/>
          </p:cNvSpPr>
          <p:nvPr>
            <p:ph idx="1"/>
          </p:nvPr>
        </p:nvSpPr>
        <p:spPr/>
        <p:txBody>
          <a:bodyPr/>
          <a:lstStyle/>
          <a:p>
            <a:pPr algn="just"/>
            <a:r>
              <a:rPr lang="ro-RO" b="0" i="0" dirty="0">
                <a:solidFill>
                  <a:srgbClr val="323232"/>
                </a:solidFill>
                <a:effectLst/>
                <a:latin typeface="H5PDroidSans"/>
              </a:rPr>
              <a:t>Vreai să ordonezi toate mingile pe suportul orizontal, dar ai acces doar la mingile superioare.</a:t>
            </a:r>
          </a:p>
          <a:p>
            <a:pPr algn="just"/>
            <a:r>
              <a:rPr lang="ro-RO" b="0" i="0" dirty="0">
                <a:solidFill>
                  <a:srgbClr val="323232"/>
                </a:solidFill>
                <a:effectLst/>
                <a:latin typeface="H5PDroidSans"/>
              </a:rPr>
              <a:t>Compari numerele de pe aceste mingi și extragi mingea cu număr mai mic.</a:t>
            </a:r>
          </a:p>
          <a:p>
            <a:pPr algn="just"/>
            <a:r>
              <a:rPr lang="ro-RO" b="0" i="0" dirty="0">
                <a:solidFill>
                  <a:srgbClr val="323232"/>
                </a:solidFill>
                <a:effectLst/>
                <a:latin typeface="H5PDroidSans"/>
              </a:rPr>
              <a:t>O plasezi pe suport în prima poziție liberă din stânga. Arcul din tubul din care ai extras mingea o va ridica imediat pe următoarea, astfel încât poți repeta din nou extragerea mingii cu numărul mai mic:</a:t>
            </a:r>
            <a:endParaRPr lang="ro-RO" dirty="0"/>
          </a:p>
        </p:txBody>
      </p:sp>
      <p:pic>
        <p:nvPicPr>
          <p:cNvPr id="4" name="Picture 2" descr="img">
            <a:extLst>
              <a:ext uri="{FF2B5EF4-FFF2-40B4-BE49-F238E27FC236}">
                <a16:creationId xmlns:a16="http://schemas.microsoft.com/office/drawing/2014/main" id="{7C3E4B67-889C-4EAB-BE23-FD1CB8187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603" y="4387627"/>
            <a:ext cx="2100606" cy="20456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g">
            <a:extLst>
              <a:ext uri="{FF2B5EF4-FFF2-40B4-BE49-F238E27FC236}">
                <a16:creationId xmlns:a16="http://schemas.microsoft.com/office/drawing/2014/main" id="{713A0A0D-9418-4894-8E7C-3B1CA602E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137" y="4387627"/>
            <a:ext cx="2108275" cy="20519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g">
            <a:extLst>
              <a:ext uri="{FF2B5EF4-FFF2-40B4-BE49-F238E27FC236}">
                <a16:creationId xmlns:a16="http://schemas.microsoft.com/office/drawing/2014/main" id="{3EEC8C6C-16FA-4023-8291-98FBBA108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275" y="4387627"/>
            <a:ext cx="2102400" cy="204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81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D0BF-F28C-4A2D-9DAB-0D1A2A257427}"/>
              </a:ext>
            </a:extLst>
          </p:cNvPr>
          <p:cNvSpPr>
            <a:spLocks noGrp="1"/>
          </p:cNvSpPr>
          <p:nvPr>
            <p:ph type="title"/>
          </p:nvPr>
        </p:nvSpPr>
        <p:spPr/>
        <p:txBody>
          <a:bodyPr/>
          <a:lstStyle/>
          <a:p>
            <a:r>
              <a:rPr lang="ro-RO" dirty="0"/>
              <a:t>Sortare prin interclasare (Merge Sort)</a:t>
            </a:r>
          </a:p>
        </p:txBody>
      </p:sp>
      <p:pic>
        <p:nvPicPr>
          <p:cNvPr id="4098" name="Picture 2" descr="img">
            <a:extLst>
              <a:ext uri="{FF2B5EF4-FFF2-40B4-BE49-F238E27FC236}">
                <a16:creationId xmlns:a16="http://schemas.microsoft.com/office/drawing/2014/main" id="{FA123117-5DBD-46AE-B087-9B3B4DC73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826" y="1201090"/>
            <a:ext cx="2100606" cy="20456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g">
            <a:extLst>
              <a:ext uri="{FF2B5EF4-FFF2-40B4-BE49-F238E27FC236}">
                <a16:creationId xmlns:a16="http://schemas.microsoft.com/office/drawing/2014/main" id="{26352752-9745-4886-B8DB-8C80EC264E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41306" y="1201091"/>
            <a:ext cx="2108275" cy="205193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g">
            <a:extLst>
              <a:ext uri="{FF2B5EF4-FFF2-40B4-BE49-F238E27FC236}">
                <a16:creationId xmlns:a16="http://schemas.microsoft.com/office/drawing/2014/main" id="{574833CA-A298-47AB-8A95-8E95A1827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4394" y="1194833"/>
            <a:ext cx="2109585" cy="20519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g">
            <a:extLst>
              <a:ext uri="{FF2B5EF4-FFF2-40B4-BE49-F238E27FC236}">
                <a16:creationId xmlns:a16="http://schemas.microsoft.com/office/drawing/2014/main" id="{BFA7968B-6B7E-4828-88DB-1117F4255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308" y="3784023"/>
            <a:ext cx="2109585" cy="205193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g">
            <a:extLst>
              <a:ext uri="{FF2B5EF4-FFF2-40B4-BE49-F238E27FC236}">
                <a16:creationId xmlns:a16="http://schemas.microsoft.com/office/drawing/2014/main" id="{1651F39E-72D5-46CD-ABAC-508BFE3F4B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9933" y="3784024"/>
            <a:ext cx="2109585" cy="205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65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E4CD-7D87-4E1E-A5E5-B8AF0672AF32}"/>
              </a:ext>
            </a:extLst>
          </p:cNvPr>
          <p:cNvSpPr>
            <a:spLocks noGrp="1"/>
          </p:cNvSpPr>
          <p:nvPr>
            <p:ph type="title"/>
          </p:nvPr>
        </p:nvSpPr>
        <p:spPr/>
        <p:txBody>
          <a:bodyPr/>
          <a:lstStyle/>
          <a:p>
            <a:r>
              <a:rPr lang="ro-RO" dirty="0"/>
              <a:t>Sortare prin interclasare (Merge Sort)</a:t>
            </a:r>
          </a:p>
        </p:txBody>
      </p:sp>
      <p:sp>
        <p:nvSpPr>
          <p:cNvPr id="3" name="Content Placeholder 2">
            <a:extLst>
              <a:ext uri="{FF2B5EF4-FFF2-40B4-BE49-F238E27FC236}">
                <a16:creationId xmlns:a16="http://schemas.microsoft.com/office/drawing/2014/main" id="{CA93DCF2-642B-4930-88F5-15C006F43FBE}"/>
              </a:ext>
            </a:extLst>
          </p:cNvPr>
          <p:cNvSpPr>
            <a:spLocks noGrp="1"/>
          </p:cNvSpPr>
          <p:nvPr>
            <p:ph idx="1"/>
          </p:nvPr>
        </p:nvSpPr>
        <p:spPr/>
        <p:txBody>
          <a:bodyPr>
            <a:normAutofit/>
          </a:bodyPr>
          <a:lstStyle/>
          <a:p>
            <a:r>
              <a:rPr lang="ro-RO" b="0" i="0" dirty="0">
                <a:solidFill>
                  <a:srgbClr val="323232"/>
                </a:solidFill>
                <a:effectLst/>
                <a:latin typeface="H5PDroidSans"/>
              </a:rPr>
              <a:t>După mai multe extrageri se ajunge la situația când în unul din tuburi nu mai sunt mingi. Atunci mingile rămase în celălalt tub se adaugă consecutiv pe suportul orizontal.</a:t>
            </a:r>
            <a:endParaRPr lang="en-US" b="0" i="0" dirty="0">
              <a:solidFill>
                <a:srgbClr val="323232"/>
              </a:solidFill>
              <a:effectLst/>
              <a:latin typeface="H5PDroidSans"/>
            </a:endParaRPr>
          </a:p>
          <a:p>
            <a:r>
              <a:rPr lang="ro-RO" b="0" i="0" dirty="0">
                <a:solidFill>
                  <a:srgbClr val="323232"/>
                </a:solidFill>
                <a:effectLst/>
                <a:latin typeface="H5PDroidSans"/>
              </a:rPr>
              <a:t>În final toate numerele de pe mingile așezate pe suport apar ordonate conform creșterii valorii lor.</a:t>
            </a:r>
            <a:endParaRPr lang="ro-RO" dirty="0"/>
          </a:p>
        </p:txBody>
      </p:sp>
      <p:pic>
        <p:nvPicPr>
          <p:cNvPr id="5122" name="Picture 2" descr="img">
            <a:extLst>
              <a:ext uri="{FF2B5EF4-FFF2-40B4-BE49-F238E27FC236}">
                <a16:creationId xmlns:a16="http://schemas.microsoft.com/office/drawing/2014/main" id="{4E77D875-34F2-4365-B897-178030EE7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306" y="3429000"/>
            <a:ext cx="2108275" cy="20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94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1115-EA8B-4176-8F0D-C5693FB9FA75}"/>
              </a:ext>
            </a:extLst>
          </p:cNvPr>
          <p:cNvSpPr>
            <a:spLocks noGrp="1"/>
          </p:cNvSpPr>
          <p:nvPr>
            <p:ph type="title"/>
          </p:nvPr>
        </p:nvSpPr>
        <p:spPr/>
        <p:txBody>
          <a:bodyPr/>
          <a:lstStyle/>
          <a:p>
            <a:r>
              <a:rPr lang="ro-RO" dirty="0"/>
              <a:t>Sortare prin interclasare (Merge Sort)</a:t>
            </a:r>
          </a:p>
        </p:txBody>
      </p:sp>
      <p:sp>
        <p:nvSpPr>
          <p:cNvPr id="3" name="Content Placeholder 2">
            <a:extLst>
              <a:ext uri="{FF2B5EF4-FFF2-40B4-BE49-F238E27FC236}">
                <a16:creationId xmlns:a16="http://schemas.microsoft.com/office/drawing/2014/main" id="{EBAF65D0-2CE6-4DF0-88A5-8B0AEE60A699}"/>
              </a:ext>
            </a:extLst>
          </p:cNvPr>
          <p:cNvSpPr>
            <a:spLocks noGrp="1"/>
          </p:cNvSpPr>
          <p:nvPr>
            <p:ph idx="1"/>
          </p:nvPr>
        </p:nvSpPr>
        <p:spPr/>
        <p:txBody>
          <a:bodyPr>
            <a:normAutofit lnSpcReduction="10000"/>
          </a:bodyPr>
          <a:lstStyle/>
          <a:p>
            <a:pPr algn="just"/>
            <a:r>
              <a:rPr lang="ro-RO" dirty="0"/>
              <a:t>Acum să trecem de la exemplul ilustrat la o descriere a acestei etape a algoritmului în pseudocod.</a:t>
            </a:r>
          </a:p>
          <a:p>
            <a:pPr algn="just"/>
            <a:r>
              <a:rPr lang="ro-RO" dirty="0"/>
              <a:t>„Suportul” va fi un tablou auxiliar </a:t>
            </a:r>
            <a:r>
              <a:rPr lang="ro-RO" sz="2400" dirty="0">
                <a:solidFill>
                  <a:srgbClr val="C7254E"/>
                </a:solidFill>
                <a:highlight>
                  <a:srgbClr val="F9F2F4"/>
                </a:highlight>
                <a:latin typeface="Consolas" panose="020B0609020204030204" pitchFamily="49" charset="0"/>
              </a:rPr>
              <a:t>c</a:t>
            </a:r>
            <a:r>
              <a:rPr lang="ro-RO" dirty="0"/>
              <a:t>, de aceeași dimensiune ca și cel sortat.</a:t>
            </a:r>
          </a:p>
          <a:p>
            <a:pPr algn="just"/>
            <a:r>
              <a:rPr lang="ro-RO" dirty="0"/>
              <a:t>Vom utiliza același diapazon de indici, pentru a repune mai ușor după sortare fragmentul obținut înapoi în tabloul </a:t>
            </a:r>
            <a:r>
              <a:rPr lang="ro-RO" sz="2400" dirty="0">
                <a:solidFill>
                  <a:srgbClr val="C7254E"/>
                </a:solidFill>
                <a:highlight>
                  <a:srgbClr val="F9F2F4"/>
                </a:highlight>
                <a:latin typeface="Consolas" panose="020B0609020204030204" pitchFamily="49" charset="0"/>
              </a:rPr>
              <a:t>a</a:t>
            </a:r>
            <a:r>
              <a:rPr lang="ro-RO" dirty="0"/>
              <a:t>. Pentru a modela mai simplu „excluderea” elementelor din fragmentele sortate, nu vom mișca elementele propriu zise, ci doi indici </a:t>
            </a:r>
            <a:r>
              <a:rPr lang="ro-RO" sz="2400" dirty="0" err="1">
                <a:solidFill>
                  <a:srgbClr val="C7254E"/>
                </a:solidFill>
                <a:highlight>
                  <a:srgbClr val="F9F2F4"/>
                </a:highlight>
                <a:latin typeface="Consolas" panose="020B0609020204030204" pitchFamily="49" charset="0"/>
              </a:rPr>
              <a:t>supA</a:t>
            </a:r>
            <a:r>
              <a:rPr lang="ro-RO" dirty="0"/>
              <a:t> și </a:t>
            </a:r>
            <a:r>
              <a:rPr lang="ro-RO" sz="2400" dirty="0" err="1">
                <a:solidFill>
                  <a:srgbClr val="C7254E"/>
                </a:solidFill>
                <a:highlight>
                  <a:srgbClr val="F9F2F4"/>
                </a:highlight>
                <a:latin typeface="Consolas" panose="020B0609020204030204" pitchFamily="49" charset="0"/>
              </a:rPr>
              <a:t>supB</a:t>
            </a:r>
            <a:r>
              <a:rPr lang="ro-RO" dirty="0"/>
              <a:t>, care vor indica elementul „superior” din fiecare fragment sortat.</a:t>
            </a:r>
          </a:p>
          <a:p>
            <a:pPr algn="just"/>
            <a:r>
              <a:rPr lang="ro-RO" dirty="0"/>
              <a:t>Deci, fie fragmentele sortate:</a:t>
            </a:r>
          </a:p>
          <a:p>
            <a:pPr marL="0" indent="0" algn="ctr">
              <a:buNone/>
            </a:pPr>
            <a:r>
              <a:rPr lang="ro-RO" sz="2400" dirty="0">
                <a:solidFill>
                  <a:srgbClr val="C7254E"/>
                </a:solidFill>
                <a:highlight>
                  <a:srgbClr val="F9F2F4"/>
                </a:highlight>
                <a:latin typeface="Consolas" panose="020B0609020204030204" pitchFamily="49" charset="0"/>
              </a:rPr>
              <a:t>A=a</a:t>
            </a:r>
            <a:r>
              <a:rPr lang="ro-RO" sz="2400" baseline="-25000" dirty="0">
                <a:solidFill>
                  <a:srgbClr val="C7254E"/>
                </a:solidFill>
                <a:highlight>
                  <a:srgbClr val="F9F2F4"/>
                </a:highlight>
                <a:latin typeface="Consolas" panose="020B0609020204030204" pitchFamily="49" charset="0"/>
              </a:rPr>
              <a:t>st</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st+1</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a</a:t>
            </a:r>
            <a:r>
              <a:rPr lang="ro-RO" sz="2400" baseline="-25000" dirty="0" err="1">
                <a:solidFill>
                  <a:srgbClr val="C7254E"/>
                </a:solidFill>
                <a:highlight>
                  <a:srgbClr val="F9F2F4"/>
                </a:highlight>
                <a:latin typeface="Consolas" panose="020B0609020204030204" pitchFamily="49" charset="0"/>
              </a:rPr>
              <a:t>mij</a:t>
            </a:r>
            <a:r>
              <a:rPr lang="ro-RO" dirty="0"/>
              <a:t> și </a:t>
            </a:r>
            <a:r>
              <a:rPr lang="ro-RO" sz="2400" dirty="0">
                <a:solidFill>
                  <a:srgbClr val="C7254E"/>
                </a:solidFill>
                <a:highlight>
                  <a:srgbClr val="F9F2F4"/>
                </a:highlight>
                <a:latin typeface="Consolas" panose="020B0609020204030204" pitchFamily="49" charset="0"/>
              </a:rPr>
              <a:t>B=a</a:t>
            </a:r>
            <a:r>
              <a:rPr lang="ro-RO" sz="2400" baseline="-25000" dirty="0">
                <a:solidFill>
                  <a:srgbClr val="C7254E"/>
                </a:solidFill>
                <a:highlight>
                  <a:srgbClr val="F9F2F4"/>
                </a:highlight>
                <a:latin typeface="Consolas" panose="020B0609020204030204" pitchFamily="49" charset="0"/>
              </a:rPr>
              <a:t>mij+1</a:t>
            </a:r>
            <a:r>
              <a:rPr lang="ro-RO" sz="2400" dirty="0">
                <a:solidFill>
                  <a:srgbClr val="C7254E"/>
                </a:solidFill>
                <a:highlight>
                  <a:srgbClr val="F9F2F4"/>
                </a:highlight>
                <a:latin typeface="Consolas" panose="020B0609020204030204" pitchFamily="49" charset="0"/>
              </a:rPr>
              <a:t>,..., a</a:t>
            </a:r>
            <a:r>
              <a:rPr lang="ro-RO" sz="2400" baseline="-25000" dirty="0">
                <a:solidFill>
                  <a:srgbClr val="C7254E"/>
                </a:solidFill>
                <a:highlight>
                  <a:srgbClr val="F9F2F4"/>
                </a:highlight>
                <a:latin typeface="Consolas" panose="020B0609020204030204" pitchFamily="49" charset="0"/>
              </a:rPr>
              <a:t>dr-1</a:t>
            </a:r>
            <a:r>
              <a:rPr lang="ro-RO" sz="2400" dirty="0">
                <a:solidFill>
                  <a:srgbClr val="C7254E"/>
                </a:solidFill>
                <a:highlight>
                  <a:srgbClr val="F9F2F4"/>
                </a:highlight>
                <a:latin typeface="Consolas" panose="020B0609020204030204" pitchFamily="49" charset="0"/>
              </a:rPr>
              <a:t>,a</a:t>
            </a:r>
            <a:r>
              <a:rPr lang="ro-RO" sz="2400" baseline="-25000" dirty="0">
                <a:solidFill>
                  <a:srgbClr val="C7254E"/>
                </a:solidFill>
                <a:highlight>
                  <a:srgbClr val="F9F2F4"/>
                </a:highlight>
                <a:latin typeface="Consolas" panose="020B0609020204030204" pitchFamily="49" charset="0"/>
              </a:rPr>
              <a:t>dr</a:t>
            </a:r>
            <a:r>
              <a:rPr lang="ro-RO" dirty="0"/>
              <a:t>.</a:t>
            </a:r>
          </a:p>
        </p:txBody>
      </p:sp>
    </p:spTree>
    <p:extLst>
      <p:ext uri="{BB962C8B-B14F-4D97-AF65-F5344CB8AC3E}">
        <p14:creationId xmlns:p14="http://schemas.microsoft.com/office/powerpoint/2010/main" val="295364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CD0A-EDE9-40EA-9355-CB204C274660}"/>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490DC895-61BF-4F5F-B637-CB108ED2478C}"/>
              </a:ext>
            </a:extLst>
          </p:cNvPr>
          <p:cNvSpPr>
            <a:spLocks noGrp="1"/>
          </p:cNvSpPr>
          <p:nvPr>
            <p:ph idx="1"/>
          </p:nvPr>
        </p:nvSpPr>
        <p:spPr/>
        <p:txBody>
          <a:bodyPr>
            <a:normAutofit/>
          </a:bodyPr>
          <a:lstStyle/>
          <a:p>
            <a:r>
              <a:rPr lang="ro-RO" b="1" dirty="0">
                <a:solidFill>
                  <a:srgbClr val="0070C0"/>
                </a:solidFill>
              </a:rPr>
              <a:t>Pas 2: </a:t>
            </a:r>
            <a:r>
              <a:rPr lang="ro-RO" dirty="0"/>
              <a:t>Cât timp sunt numere de adăugat în fragmentul </a:t>
            </a:r>
            <a:r>
              <a:rPr lang="ro-RO" sz="2400" dirty="0">
                <a:solidFill>
                  <a:srgbClr val="C7254E"/>
                </a:solidFill>
                <a:highlight>
                  <a:srgbClr val="F9F2F4"/>
                </a:highlight>
                <a:latin typeface="Consolas" panose="020B0609020204030204" pitchFamily="49" charset="0"/>
              </a:rPr>
              <a:t>A</a:t>
            </a:r>
            <a:r>
              <a:rPr lang="ro-RO" dirty="0"/>
              <a:t> (</a:t>
            </a:r>
            <a:r>
              <a:rPr lang="ro-RO" sz="2400" dirty="0" err="1">
                <a:solidFill>
                  <a:srgbClr val="C7254E"/>
                </a:solidFill>
                <a:highlight>
                  <a:srgbClr val="F9F2F4"/>
                </a:highlight>
                <a:latin typeface="Consolas" panose="020B0609020204030204" pitchFamily="49" charset="0"/>
              </a:rPr>
              <a:t>supA≤mij</a:t>
            </a:r>
            <a:r>
              <a:rPr lang="ro-RO" dirty="0"/>
              <a:t>), repetăm:</a:t>
            </a:r>
          </a:p>
          <a:p>
            <a:pPr marL="0" indent="0" algn="ctr">
              <a:buNone/>
            </a:pPr>
            <a:r>
              <a:rPr lang="ro-RO" sz="2400" dirty="0" err="1">
                <a:solidFill>
                  <a:srgbClr val="C7254E"/>
                </a:solidFill>
                <a:highlight>
                  <a:srgbClr val="F9F2F4"/>
                </a:highlight>
                <a:latin typeface="Consolas" panose="020B0609020204030204" pitchFamily="49" charset="0"/>
                <a:sym typeface="Symbol" panose="05050102010706020507" pitchFamily="18" charset="2"/>
              </a:rPr>
              <a:t>C</a:t>
            </a:r>
            <a:r>
              <a:rPr lang="ro-RO" sz="2400" baseline="-25000" dirty="0" err="1">
                <a:solidFill>
                  <a:srgbClr val="C7254E"/>
                </a:solidFill>
                <a:highlight>
                  <a:srgbClr val="F9F2F4"/>
                </a:highlight>
                <a:latin typeface="Consolas" panose="020B0609020204030204" pitchFamily="49" charset="0"/>
                <a:sym typeface="Symbol" panose="05050102010706020507" pitchFamily="18" charset="2"/>
              </a:rPr>
              <a:t>posC</a:t>
            </a:r>
            <a:r>
              <a:rPr lang="ro-RO" sz="2400" dirty="0" err="1">
                <a:solidFill>
                  <a:srgbClr val="C7254E"/>
                </a:solidFill>
                <a:highlight>
                  <a:srgbClr val="F9F2F4"/>
                </a:highlight>
                <a:latin typeface="Consolas" panose="020B0609020204030204" pitchFamily="49" charset="0"/>
              </a:rPr>
              <a:t>←a</a:t>
            </a:r>
            <a:r>
              <a:rPr lang="ro-RO" sz="2400" baseline="-25000" dirty="0" err="1">
                <a:solidFill>
                  <a:srgbClr val="C7254E"/>
                </a:solidFill>
                <a:highlight>
                  <a:srgbClr val="F9F2F4"/>
                </a:highlight>
                <a:latin typeface="Consolas" panose="020B0609020204030204" pitchFamily="49" charset="0"/>
              </a:rPr>
              <a:t>supA</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supA</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posC</a:t>
            </a:r>
            <a:r>
              <a:rPr lang="ro-RO" sz="2400" dirty="0">
                <a:solidFill>
                  <a:srgbClr val="C7254E"/>
                </a:solidFill>
                <a:highlight>
                  <a:srgbClr val="F9F2F4"/>
                </a:highlight>
                <a:latin typeface="Consolas" panose="020B0609020204030204" pitchFamily="49" charset="0"/>
              </a:rPr>
              <a:t>++;</a:t>
            </a:r>
            <a:endParaRPr lang="ro-RO" sz="2400" dirty="0"/>
          </a:p>
          <a:p>
            <a:r>
              <a:rPr lang="ro-RO" b="1" dirty="0">
                <a:solidFill>
                  <a:srgbClr val="0070C0"/>
                </a:solidFill>
              </a:rPr>
              <a:t>Pas 3: </a:t>
            </a:r>
            <a:r>
              <a:rPr lang="ro-RO" dirty="0"/>
              <a:t>Cât timp sunt numere de adăugat în fragmentul </a:t>
            </a:r>
            <a:r>
              <a:rPr lang="ro-RO" sz="2400" dirty="0">
                <a:solidFill>
                  <a:srgbClr val="C7254E"/>
                </a:solidFill>
                <a:highlight>
                  <a:srgbClr val="F9F2F4"/>
                </a:highlight>
                <a:latin typeface="Consolas" panose="020B0609020204030204" pitchFamily="49" charset="0"/>
              </a:rPr>
              <a:t>B</a:t>
            </a:r>
            <a:r>
              <a:rPr lang="ro-RO" dirty="0"/>
              <a:t> (</a:t>
            </a:r>
            <a:r>
              <a:rPr lang="ro-RO" sz="2400" dirty="0" err="1">
                <a:solidFill>
                  <a:srgbClr val="C7254E"/>
                </a:solidFill>
                <a:highlight>
                  <a:srgbClr val="F9F2F4"/>
                </a:highlight>
                <a:latin typeface="Consolas" panose="020B0609020204030204" pitchFamily="49" charset="0"/>
              </a:rPr>
              <a:t>supB</a:t>
            </a:r>
            <a:r>
              <a:rPr lang="ro-RO" dirty="0"/>
              <a:t> </a:t>
            </a:r>
            <a:r>
              <a:rPr lang="ro-RO" sz="2400" dirty="0">
                <a:solidFill>
                  <a:srgbClr val="C7254E"/>
                </a:solidFill>
                <a:highlight>
                  <a:srgbClr val="F9F2F4"/>
                </a:highlight>
                <a:latin typeface="Consolas" panose="020B0609020204030204" pitchFamily="49" charset="0"/>
              </a:rPr>
              <a:t>≤</a:t>
            </a:r>
            <a:r>
              <a:rPr lang="ro-RO" sz="2400" dirty="0" err="1">
                <a:solidFill>
                  <a:srgbClr val="C7254E"/>
                </a:solidFill>
                <a:highlight>
                  <a:srgbClr val="F9F2F4"/>
                </a:highlight>
                <a:latin typeface="Consolas" panose="020B0609020204030204" pitchFamily="49" charset="0"/>
              </a:rPr>
              <a:t>dr</a:t>
            </a:r>
            <a:r>
              <a:rPr lang="ro-RO" dirty="0"/>
              <a:t>), repetăm:</a:t>
            </a:r>
          </a:p>
          <a:p>
            <a:pPr marL="0" indent="0" algn="ctr">
              <a:buNone/>
            </a:pPr>
            <a:r>
              <a:rPr lang="ro-RO" sz="2400" dirty="0" err="1">
                <a:solidFill>
                  <a:srgbClr val="C7254E"/>
                </a:solidFill>
                <a:highlight>
                  <a:srgbClr val="F9F2F4"/>
                </a:highlight>
                <a:latin typeface="Consolas" panose="020B0609020204030204" pitchFamily="49" charset="0"/>
              </a:rPr>
              <a:t>C</a:t>
            </a:r>
            <a:r>
              <a:rPr lang="ro-RO" sz="2400" baseline="-25000" dirty="0" err="1">
                <a:solidFill>
                  <a:srgbClr val="C7254E"/>
                </a:solidFill>
                <a:highlight>
                  <a:srgbClr val="F9F2F4"/>
                </a:highlight>
                <a:latin typeface="Consolas" panose="020B0609020204030204" pitchFamily="49" charset="0"/>
              </a:rPr>
              <a:t>posC</a:t>
            </a:r>
            <a:r>
              <a:rPr lang="ro-RO" sz="2400" dirty="0" err="1">
                <a:solidFill>
                  <a:srgbClr val="C7254E"/>
                </a:solidFill>
                <a:highlight>
                  <a:srgbClr val="F9F2F4"/>
                </a:highlight>
                <a:latin typeface="Consolas" panose="020B0609020204030204" pitchFamily="49" charset="0"/>
              </a:rPr>
              <a:t>←a</a:t>
            </a:r>
            <a:r>
              <a:rPr lang="ro-RO" sz="2400" baseline="-25000" dirty="0" err="1">
                <a:solidFill>
                  <a:srgbClr val="C7254E"/>
                </a:solidFill>
                <a:highlight>
                  <a:srgbClr val="F9F2F4"/>
                </a:highlight>
                <a:latin typeface="Consolas" panose="020B0609020204030204" pitchFamily="49" charset="0"/>
              </a:rPr>
              <a:t>supB</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supB</a:t>
            </a:r>
            <a:r>
              <a:rPr lang="ro-RO" sz="2400" dirty="0">
                <a:solidFill>
                  <a:srgbClr val="C7254E"/>
                </a:solidFill>
                <a:highlight>
                  <a:srgbClr val="F9F2F4"/>
                </a:highlight>
                <a:latin typeface="Consolas" panose="020B0609020204030204" pitchFamily="49" charset="0"/>
              </a:rPr>
              <a:t>++; </a:t>
            </a:r>
            <a:r>
              <a:rPr lang="ro-RO" sz="2400" dirty="0" err="1">
                <a:solidFill>
                  <a:srgbClr val="C7254E"/>
                </a:solidFill>
                <a:highlight>
                  <a:srgbClr val="F9F2F4"/>
                </a:highlight>
                <a:latin typeface="Consolas" panose="020B0609020204030204" pitchFamily="49" charset="0"/>
              </a:rPr>
              <a:t>posC</a:t>
            </a:r>
            <a:r>
              <a:rPr lang="ro-RO" sz="2400" dirty="0">
                <a:solidFill>
                  <a:srgbClr val="C7254E"/>
                </a:solidFill>
                <a:highlight>
                  <a:srgbClr val="F9F2F4"/>
                </a:highlight>
                <a:latin typeface="Consolas" panose="020B0609020204030204" pitchFamily="49" charset="0"/>
              </a:rPr>
              <a:t>++;</a:t>
            </a:r>
            <a:endParaRPr lang="ro-RO" sz="2400" dirty="0"/>
          </a:p>
          <a:p>
            <a:r>
              <a:rPr lang="ro-RO" dirty="0"/>
              <a:t>Pas 4: Repunem fragmentului sortat în tabloul </a:t>
            </a:r>
            <a:r>
              <a:rPr lang="ro-RO" sz="2400" dirty="0">
                <a:solidFill>
                  <a:srgbClr val="C7254E"/>
                </a:solidFill>
                <a:highlight>
                  <a:srgbClr val="F9F2F4"/>
                </a:highlight>
                <a:latin typeface="Consolas" panose="020B0609020204030204" pitchFamily="49" charset="0"/>
              </a:rPr>
              <a:t>a</a:t>
            </a:r>
            <a:r>
              <a:rPr lang="ro-RO" dirty="0"/>
              <a:t>:</a:t>
            </a:r>
          </a:p>
          <a:p>
            <a:pPr marL="0" indent="0">
              <a:lnSpc>
                <a:spcPct val="100000"/>
              </a:lnSpc>
              <a:spcBef>
                <a:spcPts val="0"/>
              </a:spcBef>
              <a:buNone/>
            </a:pPr>
            <a:r>
              <a:rPr lang="ro-RO" sz="2400" b="1" dirty="0">
                <a:solidFill>
                  <a:srgbClr val="C7254E"/>
                </a:solidFill>
                <a:highlight>
                  <a:srgbClr val="F9F2F4"/>
                </a:highlight>
                <a:latin typeface="Consolas" panose="020B0609020204030204" pitchFamily="49" charset="0"/>
              </a:rPr>
              <a:t>pentru</a:t>
            </a:r>
            <a:r>
              <a:rPr lang="ro-RO" sz="2400" dirty="0">
                <a:solidFill>
                  <a:srgbClr val="C7254E"/>
                </a:solidFill>
                <a:highlight>
                  <a:srgbClr val="F9F2F4"/>
                </a:highlight>
                <a:latin typeface="Consolas" panose="020B0609020204030204" pitchFamily="49" charset="0"/>
              </a:rPr>
              <a:t> </a:t>
            </a:r>
            <a:r>
              <a:rPr lang="ro-RO" sz="2400" i="1" dirty="0">
                <a:solidFill>
                  <a:srgbClr val="C7254E"/>
                </a:solidFill>
                <a:highlight>
                  <a:srgbClr val="F9F2F4"/>
                </a:highlight>
                <a:latin typeface="Consolas" panose="020B0609020204030204" pitchFamily="49" charset="0"/>
              </a:rPr>
              <a:t>i</a:t>
            </a:r>
            <a:r>
              <a:rPr lang="ro-RO" sz="2400" dirty="0">
                <a:solidFill>
                  <a:srgbClr val="C7254E"/>
                </a:solidFill>
                <a:highlight>
                  <a:srgbClr val="F9F2F4"/>
                </a:highlight>
                <a:latin typeface="Consolas" panose="020B0609020204030204" pitchFamily="49" charset="0"/>
              </a:rPr>
              <a:t> </a:t>
            </a:r>
            <a:r>
              <a:rPr lang="ro-RO" sz="2400" b="1" dirty="0" err="1">
                <a:solidFill>
                  <a:srgbClr val="C7254E"/>
                </a:solidFill>
                <a:highlight>
                  <a:srgbClr val="F9F2F4"/>
                </a:highlight>
                <a:latin typeface="Consolas" panose="020B0609020204030204" pitchFamily="49" charset="0"/>
              </a:rPr>
              <a:t>dela</a:t>
            </a:r>
            <a:r>
              <a:rPr lang="ro-RO" sz="2400" dirty="0">
                <a:solidFill>
                  <a:srgbClr val="C7254E"/>
                </a:solidFill>
                <a:highlight>
                  <a:srgbClr val="F9F2F4"/>
                </a:highlight>
                <a:latin typeface="Consolas" panose="020B0609020204030204" pitchFamily="49" charset="0"/>
              </a:rPr>
              <a:t> </a:t>
            </a:r>
            <a:r>
              <a:rPr lang="ro-RO" sz="2400" i="1" dirty="0">
                <a:solidFill>
                  <a:srgbClr val="C7254E"/>
                </a:solidFill>
                <a:highlight>
                  <a:srgbClr val="F9F2F4"/>
                </a:highlight>
                <a:latin typeface="Consolas" panose="020B0609020204030204" pitchFamily="49" charset="0"/>
              </a:rPr>
              <a:t>st</a:t>
            </a:r>
            <a:r>
              <a:rPr lang="ro-RO" sz="2400" dirty="0">
                <a:solidFill>
                  <a:srgbClr val="C7254E"/>
                </a:solidFill>
                <a:highlight>
                  <a:srgbClr val="F9F2F4"/>
                </a:highlight>
                <a:latin typeface="Consolas" panose="020B0609020204030204" pitchFamily="49" charset="0"/>
              </a:rPr>
              <a:t> </a:t>
            </a:r>
            <a:r>
              <a:rPr lang="ro-RO" sz="2400" b="1" dirty="0">
                <a:solidFill>
                  <a:srgbClr val="C7254E"/>
                </a:solidFill>
                <a:highlight>
                  <a:srgbClr val="F9F2F4"/>
                </a:highlight>
                <a:latin typeface="Consolas" panose="020B0609020204030204" pitchFamily="49" charset="0"/>
              </a:rPr>
              <a:t>la</a:t>
            </a:r>
            <a:r>
              <a:rPr lang="ro-RO" sz="2400" dirty="0">
                <a:solidFill>
                  <a:srgbClr val="C7254E"/>
                </a:solidFill>
                <a:highlight>
                  <a:srgbClr val="F9F2F4"/>
                </a:highlight>
                <a:latin typeface="Consolas" panose="020B0609020204030204" pitchFamily="49" charset="0"/>
              </a:rPr>
              <a:t> </a:t>
            </a:r>
            <a:r>
              <a:rPr lang="ro-RO" sz="2400" i="1" dirty="0" err="1">
                <a:solidFill>
                  <a:srgbClr val="C7254E"/>
                </a:solidFill>
                <a:highlight>
                  <a:srgbClr val="F9F2F4"/>
                </a:highlight>
                <a:latin typeface="Consolas" panose="020B0609020204030204" pitchFamily="49" charset="0"/>
              </a:rPr>
              <a:t>dr</a:t>
            </a:r>
            <a:r>
              <a:rPr lang="ro-RO" sz="2400" dirty="0">
                <a:solidFill>
                  <a:srgbClr val="C7254E"/>
                </a:solidFill>
                <a:highlight>
                  <a:srgbClr val="F9F2F4"/>
                </a:highlight>
                <a:latin typeface="Consolas" panose="020B0609020204030204" pitchFamily="49" charset="0"/>
              </a:rPr>
              <a:t> </a:t>
            </a:r>
            <a:r>
              <a:rPr lang="ro-RO" sz="2400" b="1" dirty="0">
                <a:solidFill>
                  <a:srgbClr val="C7254E"/>
                </a:solidFill>
                <a:highlight>
                  <a:srgbClr val="F9F2F4"/>
                </a:highlight>
                <a:latin typeface="Consolas" panose="020B0609020204030204" pitchFamily="49" charset="0"/>
              </a:rPr>
              <a:t>execută</a:t>
            </a:r>
          </a:p>
          <a:p>
            <a:pPr marL="0" indent="0">
              <a:lnSpc>
                <a:spcPct val="100000"/>
              </a:lnSpc>
              <a:spcBef>
                <a:spcPts val="0"/>
              </a:spcBef>
              <a:buNone/>
            </a:pPr>
            <a:r>
              <a:rPr lang="ro-RO" dirty="0"/>
              <a:t>    </a:t>
            </a:r>
            <a:r>
              <a:rPr lang="ro-RO" sz="2400" i="1" dirty="0" err="1">
                <a:solidFill>
                  <a:srgbClr val="C7254E"/>
                </a:solidFill>
                <a:highlight>
                  <a:srgbClr val="F9F2F4"/>
                </a:highlight>
                <a:latin typeface="Consolas" panose="020B0609020204030204" pitchFamily="49" charset="0"/>
              </a:rPr>
              <a:t>a</a:t>
            </a:r>
            <a:r>
              <a:rPr lang="ro-RO" sz="2400" i="1" baseline="-25000" dirty="0" err="1">
                <a:solidFill>
                  <a:srgbClr val="C7254E"/>
                </a:solidFill>
                <a:highlight>
                  <a:srgbClr val="F9F2F4"/>
                </a:highlight>
                <a:latin typeface="Consolas" panose="020B0609020204030204" pitchFamily="49" charset="0"/>
              </a:rPr>
              <a:t>i</a:t>
            </a:r>
            <a:r>
              <a:rPr lang="ro-RO" sz="2400" dirty="0" err="1">
                <a:solidFill>
                  <a:srgbClr val="C7254E"/>
                </a:solidFill>
                <a:highlight>
                  <a:srgbClr val="F9F2F4"/>
                </a:highlight>
                <a:latin typeface="Consolas" panose="020B0609020204030204" pitchFamily="49" charset="0"/>
                <a:sym typeface="Wingdings" panose="05000000000000000000" pitchFamily="2" charset="2"/>
              </a:rPr>
              <a:t></a:t>
            </a:r>
            <a:r>
              <a:rPr lang="ro-RO" sz="2400" i="1" dirty="0" err="1">
                <a:solidFill>
                  <a:srgbClr val="C7254E"/>
                </a:solidFill>
                <a:highlight>
                  <a:srgbClr val="F9F2F4"/>
                </a:highlight>
                <a:latin typeface="Consolas" panose="020B0609020204030204" pitchFamily="49" charset="0"/>
              </a:rPr>
              <a:t>c</a:t>
            </a:r>
            <a:r>
              <a:rPr lang="ro-RO" sz="2400" i="1" baseline="-25000" dirty="0" err="1">
                <a:solidFill>
                  <a:srgbClr val="C7254E"/>
                </a:solidFill>
                <a:highlight>
                  <a:srgbClr val="F9F2F4"/>
                </a:highlight>
                <a:latin typeface="Consolas" panose="020B0609020204030204" pitchFamily="49" charset="0"/>
              </a:rPr>
              <a:t>i</a:t>
            </a:r>
            <a:r>
              <a:rPr lang="ro-RO" sz="2400" dirty="0">
                <a:solidFill>
                  <a:srgbClr val="C7254E"/>
                </a:solidFill>
                <a:highlight>
                  <a:srgbClr val="F9F2F4"/>
                </a:highlight>
                <a:latin typeface="Consolas" panose="020B0609020204030204" pitchFamily="49" charset="0"/>
              </a:rPr>
              <a:t>;</a:t>
            </a:r>
          </a:p>
        </p:txBody>
      </p:sp>
    </p:spTree>
    <p:extLst>
      <p:ext uri="{BB962C8B-B14F-4D97-AF65-F5344CB8AC3E}">
        <p14:creationId xmlns:p14="http://schemas.microsoft.com/office/powerpoint/2010/main" val="23000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9CC5-05D9-4A6D-8744-9D12AD3D51EB}"/>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BD7E7235-BFAF-410E-AB87-B30CCA080C41}"/>
              </a:ext>
            </a:extLst>
          </p:cNvPr>
          <p:cNvSpPr>
            <a:spLocks noGrp="1"/>
          </p:cNvSpPr>
          <p:nvPr>
            <p:ph idx="1"/>
          </p:nvPr>
        </p:nvSpPr>
        <p:spPr/>
        <p:txBody>
          <a:bodyPr/>
          <a:lstStyle/>
          <a:p>
            <a:r>
              <a:rPr lang="ro-RO" dirty="0"/>
              <a:t>Exemplu modelare algoritm:</a:t>
            </a:r>
          </a:p>
          <a:p>
            <a:r>
              <a:rPr lang="ro-RO" dirty="0"/>
              <a:t>Fie șirul: </a:t>
            </a:r>
            <a:r>
              <a:rPr lang="ro-RO" sz="2400" dirty="0">
                <a:solidFill>
                  <a:srgbClr val="C7254E"/>
                </a:solidFill>
                <a:highlight>
                  <a:srgbClr val="F9F2F4"/>
                </a:highlight>
                <a:latin typeface="Consolas" panose="020B0609020204030204" pitchFamily="49" charset="0"/>
              </a:rPr>
              <a:t>7,4,9,12,8,15,3,6</a:t>
            </a:r>
            <a:r>
              <a:rPr lang="ro-RO" dirty="0"/>
              <a:t>.</a:t>
            </a:r>
          </a:p>
        </p:txBody>
      </p:sp>
      <p:pic>
        <p:nvPicPr>
          <p:cNvPr id="8194" name="Picture 2" descr="img">
            <a:extLst>
              <a:ext uri="{FF2B5EF4-FFF2-40B4-BE49-F238E27FC236}">
                <a16:creationId xmlns:a16="http://schemas.microsoft.com/office/drawing/2014/main" id="{3B6419A9-B363-48D3-93FC-9EB9DE940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310" y="1989000"/>
            <a:ext cx="6287892" cy="447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2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5340-58DD-41C3-891A-E4E9B27FD2A3}"/>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4F08FC8B-2EB4-47C8-9BE9-071AA76E4FD1}"/>
              </a:ext>
            </a:extLst>
          </p:cNvPr>
          <p:cNvSpPr>
            <a:spLocks noGrp="1"/>
          </p:cNvSpPr>
          <p:nvPr>
            <p:ph idx="1"/>
          </p:nvPr>
        </p:nvSpPr>
        <p:spPr/>
        <p:txBody>
          <a:bodyPr/>
          <a:lstStyle/>
          <a:p>
            <a:pPr algn="just"/>
            <a:r>
              <a:rPr lang="ro-RO" b="0" i="0" dirty="0">
                <a:solidFill>
                  <a:srgbClr val="323232"/>
                </a:solidFill>
                <a:effectLst/>
              </a:rPr>
              <a:t>Poți memora cu ușurință etapele unui algoritm de tip </a:t>
            </a:r>
            <a:r>
              <a:rPr lang="ro-RO" i="1" dirty="0">
                <a:solidFill>
                  <a:srgbClr val="0070C0"/>
                </a:solidFill>
              </a:rPr>
              <a:t>Divide</a:t>
            </a:r>
            <a:r>
              <a:rPr lang="ro-RO" b="0" i="0" dirty="0">
                <a:solidFill>
                  <a:srgbClr val="323232"/>
                </a:solidFill>
                <a:effectLst/>
              </a:rPr>
              <a:t> </a:t>
            </a:r>
            <a:r>
              <a:rPr lang="ro-RO" b="0" i="1" dirty="0">
                <a:solidFill>
                  <a:srgbClr val="0070C0"/>
                </a:solidFill>
                <a:effectLst/>
              </a:rPr>
              <a:t>Et</a:t>
            </a:r>
            <a:r>
              <a:rPr lang="ro-RO" b="0" i="0" dirty="0">
                <a:solidFill>
                  <a:srgbClr val="323232"/>
                </a:solidFill>
                <a:effectLst/>
              </a:rPr>
              <a:t> </a:t>
            </a:r>
            <a:r>
              <a:rPr lang="ro-RO" i="1" dirty="0" err="1">
                <a:solidFill>
                  <a:srgbClr val="0070C0"/>
                </a:solidFill>
              </a:rPr>
              <a:t>Impera</a:t>
            </a:r>
            <a:r>
              <a:rPr lang="ro-RO" b="0" i="0" dirty="0">
                <a:solidFill>
                  <a:srgbClr val="323232"/>
                </a:solidFill>
                <a:effectLst/>
              </a:rPr>
              <a:t> ca: </a:t>
            </a:r>
            <a:r>
              <a:rPr lang="ro-RO" b="0" i="1" dirty="0">
                <a:solidFill>
                  <a:srgbClr val="C7254E"/>
                </a:solidFill>
                <a:effectLst/>
              </a:rPr>
              <a:t>divizare</a:t>
            </a:r>
            <a:r>
              <a:rPr lang="ro-RO" b="0" i="0" dirty="0">
                <a:solidFill>
                  <a:srgbClr val="323232"/>
                </a:solidFill>
                <a:effectLst/>
              </a:rPr>
              <a:t>, </a:t>
            </a:r>
            <a:r>
              <a:rPr lang="ro-RO" b="0" i="1" dirty="0">
                <a:solidFill>
                  <a:srgbClr val="C7254E"/>
                </a:solidFill>
                <a:effectLst/>
              </a:rPr>
              <a:t>rezolvare</a:t>
            </a:r>
            <a:r>
              <a:rPr lang="ro-RO" b="0" i="0" dirty="0">
                <a:solidFill>
                  <a:srgbClr val="323232"/>
                </a:solidFill>
                <a:effectLst/>
              </a:rPr>
              <a:t>, </a:t>
            </a:r>
            <a:r>
              <a:rPr lang="ro-RO" b="0" i="1" dirty="0">
                <a:solidFill>
                  <a:srgbClr val="C7254E"/>
                </a:solidFill>
                <a:effectLst/>
              </a:rPr>
              <a:t>combinare</a:t>
            </a:r>
            <a:r>
              <a:rPr lang="ro-RO" b="0" i="0" dirty="0">
                <a:solidFill>
                  <a:srgbClr val="323232"/>
                </a:solidFill>
                <a:effectLst/>
              </a:rPr>
              <a:t>.</a:t>
            </a:r>
          </a:p>
          <a:p>
            <a:pPr algn="just"/>
            <a:r>
              <a:rPr lang="ro-RO" b="0" i="0" dirty="0">
                <a:solidFill>
                  <a:srgbClr val="323232"/>
                </a:solidFill>
                <a:effectLst/>
              </a:rPr>
              <a:t>Iată cum arată un algoritm simplu, presupunând că fiecare nivel de divizare creează două subprobleme (deși unii algoritmi </a:t>
            </a:r>
            <a:r>
              <a:rPr lang="ro-RO" i="1" dirty="0">
                <a:solidFill>
                  <a:srgbClr val="0070C0"/>
                </a:solidFill>
              </a:rPr>
              <a:t>Divide</a:t>
            </a:r>
            <a:r>
              <a:rPr lang="ro-RO" b="0" i="0" dirty="0">
                <a:solidFill>
                  <a:srgbClr val="323232"/>
                </a:solidFill>
                <a:effectLst/>
              </a:rPr>
              <a:t> </a:t>
            </a:r>
            <a:r>
              <a:rPr lang="ro-RO" i="1" dirty="0">
                <a:solidFill>
                  <a:srgbClr val="0070C0"/>
                </a:solidFill>
              </a:rPr>
              <a:t>Et</a:t>
            </a:r>
            <a:r>
              <a:rPr lang="ro-RO" b="0" i="0" dirty="0">
                <a:solidFill>
                  <a:srgbClr val="323232"/>
                </a:solidFill>
                <a:effectLst/>
              </a:rPr>
              <a:t> </a:t>
            </a:r>
            <a:r>
              <a:rPr lang="ro-RO" i="1" dirty="0" err="1">
                <a:solidFill>
                  <a:srgbClr val="0070C0"/>
                </a:solidFill>
              </a:rPr>
              <a:t>Impera</a:t>
            </a:r>
            <a:r>
              <a:rPr lang="ro-RO" b="0" i="0" dirty="0">
                <a:solidFill>
                  <a:srgbClr val="323232"/>
                </a:solidFill>
                <a:effectLst/>
              </a:rPr>
              <a:t> creează mai mult de două):</a:t>
            </a:r>
            <a:endParaRPr lang="ro-RO" dirty="0"/>
          </a:p>
        </p:txBody>
      </p:sp>
      <p:grpSp>
        <p:nvGrpSpPr>
          <p:cNvPr id="30" name="Group 29">
            <a:extLst>
              <a:ext uri="{FF2B5EF4-FFF2-40B4-BE49-F238E27FC236}">
                <a16:creationId xmlns:a16="http://schemas.microsoft.com/office/drawing/2014/main" id="{6F3124DD-62DF-43E4-B528-6188A82CC30C}"/>
              </a:ext>
            </a:extLst>
          </p:cNvPr>
          <p:cNvGrpSpPr/>
          <p:nvPr/>
        </p:nvGrpSpPr>
        <p:grpSpPr>
          <a:xfrm>
            <a:off x="3985369" y="3256126"/>
            <a:ext cx="4218088" cy="2332874"/>
            <a:chOff x="5836764" y="2852936"/>
            <a:chExt cx="4218088" cy="2332874"/>
          </a:xfrm>
        </p:grpSpPr>
        <p:sp>
          <p:nvSpPr>
            <p:cNvPr id="4" name="TextBox 3">
              <a:extLst>
                <a:ext uri="{FF2B5EF4-FFF2-40B4-BE49-F238E27FC236}">
                  <a16:creationId xmlns:a16="http://schemas.microsoft.com/office/drawing/2014/main" id="{4EF2D783-D848-4BAA-96D8-FE11B23D1F53}"/>
                </a:ext>
              </a:extLst>
            </p:cNvPr>
            <p:cNvSpPr txBox="1"/>
            <p:nvPr/>
          </p:nvSpPr>
          <p:spPr>
            <a:xfrm>
              <a:off x="7750596" y="2852936"/>
              <a:ext cx="1296144" cy="261610"/>
            </a:xfrm>
            <a:prstGeom prst="rect">
              <a:avLst/>
            </a:prstGeom>
            <a:solidFill>
              <a:srgbClr val="002060"/>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Problema inițială</a:t>
              </a:r>
            </a:p>
          </p:txBody>
        </p:sp>
        <p:sp>
          <p:nvSpPr>
            <p:cNvPr id="7" name="TextBox 6">
              <a:extLst>
                <a:ext uri="{FF2B5EF4-FFF2-40B4-BE49-F238E27FC236}">
                  <a16:creationId xmlns:a16="http://schemas.microsoft.com/office/drawing/2014/main" id="{2B7C61AF-4BB9-47B7-B8E6-D9366F82FDD5}"/>
                </a:ext>
              </a:extLst>
            </p:cNvPr>
            <p:cNvSpPr txBox="1"/>
            <p:nvPr/>
          </p:nvSpPr>
          <p:spPr>
            <a:xfrm>
              <a:off x="8758708" y="3471316"/>
              <a:ext cx="1296144" cy="261610"/>
            </a:xfrm>
            <a:prstGeom prst="rect">
              <a:avLst/>
            </a:prstGeom>
            <a:solidFill>
              <a:schemeClr val="accent2">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Subproblema 2</a:t>
              </a:r>
            </a:p>
          </p:txBody>
        </p:sp>
        <p:sp>
          <p:nvSpPr>
            <p:cNvPr id="8" name="TextBox 7">
              <a:extLst>
                <a:ext uri="{FF2B5EF4-FFF2-40B4-BE49-F238E27FC236}">
                  <a16:creationId xmlns:a16="http://schemas.microsoft.com/office/drawing/2014/main" id="{DEEC7BD6-4162-43CD-8A37-B40BBDAE9A24}"/>
                </a:ext>
              </a:extLst>
            </p:cNvPr>
            <p:cNvSpPr txBox="1"/>
            <p:nvPr/>
          </p:nvSpPr>
          <p:spPr>
            <a:xfrm>
              <a:off x="6814492" y="3471316"/>
              <a:ext cx="1296144" cy="261610"/>
            </a:xfrm>
            <a:prstGeom prst="rect">
              <a:avLst/>
            </a:prstGeom>
            <a:solidFill>
              <a:schemeClr val="accent2">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Subproblema 1</a:t>
              </a:r>
            </a:p>
          </p:txBody>
        </p:sp>
        <p:sp>
          <p:nvSpPr>
            <p:cNvPr id="9" name="TextBox 8">
              <a:extLst>
                <a:ext uri="{FF2B5EF4-FFF2-40B4-BE49-F238E27FC236}">
                  <a16:creationId xmlns:a16="http://schemas.microsoft.com/office/drawing/2014/main" id="{82C0B181-5AC7-4B0E-A2DF-518E3E6CE3D2}"/>
                </a:ext>
              </a:extLst>
            </p:cNvPr>
            <p:cNvSpPr txBox="1"/>
            <p:nvPr/>
          </p:nvSpPr>
          <p:spPr>
            <a:xfrm>
              <a:off x="8758708" y="4017166"/>
              <a:ext cx="1296144" cy="430887"/>
            </a:xfrm>
            <a:prstGeom prst="rect">
              <a:avLst/>
            </a:prstGeom>
            <a:solidFill>
              <a:schemeClr val="accent5">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Soluția subproblemei 2</a:t>
              </a:r>
            </a:p>
          </p:txBody>
        </p:sp>
        <p:sp>
          <p:nvSpPr>
            <p:cNvPr id="10" name="TextBox 9">
              <a:extLst>
                <a:ext uri="{FF2B5EF4-FFF2-40B4-BE49-F238E27FC236}">
                  <a16:creationId xmlns:a16="http://schemas.microsoft.com/office/drawing/2014/main" id="{C0935BD5-B3AB-43D3-A34C-C0AEBEEED952}"/>
                </a:ext>
              </a:extLst>
            </p:cNvPr>
            <p:cNvSpPr txBox="1"/>
            <p:nvPr/>
          </p:nvSpPr>
          <p:spPr>
            <a:xfrm>
              <a:off x="6814492" y="4017166"/>
              <a:ext cx="1296144" cy="430887"/>
            </a:xfrm>
            <a:prstGeom prst="rect">
              <a:avLst/>
            </a:prstGeom>
            <a:solidFill>
              <a:schemeClr val="accent5">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Soluția subproblemei 1</a:t>
              </a:r>
            </a:p>
          </p:txBody>
        </p:sp>
        <p:sp>
          <p:nvSpPr>
            <p:cNvPr id="11" name="TextBox 10">
              <a:extLst>
                <a:ext uri="{FF2B5EF4-FFF2-40B4-BE49-F238E27FC236}">
                  <a16:creationId xmlns:a16="http://schemas.microsoft.com/office/drawing/2014/main" id="{5955A545-2A0A-42BB-8D42-75C3CBBCAAE5}"/>
                </a:ext>
              </a:extLst>
            </p:cNvPr>
            <p:cNvSpPr txBox="1"/>
            <p:nvPr/>
          </p:nvSpPr>
          <p:spPr>
            <a:xfrm>
              <a:off x="7750596" y="4754923"/>
              <a:ext cx="1296144" cy="430887"/>
            </a:xfrm>
            <a:prstGeom prst="rect">
              <a:avLst/>
            </a:prstGeom>
            <a:solidFill>
              <a:srgbClr val="002060"/>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Soluția problemei inițiale</a:t>
              </a:r>
            </a:p>
          </p:txBody>
        </p:sp>
        <p:sp>
          <p:nvSpPr>
            <p:cNvPr id="12" name="TextBox 11">
              <a:extLst>
                <a:ext uri="{FF2B5EF4-FFF2-40B4-BE49-F238E27FC236}">
                  <a16:creationId xmlns:a16="http://schemas.microsoft.com/office/drawing/2014/main" id="{CBC44459-ECCA-4CBC-9D5A-A8504ADD3596}"/>
                </a:ext>
              </a:extLst>
            </p:cNvPr>
            <p:cNvSpPr txBox="1"/>
            <p:nvPr/>
          </p:nvSpPr>
          <p:spPr>
            <a:xfrm>
              <a:off x="5836764" y="3114546"/>
              <a:ext cx="972000" cy="262800"/>
            </a:xfrm>
            <a:prstGeom prst="rect">
              <a:avLst/>
            </a:prstGeom>
            <a:solidFill>
              <a:schemeClr val="bg1"/>
            </a:solidFill>
            <a:ln>
              <a:solidFill>
                <a:schemeClr val="bg1"/>
              </a:solidFill>
            </a:ln>
          </p:spPr>
          <p:txBody>
            <a:bodyPr wrap="square" rtlCol="0">
              <a:spAutoFit/>
            </a:bodyPr>
            <a:lstStyle/>
            <a:p>
              <a:r>
                <a:rPr lang="ro-RO" sz="1100" i="1">
                  <a:solidFill>
                    <a:schemeClr val="tx1">
                      <a:lumMod val="50000"/>
                    </a:schemeClr>
                  </a:solidFill>
                  <a:latin typeface="Calibri" panose="020F0502020204030204" pitchFamily="34" charset="0"/>
                  <a:cs typeface="Calibri" panose="020F0502020204030204" pitchFamily="34" charset="0"/>
                </a:rPr>
                <a:t>Desparte</a:t>
              </a:r>
            </a:p>
          </p:txBody>
        </p:sp>
        <p:sp>
          <p:nvSpPr>
            <p:cNvPr id="13" name="TextBox 12">
              <a:extLst>
                <a:ext uri="{FF2B5EF4-FFF2-40B4-BE49-F238E27FC236}">
                  <a16:creationId xmlns:a16="http://schemas.microsoft.com/office/drawing/2014/main" id="{762F3F2A-FB09-4E4F-94C5-489A7D22FED1}"/>
                </a:ext>
              </a:extLst>
            </p:cNvPr>
            <p:cNvSpPr txBox="1"/>
            <p:nvPr/>
          </p:nvSpPr>
          <p:spPr>
            <a:xfrm>
              <a:off x="5836764" y="3741741"/>
              <a:ext cx="972000" cy="262800"/>
            </a:xfrm>
            <a:prstGeom prst="rect">
              <a:avLst/>
            </a:prstGeom>
            <a:solidFill>
              <a:schemeClr val="bg1"/>
            </a:solidFill>
            <a:ln>
              <a:solidFill>
                <a:schemeClr val="bg1"/>
              </a:solidFill>
            </a:ln>
          </p:spPr>
          <p:txBody>
            <a:bodyPr wrap="square" rtlCol="0">
              <a:spAutoFit/>
            </a:bodyPr>
            <a:lstStyle/>
            <a:p>
              <a:r>
                <a:rPr lang="ro-RO" sz="1100" i="1">
                  <a:solidFill>
                    <a:schemeClr val="tx1">
                      <a:lumMod val="50000"/>
                    </a:schemeClr>
                  </a:solidFill>
                  <a:latin typeface="Calibri" panose="020F0502020204030204" pitchFamily="34" charset="0"/>
                  <a:cs typeface="Calibri" panose="020F0502020204030204" pitchFamily="34" charset="0"/>
                </a:rPr>
                <a:t>Stăpânește</a:t>
              </a:r>
            </a:p>
          </p:txBody>
        </p:sp>
        <p:sp>
          <p:nvSpPr>
            <p:cNvPr id="14" name="TextBox 13">
              <a:extLst>
                <a:ext uri="{FF2B5EF4-FFF2-40B4-BE49-F238E27FC236}">
                  <a16:creationId xmlns:a16="http://schemas.microsoft.com/office/drawing/2014/main" id="{C9665B77-A9E6-458A-A201-8352CE7630FF}"/>
                </a:ext>
              </a:extLst>
            </p:cNvPr>
            <p:cNvSpPr txBox="1"/>
            <p:nvPr/>
          </p:nvSpPr>
          <p:spPr>
            <a:xfrm>
              <a:off x="5836764" y="4492123"/>
              <a:ext cx="972000" cy="262800"/>
            </a:xfrm>
            <a:prstGeom prst="rect">
              <a:avLst/>
            </a:prstGeom>
            <a:solidFill>
              <a:schemeClr val="bg1"/>
            </a:solidFill>
            <a:ln>
              <a:solidFill>
                <a:schemeClr val="bg1"/>
              </a:solidFill>
            </a:ln>
          </p:spPr>
          <p:txBody>
            <a:bodyPr wrap="square" rtlCol="0">
              <a:spAutoFit/>
            </a:bodyPr>
            <a:lstStyle/>
            <a:p>
              <a:r>
                <a:rPr lang="ro-RO" sz="1100" i="1">
                  <a:solidFill>
                    <a:schemeClr val="tx1">
                      <a:lumMod val="50000"/>
                    </a:schemeClr>
                  </a:solidFill>
                  <a:latin typeface="Calibri" panose="020F0502020204030204" pitchFamily="34" charset="0"/>
                  <a:cs typeface="Calibri" panose="020F0502020204030204" pitchFamily="34" charset="0"/>
                </a:rPr>
                <a:t>Combină</a:t>
              </a:r>
            </a:p>
          </p:txBody>
        </p:sp>
        <p:sp>
          <p:nvSpPr>
            <p:cNvPr id="15" name="TextBox 14">
              <a:extLst>
                <a:ext uri="{FF2B5EF4-FFF2-40B4-BE49-F238E27FC236}">
                  <a16:creationId xmlns:a16="http://schemas.microsoft.com/office/drawing/2014/main" id="{00728A4A-E864-4D4F-8C80-DE0775BD945D}"/>
                </a:ext>
              </a:extLst>
            </p:cNvPr>
            <p:cNvSpPr txBox="1"/>
            <p:nvPr/>
          </p:nvSpPr>
          <p:spPr>
            <a:xfrm>
              <a:off x="7568025" y="3744405"/>
              <a:ext cx="1728000" cy="261610"/>
            </a:xfrm>
            <a:prstGeom prst="rect">
              <a:avLst/>
            </a:prstGeom>
            <a:solidFill>
              <a:schemeClr val="bg1"/>
            </a:solidFill>
            <a:ln>
              <a:solidFill>
                <a:schemeClr val="bg1"/>
              </a:solidFill>
            </a:ln>
          </p:spPr>
          <p:txBody>
            <a:bodyPr wrap="square" rtlCol="0">
              <a:spAutoFit/>
            </a:bodyPr>
            <a:lstStyle/>
            <a:p>
              <a:pPr algn="ctr"/>
              <a:r>
                <a:rPr lang="ro-RO" sz="1100">
                  <a:solidFill>
                    <a:schemeClr val="tx1">
                      <a:lumMod val="50000"/>
                    </a:schemeClr>
                  </a:solidFill>
                  <a:latin typeface="Calibri" panose="020F0502020204030204" pitchFamily="34" charset="0"/>
                  <a:cs typeface="Calibri" panose="020F0502020204030204" pitchFamily="34" charset="0"/>
                </a:rPr>
                <a:t>Rezolvare subprobleme</a:t>
              </a:r>
            </a:p>
          </p:txBody>
        </p:sp>
        <p:cxnSp>
          <p:nvCxnSpPr>
            <p:cNvPr id="16" name="Straight Arrow Connector 15">
              <a:extLst>
                <a:ext uri="{FF2B5EF4-FFF2-40B4-BE49-F238E27FC236}">
                  <a16:creationId xmlns:a16="http://schemas.microsoft.com/office/drawing/2014/main" id="{10BB7E96-4B80-4EDD-A065-D4BF11CB90C0}"/>
                </a:ext>
              </a:extLst>
            </p:cNvPr>
            <p:cNvCxnSpPr>
              <a:stCxn id="4" idx="2"/>
              <a:endCxn id="8" idx="0"/>
            </p:cNvCxnSpPr>
            <p:nvPr/>
          </p:nvCxnSpPr>
          <p:spPr>
            <a:xfrm flipH="1">
              <a:off x="7462564" y="3114546"/>
              <a:ext cx="936104" cy="356770"/>
            </a:xfrm>
            <a:prstGeom prst="straightConnector1">
              <a:avLst/>
            </a:prstGeom>
            <a:ln>
              <a:solidFill>
                <a:srgbClr val="002060"/>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13967B-DE3F-4A11-BD06-26ADC1462FCC}"/>
                </a:ext>
              </a:extLst>
            </p:cNvPr>
            <p:cNvCxnSpPr>
              <a:stCxn id="8" idx="2"/>
              <a:endCxn id="10" idx="0"/>
            </p:cNvCxnSpPr>
            <p:nvPr/>
          </p:nvCxnSpPr>
          <p:spPr>
            <a:xfrm>
              <a:off x="7462564" y="3732926"/>
              <a:ext cx="0" cy="28424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988F19-7092-4259-A87D-3F0E129EBFF4}"/>
                </a:ext>
              </a:extLst>
            </p:cNvPr>
            <p:cNvCxnSpPr>
              <a:stCxn id="7" idx="2"/>
              <a:endCxn id="9" idx="0"/>
            </p:cNvCxnSpPr>
            <p:nvPr/>
          </p:nvCxnSpPr>
          <p:spPr>
            <a:xfrm>
              <a:off x="9406780" y="3732926"/>
              <a:ext cx="0" cy="28424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D77FA8-AF41-44B5-B76B-0D7C44D19E1D}"/>
                </a:ext>
              </a:extLst>
            </p:cNvPr>
            <p:cNvCxnSpPr>
              <a:stCxn id="10" idx="2"/>
              <a:endCxn id="11" idx="0"/>
            </p:cNvCxnSpPr>
            <p:nvPr/>
          </p:nvCxnSpPr>
          <p:spPr>
            <a:xfrm>
              <a:off x="7462564" y="4448053"/>
              <a:ext cx="936104" cy="306870"/>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3F9487-D2D2-47BA-98BE-5BBE61D005B5}"/>
                </a:ext>
              </a:extLst>
            </p:cNvPr>
            <p:cNvCxnSpPr>
              <a:stCxn id="4" idx="2"/>
              <a:endCxn id="7" idx="0"/>
            </p:cNvCxnSpPr>
            <p:nvPr/>
          </p:nvCxnSpPr>
          <p:spPr>
            <a:xfrm>
              <a:off x="8398668" y="3114546"/>
              <a:ext cx="1008112" cy="356770"/>
            </a:xfrm>
            <a:prstGeom prst="straightConnector1">
              <a:avLst/>
            </a:prstGeom>
            <a:ln>
              <a:solidFill>
                <a:srgbClr val="002060"/>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35A030-286B-4BFD-A378-7C326FEEC9FF}"/>
                </a:ext>
              </a:extLst>
            </p:cNvPr>
            <p:cNvCxnSpPr>
              <a:stCxn id="9" idx="2"/>
              <a:endCxn id="11" idx="0"/>
            </p:cNvCxnSpPr>
            <p:nvPr/>
          </p:nvCxnSpPr>
          <p:spPr>
            <a:xfrm flipH="1">
              <a:off x="8398668" y="4448053"/>
              <a:ext cx="1008112" cy="306870"/>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864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C671-F4D5-4AA5-818D-DCE888F719B5}"/>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6BB5CAA2-E0BF-4990-87D9-4EE4712564B2}"/>
              </a:ext>
            </a:extLst>
          </p:cNvPr>
          <p:cNvSpPr>
            <a:spLocks noGrp="1"/>
          </p:cNvSpPr>
          <p:nvPr>
            <p:ph idx="1"/>
          </p:nvPr>
        </p:nvSpPr>
        <p:spPr/>
        <p:txBody>
          <a:bodyPr>
            <a:noAutofit/>
          </a:bodyPr>
          <a:lstStyle/>
          <a:p>
            <a:pPr algn="just"/>
            <a:r>
              <a:rPr lang="ro-RO" dirty="0"/>
              <a:t>Șirul este divizat în două părți egale, a câte </a:t>
            </a:r>
            <a:r>
              <a:rPr lang="ro-RO" sz="2400" dirty="0">
                <a:solidFill>
                  <a:srgbClr val="C7254E"/>
                </a:solidFill>
                <a:highlight>
                  <a:srgbClr val="F9F2F4"/>
                </a:highlight>
                <a:latin typeface="Consolas" panose="020B0609020204030204" pitchFamily="49" charset="0"/>
              </a:rPr>
              <a:t>4</a:t>
            </a:r>
            <a:r>
              <a:rPr lang="ro-RO" dirty="0"/>
              <a:t> elemente. Acestea, la rândul lor, sunt divizate recursiv în șiruri a câte două elemente, apoi fiecare șir din </a:t>
            </a:r>
            <a:r>
              <a:rPr lang="ro-RO" sz="2400" dirty="0">
                <a:solidFill>
                  <a:srgbClr val="C7254E"/>
                </a:solidFill>
                <a:highlight>
                  <a:srgbClr val="F9F2F4"/>
                </a:highlight>
                <a:latin typeface="Consolas" panose="020B0609020204030204" pitchFamily="49" charset="0"/>
              </a:rPr>
              <a:t>2</a:t>
            </a:r>
            <a:r>
              <a:rPr lang="ro-RO" dirty="0"/>
              <a:t> elemente în două șiruri a câte </a:t>
            </a:r>
            <a:r>
              <a:rPr lang="ro-RO" sz="2400" dirty="0">
                <a:solidFill>
                  <a:srgbClr val="C7254E"/>
                </a:solidFill>
                <a:highlight>
                  <a:srgbClr val="F9F2F4"/>
                </a:highlight>
                <a:latin typeface="Consolas" panose="020B0609020204030204" pitchFamily="49" charset="0"/>
              </a:rPr>
              <a:t>1</a:t>
            </a:r>
            <a:r>
              <a:rPr lang="ro-RO" dirty="0"/>
              <a:t> element. Aceste „</a:t>
            </a:r>
            <a:r>
              <a:rPr lang="ro-RO" dirty="0" err="1"/>
              <a:t>microșiruri</a:t>
            </a:r>
            <a:r>
              <a:rPr lang="ro-RO" dirty="0"/>
              <a:t>” din câte </a:t>
            </a:r>
            <a:r>
              <a:rPr lang="ro-RO" sz="2400" dirty="0">
                <a:solidFill>
                  <a:srgbClr val="C7254E"/>
                </a:solidFill>
                <a:highlight>
                  <a:srgbClr val="F9F2F4"/>
                </a:highlight>
                <a:latin typeface="Consolas" panose="020B0609020204030204" pitchFamily="49" charset="0"/>
              </a:rPr>
              <a:t>1</a:t>
            </a:r>
            <a:r>
              <a:rPr lang="ro-RO" dirty="0"/>
              <a:t> element sunt sortate. </a:t>
            </a:r>
          </a:p>
          <a:p>
            <a:pPr algn="just"/>
            <a:r>
              <a:rPr lang="ro-RO" dirty="0"/>
              <a:t>Urmează asamblarea, „unirea” soluției: mai întâi în șiruri a câte </a:t>
            </a:r>
            <a:r>
              <a:rPr lang="ro-RO" sz="2400" dirty="0">
                <a:solidFill>
                  <a:srgbClr val="C7254E"/>
                </a:solidFill>
                <a:highlight>
                  <a:srgbClr val="F9F2F4"/>
                </a:highlight>
                <a:latin typeface="Consolas" panose="020B0609020204030204" pitchFamily="49" charset="0"/>
              </a:rPr>
              <a:t>2</a:t>
            </a:r>
            <a:r>
              <a:rPr lang="ro-RO" dirty="0"/>
              <a:t> elemente sortate, apoi în șiruri a câte </a:t>
            </a:r>
            <a:r>
              <a:rPr lang="ro-RO" sz="2400" dirty="0">
                <a:solidFill>
                  <a:srgbClr val="C7254E"/>
                </a:solidFill>
                <a:highlight>
                  <a:srgbClr val="F9F2F4"/>
                </a:highlight>
                <a:latin typeface="Consolas" panose="020B0609020204030204" pitchFamily="49" charset="0"/>
              </a:rPr>
              <a:t>4</a:t>
            </a:r>
            <a:r>
              <a:rPr lang="ro-RO" dirty="0"/>
              <a:t> și în final – obținem șirul inițial, ordonat crescător. </a:t>
            </a:r>
          </a:p>
          <a:p>
            <a:pPr algn="just"/>
            <a:r>
              <a:rPr lang="ro-RO" dirty="0"/>
              <a:t>Acum să trecem la implementarea algoritmului.</a:t>
            </a:r>
          </a:p>
          <a:p>
            <a:pPr algn="just"/>
            <a:endParaRPr lang="ro-RO" dirty="0"/>
          </a:p>
          <a:p>
            <a:pPr algn="just"/>
            <a:r>
              <a:rPr lang="ro-RO" b="1" dirty="0"/>
              <a:t>Enunț</a:t>
            </a:r>
            <a:r>
              <a:rPr lang="ro-RO" dirty="0"/>
              <a:t>: Fie dat tabloul </a:t>
            </a:r>
            <a:r>
              <a:rPr lang="ro-RO" sz="2400" dirty="0">
                <a:solidFill>
                  <a:srgbClr val="C7254E"/>
                </a:solidFill>
                <a:highlight>
                  <a:srgbClr val="F9F2F4"/>
                </a:highlight>
                <a:latin typeface="Consolas" panose="020B0609020204030204" pitchFamily="49" charset="0"/>
              </a:rPr>
              <a:t>A</a:t>
            </a:r>
            <a:r>
              <a:rPr lang="ro-RO" dirty="0"/>
              <a:t> cu </a:t>
            </a:r>
            <a:r>
              <a:rPr lang="ro-RO" sz="2400" dirty="0">
                <a:solidFill>
                  <a:srgbClr val="C7254E"/>
                </a:solidFill>
                <a:highlight>
                  <a:srgbClr val="F9F2F4"/>
                </a:highlight>
                <a:latin typeface="Consolas" panose="020B0609020204030204" pitchFamily="49" charset="0"/>
              </a:rPr>
              <a:t>n</a:t>
            </a:r>
            <a:r>
              <a:rPr lang="ro-RO" dirty="0"/>
              <a:t> elemente, (</a:t>
            </a:r>
            <a:r>
              <a:rPr lang="ro-RO" sz="2400" dirty="0">
                <a:solidFill>
                  <a:srgbClr val="C7254E"/>
                </a:solidFill>
                <a:highlight>
                  <a:srgbClr val="F9F2F4"/>
                </a:highlight>
                <a:latin typeface="Consolas" panose="020B0609020204030204" pitchFamily="49" charset="0"/>
              </a:rPr>
              <a:t>n≤10</a:t>
            </a:r>
            <a:r>
              <a:rPr lang="ro-RO" sz="2400" baseline="30000" dirty="0">
                <a:solidFill>
                  <a:srgbClr val="C7254E"/>
                </a:solidFill>
                <a:highlight>
                  <a:srgbClr val="F9F2F4"/>
                </a:highlight>
                <a:latin typeface="Consolas" panose="020B0609020204030204" pitchFamily="49" charset="0"/>
              </a:rPr>
              <a:t>6</a:t>
            </a:r>
            <a:r>
              <a:rPr lang="ro-RO" dirty="0"/>
              <a:t>).</a:t>
            </a:r>
          </a:p>
        </p:txBody>
      </p:sp>
    </p:spTree>
    <p:extLst>
      <p:ext uri="{BB962C8B-B14F-4D97-AF65-F5344CB8AC3E}">
        <p14:creationId xmlns:p14="http://schemas.microsoft.com/office/powerpoint/2010/main" val="362022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F48B-BF2E-4A26-9FB1-D884B9724BBB}"/>
              </a:ext>
            </a:extLst>
          </p:cNvPr>
          <p:cNvSpPr>
            <a:spLocks noGrp="1"/>
          </p:cNvSpPr>
          <p:nvPr>
            <p:ph type="title"/>
          </p:nvPr>
        </p:nvSpPr>
        <p:spPr/>
        <p:txBody>
          <a:bodyPr/>
          <a:lstStyle/>
          <a:p>
            <a:endParaRPr lang="ro-RO"/>
          </a:p>
        </p:txBody>
      </p:sp>
      <p:sp>
        <p:nvSpPr>
          <p:cNvPr id="8" name="TextBox 7">
            <a:extLst>
              <a:ext uri="{FF2B5EF4-FFF2-40B4-BE49-F238E27FC236}">
                <a16:creationId xmlns:a16="http://schemas.microsoft.com/office/drawing/2014/main" id="{34984ED3-4C83-449B-92AE-73413D31C53D}"/>
              </a:ext>
            </a:extLst>
          </p:cNvPr>
          <p:cNvSpPr txBox="1"/>
          <p:nvPr/>
        </p:nvSpPr>
        <p:spPr>
          <a:xfrm>
            <a:off x="1598612" y="909000"/>
            <a:ext cx="4248000" cy="5262979"/>
          </a:xfrm>
          <a:prstGeom prst="rect">
            <a:avLst/>
          </a:prstGeom>
          <a:solidFill>
            <a:srgbClr val="DBE5F1"/>
          </a:solidFill>
        </p:spPr>
        <p:txBody>
          <a:bodyPr wrap="square">
            <a:spAutoFit/>
          </a:bodyPr>
          <a:lstStyle/>
          <a:p>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#include</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&lt;iostream&gt;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#include</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&lt;cstdlib&gt;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#include</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&lt;ctime&gt;</a:t>
            </a:r>
          </a:p>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using</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namespace</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std</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a[10000],c[10000],</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n,i</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i="1" dirty="0" err="1">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functia</a:t>
            </a:r>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merge</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void</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merge(</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sț</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pas 0–</a:t>
            </a:r>
            <a:r>
              <a:rPr lang="ro-RO" sz="1400" i="1" dirty="0" err="1">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initializarea</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sț</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=mij+1,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 z;</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pas 1–selectare din ambele fragmente</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while</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&amp;&amp;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if</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else</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AC5CCA9D-CBEA-4415-9E31-9930783CBF08}"/>
              </a:ext>
            </a:extLst>
          </p:cNvPr>
          <p:cNvSpPr txBox="1"/>
          <p:nvPr/>
        </p:nvSpPr>
        <p:spPr>
          <a:xfrm>
            <a:off x="7128237" y="909000"/>
            <a:ext cx="4248000" cy="3970318"/>
          </a:xfrm>
          <a:prstGeom prst="rect">
            <a:avLst/>
          </a:prstGeom>
          <a:solidFill>
            <a:srgbClr val="DBE5F1"/>
          </a:solidFill>
        </p:spPr>
        <p:txBody>
          <a:bodyPr wrap="square">
            <a:spAutoFit/>
          </a:bodyPr>
          <a:lstStyle/>
          <a:p>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 pas 2 - completarea din fragmentul </a:t>
            </a:r>
            <a:r>
              <a:rPr lang="ro-RO" sz="1400" i="1" dirty="0" err="1">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stang</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latin typeface="Consolas" panose="020B0609020204030204" pitchFamily="49" charset="0"/>
                <a:cs typeface="Times New Roman" panose="02020603050405020304" pitchFamily="18" charset="0"/>
              </a:rPr>
              <a:t>while</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supA</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pas 2 - completarea din fragmentul drept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while</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supB</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posC</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i="1" dirty="0">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 repunerea in tabloul </a:t>
            </a:r>
            <a:r>
              <a:rPr lang="ro-RO" sz="1400" i="1" dirty="0" err="1">
                <a:solidFill>
                  <a:srgbClr val="008000"/>
                </a:solidFill>
                <a:effectLst/>
                <a:latin typeface="Consolas" panose="020B0609020204030204" pitchFamily="49" charset="0"/>
                <a:ea typeface="Calibri" panose="020F0502020204030204" pitchFamily="34" charset="0"/>
                <a:cs typeface="Times New Roman" panose="02020603050405020304" pitchFamily="18" charset="0"/>
              </a:rPr>
              <a:t>initial</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for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(z = st; z &lt;=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z++)</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x[z] = c[z];</a:t>
            </a: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80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0300-95CE-4234-B336-665BF7DC636A}"/>
              </a:ext>
            </a:extLst>
          </p:cNvPr>
          <p:cNvSpPr>
            <a:spLocks noGrp="1"/>
          </p:cNvSpPr>
          <p:nvPr>
            <p:ph type="title"/>
          </p:nvPr>
        </p:nvSpPr>
        <p:spPr/>
        <p:txBody>
          <a:bodyPr/>
          <a:lstStyle/>
          <a:p>
            <a:endParaRPr lang="ro-RO"/>
          </a:p>
        </p:txBody>
      </p:sp>
      <p:sp>
        <p:nvSpPr>
          <p:cNvPr id="5" name="TextBox 4">
            <a:extLst>
              <a:ext uri="{FF2B5EF4-FFF2-40B4-BE49-F238E27FC236}">
                <a16:creationId xmlns:a16="http://schemas.microsoft.com/office/drawing/2014/main" id="{BE94127E-8DF7-4DDD-89B9-61F347A92A8E}"/>
              </a:ext>
            </a:extLst>
          </p:cNvPr>
          <p:cNvSpPr txBox="1"/>
          <p:nvPr/>
        </p:nvSpPr>
        <p:spPr>
          <a:xfrm>
            <a:off x="1589624" y="909000"/>
            <a:ext cx="4248000" cy="3539430"/>
          </a:xfrm>
          <a:prstGeom prst="rect">
            <a:avLst/>
          </a:prstGeom>
          <a:solidFill>
            <a:srgbClr val="DBE5F1"/>
          </a:solidFill>
        </p:spPr>
        <p:txBody>
          <a:bodyPr wrap="square">
            <a:spAutoFit/>
          </a:bodyPr>
          <a:lstStyle/>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void</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mergesort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x[])</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if</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(st&gt;=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return</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dr+st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)/2;</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mergesort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st,mij,x</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mergesort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(mij+1,dr,x);</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merge(</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st,mij,dr,x</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void</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printarray</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for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(i=0; i&lt;n; i++)</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&lt;&lt;a[i]&lt;&lt;"</a:t>
            </a:r>
            <a:r>
              <a:rPr lang="ro-RO" sz="1400" dirty="0">
                <a:solidFill>
                  <a:srgbClr val="C8254E"/>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0545DDF-CD2D-4DDB-84EA-B63A156BE56E}"/>
              </a:ext>
            </a:extLst>
          </p:cNvPr>
          <p:cNvSpPr txBox="1"/>
          <p:nvPr/>
        </p:nvSpPr>
        <p:spPr>
          <a:xfrm>
            <a:off x="7128237" y="909000"/>
            <a:ext cx="4248000" cy="2462213"/>
          </a:xfrm>
          <a:prstGeom prst="rect">
            <a:avLst/>
          </a:prstGeom>
          <a:solidFill>
            <a:srgbClr val="DBE5F1"/>
          </a:solidFill>
        </p:spPr>
        <p:txBody>
          <a:bodyPr wrap="square">
            <a:spAutoFit/>
          </a:bodyPr>
          <a:lstStyle/>
          <a:p>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int</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main</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n=15;</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srand</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time</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(NULL));</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for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(i=0; i&lt;n; i++)</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a[i]=(</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rand</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()%10000);</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printarray</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mergesort</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(0,n-1,a);</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printarray</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b="1" dirty="0" err="1">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return</a:t>
            </a:r>
            <a:r>
              <a:rPr lang="ro-RO" sz="1400" b="1" dirty="0">
                <a:solidFill>
                  <a:srgbClr val="000080"/>
                </a:solidFill>
                <a:effectLst/>
                <a:latin typeface="Consolas" panose="020B0609020204030204" pitchFamily="49" charset="0"/>
                <a:ea typeface="Calibri" panose="020F0502020204030204" pitchFamily="34" charset="0"/>
                <a:cs typeface="Times New Roman" panose="02020603050405020304" pitchFamily="18" charset="0"/>
              </a:rPr>
              <a:t> </a:t>
            </a:r>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0;</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a:p>
            <a:r>
              <a:rPr lang="ro-RO"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ro-RO"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05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D3D2-0FAC-40DF-8543-0D0BAF0F9511}"/>
              </a:ext>
            </a:extLst>
          </p:cNvPr>
          <p:cNvSpPr>
            <a:spLocks noGrp="1"/>
          </p:cNvSpPr>
          <p:nvPr>
            <p:ph type="title"/>
          </p:nvPr>
        </p:nvSpPr>
        <p:spPr/>
        <p:txBody>
          <a:bodyPr>
            <a:normAutofit/>
          </a:bodyPr>
          <a:lstStyle/>
          <a:p>
            <a:r>
              <a:rPr lang="ro-RO" dirty="0"/>
              <a:t>Turnurile din Hanoi</a:t>
            </a:r>
          </a:p>
        </p:txBody>
      </p:sp>
      <p:sp>
        <p:nvSpPr>
          <p:cNvPr id="3" name="Content Placeholder 2">
            <a:extLst>
              <a:ext uri="{FF2B5EF4-FFF2-40B4-BE49-F238E27FC236}">
                <a16:creationId xmlns:a16="http://schemas.microsoft.com/office/drawing/2014/main" id="{9C10F91E-14CB-46DB-999F-7B809B4A9363}"/>
              </a:ext>
            </a:extLst>
          </p:cNvPr>
          <p:cNvSpPr>
            <a:spLocks noGrp="1"/>
          </p:cNvSpPr>
          <p:nvPr>
            <p:ph idx="1"/>
          </p:nvPr>
        </p:nvSpPr>
        <p:spPr>
          <a:xfrm>
            <a:off x="1593436" y="764704"/>
            <a:ext cx="7020976" cy="5904296"/>
          </a:xfrm>
        </p:spPr>
        <p:txBody>
          <a:bodyPr>
            <a:normAutofit fontScale="92500" lnSpcReduction="20000"/>
          </a:bodyPr>
          <a:lstStyle/>
          <a:p>
            <a:pPr algn="just"/>
            <a:r>
              <a:rPr lang="ro-RO" dirty="0"/>
              <a:t>Problema a apărut inițial ca un joc logic, inventat în 1883 de matematicianul francez </a:t>
            </a:r>
            <a:r>
              <a:rPr lang="ro-RO" i="1" dirty="0">
                <a:solidFill>
                  <a:srgbClr val="0070C0"/>
                </a:solidFill>
              </a:rPr>
              <a:t>Eduard Lucas</a:t>
            </a:r>
            <a:r>
              <a:rPr lang="ro-RO" dirty="0"/>
              <a:t>. Utilizează trei tije și </a:t>
            </a:r>
            <a:r>
              <a:rPr lang="ro-RO" sz="2600" dirty="0">
                <a:solidFill>
                  <a:srgbClr val="C7254E"/>
                </a:solidFill>
                <a:highlight>
                  <a:srgbClr val="F9F2F4"/>
                </a:highlight>
                <a:latin typeface="Consolas" panose="020B0609020204030204" pitchFamily="49" charset="0"/>
              </a:rPr>
              <a:t>n</a:t>
            </a:r>
            <a:r>
              <a:rPr lang="ro-RO" dirty="0"/>
              <a:t> discuri, plasate inițial pe una din tije în ordinea creșterii diametrului. Se cere să fie mutate discurile pe una din celelalte două tije de pe o tijă pe alta conform următoarelor reguli:</a:t>
            </a:r>
          </a:p>
          <a:p>
            <a:pPr lvl="1" algn="just"/>
            <a:r>
              <a:rPr lang="ro-RO" dirty="0"/>
              <a:t>La fiecare mutare este deplasat un singur disc; </a:t>
            </a:r>
          </a:p>
          <a:p>
            <a:pPr lvl="1" algn="just"/>
            <a:r>
              <a:rPr lang="ro-RO" dirty="0"/>
              <a:t>Discul mutat poate fi așezat doar pe un disc de diametru mai mare.</a:t>
            </a:r>
          </a:p>
          <a:p>
            <a:pPr algn="just"/>
            <a:r>
              <a:rPr lang="ro-RO" dirty="0"/>
              <a:t>Legenda inventată de profesorul Luca spune că în Marele Templu din </a:t>
            </a:r>
            <a:r>
              <a:rPr lang="ro-RO" dirty="0" err="1"/>
              <a:t>Benareș</a:t>
            </a:r>
            <a:r>
              <a:rPr lang="ro-RO" dirty="0"/>
              <a:t> sub catedrala care marchează mijlocul lumii, există un disc de bronz pe care sunt fixate </a:t>
            </a:r>
            <a:r>
              <a:rPr lang="ro-RO" sz="2600" dirty="0">
                <a:solidFill>
                  <a:srgbClr val="C7254E"/>
                </a:solidFill>
                <a:highlight>
                  <a:srgbClr val="F9F2F4"/>
                </a:highlight>
                <a:latin typeface="Consolas" panose="020B0609020204030204" pitchFamily="49" charset="0"/>
              </a:rPr>
              <a:t>3</a:t>
            </a:r>
            <a:r>
              <a:rPr lang="ro-RO" dirty="0"/>
              <a:t> tije de diamant. Cândva </a:t>
            </a:r>
            <a:r>
              <a:rPr lang="ro-RO" dirty="0" err="1"/>
              <a:t>demulț</a:t>
            </a:r>
            <a:r>
              <a:rPr lang="ro-RO" dirty="0"/>
              <a:t> călugării acestei mănăstiri s-au făcut vinovați față de zeul Brahma. </a:t>
            </a:r>
            <a:r>
              <a:rPr lang="ro-RO" dirty="0" err="1"/>
              <a:t>Înfuriaț</a:t>
            </a:r>
            <a:r>
              <a:rPr lang="ro-RO" dirty="0"/>
              <a:t> Brahma a ridicat trei tije înalte și a plasat </a:t>
            </a:r>
            <a:r>
              <a:rPr lang="ro-RO" sz="2600" dirty="0">
                <a:solidFill>
                  <a:srgbClr val="C7254E"/>
                </a:solidFill>
                <a:highlight>
                  <a:srgbClr val="F9F2F4"/>
                </a:highlight>
                <a:latin typeface="Consolas" panose="020B0609020204030204" pitchFamily="49" charset="0"/>
              </a:rPr>
              <a:t>64</a:t>
            </a:r>
            <a:r>
              <a:rPr lang="ro-RO" dirty="0"/>
              <a:t> de discuri din aur pur pe una dintre ele. Discurile sunt așezate astfel încât fiecare disc mai mic se află pe unul mai mare.</a:t>
            </a:r>
          </a:p>
        </p:txBody>
      </p:sp>
      <p:pic>
        <p:nvPicPr>
          <p:cNvPr id="11266" name="Picture 2" descr="img">
            <a:extLst>
              <a:ext uri="{FF2B5EF4-FFF2-40B4-BE49-F238E27FC236}">
                <a16:creationId xmlns:a16="http://schemas.microsoft.com/office/drawing/2014/main" id="{11AA1D01-E84B-4A94-B966-A923E77A1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412" y="1915334"/>
            <a:ext cx="3217944" cy="302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1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21A6-252F-49C4-B796-F19F1B8C4E6D}"/>
              </a:ext>
            </a:extLst>
          </p:cNvPr>
          <p:cNvSpPr>
            <a:spLocks noGrp="1"/>
          </p:cNvSpPr>
          <p:nvPr>
            <p:ph type="title"/>
          </p:nvPr>
        </p:nvSpPr>
        <p:spPr/>
        <p:txBody>
          <a:bodyPr/>
          <a:lstStyle/>
          <a:p>
            <a:r>
              <a:rPr lang="ro-RO" dirty="0"/>
              <a:t>Turnurile din Hanoi</a:t>
            </a:r>
          </a:p>
        </p:txBody>
      </p:sp>
      <p:sp>
        <p:nvSpPr>
          <p:cNvPr id="3" name="Content Placeholder 2">
            <a:extLst>
              <a:ext uri="{FF2B5EF4-FFF2-40B4-BE49-F238E27FC236}">
                <a16:creationId xmlns:a16="http://schemas.microsoft.com/office/drawing/2014/main" id="{4665DCE1-1604-4134-8A6D-04571B5D275A}"/>
              </a:ext>
            </a:extLst>
          </p:cNvPr>
          <p:cNvSpPr>
            <a:spLocks noGrp="1"/>
          </p:cNvSpPr>
          <p:nvPr>
            <p:ph idx="1"/>
          </p:nvPr>
        </p:nvSpPr>
        <p:spPr>
          <a:xfrm>
            <a:off x="1593437" y="764704"/>
            <a:ext cx="7740976" cy="5407496"/>
          </a:xfrm>
        </p:spPr>
        <p:txBody>
          <a:bodyPr>
            <a:normAutofit fontScale="92500" lnSpcReduction="20000"/>
          </a:bodyPr>
          <a:lstStyle/>
          <a:p>
            <a:pPr algn="just"/>
            <a:r>
              <a:rPr lang="ro-RO" dirty="0"/>
              <a:t>Călugării au misiunea de a muta toate discurile de pe tija pe care se aflau inițial pe una din celelalte două. La fiecare mutare este deplasat un singur disc și acesta poate fi așezat doar pe un disc mai mare.</a:t>
            </a:r>
          </a:p>
          <a:p>
            <a:pPr algn="just"/>
            <a:r>
              <a:rPr lang="ro-RO" dirty="0"/>
              <a:t>Legenda mai spune că de îndată ce toate cele </a:t>
            </a:r>
            <a:r>
              <a:rPr lang="ro-RO" sz="2600" dirty="0">
                <a:solidFill>
                  <a:srgbClr val="C7254E"/>
                </a:solidFill>
                <a:highlight>
                  <a:srgbClr val="F9F2F4"/>
                </a:highlight>
                <a:latin typeface="Consolas" panose="020B0609020204030204" pitchFamily="49" charset="0"/>
              </a:rPr>
              <a:t>64</a:t>
            </a:r>
            <a:r>
              <a:rPr lang="ro-RO" dirty="0"/>
              <a:t> de discuri vor fi mutate de la tija pe care le-a pus Brahma pe o altă tijă, turnul și templul se vor transforma în praf și lumea, cum o cunoaștem se va sfârși.</a:t>
            </a:r>
          </a:p>
          <a:p>
            <a:pPr marL="0" indent="0" algn="just">
              <a:buNone/>
            </a:pPr>
            <a:r>
              <a:rPr lang="ro-RO" b="1" dirty="0">
                <a:solidFill>
                  <a:srgbClr val="0070C0"/>
                </a:solidFill>
              </a:rPr>
              <a:t>Analiza problemei</a:t>
            </a:r>
          </a:p>
          <a:p>
            <a:pPr algn="just"/>
            <a:r>
              <a:rPr lang="ro-RO" dirty="0"/>
              <a:t>Se observă ușor că problema poate fi redefinită în termeni recursivi și etape ale tehnicii Divide et </a:t>
            </a:r>
            <a:r>
              <a:rPr lang="ro-RO" dirty="0" err="1"/>
              <a:t>Impera</a:t>
            </a:r>
            <a:r>
              <a:rPr lang="ro-RO" dirty="0"/>
              <a:t>.</a:t>
            </a:r>
          </a:p>
          <a:p>
            <a:pPr algn="just"/>
            <a:r>
              <a:rPr lang="ro-RO" dirty="0"/>
              <a:t>Cazul elementar apare atunci când tot „turnul” este format dintr-un singur disc. Atunci problema se rezolvă într-o mișcare – deplasarea discului de pe tija </a:t>
            </a:r>
            <a:r>
              <a:rPr lang="ro-RO" sz="2600" dirty="0">
                <a:solidFill>
                  <a:srgbClr val="C7254E"/>
                </a:solidFill>
                <a:highlight>
                  <a:srgbClr val="F9F2F4"/>
                </a:highlight>
                <a:latin typeface="Consolas" panose="020B0609020204030204" pitchFamily="49" charset="0"/>
              </a:rPr>
              <a:t>A</a:t>
            </a:r>
            <a:r>
              <a:rPr lang="ro-RO" dirty="0"/>
              <a:t> pe tija </a:t>
            </a:r>
            <a:r>
              <a:rPr lang="ro-RO" sz="2600" dirty="0">
                <a:solidFill>
                  <a:srgbClr val="C7254E"/>
                </a:solidFill>
                <a:highlight>
                  <a:srgbClr val="F9F2F4"/>
                </a:highlight>
                <a:latin typeface="Consolas" panose="020B0609020204030204" pitchFamily="49" charset="0"/>
              </a:rPr>
              <a:t>C</a:t>
            </a:r>
            <a:r>
              <a:rPr lang="ro-RO" dirty="0"/>
              <a:t>.</a:t>
            </a:r>
          </a:p>
        </p:txBody>
      </p:sp>
      <p:pic>
        <p:nvPicPr>
          <p:cNvPr id="12290" name="Picture 2" descr="img">
            <a:extLst>
              <a:ext uri="{FF2B5EF4-FFF2-40B4-BE49-F238E27FC236}">
                <a16:creationId xmlns:a16="http://schemas.microsoft.com/office/drawing/2014/main" id="{D27FF296-FAEF-4AB7-A3FA-CE96B133A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4994" y="2461044"/>
            <a:ext cx="2079418" cy="19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78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BCEF-B9F7-42D1-BE85-114214D1B652}"/>
              </a:ext>
            </a:extLst>
          </p:cNvPr>
          <p:cNvSpPr>
            <a:spLocks noGrp="1"/>
          </p:cNvSpPr>
          <p:nvPr>
            <p:ph type="title"/>
          </p:nvPr>
        </p:nvSpPr>
        <p:spPr/>
        <p:txBody>
          <a:bodyPr/>
          <a:lstStyle/>
          <a:p>
            <a:r>
              <a:rPr lang="ro-RO" dirty="0"/>
              <a:t>Turnurile din Hanoi</a:t>
            </a:r>
          </a:p>
        </p:txBody>
      </p:sp>
      <p:sp>
        <p:nvSpPr>
          <p:cNvPr id="3" name="Content Placeholder 2">
            <a:extLst>
              <a:ext uri="{FF2B5EF4-FFF2-40B4-BE49-F238E27FC236}">
                <a16:creationId xmlns:a16="http://schemas.microsoft.com/office/drawing/2014/main" id="{249F99A2-8DB9-40AA-AAED-22EB5B1250C4}"/>
              </a:ext>
            </a:extLst>
          </p:cNvPr>
          <p:cNvSpPr>
            <a:spLocks noGrp="1"/>
          </p:cNvSpPr>
          <p:nvPr>
            <p:ph idx="1"/>
          </p:nvPr>
        </p:nvSpPr>
        <p:spPr/>
        <p:txBody>
          <a:bodyPr/>
          <a:lstStyle/>
          <a:p>
            <a:r>
              <a:rPr lang="ro-RO" b="0" i="0" dirty="0">
                <a:solidFill>
                  <a:srgbClr val="323232"/>
                </a:solidFill>
                <a:effectLst/>
                <a:latin typeface="H5PDroidSans"/>
              </a:rPr>
              <a:t>Cum procedăm însă, în cazul în care avem două și mai multe discuri? E simplu – deplasăm </a:t>
            </a:r>
            <a:r>
              <a:rPr lang="ro-RO" sz="2400" dirty="0">
                <a:solidFill>
                  <a:srgbClr val="C7254E"/>
                </a:solidFill>
                <a:highlight>
                  <a:srgbClr val="F9F2F4"/>
                </a:highlight>
                <a:latin typeface="Consolas" panose="020B0609020204030204" pitchFamily="49" charset="0"/>
              </a:rPr>
              <a:t>n-1</a:t>
            </a:r>
            <a:r>
              <a:rPr lang="ro-RO" b="0" i="0" dirty="0">
                <a:solidFill>
                  <a:srgbClr val="323232"/>
                </a:solidFill>
                <a:effectLst/>
                <a:latin typeface="H5PDroidSans"/>
              </a:rPr>
              <a:t> discuri de pe </a:t>
            </a:r>
            <a:r>
              <a:rPr lang="ro-RO" sz="2400" dirty="0">
                <a:solidFill>
                  <a:srgbClr val="C7254E"/>
                </a:solidFill>
                <a:highlight>
                  <a:srgbClr val="F9F2F4"/>
                </a:highlight>
                <a:latin typeface="Consolas" panose="020B0609020204030204" pitchFamily="49" charset="0"/>
              </a:rPr>
              <a:t>A</a:t>
            </a:r>
            <a:r>
              <a:rPr lang="ro-RO" b="0" i="0" dirty="0">
                <a:solidFill>
                  <a:srgbClr val="323232"/>
                </a:solidFill>
                <a:effectLst/>
                <a:latin typeface="H5PDroidSans"/>
              </a:rPr>
              <a:t> pe </a:t>
            </a:r>
            <a:r>
              <a:rPr lang="ro-RO" sz="2400" dirty="0">
                <a:solidFill>
                  <a:srgbClr val="C7254E"/>
                </a:solidFill>
                <a:highlight>
                  <a:srgbClr val="F9F2F4"/>
                </a:highlight>
                <a:latin typeface="Consolas" panose="020B0609020204030204" pitchFamily="49" charset="0"/>
              </a:rPr>
              <a:t>B</a:t>
            </a:r>
            <a:r>
              <a:rPr lang="ro-RO" b="0" i="0" dirty="0">
                <a:solidFill>
                  <a:srgbClr val="323232"/>
                </a:solidFill>
                <a:effectLst/>
                <a:latin typeface="H5PDroidSans"/>
              </a:rPr>
              <a:t>, folosind în calitate de tijă auxiliară </a:t>
            </a:r>
            <a:r>
              <a:rPr lang="ro-RO" sz="2400" dirty="0">
                <a:solidFill>
                  <a:srgbClr val="C7254E"/>
                </a:solidFill>
                <a:highlight>
                  <a:srgbClr val="F9F2F4"/>
                </a:highlight>
                <a:latin typeface="Consolas" panose="020B0609020204030204" pitchFamily="49" charset="0"/>
              </a:rPr>
              <a:t>C</a:t>
            </a:r>
            <a:r>
              <a:rPr lang="ro-RO" b="0" i="0" dirty="0">
                <a:solidFill>
                  <a:srgbClr val="323232"/>
                </a:solidFill>
                <a:effectLst/>
                <a:latin typeface="H5PDroidSans"/>
              </a:rPr>
              <a:t>, apoi mutăm un disc de pe </a:t>
            </a:r>
            <a:r>
              <a:rPr lang="ro-RO" sz="2400" dirty="0">
                <a:solidFill>
                  <a:srgbClr val="C7254E"/>
                </a:solidFill>
                <a:highlight>
                  <a:srgbClr val="F9F2F4"/>
                </a:highlight>
                <a:latin typeface="Consolas" panose="020B0609020204030204" pitchFamily="49" charset="0"/>
              </a:rPr>
              <a:t>A</a:t>
            </a:r>
            <a:r>
              <a:rPr lang="ro-RO" b="0" i="0" dirty="0">
                <a:solidFill>
                  <a:srgbClr val="323232"/>
                </a:solidFill>
                <a:effectLst/>
                <a:latin typeface="H5PDroidSans"/>
              </a:rPr>
              <a:t> pe </a:t>
            </a:r>
            <a:r>
              <a:rPr lang="ro-RO" sz="2400" dirty="0">
                <a:solidFill>
                  <a:srgbClr val="C7254E"/>
                </a:solidFill>
                <a:highlight>
                  <a:srgbClr val="F9F2F4"/>
                </a:highlight>
                <a:latin typeface="Consolas" panose="020B0609020204030204" pitchFamily="49" charset="0"/>
              </a:rPr>
              <a:t>C</a:t>
            </a:r>
            <a:r>
              <a:rPr lang="ro-RO" b="0" i="0" dirty="0">
                <a:solidFill>
                  <a:srgbClr val="323232"/>
                </a:solidFill>
                <a:effectLst/>
                <a:latin typeface="H5PDroidSans"/>
              </a:rPr>
              <a:t>, iar la ultima etapă mutăm </a:t>
            </a:r>
            <a:r>
              <a:rPr lang="ro-RO" sz="2400" dirty="0">
                <a:solidFill>
                  <a:srgbClr val="C7254E"/>
                </a:solidFill>
                <a:highlight>
                  <a:srgbClr val="F9F2F4"/>
                </a:highlight>
                <a:latin typeface="Consolas" panose="020B0609020204030204" pitchFamily="49" charset="0"/>
              </a:rPr>
              <a:t>n-1</a:t>
            </a:r>
            <a:r>
              <a:rPr lang="ro-RO" b="0" i="0" dirty="0">
                <a:solidFill>
                  <a:srgbClr val="323232"/>
                </a:solidFill>
                <a:effectLst/>
                <a:latin typeface="H5PDroidSans"/>
              </a:rPr>
              <a:t> discuri de pe </a:t>
            </a:r>
            <a:r>
              <a:rPr lang="ro-RO" sz="2400" dirty="0">
                <a:solidFill>
                  <a:srgbClr val="C7254E"/>
                </a:solidFill>
                <a:highlight>
                  <a:srgbClr val="F9F2F4"/>
                </a:highlight>
                <a:latin typeface="Consolas" panose="020B0609020204030204" pitchFamily="49" charset="0"/>
              </a:rPr>
              <a:t>B</a:t>
            </a:r>
            <a:r>
              <a:rPr lang="ro-RO" b="0" i="0" dirty="0">
                <a:solidFill>
                  <a:srgbClr val="323232"/>
                </a:solidFill>
                <a:effectLst/>
                <a:latin typeface="H5PDroidSans"/>
              </a:rPr>
              <a:t> pe </a:t>
            </a:r>
            <a:r>
              <a:rPr lang="ro-RO" sz="2400" dirty="0">
                <a:solidFill>
                  <a:srgbClr val="C7254E"/>
                </a:solidFill>
                <a:highlight>
                  <a:srgbClr val="F9F2F4"/>
                </a:highlight>
                <a:latin typeface="Consolas" panose="020B0609020204030204" pitchFamily="49" charset="0"/>
              </a:rPr>
              <a:t>C</a:t>
            </a:r>
            <a:r>
              <a:rPr lang="ro-RO" b="0" i="0" dirty="0">
                <a:solidFill>
                  <a:srgbClr val="323232"/>
                </a:solidFill>
                <a:effectLst/>
                <a:latin typeface="H5PDroidSans"/>
              </a:rPr>
              <a:t>, folosind </a:t>
            </a:r>
            <a:r>
              <a:rPr lang="ro-RO" sz="2400" dirty="0">
                <a:solidFill>
                  <a:srgbClr val="C7254E"/>
                </a:solidFill>
                <a:highlight>
                  <a:srgbClr val="F9F2F4"/>
                </a:highlight>
                <a:latin typeface="Consolas" panose="020B0609020204030204" pitchFamily="49" charset="0"/>
              </a:rPr>
              <a:t>A</a:t>
            </a:r>
            <a:r>
              <a:rPr lang="ro-RO" b="0" i="0" dirty="0">
                <a:solidFill>
                  <a:srgbClr val="323232"/>
                </a:solidFill>
                <a:effectLst/>
                <a:latin typeface="H5PDroidSans"/>
              </a:rPr>
              <a:t> în calitate de tijă auxiliară:</a:t>
            </a:r>
            <a:endParaRPr lang="ro-RO" dirty="0"/>
          </a:p>
        </p:txBody>
      </p:sp>
      <p:pic>
        <p:nvPicPr>
          <p:cNvPr id="13314" name="Picture 2" descr="img">
            <a:extLst>
              <a:ext uri="{FF2B5EF4-FFF2-40B4-BE49-F238E27FC236}">
                <a16:creationId xmlns:a16="http://schemas.microsoft.com/office/drawing/2014/main" id="{E82DF525-6875-48C0-9FB6-A7EA77038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724" y="4162650"/>
            <a:ext cx="4245376" cy="201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7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7A36-9B3A-4BB3-8239-488ECB38B010}"/>
              </a:ext>
            </a:extLst>
          </p:cNvPr>
          <p:cNvSpPr>
            <a:spLocks noGrp="1"/>
          </p:cNvSpPr>
          <p:nvPr>
            <p:ph type="title"/>
          </p:nvPr>
        </p:nvSpPr>
        <p:spPr/>
        <p:txBody>
          <a:bodyPr/>
          <a:lstStyle/>
          <a:p>
            <a:r>
              <a:rPr lang="ro-RO" dirty="0"/>
              <a:t>Turnurile din Hanoi</a:t>
            </a:r>
          </a:p>
        </p:txBody>
      </p:sp>
      <p:sp>
        <p:nvSpPr>
          <p:cNvPr id="3" name="Content Placeholder 2">
            <a:extLst>
              <a:ext uri="{FF2B5EF4-FFF2-40B4-BE49-F238E27FC236}">
                <a16:creationId xmlns:a16="http://schemas.microsoft.com/office/drawing/2014/main" id="{AC273C6B-73DE-4A7B-A86D-DB36209A6C15}"/>
              </a:ext>
            </a:extLst>
          </p:cNvPr>
          <p:cNvSpPr>
            <a:spLocks noGrp="1"/>
          </p:cNvSpPr>
          <p:nvPr>
            <p:ph idx="1"/>
          </p:nvPr>
        </p:nvSpPr>
        <p:spPr/>
        <p:txBody>
          <a:bodyPr/>
          <a:lstStyle/>
          <a:p>
            <a:r>
              <a:rPr lang="ro-RO" b="0" i="0" dirty="0">
                <a:solidFill>
                  <a:srgbClr val="323232"/>
                </a:solidFill>
                <a:effectLst/>
                <a:latin typeface="H5PDroidSans"/>
              </a:rPr>
              <a:t>Dacă marcăm tijele cu indicii </a:t>
            </a:r>
            <a:r>
              <a:rPr lang="ro-RO" sz="2400" dirty="0">
                <a:solidFill>
                  <a:srgbClr val="C7254E"/>
                </a:solidFill>
                <a:highlight>
                  <a:srgbClr val="F9F2F4"/>
                </a:highlight>
                <a:latin typeface="Consolas" panose="020B0609020204030204" pitchFamily="49" charset="0"/>
              </a:rPr>
              <a:t>A</a:t>
            </a:r>
            <a:r>
              <a:rPr lang="ro-RO" b="0" i="1" dirty="0">
                <a:solidFill>
                  <a:srgbClr val="323232"/>
                </a:solidFill>
                <a:effectLst/>
                <a:latin typeface="H5PDroidSans"/>
              </a:rPr>
              <a:t>, </a:t>
            </a:r>
            <a:r>
              <a:rPr lang="ro-RO" sz="2400" dirty="0">
                <a:solidFill>
                  <a:srgbClr val="C7254E"/>
                </a:solidFill>
                <a:highlight>
                  <a:srgbClr val="F9F2F4"/>
                </a:highlight>
                <a:latin typeface="Consolas" panose="020B0609020204030204" pitchFamily="49" charset="0"/>
              </a:rPr>
              <a:t>B</a:t>
            </a:r>
            <a:r>
              <a:rPr lang="ro-RO" b="0" i="1" dirty="0">
                <a:solidFill>
                  <a:srgbClr val="323232"/>
                </a:solidFill>
                <a:effectLst/>
                <a:latin typeface="H5PDroidSans"/>
              </a:rPr>
              <a:t>, </a:t>
            </a:r>
            <a:r>
              <a:rPr lang="ro-RO" sz="2400" dirty="0">
                <a:solidFill>
                  <a:srgbClr val="C7254E"/>
                </a:solidFill>
                <a:highlight>
                  <a:srgbClr val="F9F2F4"/>
                </a:highlight>
                <a:latin typeface="Consolas" panose="020B0609020204030204" pitchFamily="49" charset="0"/>
              </a:rPr>
              <a:t>C</a:t>
            </a:r>
            <a:r>
              <a:rPr lang="ro-RO" b="0" i="0" dirty="0">
                <a:solidFill>
                  <a:srgbClr val="323232"/>
                </a:solidFill>
                <a:effectLst/>
                <a:latin typeface="H5PDroidSans"/>
              </a:rPr>
              <a:t>, având </a:t>
            </a:r>
            <a:r>
              <a:rPr lang="ro-RO" sz="2400" dirty="0">
                <a:solidFill>
                  <a:srgbClr val="C7254E"/>
                </a:solidFill>
                <a:highlight>
                  <a:srgbClr val="F9F2F4"/>
                </a:highlight>
                <a:latin typeface="Consolas" panose="020B0609020204030204" pitchFamily="49" charset="0"/>
              </a:rPr>
              <a:t>n</a:t>
            </a:r>
            <a:r>
              <a:rPr lang="ro-RO" b="0" i="0" dirty="0">
                <a:solidFill>
                  <a:srgbClr val="323232"/>
                </a:solidFill>
                <a:effectLst/>
                <a:latin typeface="H5PDroidSans"/>
              </a:rPr>
              <a:t> discuri, rezolvarea problemei ar putea fi notată ca:</a:t>
            </a:r>
            <a:br>
              <a:rPr lang="ro-RO" dirty="0"/>
            </a:br>
            <a:br>
              <a:rPr lang="ro-RO" dirty="0"/>
            </a:br>
            <a:r>
              <a:rPr lang="ro-RO" sz="2400" dirty="0">
                <a:solidFill>
                  <a:srgbClr val="C7254E"/>
                </a:solidFill>
                <a:highlight>
                  <a:srgbClr val="F9F2F4"/>
                </a:highlight>
                <a:latin typeface="Consolas" panose="020B0609020204030204" pitchFamily="49" charset="0"/>
              </a:rPr>
              <a:t>Hanoi(A, C, B, n)</a:t>
            </a:r>
            <a:r>
              <a:rPr lang="ro-RO" b="0" i="0" dirty="0">
                <a:solidFill>
                  <a:srgbClr val="323232"/>
                </a:solidFill>
                <a:effectLst/>
                <a:latin typeface="H5PDroidSans"/>
              </a:rPr>
              <a:t> , având semnificația – deplasează n discuri de pe tija </a:t>
            </a:r>
            <a:r>
              <a:rPr lang="ro-RO" sz="2400" dirty="0">
                <a:solidFill>
                  <a:srgbClr val="C7254E"/>
                </a:solidFill>
                <a:highlight>
                  <a:srgbClr val="F9F2F4"/>
                </a:highlight>
                <a:latin typeface="Consolas" panose="020B0609020204030204" pitchFamily="49" charset="0"/>
              </a:rPr>
              <a:t>A</a:t>
            </a:r>
            <a:r>
              <a:rPr lang="ro-RO" b="0" i="0" dirty="0">
                <a:solidFill>
                  <a:srgbClr val="323232"/>
                </a:solidFill>
                <a:effectLst/>
                <a:latin typeface="H5PDroidSans"/>
              </a:rPr>
              <a:t> pe tija </a:t>
            </a:r>
            <a:r>
              <a:rPr lang="ro-RO" sz="2400" dirty="0">
                <a:solidFill>
                  <a:srgbClr val="C7254E"/>
                </a:solidFill>
                <a:highlight>
                  <a:srgbClr val="F9F2F4"/>
                </a:highlight>
                <a:latin typeface="Consolas" panose="020B0609020204030204" pitchFamily="49" charset="0"/>
              </a:rPr>
              <a:t>C</a:t>
            </a:r>
            <a:r>
              <a:rPr lang="ro-RO" b="0" i="0" dirty="0">
                <a:solidFill>
                  <a:srgbClr val="323232"/>
                </a:solidFill>
                <a:effectLst/>
                <a:latin typeface="H5PDroidSans"/>
              </a:rPr>
              <a:t> utilizând în calitate de tijă auxiliară tija </a:t>
            </a:r>
            <a:r>
              <a:rPr lang="ro-RO" sz="2400" dirty="0">
                <a:solidFill>
                  <a:srgbClr val="C7254E"/>
                </a:solidFill>
                <a:highlight>
                  <a:srgbClr val="F9F2F4"/>
                </a:highlight>
                <a:latin typeface="Consolas" panose="020B0609020204030204" pitchFamily="49" charset="0"/>
              </a:rPr>
              <a:t>B</a:t>
            </a:r>
            <a:r>
              <a:rPr lang="ro-RO" b="0" i="0" dirty="0">
                <a:solidFill>
                  <a:srgbClr val="323232"/>
                </a:solidFill>
                <a:effectLst/>
                <a:latin typeface="H5PDroidSans"/>
              </a:rPr>
              <a:t>. Aceasta se descompune în:</a:t>
            </a:r>
            <a:br>
              <a:rPr lang="ro-RO" dirty="0"/>
            </a:br>
            <a:br>
              <a:rPr lang="ro-RO" dirty="0"/>
            </a:br>
            <a:r>
              <a:rPr lang="ro-RO" b="0" i="0" dirty="0">
                <a:solidFill>
                  <a:srgbClr val="323232"/>
                </a:solidFill>
                <a:effectLst/>
                <a:latin typeface="H5PDroidSans"/>
              </a:rPr>
              <a:t>•    </a:t>
            </a:r>
            <a:r>
              <a:rPr lang="ro-RO" sz="2400" dirty="0">
                <a:solidFill>
                  <a:srgbClr val="C7254E"/>
                </a:solidFill>
                <a:highlight>
                  <a:srgbClr val="F9F2F4"/>
                </a:highlight>
                <a:latin typeface="Consolas" panose="020B0609020204030204" pitchFamily="49" charset="0"/>
              </a:rPr>
              <a:t>Hanoi(A, B, C, n-1);</a:t>
            </a:r>
            <a:br>
              <a:rPr lang="ro-RO" dirty="0"/>
            </a:br>
            <a:r>
              <a:rPr lang="ro-RO" b="0" i="0" dirty="0">
                <a:solidFill>
                  <a:srgbClr val="323232"/>
                </a:solidFill>
                <a:effectLst/>
                <a:latin typeface="H5PDroidSans"/>
              </a:rPr>
              <a:t>•    </a:t>
            </a:r>
            <a:r>
              <a:rPr lang="ro-RO" sz="2400" dirty="0" err="1">
                <a:solidFill>
                  <a:srgbClr val="C7254E"/>
                </a:solidFill>
                <a:highlight>
                  <a:srgbClr val="F9F2F4"/>
                </a:highlight>
                <a:latin typeface="Consolas" panose="020B0609020204030204" pitchFamily="49" charset="0"/>
              </a:rPr>
              <a:t>mutaredisc</a:t>
            </a:r>
            <a:r>
              <a:rPr lang="ro-RO" sz="2400" dirty="0">
                <a:solidFill>
                  <a:srgbClr val="C7254E"/>
                </a:solidFill>
                <a:highlight>
                  <a:srgbClr val="F9F2F4"/>
                </a:highlight>
                <a:latin typeface="Consolas" panose="020B0609020204030204" pitchFamily="49" charset="0"/>
              </a:rPr>
              <a:t>(A, C);</a:t>
            </a:r>
            <a:br>
              <a:rPr lang="ro-RO" dirty="0"/>
            </a:br>
            <a:r>
              <a:rPr lang="ro-RO" b="0" i="0" dirty="0">
                <a:solidFill>
                  <a:srgbClr val="323232"/>
                </a:solidFill>
                <a:effectLst/>
                <a:latin typeface="H5PDroidSans"/>
              </a:rPr>
              <a:t>•    </a:t>
            </a:r>
            <a:r>
              <a:rPr lang="ro-RO" sz="2400" dirty="0">
                <a:solidFill>
                  <a:srgbClr val="C7254E"/>
                </a:solidFill>
                <a:highlight>
                  <a:srgbClr val="F9F2F4"/>
                </a:highlight>
                <a:latin typeface="Consolas" panose="020B0609020204030204" pitchFamily="49" charset="0"/>
              </a:rPr>
              <a:t>Hanoi(B, C, A, n-1);</a:t>
            </a:r>
          </a:p>
        </p:txBody>
      </p:sp>
    </p:spTree>
    <p:extLst>
      <p:ext uri="{BB962C8B-B14F-4D97-AF65-F5344CB8AC3E}">
        <p14:creationId xmlns:p14="http://schemas.microsoft.com/office/powerpoint/2010/main" val="13061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DB86-50A7-412E-A187-5669E8247F55}"/>
              </a:ext>
            </a:extLst>
          </p:cNvPr>
          <p:cNvSpPr>
            <a:spLocks noGrp="1"/>
          </p:cNvSpPr>
          <p:nvPr>
            <p:ph type="title"/>
          </p:nvPr>
        </p:nvSpPr>
        <p:spPr/>
        <p:txBody>
          <a:bodyPr/>
          <a:lstStyle/>
          <a:p>
            <a:r>
              <a:rPr lang="ro-RO" dirty="0"/>
              <a:t>Turnurile din Hanoi</a:t>
            </a:r>
          </a:p>
        </p:txBody>
      </p:sp>
      <p:sp>
        <p:nvSpPr>
          <p:cNvPr id="3" name="Content Placeholder 2">
            <a:extLst>
              <a:ext uri="{FF2B5EF4-FFF2-40B4-BE49-F238E27FC236}">
                <a16:creationId xmlns:a16="http://schemas.microsoft.com/office/drawing/2014/main" id="{E69CC9EE-116C-47F3-8D15-684D8898F7E3}"/>
              </a:ext>
            </a:extLst>
          </p:cNvPr>
          <p:cNvSpPr>
            <a:spLocks noGrp="1"/>
          </p:cNvSpPr>
          <p:nvPr>
            <p:ph idx="1"/>
          </p:nvPr>
        </p:nvSpPr>
        <p:spPr>
          <a:xfrm>
            <a:off x="1593437" y="764704"/>
            <a:ext cx="7380976" cy="5407496"/>
          </a:xfrm>
        </p:spPr>
        <p:txBody>
          <a:bodyPr>
            <a:normAutofit fontScale="92500" lnSpcReduction="20000"/>
          </a:bodyPr>
          <a:lstStyle/>
          <a:p>
            <a:pPr algn="just"/>
            <a:r>
              <a:rPr lang="ro-RO" dirty="0"/>
              <a:t>Problemele de dimensiunea </a:t>
            </a:r>
            <a:r>
              <a:rPr lang="ro-RO" sz="2600" dirty="0">
                <a:solidFill>
                  <a:srgbClr val="C7254E"/>
                </a:solidFill>
                <a:highlight>
                  <a:srgbClr val="F9F2F4"/>
                </a:highlight>
                <a:latin typeface="Consolas" panose="020B0609020204030204" pitchFamily="49" charset="0"/>
              </a:rPr>
              <a:t>n-1</a:t>
            </a:r>
            <a:r>
              <a:rPr lang="ro-RO" dirty="0"/>
              <a:t> se vor descompune și ele în probleme de dimensiunea </a:t>
            </a:r>
            <a:r>
              <a:rPr lang="ro-RO" sz="2600" dirty="0">
                <a:solidFill>
                  <a:srgbClr val="C7254E"/>
                </a:solidFill>
                <a:highlight>
                  <a:srgbClr val="F9F2F4"/>
                </a:highlight>
                <a:latin typeface="Consolas" panose="020B0609020204030204" pitchFamily="49" charset="0"/>
              </a:rPr>
              <a:t>n-2</a:t>
            </a:r>
            <a:r>
              <a:rPr lang="ro-RO" dirty="0"/>
              <a:t>, acestea – în probleme de dimensiune </a:t>
            </a:r>
            <a:r>
              <a:rPr lang="ro-RO" sz="2600" dirty="0">
                <a:solidFill>
                  <a:srgbClr val="C7254E"/>
                </a:solidFill>
                <a:highlight>
                  <a:srgbClr val="F9F2F4"/>
                </a:highlight>
                <a:latin typeface="Consolas" panose="020B0609020204030204" pitchFamily="49" charset="0"/>
              </a:rPr>
              <a:t>n-3</a:t>
            </a:r>
            <a:r>
              <a:rPr lang="ro-RO" dirty="0"/>
              <a:t>, și tot așa, până în momentul în care se va ajunge la deplasări simple ale unui disc.</a:t>
            </a:r>
          </a:p>
          <a:p>
            <a:pPr algn="just"/>
            <a:r>
              <a:rPr lang="ro-RO" dirty="0"/>
              <a:t>Ceea ce mai rămâne să rezolvăm este descrierea operației de mutare a unui disc.</a:t>
            </a:r>
          </a:p>
          <a:p>
            <a:pPr algn="just"/>
            <a:r>
              <a:rPr lang="ro-RO" dirty="0"/>
              <a:t>Pentru aceasta vom considera tablourile </a:t>
            </a:r>
            <a:r>
              <a:rPr lang="ro-RO" sz="2600" dirty="0">
                <a:solidFill>
                  <a:srgbClr val="C7254E"/>
                </a:solidFill>
                <a:highlight>
                  <a:srgbClr val="F9F2F4"/>
                </a:highlight>
                <a:latin typeface="Consolas" panose="020B0609020204030204" pitchFamily="49" charset="0"/>
              </a:rPr>
              <a:t>X</a:t>
            </a:r>
            <a:r>
              <a:rPr lang="ro-RO" dirty="0"/>
              <a:t> și </a:t>
            </a:r>
            <a:r>
              <a:rPr lang="ro-RO" sz="2600" dirty="0">
                <a:solidFill>
                  <a:srgbClr val="C7254E"/>
                </a:solidFill>
                <a:highlight>
                  <a:srgbClr val="F9F2F4"/>
                </a:highlight>
                <a:latin typeface="Consolas" panose="020B0609020204030204" pitchFamily="49" charset="0"/>
              </a:rPr>
              <a:t>Y</a:t>
            </a:r>
            <a:r>
              <a:rPr lang="ro-RO" dirty="0"/>
              <a:t>, reprezentând starea tijelor </a:t>
            </a:r>
            <a:r>
              <a:rPr lang="ro-RO" sz="2600" dirty="0">
                <a:solidFill>
                  <a:srgbClr val="C7254E"/>
                </a:solidFill>
                <a:highlight>
                  <a:srgbClr val="F9F2F4"/>
                </a:highlight>
                <a:latin typeface="Consolas" panose="020B0609020204030204" pitchFamily="49" charset="0"/>
              </a:rPr>
              <a:t>X</a:t>
            </a:r>
            <a:r>
              <a:rPr lang="ro-RO" dirty="0"/>
              <a:t> și </a:t>
            </a:r>
            <a:r>
              <a:rPr lang="ro-RO" sz="2600" dirty="0">
                <a:solidFill>
                  <a:srgbClr val="C7254E"/>
                </a:solidFill>
                <a:highlight>
                  <a:srgbClr val="F9F2F4"/>
                </a:highlight>
                <a:latin typeface="Consolas" panose="020B0609020204030204" pitchFamily="49" charset="0"/>
              </a:rPr>
              <a:t>Y</a:t>
            </a:r>
            <a:r>
              <a:rPr lang="ro-RO" dirty="0"/>
              <a:t>. Vom analiza tablourile „vertical”, modelând amplasarea discurilor pe tije. Fie dată starea curentă a tablourilor:</a:t>
            </a:r>
          </a:p>
          <a:p>
            <a:pPr algn="just"/>
            <a:r>
              <a:rPr lang="ro-RO" dirty="0"/>
              <a:t>„Mutarea” unui disc presupune identificarea primului element cu valoare diferită de </a:t>
            </a:r>
            <a:r>
              <a:rPr lang="ro-RO" sz="2600" dirty="0">
                <a:solidFill>
                  <a:srgbClr val="C7254E"/>
                </a:solidFill>
                <a:highlight>
                  <a:srgbClr val="F9F2F4"/>
                </a:highlight>
                <a:latin typeface="Consolas" panose="020B0609020204030204" pitchFamily="49" charset="0"/>
              </a:rPr>
              <a:t>0</a:t>
            </a:r>
            <a:r>
              <a:rPr lang="ro-RO" dirty="0"/>
              <a:t> din tabloul </a:t>
            </a:r>
            <a:r>
              <a:rPr lang="ro-RO" sz="2600" dirty="0">
                <a:solidFill>
                  <a:srgbClr val="C7254E"/>
                </a:solidFill>
                <a:highlight>
                  <a:srgbClr val="F9F2F4"/>
                </a:highlight>
                <a:latin typeface="Consolas" panose="020B0609020204030204" pitchFamily="49" charset="0"/>
              </a:rPr>
              <a:t>X</a:t>
            </a:r>
            <a:r>
              <a:rPr lang="ro-RO" dirty="0"/>
              <a:t>, copierea lui într-o variabilă temporară și poziționarea în ultima (pornind de la început) poziție cu valoare nulă din tabloul </a:t>
            </a:r>
            <a:r>
              <a:rPr lang="ro-RO" sz="2600" dirty="0">
                <a:solidFill>
                  <a:srgbClr val="C7254E"/>
                </a:solidFill>
                <a:highlight>
                  <a:srgbClr val="F9F2F4"/>
                </a:highlight>
                <a:latin typeface="Consolas" panose="020B0609020204030204" pitchFamily="49" charset="0"/>
              </a:rPr>
              <a:t>Y</a:t>
            </a:r>
            <a:r>
              <a:rPr lang="ro-RO" dirty="0"/>
              <a:t>.</a:t>
            </a:r>
          </a:p>
        </p:txBody>
      </p:sp>
      <p:pic>
        <p:nvPicPr>
          <p:cNvPr id="14338" name="Picture 2" descr="img">
            <a:extLst>
              <a:ext uri="{FF2B5EF4-FFF2-40B4-BE49-F238E27FC236}">
                <a16:creationId xmlns:a16="http://schemas.microsoft.com/office/drawing/2014/main" id="{B54338E1-6485-470B-86AE-9E47DC83F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412" y="3069000"/>
            <a:ext cx="2776940" cy="225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3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C80-E6CB-4615-8C92-001EF7A22CB8}"/>
              </a:ext>
            </a:extLst>
          </p:cNvPr>
          <p:cNvSpPr>
            <a:spLocks noGrp="1"/>
          </p:cNvSpPr>
          <p:nvPr>
            <p:ph type="title"/>
          </p:nvPr>
        </p:nvSpPr>
        <p:spPr/>
        <p:txBody>
          <a:bodyPr/>
          <a:lstStyle/>
          <a:p>
            <a:r>
              <a:rPr lang="en-US" dirty="0" err="1"/>
              <a:t>Turnurile</a:t>
            </a:r>
            <a:r>
              <a:rPr lang="en-US" dirty="0"/>
              <a:t> din Hanoi (</a:t>
            </a:r>
            <a:r>
              <a:rPr lang="en-US" dirty="0" err="1"/>
              <a:t>implementare</a:t>
            </a:r>
            <a:r>
              <a:rPr lang="en-US" dirty="0"/>
              <a:t>)</a:t>
            </a:r>
            <a:endParaRPr lang="ro-RO" dirty="0"/>
          </a:p>
        </p:txBody>
      </p:sp>
      <p:sp>
        <p:nvSpPr>
          <p:cNvPr id="3" name="Content Placeholder 2">
            <a:extLst>
              <a:ext uri="{FF2B5EF4-FFF2-40B4-BE49-F238E27FC236}">
                <a16:creationId xmlns:a16="http://schemas.microsoft.com/office/drawing/2014/main" id="{016876F7-B28B-48FB-9B5F-A1FE8725A7DB}"/>
              </a:ext>
            </a:extLst>
          </p:cNvPr>
          <p:cNvSpPr>
            <a:spLocks noGrp="1"/>
          </p:cNvSpPr>
          <p:nvPr>
            <p:ph idx="1"/>
          </p:nvPr>
        </p:nvSpPr>
        <p:spPr/>
        <p:txBody>
          <a:bodyPr/>
          <a:lstStyle/>
          <a:p>
            <a:endParaRPr lang="ro-RO" dirty="0"/>
          </a:p>
        </p:txBody>
      </p:sp>
      <p:sp>
        <p:nvSpPr>
          <p:cNvPr id="4" name="TextBox 3">
            <a:extLst>
              <a:ext uri="{FF2B5EF4-FFF2-40B4-BE49-F238E27FC236}">
                <a16:creationId xmlns:a16="http://schemas.microsoft.com/office/drawing/2014/main" id="{A0D9A232-E020-46BD-AB83-26594138B7CA}"/>
              </a:ext>
            </a:extLst>
          </p:cNvPr>
          <p:cNvSpPr txBox="1"/>
          <p:nvPr/>
        </p:nvSpPr>
        <p:spPr>
          <a:xfrm>
            <a:off x="1593436" y="760140"/>
            <a:ext cx="4320000" cy="4893647"/>
          </a:xfrm>
          <a:prstGeom prst="rect">
            <a:avLst/>
          </a:prstGeom>
          <a:solidFill>
            <a:srgbClr val="DBE5F1"/>
          </a:solidFill>
        </p:spPr>
        <p:txBody>
          <a:bodyPr wrap="square">
            <a:spAutoFit/>
          </a:bodyPr>
          <a:lstStyle/>
          <a:p>
            <a:pPr algn="just"/>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#include</a:t>
            </a:r>
            <a:r>
              <a:rPr lang="ro-RO" sz="1200" dirty="0">
                <a:effectLst/>
                <a:latin typeface="Consolas" panose="020B0609020204030204" pitchFamily="49" charset="0"/>
                <a:ea typeface="Calibri" panose="020F0502020204030204" pitchFamily="34" charset="0"/>
                <a:cs typeface="Arial" panose="020B0604020202020204" pitchFamily="34" charset="0"/>
              </a:rPr>
              <a:t>&lt;iostream&gt;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using</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namespace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std</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a[50],b[50],c[50],</a:t>
            </a:r>
            <a:r>
              <a:rPr lang="ro-RO" sz="1200" dirty="0" err="1">
                <a:effectLst/>
                <a:latin typeface="Consolas" panose="020B0609020204030204" pitchFamily="49" charset="0"/>
                <a:ea typeface="Calibri" panose="020F0502020204030204" pitchFamily="34" charset="0"/>
                <a:cs typeface="Arial" panose="020B0604020202020204" pitchFamily="34" charset="0"/>
              </a:rPr>
              <a:t>n,i,m</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en-US" sz="1200" dirty="0">
              <a:effectLst/>
              <a:latin typeface="Consolas" panose="020B0609020204030204" pitchFamily="49" charset="0"/>
              <a:ea typeface="Calibri" panose="020F0502020204030204" pitchFamily="34" charset="0"/>
              <a:cs typeface="Arial" panose="020B0604020202020204" pitchFamily="34" charset="0"/>
            </a:endParaRPr>
          </a:p>
          <a:p>
            <a:pPr algn="just"/>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print()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a:t>
            </a:r>
            <a:r>
              <a:rPr lang="ro-RO" sz="1200" i="1" dirty="0" err="1">
                <a:solidFill>
                  <a:srgbClr val="008000"/>
                </a:solidFill>
                <a:effectLst/>
                <a:latin typeface="Consolas" panose="020B0609020204030204" pitchFamily="49" charset="0"/>
                <a:ea typeface="Calibri" panose="020F0502020204030204" pitchFamily="34" charset="0"/>
                <a:cs typeface="Arial" panose="020B0604020202020204" pitchFamily="34" charset="0"/>
              </a:rPr>
              <a:t>afisare</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stare curenta a tijelor</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\n A  B  C \n</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j=0; j&lt;m; 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\n </a:t>
            </a:r>
            <a:r>
              <a:rPr lang="ro-RO" sz="1200" dirty="0">
                <a:effectLst/>
                <a:latin typeface="Consolas" panose="020B0609020204030204" pitchFamily="49" charset="0"/>
                <a:ea typeface="Calibri" panose="020F0502020204030204" pitchFamily="34" charset="0"/>
                <a:cs typeface="Arial" panose="020B0604020202020204" pitchFamily="34" charset="0"/>
              </a:rPr>
              <a:t>"&lt;&lt;a[j]&lt;&lt;"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"&lt;&lt;b[j]&lt;&lt;"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"&lt;&lt;c[j];</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\n -------\n</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en-US" sz="1200" dirty="0">
              <a:effectLst/>
              <a:latin typeface="Consolas" panose="020B0609020204030204" pitchFamily="49" charset="0"/>
              <a:ea typeface="Calibri" panose="020F0502020204030204" pitchFamily="34" charset="0"/>
              <a:cs typeface="Arial" panose="020B0604020202020204" pitchFamily="34" charset="0"/>
            </a:endParaRPr>
          </a:p>
          <a:p>
            <a:pPr algn="just"/>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mutadisc</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*x,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*y)</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k=0,z;</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while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(x[k]==0)</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k++;</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discul superior este scos de pe tija X</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z=x[k];</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x[k]=0;</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si pus pe tija Y</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k=m-1;</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while</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(y[k])</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k--;</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y[k]=z;</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851A57-BC0A-4FA2-ABF9-B99F36231B0A}"/>
              </a:ext>
            </a:extLst>
          </p:cNvPr>
          <p:cNvSpPr txBox="1"/>
          <p:nvPr/>
        </p:nvSpPr>
        <p:spPr>
          <a:xfrm>
            <a:off x="7056237" y="760140"/>
            <a:ext cx="4320000" cy="4893647"/>
          </a:xfrm>
          <a:prstGeom prst="rect">
            <a:avLst/>
          </a:prstGeom>
          <a:solidFill>
            <a:srgbClr val="DBE5F1"/>
          </a:solidFill>
        </p:spPr>
        <p:txBody>
          <a:bodyPr wrap="square">
            <a:spAutoFit/>
          </a:bodyPr>
          <a:lstStyle/>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void</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hanoi</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b,</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c,</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n)</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if</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(n==1)</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mutadisc</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a,b</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print();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else</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hanoi</a:t>
            </a:r>
            <a:r>
              <a:rPr lang="ro-RO" sz="1200" dirty="0">
                <a:effectLst/>
                <a:latin typeface="Consolas" panose="020B0609020204030204" pitchFamily="49" charset="0"/>
                <a:ea typeface="Calibri" panose="020F0502020204030204" pitchFamily="34" charset="0"/>
                <a:cs typeface="Arial" panose="020B0604020202020204" pitchFamily="34" charset="0"/>
              </a:rPr>
              <a:t>(a,c,b,n-1);</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mutadisc</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a,b</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print();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hanoi</a:t>
            </a:r>
            <a:r>
              <a:rPr lang="ro-RO" sz="1200" dirty="0">
                <a:effectLst/>
                <a:latin typeface="Consolas" panose="020B0609020204030204" pitchFamily="49" charset="0"/>
                <a:ea typeface="Calibri" panose="020F0502020204030204" pitchFamily="34" charset="0"/>
                <a:cs typeface="Arial" panose="020B0604020202020204" pitchFamily="34" charset="0"/>
              </a:rPr>
              <a:t>(c,b,a,n-1);</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int</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main</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cout</a:t>
            </a:r>
            <a:r>
              <a:rPr lang="ro-RO" sz="1200" dirty="0">
                <a:effectLst/>
                <a:latin typeface="Consolas" panose="020B0609020204030204" pitchFamily="49" charset="0"/>
                <a:ea typeface="Calibri" panose="020F0502020204030204" pitchFamily="34" charset="0"/>
                <a:cs typeface="Arial" panose="020B0604020202020204" pitchFamily="34" charset="0"/>
              </a:rPr>
              <a:t>&lt;&lt;"</a:t>
            </a:r>
            <a:r>
              <a:rPr lang="ro-RO" sz="1200" dirty="0" err="1">
                <a:solidFill>
                  <a:srgbClr val="C8254E"/>
                </a:solidFill>
                <a:effectLst/>
                <a:latin typeface="Consolas" panose="020B0609020204030204" pitchFamily="49" charset="0"/>
                <a:ea typeface="Calibri" panose="020F0502020204030204" pitchFamily="34" charset="0"/>
                <a:cs typeface="Arial" panose="020B0604020202020204" pitchFamily="34" charset="0"/>
              </a:rPr>
              <a:t>dati</a:t>
            </a:r>
            <a:r>
              <a:rPr lang="ro-RO" sz="1200" dirty="0">
                <a:solidFill>
                  <a:srgbClr val="C8254E"/>
                </a:solidFill>
                <a:effectLst/>
                <a:latin typeface="Consolas" panose="020B0609020204030204" pitchFamily="49" charset="0"/>
                <a:ea typeface="Calibri" panose="020F0502020204030204" pitchFamily="34" charset="0"/>
                <a:cs typeface="Arial" panose="020B0604020202020204" pitchFamily="34" charset="0"/>
              </a:rPr>
              <a:t> n=</a:t>
            </a:r>
            <a:r>
              <a:rPr lang="ro-RO" sz="1200" dirty="0">
                <a:effectLst/>
                <a:latin typeface="Consolas" panose="020B0609020204030204" pitchFamily="49" charset="0"/>
                <a:ea typeface="Calibri" panose="020F0502020204030204" pitchFamily="34" charset="0"/>
                <a:cs typeface="Arial" panose="020B0604020202020204" pitchFamily="34" charset="0"/>
              </a:rPr>
              <a:t>"; cin&gt;&gt;n;</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m=n;</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a:t>
            </a:r>
            <a:r>
              <a:rPr lang="ro-RO" sz="1200" i="1" dirty="0" err="1">
                <a:solidFill>
                  <a:srgbClr val="008000"/>
                </a:solidFill>
                <a:effectLst/>
                <a:latin typeface="Consolas" panose="020B0609020204030204" pitchFamily="49" charset="0"/>
                <a:ea typeface="Calibri" panose="020F0502020204030204" pitchFamily="34" charset="0"/>
                <a:cs typeface="Arial" panose="020B0604020202020204" pitchFamily="34" charset="0"/>
              </a:rPr>
              <a:t>initial</a:t>
            </a:r>
            <a:r>
              <a:rPr lang="ro-RO" sz="1200" i="1" dirty="0">
                <a:solidFill>
                  <a:srgbClr val="008000"/>
                </a:solidFill>
                <a:effectLst/>
                <a:latin typeface="Consolas" panose="020B0609020204030204" pitchFamily="49" charset="0"/>
                <a:ea typeface="Calibri" panose="020F0502020204030204" pitchFamily="34" charset="0"/>
                <a:cs typeface="Arial" panose="020B0604020202020204" pitchFamily="34" charset="0"/>
              </a:rPr>
              <a:t> - discurile pe tija A</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for </a:t>
            </a:r>
            <a:r>
              <a:rPr lang="ro-RO" sz="1200" dirty="0">
                <a:effectLst/>
                <a:latin typeface="Consolas" panose="020B0609020204030204" pitchFamily="49" charset="0"/>
                <a:ea typeface="Calibri" panose="020F0502020204030204" pitchFamily="34" charset="0"/>
                <a:cs typeface="Arial" panose="020B0604020202020204" pitchFamily="34" charset="0"/>
              </a:rPr>
              <a:t>(i=0; i&lt;n; i++)</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a[i]=i+1;</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print();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dirty="0" err="1">
                <a:effectLst/>
                <a:latin typeface="Consolas" panose="020B0609020204030204" pitchFamily="49" charset="0"/>
                <a:ea typeface="Calibri" panose="020F0502020204030204" pitchFamily="34" charset="0"/>
                <a:cs typeface="Arial" panose="020B0604020202020204" pitchFamily="34" charset="0"/>
              </a:rPr>
              <a:t>hanoi</a:t>
            </a:r>
            <a:r>
              <a:rPr lang="ro-RO" sz="1200" dirty="0">
                <a:effectLst/>
                <a:latin typeface="Consolas" panose="020B0609020204030204" pitchFamily="49" charset="0"/>
                <a:ea typeface="Calibri" panose="020F0502020204030204" pitchFamily="34" charset="0"/>
                <a:cs typeface="Arial" panose="020B0604020202020204" pitchFamily="34" charset="0"/>
              </a:rPr>
              <a:t>(</a:t>
            </a:r>
            <a:r>
              <a:rPr lang="ro-RO" sz="1200" dirty="0" err="1">
                <a:effectLst/>
                <a:latin typeface="Consolas" panose="020B0609020204030204" pitchFamily="49" charset="0"/>
                <a:ea typeface="Calibri" panose="020F0502020204030204" pitchFamily="34" charset="0"/>
                <a:cs typeface="Arial" panose="020B0604020202020204" pitchFamily="34" charset="0"/>
              </a:rPr>
              <a:t>a,c,b,n</a:t>
            </a:r>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  </a:t>
            </a:r>
            <a:r>
              <a:rPr lang="ro-RO" sz="1200" b="1" dirty="0" err="1">
                <a:solidFill>
                  <a:srgbClr val="000080"/>
                </a:solidFill>
                <a:effectLst/>
                <a:latin typeface="Consolas" panose="020B0609020204030204" pitchFamily="49" charset="0"/>
                <a:ea typeface="Calibri" panose="020F0502020204030204" pitchFamily="34" charset="0"/>
                <a:cs typeface="Arial" panose="020B0604020202020204" pitchFamily="34" charset="0"/>
              </a:rPr>
              <a:t>return</a:t>
            </a:r>
            <a:r>
              <a:rPr lang="ro-RO" sz="1200" b="1" dirty="0">
                <a:solidFill>
                  <a:srgbClr val="000080"/>
                </a:solidFill>
                <a:effectLst/>
                <a:latin typeface="Consolas" panose="020B0609020204030204" pitchFamily="49" charset="0"/>
                <a:ea typeface="Calibri" panose="020F0502020204030204" pitchFamily="34" charset="0"/>
                <a:cs typeface="Arial" panose="020B0604020202020204" pitchFamily="34" charset="0"/>
              </a:rPr>
              <a:t> </a:t>
            </a:r>
            <a:r>
              <a:rPr lang="ro-RO" sz="1200" dirty="0">
                <a:effectLst/>
                <a:latin typeface="Consolas" panose="020B0609020204030204" pitchFamily="49" charset="0"/>
                <a:ea typeface="Calibri" panose="020F0502020204030204" pitchFamily="34" charset="0"/>
                <a:cs typeface="Arial" panose="020B0604020202020204" pitchFamily="34" charset="0"/>
              </a:rPr>
              <a:t>0;</a:t>
            </a:r>
            <a:endParaRPr lang="ro-RO"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ro-RO" sz="1200" dirty="0">
                <a:effectLst/>
                <a:latin typeface="Consolas" panose="020B0609020204030204" pitchFamily="49" charset="0"/>
                <a:ea typeface="Calibri" panose="020F0502020204030204" pitchFamily="34" charset="0"/>
                <a:cs typeface="Arial" panose="020B0604020202020204" pitchFamily="34" charset="0"/>
              </a:rPr>
              <a:t>}</a:t>
            </a:r>
            <a:endParaRPr lang="ro-RO"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7500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1053-78BD-4AFE-9274-5FB2945790FC}"/>
              </a:ext>
            </a:extLst>
          </p:cNvPr>
          <p:cNvSpPr>
            <a:spLocks noGrp="1"/>
          </p:cNvSpPr>
          <p:nvPr>
            <p:ph type="title"/>
          </p:nvPr>
        </p:nvSpPr>
        <p:spPr/>
        <p:txBody>
          <a:bodyPr/>
          <a:lstStyle/>
          <a:p>
            <a:endParaRPr lang="ro-RO" dirty="0"/>
          </a:p>
        </p:txBody>
      </p:sp>
      <p:sp>
        <p:nvSpPr>
          <p:cNvPr id="3" name="Content Placeholder 2">
            <a:extLst>
              <a:ext uri="{FF2B5EF4-FFF2-40B4-BE49-F238E27FC236}">
                <a16:creationId xmlns:a16="http://schemas.microsoft.com/office/drawing/2014/main" id="{65BC7C72-8CF3-43EA-A445-5DC872A70AA7}"/>
              </a:ext>
            </a:extLst>
          </p:cNvPr>
          <p:cNvSpPr>
            <a:spLocks noGrp="1"/>
          </p:cNvSpPr>
          <p:nvPr>
            <p:ph idx="1"/>
          </p:nvPr>
        </p:nvSpPr>
        <p:spPr/>
        <p:txBody>
          <a:bodyPr/>
          <a:lstStyle/>
          <a:p>
            <a:r>
              <a:rPr lang="en-US" dirty="0"/>
              <a:t>De </a:t>
            </a:r>
            <a:r>
              <a:rPr lang="en-US" dirty="0" err="1"/>
              <a:t>rezolvat</a:t>
            </a:r>
            <a:r>
              <a:rPr lang="en-US" dirty="0"/>
              <a:t> </a:t>
            </a:r>
            <a:r>
              <a:rPr lang="en-US" dirty="0" err="1"/>
              <a:t>problemele</a:t>
            </a:r>
            <a:r>
              <a:rPr lang="en-US" dirty="0"/>
              <a:t> la </a:t>
            </a:r>
            <a:r>
              <a:rPr lang="en-US" dirty="0" err="1"/>
              <a:t>tema</a:t>
            </a:r>
            <a:r>
              <a:rPr lang="en-US" dirty="0"/>
              <a:t> </a:t>
            </a:r>
            <a:r>
              <a:rPr lang="en-US" i="1" dirty="0">
                <a:solidFill>
                  <a:srgbClr val="0070C0"/>
                </a:solidFill>
              </a:rPr>
              <a:t>Divide et </a:t>
            </a:r>
            <a:r>
              <a:rPr lang="en-US" i="1" dirty="0" err="1">
                <a:solidFill>
                  <a:srgbClr val="0070C0"/>
                </a:solidFill>
              </a:rPr>
              <a:t>Impera</a:t>
            </a:r>
            <a:r>
              <a:rPr lang="en-US" dirty="0"/>
              <a:t> (cl.10)  de pe </a:t>
            </a:r>
            <a:r>
              <a:rPr lang="en-US" dirty="0">
                <a:solidFill>
                  <a:srgbClr val="0070C0"/>
                </a:solidFill>
                <a:hlinkClick r:id="rId2">
                  <a:extLst>
                    <a:ext uri="{A12FA001-AC4F-418D-AE19-62706E023703}">
                      <ahyp:hlinkClr xmlns:ahyp="http://schemas.microsoft.com/office/drawing/2018/hyperlinkcolor" val="tx"/>
                    </a:ext>
                  </a:extLst>
                </a:hlinkClick>
              </a:rPr>
              <a:t>https://www.pbinfo.ro/probleme/categorii/94/divide-et-impera</a:t>
            </a:r>
            <a:endParaRPr lang="en-US" dirty="0">
              <a:solidFill>
                <a:srgbClr val="0070C0"/>
              </a:solidFill>
            </a:endParaRPr>
          </a:p>
          <a:p>
            <a:endParaRPr lang="en-US" dirty="0">
              <a:solidFill>
                <a:srgbClr val="0070C0"/>
              </a:solidFill>
            </a:endParaRPr>
          </a:p>
          <a:p>
            <a:r>
              <a:rPr lang="en-US" sz="2400" u="sng" dirty="0">
                <a:solidFill>
                  <a:srgbClr val="C7254E"/>
                </a:solidFill>
                <a:latin typeface="Consolas" panose="020B0609020204030204" pitchFamily="49" charset="0"/>
                <a:hlinkClick r:id="rId3">
                  <a:extLst>
                    <a:ext uri="{A12FA001-AC4F-418D-AE19-62706E023703}">
                      <ahyp:hlinkClr xmlns:ahyp="http://schemas.microsoft.com/office/drawing/2018/hyperlinkcolor" val="tx"/>
                    </a:ext>
                  </a:extLst>
                </a:hlinkClick>
              </a:rPr>
              <a:t>#1148 Ex</a:t>
            </a:r>
            <a:r>
              <a:rPr lang="ro-RO" sz="2400" u="sng" dirty="0" err="1">
                <a:solidFill>
                  <a:srgbClr val="C7254E"/>
                </a:solidFill>
                <a:latin typeface="Consolas" panose="020B0609020204030204" pitchFamily="49" charset="0"/>
                <a:hlinkClick r:id="rId3">
                  <a:extLst>
                    <a:ext uri="{A12FA001-AC4F-418D-AE19-62706E023703}">
                      <ahyp:hlinkClr xmlns:ahyp="http://schemas.microsoft.com/office/drawing/2018/hyperlinkcolor" val="tx"/>
                    </a:ext>
                  </a:extLst>
                </a:hlinkClick>
              </a:rPr>
              <a:t>istaImpareDivImp</a:t>
            </a:r>
            <a:endParaRPr lang="en-US" sz="2400" u="sng" dirty="0">
              <a:solidFill>
                <a:srgbClr val="C7254E"/>
              </a:solidFill>
              <a:latin typeface="Consolas" panose="020B0609020204030204" pitchFamily="49" charset="0"/>
            </a:endParaRPr>
          </a:p>
          <a:p>
            <a:r>
              <a:rPr lang="en-US" sz="2400" u="sng" dirty="0">
                <a:solidFill>
                  <a:srgbClr val="C7254E"/>
                </a:solidFill>
                <a:latin typeface="Consolas" panose="020B0609020204030204" pitchFamily="49" charset="0"/>
                <a:hlinkClick r:id="rId4">
                  <a:extLst>
                    <a:ext uri="{A12FA001-AC4F-418D-AE19-62706E023703}">
                      <ahyp:hlinkClr xmlns:ahyp="http://schemas.microsoft.com/office/drawing/2018/hyperlinkcolor" val="tx"/>
                    </a:ext>
                  </a:extLst>
                </a:hlinkClick>
              </a:rPr>
              <a:t>#1017 </a:t>
            </a:r>
            <a:r>
              <a:rPr lang="ro-RO" sz="2400" u="sng" dirty="0" err="1">
                <a:solidFill>
                  <a:srgbClr val="C7254E"/>
                </a:solidFill>
                <a:latin typeface="Consolas" panose="020B0609020204030204" pitchFamily="49" charset="0"/>
                <a:hlinkClick r:id="rId4">
                  <a:extLst>
                    <a:ext uri="{A12FA001-AC4F-418D-AE19-62706E023703}">
                      <ahyp:hlinkClr xmlns:ahyp="http://schemas.microsoft.com/office/drawing/2018/hyperlinkcolor" val="tx"/>
                    </a:ext>
                  </a:extLst>
                </a:hlinkClick>
              </a:rPr>
              <a:t>SumPareVec</a:t>
            </a:r>
            <a:endParaRPr lang="en-US" sz="2400" u="sng" dirty="0">
              <a:solidFill>
                <a:srgbClr val="C7254E"/>
              </a:solidFill>
              <a:latin typeface="Consolas" panose="020B0609020204030204" pitchFamily="49" charset="0"/>
            </a:endParaRPr>
          </a:p>
          <a:p>
            <a:r>
              <a:rPr lang="en-US" sz="2400" u="sng" dirty="0">
                <a:solidFill>
                  <a:srgbClr val="C7254E"/>
                </a:solidFill>
                <a:latin typeface="Consolas" panose="020B0609020204030204" pitchFamily="49" charset="0"/>
                <a:hlinkClick r:id="rId5">
                  <a:extLst>
                    <a:ext uri="{A12FA001-AC4F-418D-AE19-62706E023703}">
                      <ahyp:hlinkClr xmlns:ahyp="http://schemas.microsoft.com/office/drawing/2018/hyperlinkcolor" val="tx"/>
                    </a:ext>
                  </a:extLst>
                </a:hlinkClick>
              </a:rPr>
              <a:t>#4260 </a:t>
            </a:r>
            <a:r>
              <a:rPr lang="ro-RO" sz="2400" u="sng" dirty="0" err="1">
                <a:solidFill>
                  <a:srgbClr val="C7254E"/>
                </a:solidFill>
                <a:latin typeface="Consolas" panose="020B0609020204030204" pitchFamily="49" charset="0"/>
                <a:hlinkClick r:id="rId5">
                  <a:extLst>
                    <a:ext uri="{A12FA001-AC4F-418D-AE19-62706E023703}">
                      <ahyp:hlinkClr xmlns:ahyp="http://schemas.microsoft.com/office/drawing/2018/hyperlinkcolor" val="tx"/>
                    </a:ext>
                  </a:extLst>
                </a:hlinkClick>
              </a:rPr>
              <a:t>NrXDivImp</a:t>
            </a:r>
            <a:endParaRPr lang="en-US" sz="2400" u="sng" dirty="0">
              <a:solidFill>
                <a:srgbClr val="C7254E"/>
              </a:solidFill>
              <a:latin typeface="Consolas" panose="020B0609020204030204" pitchFamily="49" charset="0"/>
              <a:hlinkClick r:id="rId5">
                <a:extLst>
                  <a:ext uri="{A12FA001-AC4F-418D-AE19-62706E023703}">
                    <ahyp:hlinkClr xmlns:ahyp="http://schemas.microsoft.com/office/drawing/2018/hyperlinkcolor" val="tx"/>
                  </a:ext>
                </a:extLst>
              </a:hlinkClick>
            </a:endParaRPr>
          </a:p>
          <a:p>
            <a:r>
              <a:rPr lang="en-US" sz="2400" u="sng" dirty="0">
                <a:solidFill>
                  <a:srgbClr val="C7254E"/>
                </a:solidFill>
                <a:latin typeface="Consolas" panose="020B0609020204030204" pitchFamily="49" charset="0"/>
                <a:hlinkClick r:id="rId6">
                  <a:extLst>
                    <a:ext uri="{A12FA001-AC4F-418D-AE19-62706E023703}">
                      <ahyp:hlinkClr xmlns:ahyp="http://schemas.microsoft.com/office/drawing/2018/hyperlinkcolor" val="tx"/>
                    </a:ext>
                  </a:extLst>
                </a:hlinkClick>
              </a:rPr>
              <a:t>#4261 </a:t>
            </a:r>
            <a:r>
              <a:rPr lang="ro-RO" sz="2400" u="sng" dirty="0" err="1">
                <a:solidFill>
                  <a:srgbClr val="C7254E"/>
                </a:solidFill>
                <a:latin typeface="Consolas" panose="020B0609020204030204" pitchFamily="49" charset="0"/>
                <a:hlinkClick r:id="rId6">
                  <a:extLst>
                    <a:ext uri="{A12FA001-AC4F-418D-AE19-62706E023703}">
                      <ahyp:hlinkClr xmlns:ahyp="http://schemas.microsoft.com/office/drawing/2018/hyperlinkcolor" val="tx"/>
                    </a:ext>
                  </a:extLst>
                </a:hlinkClick>
              </a:rPr>
              <a:t>AlternDivImp</a:t>
            </a:r>
            <a:endParaRPr lang="en-US" sz="2400" u="sng" dirty="0">
              <a:solidFill>
                <a:srgbClr val="C7254E"/>
              </a:solidFill>
              <a:latin typeface="Consolas" panose="020B0609020204030204" pitchFamily="49" charset="0"/>
            </a:endParaRPr>
          </a:p>
          <a:p>
            <a:r>
              <a:rPr lang="en-US" sz="2400" u="sng" dirty="0">
                <a:solidFill>
                  <a:srgbClr val="C7254E"/>
                </a:solidFill>
                <a:latin typeface="Consolas" panose="020B0609020204030204" pitchFamily="49" charset="0"/>
                <a:hlinkClick r:id="rId7">
                  <a:extLst>
                    <a:ext uri="{A12FA001-AC4F-418D-AE19-62706E023703}">
                      <ahyp:hlinkClr xmlns:ahyp="http://schemas.microsoft.com/office/drawing/2018/hyperlinkcolor" val="tx"/>
                    </a:ext>
                  </a:extLst>
                </a:hlinkClick>
              </a:rPr>
              <a:t>#1149 </a:t>
            </a:r>
            <a:r>
              <a:rPr lang="ro-RO" sz="2400" u="sng" dirty="0" err="1">
                <a:solidFill>
                  <a:srgbClr val="C7254E"/>
                </a:solidFill>
                <a:latin typeface="Consolas" panose="020B0609020204030204" pitchFamily="49" charset="0"/>
                <a:hlinkClick r:id="rId7">
                  <a:extLst>
                    <a:ext uri="{A12FA001-AC4F-418D-AE19-62706E023703}">
                      <ahyp:hlinkClr xmlns:ahyp="http://schemas.microsoft.com/office/drawing/2018/hyperlinkcolor" val="tx"/>
                    </a:ext>
                  </a:extLst>
                </a:hlinkClick>
              </a:rPr>
              <a:t>ExistaPrimeDivImp</a:t>
            </a:r>
            <a:endParaRPr lang="ro-RO" sz="2400" u="sng" dirty="0">
              <a:solidFill>
                <a:srgbClr val="C7254E"/>
              </a:solidFill>
              <a:latin typeface="Consolas" panose="020B0609020204030204" pitchFamily="49" charset="0"/>
            </a:endParaRPr>
          </a:p>
          <a:p>
            <a:endParaRPr lang="ro-RO" b="0" i="0" dirty="0">
              <a:solidFill>
                <a:srgbClr val="31708F"/>
              </a:solidFill>
              <a:effectLst/>
              <a:latin typeface="Helvetica Neue"/>
            </a:endParaRPr>
          </a:p>
          <a:p>
            <a:endParaRPr lang="en-US" dirty="0">
              <a:solidFill>
                <a:srgbClr val="31708F"/>
              </a:solidFill>
              <a:latin typeface="Helvetica Neue"/>
              <a:hlinkClick r:id="rId5"/>
            </a:endParaRPr>
          </a:p>
          <a:p>
            <a:endParaRPr lang="ro-RO" b="0" i="0" dirty="0">
              <a:solidFill>
                <a:srgbClr val="31708F"/>
              </a:solidFill>
              <a:effectLst/>
              <a:latin typeface="Helvetica Neue"/>
            </a:endParaRPr>
          </a:p>
          <a:p>
            <a:endParaRPr lang="ro-RO" b="0" i="0" dirty="0">
              <a:solidFill>
                <a:srgbClr val="337AB7"/>
              </a:solidFill>
              <a:effectLst/>
              <a:latin typeface="Helvetica Neue"/>
            </a:endParaRPr>
          </a:p>
          <a:p>
            <a:endParaRPr lang="ro-RO" b="0" i="0" dirty="0">
              <a:solidFill>
                <a:srgbClr val="31708F"/>
              </a:solidFill>
              <a:effectLst/>
              <a:latin typeface="Helvetica Neue"/>
            </a:endParaRPr>
          </a:p>
          <a:p>
            <a:endParaRPr lang="en-US" dirty="0">
              <a:solidFill>
                <a:srgbClr val="0070C0"/>
              </a:solidFill>
            </a:endParaRPr>
          </a:p>
          <a:p>
            <a:endParaRPr lang="en-US" dirty="0">
              <a:solidFill>
                <a:srgbClr val="0070C0"/>
              </a:solidFill>
            </a:endParaRPr>
          </a:p>
          <a:p>
            <a:endParaRPr lang="ro-RO" dirty="0"/>
          </a:p>
        </p:txBody>
      </p:sp>
    </p:spTree>
    <p:extLst>
      <p:ext uri="{BB962C8B-B14F-4D97-AF65-F5344CB8AC3E}">
        <p14:creationId xmlns:p14="http://schemas.microsoft.com/office/powerpoint/2010/main" val="315401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C88E-29FF-41D0-A9E5-B40DA6130F72}"/>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0C2760F5-6191-48D3-8E6F-A764037105E5}"/>
              </a:ext>
            </a:extLst>
          </p:cNvPr>
          <p:cNvSpPr>
            <a:spLocks noGrp="1"/>
          </p:cNvSpPr>
          <p:nvPr>
            <p:ph idx="1"/>
          </p:nvPr>
        </p:nvSpPr>
        <p:spPr/>
        <p:txBody>
          <a:bodyPr/>
          <a:lstStyle/>
          <a:p>
            <a:pPr algn="just"/>
            <a:r>
              <a:rPr lang="ro-RO" b="0" i="0" dirty="0">
                <a:solidFill>
                  <a:srgbClr val="323232"/>
                </a:solidFill>
                <a:effectLst/>
              </a:rPr>
              <a:t>Dacă detailăm procesul de divizare cu încă un nivel, modelul devine mai complex, dar se observă mai clar structura lui recursivă:</a:t>
            </a:r>
            <a:endParaRPr lang="ro-RO" dirty="0"/>
          </a:p>
        </p:txBody>
      </p:sp>
      <p:grpSp>
        <p:nvGrpSpPr>
          <p:cNvPr id="56" name="Group 55">
            <a:extLst>
              <a:ext uri="{FF2B5EF4-FFF2-40B4-BE49-F238E27FC236}">
                <a16:creationId xmlns:a16="http://schemas.microsoft.com/office/drawing/2014/main" id="{84EBC80B-4F72-4AF5-94E9-4A963A41436E}"/>
              </a:ext>
            </a:extLst>
          </p:cNvPr>
          <p:cNvGrpSpPr/>
          <p:nvPr/>
        </p:nvGrpSpPr>
        <p:grpSpPr>
          <a:xfrm>
            <a:off x="2820959" y="2227383"/>
            <a:ext cx="6561793" cy="3865913"/>
            <a:chOff x="4932619" y="1989000"/>
            <a:chExt cx="6561793" cy="3865913"/>
          </a:xfrm>
        </p:grpSpPr>
        <p:sp>
          <p:nvSpPr>
            <p:cNvPr id="6" name="TextBox 5">
              <a:extLst>
                <a:ext uri="{FF2B5EF4-FFF2-40B4-BE49-F238E27FC236}">
                  <a16:creationId xmlns:a16="http://schemas.microsoft.com/office/drawing/2014/main" id="{180D2A1F-70B0-40AE-B2FE-AE717CBC3614}"/>
                </a:ext>
              </a:extLst>
            </p:cNvPr>
            <p:cNvSpPr txBox="1"/>
            <p:nvPr/>
          </p:nvSpPr>
          <p:spPr>
            <a:xfrm>
              <a:off x="7942957" y="1989000"/>
              <a:ext cx="1296144" cy="261610"/>
            </a:xfrm>
            <a:prstGeom prst="rect">
              <a:avLst/>
            </a:prstGeom>
            <a:solidFill>
              <a:srgbClr val="002060"/>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Problema inițială</a:t>
              </a:r>
            </a:p>
          </p:txBody>
        </p:sp>
        <p:sp>
          <p:nvSpPr>
            <p:cNvPr id="7" name="TextBox 6">
              <a:extLst>
                <a:ext uri="{FF2B5EF4-FFF2-40B4-BE49-F238E27FC236}">
                  <a16:creationId xmlns:a16="http://schemas.microsoft.com/office/drawing/2014/main" id="{9BF67097-AE48-4FD9-8450-2A0F38AD00BC}"/>
                </a:ext>
              </a:extLst>
            </p:cNvPr>
            <p:cNvSpPr txBox="1"/>
            <p:nvPr/>
          </p:nvSpPr>
          <p:spPr>
            <a:xfrm>
              <a:off x="9478268" y="2607380"/>
              <a:ext cx="1296144" cy="261610"/>
            </a:xfrm>
            <a:prstGeom prst="rect">
              <a:avLst/>
            </a:prstGeom>
            <a:solidFill>
              <a:schemeClr val="accent2">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Subproblema 2</a:t>
              </a:r>
            </a:p>
          </p:txBody>
        </p:sp>
        <p:sp>
          <p:nvSpPr>
            <p:cNvPr id="8" name="TextBox 7">
              <a:extLst>
                <a:ext uri="{FF2B5EF4-FFF2-40B4-BE49-F238E27FC236}">
                  <a16:creationId xmlns:a16="http://schemas.microsoft.com/office/drawing/2014/main" id="{0A6967D9-4FE8-4E17-8C2A-7978FA57A5EF}"/>
                </a:ext>
              </a:extLst>
            </p:cNvPr>
            <p:cNvSpPr txBox="1"/>
            <p:nvPr/>
          </p:nvSpPr>
          <p:spPr>
            <a:xfrm>
              <a:off x="6454412" y="2607380"/>
              <a:ext cx="1296144" cy="261610"/>
            </a:xfrm>
            <a:prstGeom prst="rect">
              <a:avLst/>
            </a:prstGeom>
            <a:solidFill>
              <a:schemeClr val="accent2">
                <a:lumMod val="50000"/>
              </a:schemeClr>
            </a:solidFill>
          </p:spPr>
          <p:txBody>
            <a:bodyPr wrap="square" rtlCol="0">
              <a:spAutoFit/>
            </a:bodyPr>
            <a:lstStyle/>
            <a:p>
              <a:pPr algn="ctr"/>
              <a:r>
                <a:rPr lang="ro-RO" sz="1100">
                  <a:solidFill>
                    <a:schemeClr val="bg1"/>
                  </a:solidFill>
                  <a:latin typeface="Calibri" panose="020F0502020204030204" pitchFamily="34" charset="0"/>
                  <a:cs typeface="Calibri" panose="020F0502020204030204" pitchFamily="34" charset="0"/>
                </a:rPr>
                <a:t>Subproblema 1</a:t>
              </a:r>
            </a:p>
          </p:txBody>
        </p:sp>
        <p:sp>
          <p:nvSpPr>
            <p:cNvPr id="9" name="TextBox 8">
              <a:extLst>
                <a:ext uri="{FF2B5EF4-FFF2-40B4-BE49-F238E27FC236}">
                  <a16:creationId xmlns:a16="http://schemas.microsoft.com/office/drawing/2014/main" id="{217EFFD2-0A67-4641-8563-186F4A87F1CB}"/>
                </a:ext>
              </a:extLst>
            </p:cNvPr>
            <p:cNvSpPr txBox="1"/>
            <p:nvPr/>
          </p:nvSpPr>
          <p:spPr>
            <a:xfrm>
              <a:off x="7174412" y="3669566"/>
              <a:ext cx="1296144" cy="430887"/>
            </a:xfrm>
            <a:prstGeom prst="rect">
              <a:avLst/>
            </a:prstGeom>
            <a:solidFill>
              <a:schemeClr val="accent5">
                <a:lumMod val="50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12</a:t>
              </a:r>
            </a:p>
          </p:txBody>
        </p:sp>
        <p:sp>
          <p:nvSpPr>
            <p:cNvPr id="10" name="TextBox 9">
              <a:extLst>
                <a:ext uri="{FF2B5EF4-FFF2-40B4-BE49-F238E27FC236}">
                  <a16:creationId xmlns:a16="http://schemas.microsoft.com/office/drawing/2014/main" id="{9B399F7D-4368-4DBF-AD8A-BBF67B5910C6}"/>
                </a:ext>
              </a:extLst>
            </p:cNvPr>
            <p:cNvSpPr txBox="1"/>
            <p:nvPr/>
          </p:nvSpPr>
          <p:spPr>
            <a:xfrm>
              <a:off x="5730148" y="3669566"/>
              <a:ext cx="1296144" cy="430887"/>
            </a:xfrm>
            <a:prstGeom prst="rect">
              <a:avLst/>
            </a:prstGeom>
            <a:solidFill>
              <a:schemeClr val="accent5">
                <a:lumMod val="50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11</a:t>
              </a:r>
            </a:p>
          </p:txBody>
        </p:sp>
        <p:sp>
          <p:nvSpPr>
            <p:cNvPr id="11" name="TextBox 10">
              <a:extLst>
                <a:ext uri="{FF2B5EF4-FFF2-40B4-BE49-F238E27FC236}">
                  <a16:creationId xmlns:a16="http://schemas.microsoft.com/office/drawing/2014/main" id="{ACD32A6F-C8D9-46C3-9CC7-5AC85C501ED0}"/>
                </a:ext>
              </a:extLst>
            </p:cNvPr>
            <p:cNvSpPr txBox="1"/>
            <p:nvPr/>
          </p:nvSpPr>
          <p:spPr>
            <a:xfrm>
              <a:off x="6454412" y="4585156"/>
              <a:ext cx="1404000" cy="432000"/>
            </a:xfrm>
            <a:prstGeom prst="rect">
              <a:avLst/>
            </a:prstGeom>
            <a:solidFill>
              <a:schemeClr val="accent2">
                <a:lumMod val="50000"/>
              </a:schemeClr>
            </a:solidFill>
            <a:ln>
              <a:solidFill>
                <a:schemeClr val="accent2">
                  <a:lumMod val="50000"/>
                </a:schemeClr>
              </a:solidFill>
            </a:ln>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de nivel 1</a:t>
              </a:r>
            </a:p>
          </p:txBody>
        </p:sp>
        <p:sp>
          <p:nvSpPr>
            <p:cNvPr id="12" name="TextBox 11">
              <a:extLst>
                <a:ext uri="{FF2B5EF4-FFF2-40B4-BE49-F238E27FC236}">
                  <a16:creationId xmlns:a16="http://schemas.microsoft.com/office/drawing/2014/main" id="{E0F9949C-AA6F-48A8-9B39-9709C946042E}"/>
                </a:ext>
              </a:extLst>
            </p:cNvPr>
            <p:cNvSpPr txBox="1"/>
            <p:nvPr/>
          </p:nvSpPr>
          <p:spPr>
            <a:xfrm>
              <a:off x="8105029" y="2277853"/>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Desparte</a:t>
              </a:r>
            </a:p>
          </p:txBody>
        </p:sp>
        <p:cxnSp>
          <p:nvCxnSpPr>
            <p:cNvPr id="16" name="Straight Arrow Connector 15">
              <a:extLst>
                <a:ext uri="{FF2B5EF4-FFF2-40B4-BE49-F238E27FC236}">
                  <a16:creationId xmlns:a16="http://schemas.microsoft.com/office/drawing/2014/main" id="{933D85BD-C26C-4587-B075-9667ADCBE782}"/>
                </a:ext>
              </a:extLst>
            </p:cNvPr>
            <p:cNvCxnSpPr>
              <a:stCxn id="6" idx="2"/>
              <a:endCxn id="8" idx="0"/>
            </p:cNvCxnSpPr>
            <p:nvPr/>
          </p:nvCxnSpPr>
          <p:spPr>
            <a:xfrm flipH="1">
              <a:off x="7102484" y="2250610"/>
              <a:ext cx="1488545" cy="356770"/>
            </a:xfrm>
            <a:prstGeom prst="straightConnector1">
              <a:avLst/>
            </a:prstGeom>
            <a:ln>
              <a:solidFill>
                <a:srgbClr val="002060"/>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28ECDE-5A53-48A5-BA7A-91F174F3840B}"/>
                </a:ext>
              </a:extLst>
            </p:cNvPr>
            <p:cNvCxnSpPr>
              <a:cxnSpLocks/>
              <a:endCxn id="10" idx="0"/>
            </p:cNvCxnSpPr>
            <p:nvPr/>
          </p:nvCxnSpPr>
          <p:spPr>
            <a:xfrm>
              <a:off x="6378220" y="3385326"/>
              <a:ext cx="0" cy="284240"/>
            </a:xfrm>
            <a:prstGeom prst="straightConnector1">
              <a:avLst/>
            </a:prstGeom>
            <a:ln>
              <a:solidFill>
                <a:schemeClr val="accent3">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1CBBAD-9BD0-4239-94AC-B017ED912C7B}"/>
                </a:ext>
              </a:extLst>
            </p:cNvPr>
            <p:cNvCxnSpPr>
              <a:cxnSpLocks/>
              <a:endCxn id="9" idx="0"/>
            </p:cNvCxnSpPr>
            <p:nvPr/>
          </p:nvCxnSpPr>
          <p:spPr>
            <a:xfrm>
              <a:off x="7822484" y="3385326"/>
              <a:ext cx="0" cy="284240"/>
            </a:xfrm>
            <a:prstGeom prst="straightConnector1">
              <a:avLst/>
            </a:prstGeom>
            <a:ln>
              <a:solidFill>
                <a:schemeClr val="accent3">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449A79F-BDF6-41B5-A159-9B66857642FC}"/>
                </a:ext>
              </a:extLst>
            </p:cNvPr>
            <p:cNvCxnSpPr>
              <a:stCxn id="10" idx="2"/>
              <a:endCxn id="11" idx="0"/>
            </p:cNvCxnSpPr>
            <p:nvPr/>
          </p:nvCxnSpPr>
          <p:spPr>
            <a:xfrm>
              <a:off x="6378220" y="4100453"/>
              <a:ext cx="778192" cy="484703"/>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E04291-E0D4-43BE-875B-99F3E69F3130}"/>
                </a:ext>
              </a:extLst>
            </p:cNvPr>
            <p:cNvCxnSpPr>
              <a:stCxn id="6" idx="2"/>
              <a:endCxn id="7" idx="0"/>
            </p:cNvCxnSpPr>
            <p:nvPr/>
          </p:nvCxnSpPr>
          <p:spPr>
            <a:xfrm>
              <a:off x="8591029" y="2250610"/>
              <a:ext cx="1535311" cy="356770"/>
            </a:xfrm>
            <a:prstGeom prst="straightConnector1">
              <a:avLst/>
            </a:prstGeom>
            <a:ln>
              <a:solidFill>
                <a:srgbClr val="002060"/>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FCFF5B-EBA0-45CF-B852-9F5372850D0B}"/>
                </a:ext>
              </a:extLst>
            </p:cNvPr>
            <p:cNvCxnSpPr>
              <a:stCxn id="9" idx="2"/>
              <a:endCxn id="11" idx="0"/>
            </p:cNvCxnSpPr>
            <p:nvPr/>
          </p:nvCxnSpPr>
          <p:spPr>
            <a:xfrm flipH="1">
              <a:off x="7156412" y="4100453"/>
              <a:ext cx="666072" cy="484703"/>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6DEFBBA-CA79-444C-A1C1-6EDE6E48F6AC}"/>
                </a:ext>
              </a:extLst>
            </p:cNvPr>
            <p:cNvSpPr txBox="1"/>
            <p:nvPr/>
          </p:nvSpPr>
          <p:spPr>
            <a:xfrm>
              <a:off x="7174412" y="3167390"/>
              <a:ext cx="1296144" cy="261610"/>
            </a:xfrm>
            <a:prstGeom prst="rect">
              <a:avLst/>
            </a:prstGeom>
            <a:solidFill>
              <a:schemeClr val="accent4">
                <a:lumMod val="75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Subproblema 12</a:t>
              </a:r>
            </a:p>
          </p:txBody>
        </p:sp>
        <p:sp>
          <p:nvSpPr>
            <p:cNvPr id="25" name="TextBox 24">
              <a:extLst>
                <a:ext uri="{FF2B5EF4-FFF2-40B4-BE49-F238E27FC236}">
                  <a16:creationId xmlns:a16="http://schemas.microsoft.com/office/drawing/2014/main" id="{BB5FA0A7-1E71-4474-B112-A84B7F62C8FF}"/>
                </a:ext>
              </a:extLst>
            </p:cNvPr>
            <p:cNvSpPr txBox="1"/>
            <p:nvPr/>
          </p:nvSpPr>
          <p:spPr>
            <a:xfrm>
              <a:off x="5734412" y="3167390"/>
              <a:ext cx="1296144" cy="261610"/>
            </a:xfrm>
            <a:prstGeom prst="rect">
              <a:avLst/>
            </a:prstGeom>
            <a:solidFill>
              <a:schemeClr val="accent4">
                <a:lumMod val="75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Subproblema 11</a:t>
              </a:r>
            </a:p>
          </p:txBody>
        </p:sp>
        <p:sp>
          <p:nvSpPr>
            <p:cNvPr id="26" name="TextBox 25">
              <a:extLst>
                <a:ext uri="{FF2B5EF4-FFF2-40B4-BE49-F238E27FC236}">
                  <a16:creationId xmlns:a16="http://schemas.microsoft.com/office/drawing/2014/main" id="{69266787-4731-4A03-9FF9-BA8CABC4B84A}"/>
                </a:ext>
              </a:extLst>
            </p:cNvPr>
            <p:cNvSpPr txBox="1"/>
            <p:nvPr/>
          </p:nvSpPr>
          <p:spPr>
            <a:xfrm>
              <a:off x="10198268" y="3167390"/>
              <a:ext cx="1296144" cy="261610"/>
            </a:xfrm>
            <a:prstGeom prst="rect">
              <a:avLst/>
            </a:prstGeom>
            <a:solidFill>
              <a:schemeClr val="accent4">
                <a:lumMod val="75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Subproblema 22</a:t>
              </a:r>
            </a:p>
          </p:txBody>
        </p:sp>
        <p:sp>
          <p:nvSpPr>
            <p:cNvPr id="27" name="TextBox 26">
              <a:extLst>
                <a:ext uri="{FF2B5EF4-FFF2-40B4-BE49-F238E27FC236}">
                  <a16:creationId xmlns:a16="http://schemas.microsoft.com/office/drawing/2014/main" id="{A3B651BE-DA8C-498A-B911-CCF10544B2FD}"/>
                </a:ext>
              </a:extLst>
            </p:cNvPr>
            <p:cNvSpPr txBox="1"/>
            <p:nvPr/>
          </p:nvSpPr>
          <p:spPr>
            <a:xfrm>
              <a:off x="8758268" y="3167390"/>
              <a:ext cx="1296144" cy="261610"/>
            </a:xfrm>
            <a:prstGeom prst="rect">
              <a:avLst/>
            </a:prstGeom>
            <a:solidFill>
              <a:schemeClr val="accent4">
                <a:lumMod val="75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Subproblema 21</a:t>
              </a:r>
            </a:p>
          </p:txBody>
        </p:sp>
        <p:sp>
          <p:nvSpPr>
            <p:cNvPr id="32" name="TextBox 31">
              <a:extLst>
                <a:ext uri="{FF2B5EF4-FFF2-40B4-BE49-F238E27FC236}">
                  <a16:creationId xmlns:a16="http://schemas.microsoft.com/office/drawing/2014/main" id="{7CBAD8A0-5D7B-472A-A19B-F49139D1D7F4}"/>
                </a:ext>
              </a:extLst>
            </p:cNvPr>
            <p:cNvSpPr txBox="1"/>
            <p:nvPr/>
          </p:nvSpPr>
          <p:spPr>
            <a:xfrm>
              <a:off x="10198268" y="3662399"/>
              <a:ext cx="1296144" cy="430887"/>
            </a:xfrm>
            <a:prstGeom prst="rect">
              <a:avLst/>
            </a:prstGeom>
            <a:solidFill>
              <a:schemeClr val="accent5">
                <a:lumMod val="50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22</a:t>
              </a:r>
            </a:p>
          </p:txBody>
        </p:sp>
        <p:sp>
          <p:nvSpPr>
            <p:cNvPr id="33" name="TextBox 32">
              <a:extLst>
                <a:ext uri="{FF2B5EF4-FFF2-40B4-BE49-F238E27FC236}">
                  <a16:creationId xmlns:a16="http://schemas.microsoft.com/office/drawing/2014/main" id="{117D8D93-A692-4F06-A956-23F26469A6C1}"/>
                </a:ext>
              </a:extLst>
            </p:cNvPr>
            <p:cNvSpPr txBox="1"/>
            <p:nvPr/>
          </p:nvSpPr>
          <p:spPr>
            <a:xfrm>
              <a:off x="8754004" y="3662399"/>
              <a:ext cx="1296144" cy="430887"/>
            </a:xfrm>
            <a:prstGeom prst="rect">
              <a:avLst/>
            </a:prstGeom>
            <a:solidFill>
              <a:schemeClr val="accent5">
                <a:lumMod val="50000"/>
              </a:schemeClr>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21</a:t>
              </a:r>
            </a:p>
          </p:txBody>
        </p:sp>
        <p:sp>
          <p:nvSpPr>
            <p:cNvPr id="34" name="TextBox 33">
              <a:extLst>
                <a:ext uri="{FF2B5EF4-FFF2-40B4-BE49-F238E27FC236}">
                  <a16:creationId xmlns:a16="http://schemas.microsoft.com/office/drawing/2014/main" id="{C2459806-BE6F-4A9A-A79F-607C6D499AB0}"/>
                </a:ext>
              </a:extLst>
            </p:cNvPr>
            <p:cNvSpPr txBox="1"/>
            <p:nvPr/>
          </p:nvSpPr>
          <p:spPr>
            <a:xfrm>
              <a:off x="9478268" y="4577989"/>
              <a:ext cx="1404000" cy="430887"/>
            </a:xfrm>
            <a:prstGeom prst="rect">
              <a:avLst/>
            </a:prstGeom>
            <a:solidFill>
              <a:schemeClr val="accent2">
                <a:lumMod val="50000"/>
              </a:schemeClr>
            </a:solidFill>
            <a:ln>
              <a:solidFill>
                <a:schemeClr val="accent2">
                  <a:lumMod val="50000"/>
                </a:schemeClr>
              </a:solidFill>
            </a:ln>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subproblemei de nivel 1</a:t>
              </a:r>
            </a:p>
          </p:txBody>
        </p:sp>
        <p:cxnSp>
          <p:nvCxnSpPr>
            <p:cNvPr id="37" name="Straight Arrow Connector 36">
              <a:extLst>
                <a:ext uri="{FF2B5EF4-FFF2-40B4-BE49-F238E27FC236}">
                  <a16:creationId xmlns:a16="http://schemas.microsoft.com/office/drawing/2014/main" id="{784F0F87-F895-4F46-B0BF-C1C7BA867873}"/>
                </a:ext>
              </a:extLst>
            </p:cNvPr>
            <p:cNvCxnSpPr>
              <a:stCxn id="33" idx="2"/>
              <a:endCxn id="34" idx="0"/>
            </p:cNvCxnSpPr>
            <p:nvPr/>
          </p:nvCxnSpPr>
          <p:spPr>
            <a:xfrm>
              <a:off x="9402076" y="4093286"/>
              <a:ext cx="778192" cy="484703"/>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F570B3-E1BA-416F-95C2-B9BF094F0EA7}"/>
                </a:ext>
              </a:extLst>
            </p:cNvPr>
            <p:cNvCxnSpPr>
              <a:stCxn id="32" idx="2"/>
              <a:endCxn id="34" idx="0"/>
            </p:cNvCxnSpPr>
            <p:nvPr/>
          </p:nvCxnSpPr>
          <p:spPr>
            <a:xfrm flipH="1">
              <a:off x="10180268" y="4093286"/>
              <a:ext cx="666072" cy="484703"/>
            </a:xfrm>
            <a:prstGeom prst="straightConnector1">
              <a:avLst/>
            </a:prstGeom>
            <a:ln>
              <a:solidFill>
                <a:schemeClr val="accent5">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95C8913-1C46-4621-87AD-471E60DD6225}"/>
                </a:ext>
              </a:extLst>
            </p:cNvPr>
            <p:cNvSpPr txBox="1"/>
            <p:nvPr/>
          </p:nvSpPr>
          <p:spPr>
            <a:xfrm>
              <a:off x="7889029" y="5422913"/>
              <a:ext cx="1404000" cy="432000"/>
            </a:xfrm>
            <a:prstGeom prst="rect">
              <a:avLst/>
            </a:prstGeom>
            <a:solidFill>
              <a:srgbClr val="002060"/>
            </a:solidFill>
          </p:spPr>
          <p:txBody>
            <a:bodyPr wrap="square" rtlCol="0">
              <a:spAutoFit/>
            </a:bodyPr>
            <a:lstStyle/>
            <a:p>
              <a:pPr algn="ctr"/>
              <a:r>
                <a:rPr lang="ro-RO" sz="1100" dirty="0">
                  <a:solidFill>
                    <a:schemeClr val="bg1"/>
                  </a:solidFill>
                  <a:latin typeface="Calibri" panose="020F0502020204030204" pitchFamily="34" charset="0"/>
                  <a:cs typeface="Calibri" panose="020F0502020204030204" pitchFamily="34" charset="0"/>
                </a:rPr>
                <a:t>Soluția problemei inițiale</a:t>
              </a:r>
            </a:p>
          </p:txBody>
        </p:sp>
        <p:cxnSp>
          <p:nvCxnSpPr>
            <p:cNvPr id="40" name="Straight Arrow Connector 39">
              <a:extLst>
                <a:ext uri="{FF2B5EF4-FFF2-40B4-BE49-F238E27FC236}">
                  <a16:creationId xmlns:a16="http://schemas.microsoft.com/office/drawing/2014/main" id="{75A7F43C-6F3D-4F72-BED5-EFE16EFC5EF0}"/>
                </a:ext>
              </a:extLst>
            </p:cNvPr>
            <p:cNvCxnSpPr>
              <a:stCxn id="11" idx="2"/>
              <a:endCxn id="39" idx="0"/>
            </p:cNvCxnSpPr>
            <p:nvPr/>
          </p:nvCxnSpPr>
          <p:spPr>
            <a:xfrm>
              <a:off x="7156412" y="5017156"/>
              <a:ext cx="1434617" cy="405757"/>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1F378C2-C8EE-4CDE-8CD1-29FCF32D4656}"/>
                </a:ext>
              </a:extLst>
            </p:cNvPr>
            <p:cNvCxnSpPr>
              <a:stCxn id="34" idx="2"/>
              <a:endCxn id="39" idx="0"/>
            </p:cNvCxnSpPr>
            <p:nvPr/>
          </p:nvCxnSpPr>
          <p:spPr>
            <a:xfrm flipH="1">
              <a:off x="8591029" y="5008876"/>
              <a:ext cx="1589239" cy="414037"/>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1482352-40E8-4D40-9350-2E4020AE5955}"/>
                </a:ext>
              </a:extLst>
            </p:cNvPr>
            <p:cNvCxnSpPr>
              <a:stCxn id="8" idx="2"/>
            </p:cNvCxnSpPr>
            <p:nvPr/>
          </p:nvCxnSpPr>
          <p:spPr>
            <a:xfrm flipH="1">
              <a:off x="6378220" y="2868990"/>
              <a:ext cx="724264" cy="29840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8C9E3A-A5D1-46A4-8C22-B07CCFF22404}"/>
                </a:ext>
              </a:extLst>
            </p:cNvPr>
            <p:cNvCxnSpPr>
              <a:stCxn id="8" idx="2"/>
              <a:endCxn id="24" idx="0"/>
            </p:cNvCxnSpPr>
            <p:nvPr/>
          </p:nvCxnSpPr>
          <p:spPr>
            <a:xfrm>
              <a:off x="7102484" y="2868990"/>
              <a:ext cx="720000" cy="29840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2682927-AD17-4833-B677-B151038CAB7C}"/>
                </a:ext>
              </a:extLst>
            </p:cNvPr>
            <p:cNvCxnSpPr>
              <a:stCxn id="7" idx="2"/>
              <a:endCxn id="27" idx="0"/>
            </p:cNvCxnSpPr>
            <p:nvPr/>
          </p:nvCxnSpPr>
          <p:spPr>
            <a:xfrm flipH="1">
              <a:off x="9406340" y="2868990"/>
              <a:ext cx="720000" cy="29840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CE6B840-56FD-4E0D-A108-708F2705E512}"/>
                </a:ext>
              </a:extLst>
            </p:cNvPr>
            <p:cNvCxnSpPr>
              <a:stCxn id="7" idx="2"/>
              <a:endCxn id="26" idx="0"/>
            </p:cNvCxnSpPr>
            <p:nvPr/>
          </p:nvCxnSpPr>
          <p:spPr>
            <a:xfrm>
              <a:off x="10126340" y="2868990"/>
              <a:ext cx="720000" cy="298400"/>
            </a:xfrm>
            <a:prstGeom prst="straightConnector1">
              <a:avLst/>
            </a:prstGeom>
            <a:ln>
              <a:solidFill>
                <a:schemeClr val="accent2">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52B3735-CC5C-42E9-A6B2-E432B15CC7CB}"/>
                </a:ext>
              </a:extLst>
            </p:cNvPr>
            <p:cNvCxnSpPr>
              <a:cxnSpLocks/>
            </p:cNvCxnSpPr>
            <p:nvPr/>
          </p:nvCxnSpPr>
          <p:spPr>
            <a:xfrm flipH="1">
              <a:off x="9402076" y="3419572"/>
              <a:ext cx="0" cy="284400"/>
            </a:xfrm>
            <a:prstGeom prst="straightConnector1">
              <a:avLst/>
            </a:prstGeom>
            <a:ln>
              <a:solidFill>
                <a:schemeClr val="accent3">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E805B55-5AB2-4204-8D03-B35313758DAB}"/>
                </a:ext>
              </a:extLst>
            </p:cNvPr>
            <p:cNvCxnSpPr>
              <a:cxnSpLocks/>
            </p:cNvCxnSpPr>
            <p:nvPr/>
          </p:nvCxnSpPr>
          <p:spPr>
            <a:xfrm>
              <a:off x="10846340" y="3419572"/>
              <a:ext cx="0" cy="284400"/>
            </a:xfrm>
            <a:prstGeom prst="straightConnector1">
              <a:avLst/>
            </a:prstGeom>
            <a:ln>
              <a:solidFill>
                <a:schemeClr val="accent3">
                  <a:lumMod val="50000"/>
                </a:schemeClr>
              </a:solidFill>
              <a:tailEnd type="stealth" w="sm" len="sm"/>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91D8831-DC49-4A93-81E0-86F4524C1B27}"/>
                </a:ext>
              </a:extLst>
            </p:cNvPr>
            <p:cNvSpPr txBox="1"/>
            <p:nvPr/>
          </p:nvSpPr>
          <p:spPr>
            <a:xfrm>
              <a:off x="6629433" y="2900450"/>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Desparte</a:t>
              </a:r>
            </a:p>
          </p:txBody>
        </p:sp>
        <p:sp>
          <p:nvSpPr>
            <p:cNvPr id="58" name="TextBox 57">
              <a:extLst>
                <a:ext uri="{FF2B5EF4-FFF2-40B4-BE49-F238E27FC236}">
                  <a16:creationId xmlns:a16="http://schemas.microsoft.com/office/drawing/2014/main" id="{D2F31952-0E45-4973-92A2-98740A2D7C2B}"/>
                </a:ext>
              </a:extLst>
            </p:cNvPr>
            <p:cNvSpPr txBox="1"/>
            <p:nvPr/>
          </p:nvSpPr>
          <p:spPr>
            <a:xfrm>
              <a:off x="9640340" y="2886790"/>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Desparte</a:t>
              </a:r>
            </a:p>
          </p:txBody>
        </p:sp>
        <p:sp>
          <p:nvSpPr>
            <p:cNvPr id="59" name="TextBox 58">
              <a:extLst>
                <a:ext uri="{FF2B5EF4-FFF2-40B4-BE49-F238E27FC236}">
                  <a16:creationId xmlns:a16="http://schemas.microsoft.com/office/drawing/2014/main" id="{18658680-148F-439A-9F78-FEF54944A7B5}"/>
                </a:ext>
              </a:extLst>
            </p:cNvPr>
            <p:cNvSpPr txBox="1"/>
            <p:nvPr/>
          </p:nvSpPr>
          <p:spPr>
            <a:xfrm>
              <a:off x="6347587" y="3415713"/>
              <a:ext cx="1548000" cy="261610"/>
            </a:xfrm>
            <a:prstGeom prst="rect">
              <a:avLst/>
            </a:prstGeom>
            <a:noFill/>
            <a:ln>
              <a:noFill/>
            </a:ln>
          </p:spPr>
          <p:txBody>
            <a:bodyPr wrap="square" rtlCol="0">
              <a:spAutoFit/>
            </a:bodyPr>
            <a:lstStyle/>
            <a:p>
              <a:pPr algn="ctr"/>
              <a:r>
                <a:rPr lang="ro-RO" sz="1100" dirty="0">
                  <a:solidFill>
                    <a:schemeClr val="tx1">
                      <a:lumMod val="50000"/>
                    </a:schemeClr>
                  </a:solidFill>
                  <a:latin typeface="Calibri" panose="020F0502020204030204" pitchFamily="34" charset="0"/>
                  <a:cs typeface="Calibri" panose="020F0502020204030204" pitchFamily="34" charset="0"/>
                </a:rPr>
                <a:t>Rezolvare subprobleme</a:t>
              </a:r>
            </a:p>
          </p:txBody>
        </p:sp>
        <p:sp>
          <p:nvSpPr>
            <p:cNvPr id="60" name="TextBox 59">
              <a:extLst>
                <a:ext uri="{FF2B5EF4-FFF2-40B4-BE49-F238E27FC236}">
                  <a16:creationId xmlns:a16="http://schemas.microsoft.com/office/drawing/2014/main" id="{36697591-4356-4EF9-878B-240AEB5E5204}"/>
                </a:ext>
              </a:extLst>
            </p:cNvPr>
            <p:cNvSpPr txBox="1"/>
            <p:nvPr/>
          </p:nvSpPr>
          <p:spPr>
            <a:xfrm>
              <a:off x="9352043" y="3415713"/>
              <a:ext cx="1548000" cy="261610"/>
            </a:xfrm>
            <a:prstGeom prst="rect">
              <a:avLst/>
            </a:prstGeom>
            <a:noFill/>
            <a:ln>
              <a:noFill/>
            </a:ln>
          </p:spPr>
          <p:txBody>
            <a:bodyPr wrap="square" rtlCol="0">
              <a:spAutoFit/>
            </a:bodyPr>
            <a:lstStyle/>
            <a:p>
              <a:pPr algn="ctr"/>
              <a:r>
                <a:rPr lang="ro-RO" sz="1100" dirty="0">
                  <a:solidFill>
                    <a:schemeClr val="tx1">
                      <a:lumMod val="50000"/>
                    </a:schemeClr>
                  </a:solidFill>
                  <a:latin typeface="Calibri" panose="020F0502020204030204" pitchFamily="34" charset="0"/>
                  <a:cs typeface="Calibri" panose="020F0502020204030204" pitchFamily="34" charset="0"/>
                </a:rPr>
                <a:t>Rezolvare subprobleme</a:t>
              </a:r>
            </a:p>
          </p:txBody>
        </p:sp>
        <p:sp>
          <p:nvSpPr>
            <p:cNvPr id="61" name="TextBox 60">
              <a:extLst>
                <a:ext uri="{FF2B5EF4-FFF2-40B4-BE49-F238E27FC236}">
                  <a16:creationId xmlns:a16="http://schemas.microsoft.com/office/drawing/2014/main" id="{48458535-13F0-4136-A7D3-B01C21AE1206}"/>
                </a:ext>
              </a:extLst>
            </p:cNvPr>
            <p:cNvSpPr txBox="1"/>
            <p:nvPr/>
          </p:nvSpPr>
          <p:spPr>
            <a:xfrm>
              <a:off x="6616484" y="4164604"/>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Combină</a:t>
              </a:r>
            </a:p>
          </p:txBody>
        </p:sp>
        <p:sp>
          <p:nvSpPr>
            <p:cNvPr id="62" name="TextBox 61">
              <a:extLst>
                <a:ext uri="{FF2B5EF4-FFF2-40B4-BE49-F238E27FC236}">
                  <a16:creationId xmlns:a16="http://schemas.microsoft.com/office/drawing/2014/main" id="{6AF8B8C3-F354-4D52-AF72-6F7FD4FC885E}"/>
                </a:ext>
              </a:extLst>
            </p:cNvPr>
            <p:cNvSpPr txBox="1"/>
            <p:nvPr/>
          </p:nvSpPr>
          <p:spPr>
            <a:xfrm>
              <a:off x="9631527" y="4164604"/>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Combină</a:t>
              </a:r>
            </a:p>
          </p:txBody>
        </p:sp>
        <p:sp>
          <p:nvSpPr>
            <p:cNvPr id="63" name="TextBox 62">
              <a:extLst>
                <a:ext uri="{FF2B5EF4-FFF2-40B4-BE49-F238E27FC236}">
                  <a16:creationId xmlns:a16="http://schemas.microsoft.com/office/drawing/2014/main" id="{824D9DEF-F290-4CBF-A98D-1E3988B56D7A}"/>
                </a:ext>
              </a:extLst>
            </p:cNvPr>
            <p:cNvSpPr txBox="1"/>
            <p:nvPr/>
          </p:nvSpPr>
          <p:spPr>
            <a:xfrm>
              <a:off x="8181221" y="4962125"/>
              <a:ext cx="972000" cy="262800"/>
            </a:xfrm>
            <a:prstGeom prst="rect">
              <a:avLst/>
            </a:prstGeom>
            <a:noFill/>
            <a:ln>
              <a:noFill/>
            </a:ln>
          </p:spPr>
          <p:txBody>
            <a:bodyPr wrap="square" rtlCol="0">
              <a:spAutoFit/>
            </a:bodyPr>
            <a:lstStyle/>
            <a:p>
              <a:pPr algn="ctr"/>
              <a:r>
                <a:rPr lang="ro-RO" sz="1100" i="1" dirty="0">
                  <a:solidFill>
                    <a:schemeClr val="tx1">
                      <a:lumMod val="50000"/>
                    </a:schemeClr>
                  </a:solidFill>
                  <a:latin typeface="Calibri" panose="020F0502020204030204" pitchFamily="34" charset="0"/>
                  <a:cs typeface="Calibri" panose="020F0502020204030204" pitchFamily="34" charset="0"/>
                </a:rPr>
                <a:t>Combină</a:t>
              </a:r>
            </a:p>
          </p:txBody>
        </p:sp>
        <p:sp>
          <p:nvSpPr>
            <p:cNvPr id="64" name="TextBox 63">
              <a:extLst>
                <a:ext uri="{FF2B5EF4-FFF2-40B4-BE49-F238E27FC236}">
                  <a16:creationId xmlns:a16="http://schemas.microsoft.com/office/drawing/2014/main" id="{55D031E8-9044-4548-8399-31ED3751B32B}"/>
                </a:ext>
              </a:extLst>
            </p:cNvPr>
            <p:cNvSpPr txBox="1"/>
            <p:nvPr/>
          </p:nvSpPr>
          <p:spPr>
            <a:xfrm>
              <a:off x="4932619" y="3405473"/>
              <a:ext cx="972000" cy="262800"/>
            </a:xfrm>
            <a:prstGeom prst="rect">
              <a:avLst/>
            </a:prstGeom>
            <a:noFill/>
            <a:ln>
              <a:noFill/>
            </a:ln>
          </p:spPr>
          <p:txBody>
            <a:bodyPr wrap="square" rtlCol="0">
              <a:spAutoFit/>
            </a:bodyPr>
            <a:lstStyle/>
            <a:p>
              <a:r>
                <a:rPr lang="ro-RO" sz="1100" i="1" dirty="0">
                  <a:solidFill>
                    <a:schemeClr val="tx1">
                      <a:lumMod val="50000"/>
                    </a:schemeClr>
                  </a:solidFill>
                  <a:latin typeface="Calibri" panose="020F0502020204030204" pitchFamily="34" charset="0"/>
                  <a:cs typeface="Calibri" panose="020F0502020204030204" pitchFamily="34" charset="0"/>
                </a:rPr>
                <a:t>Stăpânește</a:t>
              </a:r>
            </a:p>
          </p:txBody>
        </p:sp>
      </p:grpSp>
    </p:spTree>
    <p:extLst>
      <p:ext uri="{BB962C8B-B14F-4D97-AF65-F5344CB8AC3E}">
        <p14:creationId xmlns:p14="http://schemas.microsoft.com/office/powerpoint/2010/main" val="4324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72F8-541E-4093-A1F5-010B07DA70B9}"/>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661E452B-E145-416D-A7F0-3ABA6F4EFCCC}"/>
              </a:ext>
            </a:extLst>
          </p:cNvPr>
          <p:cNvSpPr>
            <a:spLocks noGrp="1"/>
          </p:cNvSpPr>
          <p:nvPr>
            <p:ph idx="1"/>
          </p:nvPr>
        </p:nvSpPr>
        <p:spPr/>
        <p:txBody>
          <a:bodyPr/>
          <a:lstStyle/>
          <a:p>
            <a:r>
              <a:rPr lang="ro-RO" dirty="0">
                <a:hlinkClick r:id="rId2"/>
              </a:rPr>
              <a:t>https://cppi.sync.ro/materia/nivel_1_incepator.html</a:t>
            </a:r>
            <a:endParaRPr lang="en-US"/>
          </a:p>
          <a:p>
            <a:r>
              <a:rPr lang="ro-RO">
                <a:hlinkClick r:id="rId3"/>
              </a:rPr>
              <a:t>https</a:t>
            </a:r>
            <a:r>
              <a:rPr lang="ro-RO" dirty="0">
                <a:hlinkClick r:id="rId3"/>
              </a:rPr>
              <a:t>://cppi.sync.ro/materia/nivel_2_mediu.html</a:t>
            </a:r>
            <a:endParaRPr lang="en-US" dirty="0"/>
          </a:p>
          <a:p>
            <a:r>
              <a:rPr lang="ro-RO" dirty="0">
                <a:hlinkClick r:id="rId4"/>
              </a:rPr>
              <a:t>https://cppi.sync.ro/materia/nivel_3_avansat.html</a:t>
            </a:r>
            <a:endParaRPr lang="en-US" dirty="0"/>
          </a:p>
          <a:p>
            <a:r>
              <a:rPr lang="ro-RO" dirty="0">
                <a:hlinkClick r:id="rId5"/>
              </a:rPr>
              <a:t>https://cppi.sync.ro/materia/nivel_4_foarte_avansat.html</a:t>
            </a:r>
            <a:endParaRPr lang="en-US" dirty="0"/>
          </a:p>
          <a:p>
            <a:endParaRPr lang="ro-RO" dirty="0"/>
          </a:p>
        </p:txBody>
      </p:sp>
    </p:spTree>
    <p:extLst>
      <p:ext uri="{BB962C8B-B14F-4D97-AF65-F5344CB8AC3E}">
        <p14:creationId xmlns:p14="http://schemas.microsoft.com/office/powerpoint/2010/main" val="297485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67AB-0EA3-4C4F-A516-7DB61B030435}"/>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65E2ED33-7339-447C-8A68-3954FEE041BD}"/>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86760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1FFC-65DB-485D-B989-1AC08E8D8600}"/>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1748431B-AAED-45F7-A7C5-3619F54E6BEB}"/>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414462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5470-783A-4DBF-BE62-E27F94ACA4C2}"/>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A6CCBAE2-A215-4CED-B33D-8AD46A2C0C7F}"/>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92902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891A-574D-44D0-BBF2-7A26C0DEFECE}"/>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B042B20B-2A02-478E-8409-D7D1B7313073}"/>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17849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8D44-AB0E-4BFD-8037-4668C4B8B8C2}"/>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B779DF92-3917-4850-93C0-7BB1B4A25D15}"/>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08803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720F-A8B2-4D4A-A3B7-4049444FA0D8}"/>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CC673E5C-74E4-4D2D-966A-B9AD0DD15B8C}"/>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30557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B9EB-48E9-4E61-9F7E-74104CD2D59C}"/>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704B9B7B-FAEC-41ED-8008-D5325D80948C}"/>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39582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63EC-9C78-444F-9DB3-2B950C4D5CF5}"/>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9AB297D9-B44C-4518-AA43-60ED0AAD8D43}"/>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306323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39DA-1179-4793-BE6C-568C7FD71261}"/>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2E318278-9E19-41B5-BC82-28EA3E3A7632}"/>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5825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44FE-FD23-4F22-97DC-DCF75291D699}"/>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30184753-9334-4ACE-A691-1A8C91B84A30}"/>
              </a:ext>
            </a:extLst>
          </p:cNvPr>
          <p:cNvSpPr>
            <a:spLocks noGrp="1"/>
          </p:cNvSpPr>
          <p:nvPr>
            <p:ph idx="1"/>
          </p:nvPr>
        </p:nvSpPr>
        <p:spPr/>
        <p:txBody>
          <a:bodyPr>
            <a:normAutofit/>
          </a:bodyPr>
          <a:lstStyle/>
          <a:p>
            <a:pPr algn="just"/>
            <a:r>
              <a:rPr lang="ro-RO" dirty="0"/>
              <a:t>Din </a:t>
            </a:r>
            <a:r>
              <a:rPr lang="ro-RO" dirty="0">
                <a:solidFill>
                  <a:srgbClr val="465562"/>
                </a:solidFill>
              </a:rPr>
              <a:t>schemă</a:t>
            </a:r>
            <a:r>
              <a:rPr lang="ro-RO" dirty="0"/>
              <a:t> se observă că oricât de multe nivele de divizare nu am avea, </a:t>
            </a:r>
            <a:r>
              <a:rPr lang="ro-RO" dirty="0">
                <a:solidFill>
                  <a:srgbClr val="465562"/>
                </a:solidFill>
              </a:rPr>
              <a:t>rezolvarea</a:t>
            </a:r>
            <a:r>
              <a:rPr lang="ro-RO" dirty="0"/>
              <a:t> de subprobleme se face doar la cel mai de jos (simplu) nivel, în rest trebuie doar să avem grijă de divizarea corectă și de combinarea eficientă a soluțiilor nivelului precedent.</a:t>
            </a:r>
          </a:p>
        </p:txBody>
      </p:sp>
    </p:spTree>
    <p:extLst>
      <p:ext uri="{BB962C8B-B14F-4D97-AF65-F5344CB8AC3E}">
        <p14:creationId xmlns:p14="http://schemas.microsoft.com/office/powerpoint/2010/main" val="8953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8F38-619E-402F-A479-A00D2C86324E}"/>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D3F69CC2-B4BD-4580-A8BB-D28E927C960A}"/>
              </a:ext>
            </a:extLst>
          </p:cNvPr>
          <p:cNvSpPr>
            <a:spLocks noGrp="1"/>
          </p:cNvSpPr>
          <p:nvPr>
            <p:ph idx="1"/>
          </p:nvPr>
        </p:nvSpPr>
        <p:spPr/>
        <p:txBody>
          <a:bodyPr/>
          <a:lstStyle/>
          <a:p>
            <a:endParaRPr lang="ro-RO" dirty="0"/>
          </a:p>
        </p:txBody>
      </p:sp>
    </p:spTree>
    <p:extLst>
      <p:ext uri="{BB962C8B-B14F-4D97-AF65-F5344CB8AC3E}">
        <p14:creationId xmlns:p14="http://schemas.microsoft.com/office/powerpoint/2010/main" val="63253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4A9A-9D33-4ABC-9B58-0EAC3A4835C9}"/>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9C101DD4-13E7-451A-9B30-D128B8449211}"/>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171205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153A-2383-4608-B193-CBC643EAB95D}"/>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C27541D7-2A3E-409E-8E09-C081A3CF9B79}"/>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269402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6FB0-5903-451D-ACA8-0DB6FD9B4C33}"/>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1EBEFB21-B084-4BCB-99C1-AB239CE4B2D1}"/>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68273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D5CF-A509-4DBC-AEED-ED0C6C8171D1}"/>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518B4954-66AC-41D3-B06C-D8EDFA847ED7}"/>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58304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CAD1-3217-4732-BA6E-797E59FC2007}"/>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B577ADD3-021D-4071-8597-A5D43CED3EF3}"/>
              </a:ext>
            </a:extLst>
          </p:cNvPr>
          <p:cNvSpPr>
            <a:spLocks noGrp="1"/>
          </p:cNvSpPr>
          <p:nvPr>
            <p:ph idx="1"/>
          </p:nvPr>
        </p:nvSpPr>
        <p:spPr/>
        <p:txBody>
          <a:bodyPr/>
          <a:lstStyle/>
          <a:p>
            <a:endParaRPr lang="ro-RO"/>
          </a:p>
        </p:txBody>
      </p:sp>
    </p:spTree>
    <p:extLst>
      <p:ext uri="{BB962C8B-B14F-4D97-AF65-F5344CB8AC3E}">
        <p14:creationId xmlns:p14="http://schemas.microsoft.com/office/powerpoint/2010/main" val="181740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ECBD-02A8-4D3E-98C9-F0F5533029B3}"/>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6EF97C3C-6772-4A2F-B298-F459210607E9}"/>
              </a:ext>
            </a:extLst>
          </p:cNvPr>
          <p:cNvSpPr>
            <a:spLocks noGrp="1"/>
          </p:cNvSpPr>
          <p:nvPr>
            <p:ph idx="1"/>
          </p:nvPr>
        </p:nvSpPr>
        <p:spPr/>
        <p:txBody>
          <a:bodyPr>
            <a:normAutofit fontScale="92500" lnSpcReduction="10000"/>
          </a:bodyPr>
          <a:lstStyle/>
          <a:p>
            <a:pPr algn="just">
              <a:lnSpc>
                <a:spcPct val="120000"/>
              </a:lnSpc>
            </a:pPr>
            <a:r>
              <a:rPr lang="ro-RO" dirty="0"/>
              <a:t>În limbaj matematic, admitem că la un anumit pas al algoritmului se dă o mulțime ordonată </a:t>
            </a:r>
            <a:r>
              <a:rPr lang="ro-RO" sz="2600" dirty="0">
                <a:solidFill>
                  <a:srgbClr val="C7254E"/>
                </a:solidFill>
                <a:highlight>
                  <a:srgbClr val="F9F2F4"/>
                </a:highlight>
                <a:latin typeface="Consolas" panose="020B0609020204030204" pitchFamily="49" charset="0"/>
              </a:rPr>
              <a:t>A=(a</a:t>
            </a:r>
            <a:r>
              <a:rPr lang="ro-RO" sz="2600" baseline="-25000" dirty="0">
                <a:solidFill>
                  <a:srgbClr val="C7254E"/>
                </a:solidFill>
                <a:highlight>
                  <a:srgbClr val="F9F2F4"/>
                </a:highlight>
                <a:latin typeface="Consolas" panose="020B0609020204030204" pitchFamily="49" charset="0"/>
              </a:rPr>
              <a:t>i</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i+1</a:t>
            </a:r>
            <a:r>
              <a:rPr lang="ro-RO" sz="2600" dirty="0">
                <a:solidFill>
                  <a:srgbClr val="C7254E"/>
                </a:solidFill>
                <a:highlight>
                  <a:srgbClr val="F9F2F4"/>
                </a:highlight>
                <a:latin typeface="Consolas" panose="020B0609020204030204" pitchFamily="49" charset="0"/>
              </a:rPr>
              <a:t>,..., </a:t>
            </a:r>
            <a:r>
              <a:rPr lang="ro-RO" sz="2600" dirty="0" err="1">
                <a:solidFill>
                  <a:srgbClr val="C7254E"/>
                </a:solidFill>
                <a:highlight>
                  <a:srgbClr val="F9F2F4"/>
                </a:highlight>
                <a:latin typeface="Consolas" panose="020B0609020204030204" pitchFamily="49" charset="0"/>
              </a:rPr>
              <a:t>a</a:t>
            </a:r>
            <a:r>
              <a:rPr lang="ro-RO" sz="2600" baseline="-25000" dirty="0" err="1">
                <a:solidFill>
                  <a:srgbClr val="C7254E"/>
                </a:solidFill>
                <a:highlight>
                  <a:srgbClr val="F9F2F4"/>
                </a:highlight>
                <a:latin typeface="Consolas" panose="020B0609020204030204" pitchFamily="49" charset="0"/>
              </a:rPr>
              <a:t>j</a:t>
            </a:r>
            <a:r>
              <a:rPr lang="ro-RO" sz="2600" dirty="0">
                <a:solidFill>
                  <a:srgbClr val="C7254E"/>
                </a:solidFill>
                <a:highlight>
                  <a:srgbClr val="F9F2F4"/>
                </a:highlight>
                <a:latin typeface="Consolas" panose="020B0609020204030204" pitchFamily="49" charset="0"/>
              </a:rPr>
              <a:t>)</a:t>
            </a:r>
            <a:r>
              <a:rPr lang="ro-RO" dirty="0"/>
              <a:t> și că trebuie efectuată o prelucrare oarecare asupra elementelor sale. Pentru a împărți problema curentă în două subprobleme de aproximativ aceleași dimensiuni, stabilim </a:t>
            </a:r>
            <a:r>
              <a:rPr lang="ro-RO" sz="2600" dirty="0">
                <a:solidFill>
                  <a:srgbClr val="C7254E"/>
                </a:solidFill>
                <a:highlight>
                  <a:srgbClr val="F9F2F4"/>
                </a:highlight>
                <a:latin typeface="Consolas" panose="020B0609020204030204" pitchFamily="49" charset="0"/>
              </a:rPr>
              <a:t>m=(</a:t>
            </a:r>
            <a:r>
              <a:rPr lang="en-US" sz="2600" dirty="0" err="1">
                <a:solidFill>
                  <a:srgbClr val="C7254E"/>
                </a:solidFill>
                <a:highlight>
                  <a:srgbClr val="F9F2F4"/>
                </a:highlight>
                <a:latin typeface="Consolas" panose="020B0609020204030204" pitchFamily="49" charset="0"/>
              </a:rPr>
              <a:t>i</a:t>
            </a:r>
            <a:r>
              <a:rPr lang="en-US" sz="2600" dirty="0">
                <a:solidFill>
                  <a:srgbClr val="C7254E"/>
                </a:solidFill>
                <a:highlight>
                  <a:srgbClr val="F9F2F4"/>
                </a:highlight>
                <a:latin typeface="Consolas" panose="020B0609020204030204" pitchFamily="49" charset="0"/>
              </a:rPr>
              <a:t>+</a:t>
            </a:r>
            <a:r>
              <a:rPr lang="ro-RO" sz="2600" dirty="0">
                <a:solidFill>
                  <a:srgbClr val="C7254E"/>
                </a:solidFill>
                <a:highlight>
                  <a:srgbClr val="F9F2F4"/>
                </a:highlight>
                <a:latin typeface="Consolas" panose="020B0609020204030204" pitchFamily="49" charset="0"/>
              </a:rPr>
              <a:t>j)/2</a:t>
            </a:r>
            <a:r>
              <a:rPr lang="ro-RO" dirty="0"/>
              <a:t> și împărțim mulțimea </a:t>
            </a:r>
            <a:r>
              <a:rPr lang="ro-RO" sz="2600" dirty="0">
                <a:solidFill>
                  <a:srgbClr val="C7254E"/>
                </a:solidFill>
                <a:highlight>
                  <a:srgbClr val="F9F2F4"/>
                </a:highlight>
                <a:latin typeface="Consolas" panose="020B0609020204030204" pitchFamily="49" charset="0"/>
              </a:rPr>
              <a:t>A</a:t>
            </a:r>
            <a:r>
              <a:rPr lang="ro-RO" dirty="0"/>
              <a:t> în două submulțimi care vor fi </a:t>
            </a:r>
            <a:r>
              <a:rPr lang="ro-RO" i="1" dirty="0">
                <a:solidFill>
                  <a:srgbClr val="0070C0"/>
                </a:solidFill>
              </a:rPr>
              <a:t>prelucrate separat</a:t>
            </a:r>
            <a:r>
              <a:rPr lang="ro-RO" dirty="0"/>
              <a:t>:</a:t>
            </a:r>
          </a:p>
          <a:p>
            <a:pPr marL="0" indent="0" algn="ctr">
              <a:lnSpc>
                <a:spcPct val="120000"/>
              </a:lnSpc>
              <a:buNone/>
            </a:pP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1</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i</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i+1</a:t>
            </a:r>
            <a:r>
              <a:rPr lang="ro-RO" sz="2600" dirty="0">
                <a:solidFill>
                  <a:srgbClr val="C7254E"/>
                </a:solidFill>
                <a:highlight>
                  <a:srgbClr val="F9F2F4"/>
                </a:highlight>
                <a:latin typeface="Consolas" panose="020B0609020204030204" pitchFamily="49" charset="0"/>
              </a:rPr>
              <a:t>,..., </a:t>
            </a:r>
            <a:r>
              <a:rPr lang="ro-RO" sz="2600" dirty="0" err="1">
                <a:solidFill>
                  <a:srgbClr val="C7254E"/>
                </a:solidFill>
                <a:highlight>
                  <a:srgbClr val="F9F2F4"/>
                </a:highlight>
                <a:latin typeface="Consolas" panose="020B0609020204030204" pitchFamily="49" charset="0"/>
              </a:rPr>
              <a:t>a</a:t>
            </a:r>
            <a:r>
              <a:rPr lang="ro-RO" sz="2600" baseline="-25000" dirty="0" err="1">
                <a:solidFill>
                  <a:srgbClr val="C7254E"/>
                </a:solidFill>
                <a:highlight>
                  <a:srgbClr val="F9F2F4"/>
                </a:highlight>
                <a:latin typeface="Consolas" panose="020B0609020204030204" pitchFamily="49" charset="0"/>
              </a:rPr>
              <a:t>i+m</a:t>
            </a:r>
            <a:r>
              <a:rPr lang="ro-RO" sz="2600" dirty="0">
                <a:solidFill>
                  <a:srgbClr val="C7254E"/>
                </a:solidFill>
                <a:highlight>
                  <a:srgbClr val="F9F2F4"/>
                </a:highlight>
                <a:latin typeface="Consolas" panose="020B0609020204030204" pitchFamily="49" charset="0"/>
              </a:rPr>
              <a:t>); A</a:t>
            </a:r>
            <a:r>
              <a:rPr lang="ro-RO" sz="2600" baseline="-25000" dirty="0">
                <a:solidFill>
                  <a:srgbClr val="C7254E"/>
                </a:solidFill>
                <a:highlight>
                  <a:srgbClr val="F9F2F4"/>
                </a:highlight>
                <a:latin typeface="Consolas" panose="020B0609020204030204" pitchFamily="49" charset="0"/>
              </a:rPr>
              <a:t>2</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i+m+1</a:t>
            </a:r>
            <a:r>
              <a:rPr lang="ro-RO" sz="2600" dirty="0">
                <a:solidFill>
                  <a:srgbClr val="C7254E"/>
                </a:solidFill>
                <a:highlight>
                  <a:srgbClr val="F9F2F4"/>
                </a:highlight>
                <a:latin typeface="Consolas" panose="020B0609020204030204" pitchFamily="49" charset="0"/>
              </a:rPr>
              <a:t>, a</a:t>
            </a:r>
            <a:r>
              <a:rPr lang="ro-RO" sz="2600" baseline="-25000" dirty="0">
                <a:solidFill>
                  <a:srgbClr val="C7254E"/>
                </a:solidFill>
                <a:highlight>
                  <a:srgbClr val="F9F2F4"/>
                </a:highlight>
                <a:latin typeface="Consolas" panose="020B0609020204030204" pitchFamily="49" charset="0"/>
              </a:rPr>
              <a:t>i+m+2</a:t>
            </a:r>
            <a:r>
              <a:rPr lang="ro-RO" sz="2600" dirty="0">
                <a:solidFill>
                  <a:srgbClr val="C7254E"/>
                </a:solidFill>
                <a:highlight>
                  <a:srgbClr val="F9F2F4"/>
                </a:highlight>
                <a:latin typeface="Consolas" panose="020B0609020204030204" pitchFamily="49" charset="0"/>
              </a:rPr>
              <a:t>,..., </a:t>
            </a:r>
            <a:r>
              <a:rPr lang="ro-RO" sz="2600" dirty="0" err="1">
                <a:solidFill>
                  <a:srgbClr val="C7254E"/>
                </a:solidFill>
                <a:highlight>
                  <a:srgbClr val="F9F2F4"/>
                </a:highlight>
                <a:latin typeface="Consolas" panose="020B0609020204030204" pitchFamily="49" charset="0"/>
              </a:rPr>
              <a:t>a</a:t>
            </a:r>
            <a:r>
              <a:rPr lang="ro-RO" sz="2600" baseline="-25000" dirty="0" err="1">
                <a:solidFill>
                  <a:srgbClr val="C7254E"/>
                </a:solidFill>
                <a:highlight>
                  <a:srgbClr val="F9F2F4"/>
                </a:highlight>
                <a:latin typeface="Consolas" panose="020B0609020204030204" pitchFamily="49" charset="0"/>
              </a:rPr>
              <a:t>j</a:t>
            </a:r>
            <a:r>
              <a:rPr lang="ro-RO" sz="2600" dirty="0">
                <a:solidFill>
                  <a:srgbClr val="C7254E"/>
                </a:solidFill>
                <a:highlight>
                  <a:srgbClr val="F9F2F4"/>
                </a:highlight>
                <a:latin typeface="Consolas" panose="020B0609020204030204" pitchFamily="49" charset="0"/>
              </a:rPr>
              <a:t>)</a:t>
            </a:r>
            <a:r>
              <a:rPr lang="ro-RO" dirty="0"/>
              <a:t>.</a:t>
            </a:r>
          </a:p>
          <a:p>
            <a:pPr algn="just">
              <a:lnSpc>
                <a:spcPct val="120000"/>
              </a:lnSpc>
            </a:pPr>
            <a:r>
              <a:rPr lang="ro-RO" dirty="0"/>
              <a:t>În continuare, mulțimile </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1</a:t>
            </a:r>
            <a:r>
              <a:rPr lang="ro-RO" dirty="0"/>
              <a:t> și </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2</a:t>
            </a:r>
            <a:r>
              <a:rPr lang="ro-RO" dirty="0"/>
              <a:t> se împart din nou în câte două submulțimi, respectiv </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1-1</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1-2</a:t>
            </a:r>
            <a:r>
              <a:rPr lang="ro-RO" sz="2400" dirty="0"/>
              <a:t> și </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2-1</a:t>
            </a:r>
            <a:r>
              <a:rPr lang="ro-RO" sz="2600" dirty="0">
                <a:solidFill>
                  <a:srgbClr val="C7254E"/>
                </a:solidFill>
                <a:highlight>
                  <a:srgbClr val="F9F2F4"/>
                </a:highlight>
                <a:latin typeface="Consolas" panose="020B0609020204030204" pitchFamily="49" charset="0"/>
              </a:rPr>
              <a:t>,A</a:t>
            </a:r>
            <a:r>
              <a:rPr lang="ro-RO" sz="2600" baseline="-25000" dirty="0">
                <a:solidFill>
                  <a:srgbClr val="C7254E"/>
                </a:solidFill>
                <a:highlight>
                  <a:srgbClr val="F9F2F4"/>
                </a:highlight>
                <a:latin typeface="Consolas" panose="020B0609020204030204" pitchFamily="49" charset="0"/>
              </a:rPr>
              <a:t>2-2</a:t>
            </a:r>
            <a:r>
              <a:rPr lang="ro-RO" dirty="0"/>
              <a:t>. Acest proces va continua până când soluțiile ce corespund submulțimilor curente vor putea fi calculate în mod direct.</a:t>
            </a:r>
          </a:p>
        </p:txBody>
      </p:sp>
    </p:spTree>
    <p:extLst>
      <p:ext uri="{BB962C8B-B14F-4D97-AF65-F5344CB8AC3E}">
        <p14:creationId xmlns:p14="http://schemas.microsoft.com/office/powerpoint/2010/main" val="166089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tf02787947_win32</Template>
  <TotalTime>3850</TotalTime>
  <Words>7744</Words>
  <Application>Microsoft Office PowerPoint</Application>
  <PresentationFormat>Custom</PresentationFormat>
  <Paragraphs>1245</Paragraphs>
  <Slides>85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Cambria Math</vt:lpstr>
      <vt:lpstr>Consolas</vt:lpstr>
      <vt:lpstr>Euphemia</vt:lpstr>
      <vt:lpstr>H5PDroidSans</vt:lpstr>
      <vt:lpstr>Helvetica Neue</vt:lpstr>
      <vt:lpstr>Math 16x9</vt:lpstr>
      <vt:lpstr>Tehnica Divide et Impera</vt:lpstr>
      <vt:lpstr>Tehnici recursive. Divide Et Impera</vt:lpstr>
      <vt:lpstr>Divide et Impera în istorie și politică</vt:lpstr>
      <vt:lpstr>Divide et Impera în istorie și politică</vt:lpstr>
      <vt:lpstr>Cum funcționează tehnica Divide Et Impera</vt:lpstr>
      <vt:lpstr>PowerPoint Presentation</vt:lpstr>
      <vt:lpstr>PowerPoint Presentation</vt:lpstr>
      <vt:lpstr>PowerPoint Presentation</vt:lpstr>
      <vt:lpstr>PowerPoint Presentation</vt:lpstr>
      <vt:lpstr>PowerPoint Presentation</vt:lpstr>
      <vt:lpstr>Schema generală a metodei D&amp;I</vt:lpstr>
      <vt:lpstr>Prezentare generală a metodei D&amp;I</vt:lpstr>
      <vt:lpstr>PowerPoint Presentation</vt:lpstr>
      <vt:lpstr>PowerPoint Presentation</vt:lpstr>
      <vt:lpstr>Aplicații rezolvate prin metoda Divide et Impera</vt:lpstr>
      <vt:lpstr>Suma elementelor unui tablou</vt:lpstr>
      <vt:lpstr>Suma și produsul elementelor unui tablou</vt:lpstr>
      <vt:lpstr>Suma și produsul elementelor unui tablou</vt:lpstr>
      <vt:lpstr>Calcul valoare expresie</vt:lpstr>
      <vt:lpstr>Calcul valoare expresie</vt:lpstr>
      <vt:lpstr>Calcul valoare expresie</vt:lpstr>
      <vt:lpstr>Calcul valoare expresie 1×2+2×3+ ... +n×(n+1)</vt:lpstr>
      <vt:lpstr>Căutare binară</vt:lpstr>
      <vt:lpstr>Căutare binară</vt:lpstr>
      <vt:lpstr>Căutare binară</vt:lpstr>
      <vt:lpstr>Căutare binară iterativ</vt:lpstr>
      <vt:lpstr>Căutare binară recursiv</vt:lpstr>
      <vt:lpstr>Căutare binară (alte variante)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#1024 QuickSort</vt:lpstr>
      <vt:lpstr>QuickSort</vt:lpstr>
      <vt:lpstr>QuickSort</vt:lpstr>
      <vt:lpstr>Observații</vt:lpstr>
      <vt:lpstr>QuickSort (pivot – elementul din mijloc)</vt:lpstr>
      <vt:lpstr>QuickSort</vt:lpstr>
      <vt:lpstr>QuickSort (pivot – elementul din stânga)</vt:lpstr>
      <vt:lpstr>Sortare prin interclasare (Merge Sort)</vt:lpstr>
      <vt:lpstr>Sortare prin interclasare (Merge Sort)</vt:lpstr>
      <vt:lpstr>Sortare prin interclasare (Merge Sort)</vt:lpstr>
      <vt:lpstr>Sortare prin interclasare (Merge Sort)</vt:lpstr>
      <vt:lpstr>Sortare prin interclasare (Merge Sort)</vt:lpstr>
      <vt:lpstr>Sortare prin interclasare (Merge Sort)</vt:lpstr>
      <vt:lpstr>Sortare prin interclasare (Merge Sort)</vt:lpstr>
      <vt:lpstr>PowerPoint Presentation</vt:lpstr>
      <vt:lpstr>PowerPoint Presentation</vt:lpstr>
      <vt:lpstr>PowerPoint Presentation</vt:lpstr>
      <vt:lpstr>PowerPoint Presentation</vt:lpstr>
      <vt:lpstr>PowerPoint Presentation</vt:lpstr>
      <vt:lpstr>Turnurile din Hanoi</vt:lpstr>
      <vt:lpstr>Turnurile din Hanoi</vt:lpstr>
      <vt:lpstr>Turnurile din Hanoi</vt:lpstr>
      <vt:lpstr>Turnurile din Hanoi</vt:lpstr>
      <vt:lpstr>Turnurile din Hanoi</vt:lpstr>
      <vt:lpstr>Turnurile din Hanoi (implementare)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Jores</dc:creator>
  <cp:lastModifiedBy>SERV</cp:lastModifiedBy>
  <cp:revision>85</cp:revision>
  <dcterms:created xsi:type="dcterms:W3CDTF">2022-10-13T22:50:22Z</dcterms:created>
  <dcterms:modified xsi:type="dcterms:W3CDTF">2023-01-14T09:55:32Z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