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3" r:id="rId16"/>
    <p:sldId id="282" r:id="rId17"/>
    <p:sldId id="284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14" y="-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F2546-7231-4D3F-883B-A5930C43368F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LEGĂTURI (REFERINȚE/LINK-uri)</a:t>
            </a:r>
            <a:br>
              <a:rPr lang="ro-RO" dirty="0" smtClean="0"/>
            </a:br>
            <a:r>
              <a:rPr lang="ro-RO" dirty="0" smtClean="0"/>
              <a:t>REFERINȚE INTERNE </a:t>
            </a:r>
            <a:br>
              <a:rPr lang="ro-RO" dirty="0" smtClean="0"/>
            </a:br>
            <a:r>
              <a:rPr lang="ro-RO" dirty="0" smtClean="0"/>
              <a:t>REFERINȚE EXTERNE</a:t>
            </a:r>
            <a:endParaRPr lang="ru-RU" dirty="0"/>
          </a:p>
        </p:txBody>
      </p:sp>
      <p:pic>
        <p:nvPicPr>
          <p:cNvPr id="10242" name="Picture 2" descr="What&amp;#39;s HTML – 1co&amp;#39;s blo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276872"/>
            <a:ext cx="3295650" cy="329565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491880" y="58772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O" dirty="0" smtClean="0"/>
              <a:t>Lecţia </a:t>
            </a:r>
            <a:r>
              <a:rPr lang="ro-RO" dirty="0" smtClean="0"/>
              <a:t>6-7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1008112"/>
          </a:xfrm>
        </p:spPr>
        <p:txBody>
          <a:bodyPr>
            <a:normAutofit fontScale="90000"/>
          </a:bodyPr>
          <a:lstStyle/>
          <a:p>
            <a:r>
              <a:rPr lang="ro-MO" b="1" dirty="0" smtClean="0"/>
              <a:t>LINK-uri</a:t>
            </a:r>
            <a:r>
              <a:rPr lang="en-US" b="1" dirty="0" smtClean="0"/>
              <a:t> EXTERNE</a:t>
            </a:r>
            <a:r>
              <a:rPr lang="ro-RO" b="1" dirty="0" smtClean="0"/>
              <a:t/>
            </a:r>
            <a:br>
              <a:rPr lang="ro-RO" b="1" dirty="0" smtClean="0"/>
            </a:br>
            <a:r>
              <a:rPr lang="en-US" dirty="0" smtClean="0"/>
              <a:t> c</a:t>
            </a:r>
            <a:r>
              <a:rPr lang="ro-RO" dirty="0" smtClean="0"/>
              <a:t>ă</a:t>
            </a:r>
            <a:r>
              <a:rPr lang="en-US" dirty="0" err="1" smtClean="0"/>
              <a:t>tre</a:t>
            </a:r>
            <a:r>
              <a:rPr lang="en-US" dirty="0" smtClean="0"/>
              <a:t> </a:t>
            </a:r>
            <a:r>
              <a:rPr lang="en-US" dirty="0" err="1" smtClean="0"/>
              <a:t>alte</a:t>
            </a:r>
            <a:r>
              <a:rPr lang="en-US" dirty="0" smtClean="0"/>
              <a:t> site-</a:t>
            </a:r>
            <a:r>
              <a:rPr lang="en-US" dirty="0" err="1" smtClean="0"/>
              <a:t>uri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504" y="1484784"/>
            <a:ext cx="90364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&lt;!DOCTYPE html&gt; 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&lt;html&gt; 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    &lt;head&gt; &lt;title&gt;LINK-</a:t>
            </a:r>
            <a:r>
              <a:rPr lang="en-US" sz="2400" b="1" dirty="0" err="1" smtClean="0">
                <a:solidFill>
                  <a:srgbClr val="0070C0"/>
                </a:solidFill>
              </a:rPr>
              <a:t>uri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Externe</a:t>
            </a:r>
            <a:r>
              <a:rPr lang="en-US" sz="2400" b="1" dirty="0" smtClean="0">
                <a:solidFill>
                  <a:srgbClr val="0070C0"/>
                </a:solidFill>
              </a:rPr>
              <a:t>&lt;/title&gt; &lt;/head&gt; 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&lt;body&gt; 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    &lt;h4&gt;</a:t>
            </a:r>
            <a:r>
              <a:rPr lang="en-US" sz="2400" b="1" dirty="0" err="1" smtClean="0">
                <a:solidFill>
                  <a:srgbClr val="0070C0"/>
                </a:solidFill>
              </a:rPr>
              <a:t>Exemplu</a:t>
            </a:r>
            <a:r>
              <a:rPr lang="en-US" sz="2400" b="1" dirty="0" smtClean="0">
                <a:solidFill>
                  <a:srgbClr val="0070C0"/>
                </a:solidFill>
              </a:rPr>
              <a:t> link-</a:t>
            </a:r>
            <a:r>
              <a:rPr lang="en-US" sz="2400" b="1" dirty="0" err="1" smtClean="0">
                <a:solidFill>
                  <a:srgbClr val="0070C0"/>
                </a:solidFill>
              </a:rPr>
              <a:t>uri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externe</a:t>
            </a:r>
            <a:r>
              <a:rPr lang="en-US" sz="2400" b="1" dirty="0" smtClean="0">
                <a:solidFill>
                  <a:srgbClr val="0070C0"/>
                </a:solidFill>
              </a:rPr>
              <a:t>&lt;/h4&gt;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    &lt;h3&gt;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&lt;a </a:t>
            </a:r>
            <a:r>
              <a:rPr lang="en-US" sz="2400" b="1" dirty="0" err="1" smtClean="0">
                <a:solidFill>
                  <a:srgbClr val="0070C0"/>
                </a:solidFill>
              </a:rPr>
              <a:t>href</a:t>
            </a:r>
            <a:r>
              <a:rPr lang="en-US" sz="2400" b="1" dirty="0" smtClean="0">
                <a:solidFill>
                  <a:srgbClr val="0070C0"/>
                </a:solidFill>
              </a:rPr>
              <a:t>='https://ro.wikipedia.org/wiki/Soare ' title= '</a:t>
            </a:r>
            <a:r>
              <a:rPr lang="en-US" sz="2400" b="1" dirty="0" err="1" smtClean="0">
                <a:solidFill>
                  <a:srgbClr val="0070C0"/>
                </a:solidFill>
              </a:rPr>
              <a:t>Soarele</a:t>
            </a:r>
            <a:r>
              <a:rPr lang="en-US" sz="2400" b="1" dirty="0" smtClean="0">
                <a:solidFill>
                  <a:srgbClr val="0070C0"/>
                </a:solidFill>
              </a:rPr>
              <a:t> WIKIPEDIA'&gt; </a:t>
            </a:r>
            <a:r>
              <a:rPr lang="en-US" sz="2400" b="1" dirty="0" err="1" smtClean="0">
                <a:solidFill>
                  <a:srgbClr val="0070C0"/>
                </a:solidFill>
              </a:rPr>
              <a:t>Soarele</a:t>
            </a:r>
            <a:r>
              <a:rPr lang="en-US" sz="2400" b="1" dirty="0" smtClean="0">
                <a:solidFill>
                  <a:srgbClr val="0070C0"/>
                </a:solidFill>
              </a:rPr>
              <a:t>&lt;/a&gt; &lt;</a:t>
            </a:r>
            <a:r>
              <a:rPr lang="en-US" sz="2400" b="1" dirty="0" err="1" smtClean="0">
                <a:solidFill>
                  <a:srgbClr val="0070C0"/>
                </a:solidFill>
              </a:rPr>
              <a:t>br</a:t>
            </a:r>
            <a:r>
              <a:rPr lang="en-US" sz="2400" b="1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&lt;a </a:t>
            </a:r>
            <a:r>
              <a:rPr lang="en-US" sz="2400" b="1" dirty="0" err="1" smtClean="0">
                <a:solidFill>
                  <a:srgbClr val="0070C0"/>
                </a:solidFill>
              </a:rPr>
              <a:t>href</a:t>
            </a:r>
            <a:r>
              <a:rPr lang="en-US" sz="2400" b="1" dirty="0" smtClean="0">
                <a:solidFill>
                  <a:srgbClr val="0070C0"/>
                </a:solidFill>
              </a:rPr>
              <a:t>='https://ro.wikipedia.org/wiki/Luna ' title='Luna WIKIPEDIA'&gt; Luna&lt;/a&gt; 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    &lt;/h3&gt;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&lt;/body&gt; 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&lt;/html&gt;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1008112"/>
          </a:xfrm>
        </p:spPr>
        <p:txBody>
          <a:bodyPr>
            <a:normAutofit fontScale="90000"/>
          </a:bodyPr>
          <a:lstStyle/>
          <a:p>
            <a:r>
              <a:rPr lang="ro-MO" b="1" dirty="0" smtClean="0"/>
              <a:t>LINK-uri</a:t>
            </a:r>
            <a:r>
              <a:rPr lang="ro-RO" b="1" dirty="0" smtClean="0"/>
              <a:t/>
            </a:r>
            <a:br>
              <a:rPr lang="ro-RO" b="1" dirty="0" smtClean="0"/>
            </a:br>
            <a:r>
              <a:rPr lang="en-US" dirty="0" smtClean="0"/>
              <a:t> c</a:t>
            </a:r>
            <a:r>
              <a:rPr lang="ro-RO" dirty="0" smtClean="0"/>
              <a:t>ă</a:t>
            </a:r>
            <a:r>
              <a:rPr lang="en-US" dirty="0" err="1" smtClean="0"/>
              <a:t>tre</a:t>
            </a:r>
            <a:r>
              <a:rPr lang="en-US" dirty="0" smtClean="0"/>
              <a:t> </a:t>
            </a:r>
            <a:r>
              <a:rPr lang="en-US" dirty="0" err="1" smtClean="0"/>
              <a:t>pagini</a:t>
            </a:r>
            <a:r>
              <a:rPr lang="en-US" dirty="0" smtClean="0"/>
              <a:t> ale </a:t>
            </a:r>
            <a:r>
              <a:rPr lang="en-US" dirty="0" err="1" smtClean="0"/>
              <a:t>aceluia</a:t>
            </a:r>
            <a:r>
              <a:rPr lang="ro-RO" dirty="0" smtClean="0"/>
              <a:t>ș</a:t>
            </a:r>
            <a:r>
              <a:rPr lang="en-US" dirty="0" err="1" smtClean="0"/>
              <a:t>i</a:t>
            </a:r>
            <a:r>
              <a:rPr lang="en-US" dirty="0" smtClean="0"/>
              <a:t> site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504" y="1412776"/>
            <a:ext cx="90364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&lt;!DOCTYPE html&gt; 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&lt;html&gt; 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    &lt;head&gt; &lt;title&gt;LINK-</a:t>
            </a:r>
            <a:r>
              <a:rPr lang="en-US" sz="2400" b="1" dirty="0" err="1" smtClean="0">
                <a:solidFill>
                  <a:srgbClr val="0070C0"/>
                </a:solidFill>
              </a:rPr>
              <a:t>uri</a:t>
            </a:r>
            <a:r>
              <a:rPr lang="en-US" sz="2400" b="1" dirty="0" smtClean="0">
                <a:solidFill>
                  <a:srgbClr val="0070C0"/>
                </a:solidFill>
              </a:rPr>
              <a:t>&lt;/title&gt; &lt;/head&gt; 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&lt;body&gt; 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    &lt;h4&gt;</a:t>
            </a:r>
            <a:r>
              <a:rPr lang="en-US" sz="2400" b="1" dirty="0" err="1" smtClean="0">
                <a:solidFill>
                  <a:srgbClr val="0070C0"/>
                </a:solidFill>
              </a:rPr>
              <a:t>Exemplu</a:t>
            </a:r>
            <a:r>
              <a:rPr lang="en-US" sz="2400" b="1" dirty="0" smtClean="0">
                <a:solidFill>
                  <a:srgbClr val="0070C0"/>
                </a:solidFill>
              </a:rPr>
              <a:t> link-</a:t>
            </a:r>
            <a:r>
              <a:rPr lang="en-US" sz="2400" b="1" dirty="0" err="1" smtClean="0">
                <a:solidFill>
                  <a:srgbClr val="0070C0"/>
                </a:solidFill>
              </a:rPr>
              <a:t>uri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int</a:t>
            </a:r>
            <a:r>
              <a:rPr lang="ro-RO" sz="2400" b="1" dirty="0" smtClean="0">
                <a:solidFill>
                  <a:srgbClr val="0070C0"/>
                </a:solidFill>
              </a:rPr>
              <a:t>re pagini</a:t>
            </a:r>
            <a:r>
              <a:rPr lang="en-US" sz="2400" b="1" dirty="0" smtClean="0">
                <a:solidFill>
                  <a:srgbClr val="0070C0"/>
                </a:solidFill>
              </a:rPr>
              <a:t>&lt;/h4&gt;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    &lt;h3&gt;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&lt;a </a:t>
            </a:r>
            <a:r>
              <a:rPr lang="en-US" sz="2400" b="1" dirty="0" err="1" smtClean="0">
                <a:solidFill>
                  <a:srgbClr val="0070C0"/>
                </a:solidFill>
              </a:rPr>
              <a:t>href</a:t>
            </a:r>
            <a:r>
              <a:rPr lang="en-US" sz="2400" b="1" dirty="0" smtClean="0">
                <a:solidFill>
                  <a:srgbClr val="0070C0"/>
                </a:solidFill>
              </a:rPr>
              <a:t>= 'Pagina1.html' title= 'Link </a:t>
            </a:r>
            <a:r>
              <a:rPr lang="en-US" sz="2400" b="1" dirty="0" err="1" smtClean="0">
                <a:solidFill>
                  <a:srgbClr val="0070C0"/>
                </a:solidFill>
              </a:rPr>
              <a:t>Pagina</a:t>
            </a:r>
            <a:r>
              <a:rPr lang="en-US" sz="2400" b="1" dirty="0" smtClean="0">
                <a:solidFill>
                  <a:srgbClr val="0070C0"/>
                </a:solidFill>
              </a:rPr>
              <a:t> 1'&gt; </a:t>
            </a:r>
            <a:r>
              <a:rPr lang="en-US" sz="2400" b="1" dirty="0" err="1" smtClean="0">
                <a:solidFill>
                  <a:srgbClr val="0070C0"/>
                </a:solidFill>
              </a:rPr>
              <a:t>Pagina</a:t>
            </a:r>
            <a:r>
              <a:rPr lang="en-US" sz="2400" b="1" dirty="0" smtClean="0">
                <a:solidFill>
                  <a:srgbClr val="0070C0"/>
                </a:solidFill>
              </a:rPr>
              <a:t> 1&lt;/a&gt;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    &lt;/h3&gt;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&lt;/body&gt; 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&lt;/html&gt;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1008112"/>
          </a:xfrm>
        </p:spPr>
        <p:txBody>
          <a:bodyPr>
            <a:normAutofit/>
          </a:bodyPr>
          <a:lstStyle/>
          <a:p>
            <a:r>
              <a:rPr lang="ro-MO" b="1" dirty="0" smtClean="0"/>
              <a:t>LINK-uri</a:t>
            </a:r>
            <a:r>
              <a:rPr lang="en-US" b="1" dirty="0" smtClean="0"/>
              <a:t> </a:t>
            </a:r>
            <a:r>
              <a:rPr lang="ro-MO" b="1" dirty="0" smtClean="0"/>
              <a:t>INTERNE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504" y="1052736"/>
            <a:ext cx="90364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O" sz="2400" dirty="0" smtClean="0"/>
              <a:t>Acestea fac salt la zone din </a:t>
            </a:r>
            <a:r>
              <a:rPr lang="ro-MO" sz="2400" dirty="0" smtClean="0"/>
              <a:t>aceeași pagină </a:t>
            </a:r>
            <a:r>
              <a:rPr lang="ro-MO" sz="2400" dirty="0" smtClean="0"/>
              <a:t>(ca un 'scroll' direct). Se folosesc </a:t>
            </a:r>
            <a:r>
              <a:rPr lang="ro-MO" sz="2400" dirty="0" smtClean="0"/>
              <a:t>când </a:t>
            </a:r>
            <a:r>
              <a:rPr lang="ro-MO" sz="2400" dirty="0" smtClean="0"/>
              <a:t>pagina </a:t>
            </a:r>
            <a:r>
              <a:rPr lang="ro-MO" sz="2400" dirty="0" smtClean="0"/>
              <a:t>respectivă </a:t>
            </a:r>
            <a:r>
              <a:rPr lang="ro-MO" sz="2400" dirty="0" smtClean="0"/>
              <a:t>este </a:t>
            </a:r>
            <a:r>
              <a:rPr lang="ro-MO" sz="2400" dirty="0" smtClean="0"/>
              <a:t>lungă și </a:t>
            </a:r>
            <a:r>
              <a:rPr lang="ro-MO" sz="2400" dirty="0" smtClean="0"/>
              <a:t>e nevoie </a:t>
            </a:r>
            <a:r>
              <a:rPr lang="ro-MO" sz="2400" dirty="0" smtClean="0"/>
              <a:t>să </a:t>
            </a:r>
            <a:r>
              <a:rPr lang="ro-MO" sz="2400" dirty="0" smtClean="0"/>
              <a:t>se </a:t>
            </a:r>
            <a:r>
              <a:rPr lang="ro-MO" sz="2400" dirty="0" smtClean="0"/>
              <a:t>sară </a:t>
            </a:r>
            <a:r>
              <a:rPr lang="ro-MO" sz="2400" dirty="0" smtClean="0"/>
              <a:t>spre anumite texte din </a:t>
            </a:r>
            <a:r>
              <a:rPr lang="ro-MO" sz="2400" dirty="0" smtClean="0"/>
              <a:t>pagină.</a:t>
            </a:r>
            <a:r>
              <a:rPr lang="ro-MO" sz="2400" dirty="0" smtClean="0"/>
              <a:t/>
            </a:r>
            <a:br>
              <a:rPr lang="ro-MO" sz="2400" dirty="0" smtClean="0"/>
            </a:br>
            <a:r>
              <a:rPr lang="ro-MO" sz="2400" dirty="0" smtClean="0"/>
              <a:t>- Pentru creare de link-uri interne se </a:t>
            </a:r>
            <a:r>
              <a:rPr lang="ro-MO" sz="2400" dirty="0" smtClean="0"/>
              <a:t>urmează acești pași</a:t>
            </a:r>
            <a:r>
              <a:rPr lang="ro-MO" sz="2400" dirty="0" smtClean="0"/>
              <a:t>: </a:t>
            </a:r>
          </a:p>
          <a:p>
            <a:pPr marL="457200" indent="-457200">
              <a:buAutoNum type="arabicPeriod"/>
            </a:pPr>
            <a:r>
              <a:rPr lang="ro-MO" sz="2400" dirty="0" smtClean="0"/>
              <a:t>Se </a:t>
            </a:r>
            <a:r>
              <a:rPr lang="ro-MO" sz="2400" dirty="0" smtClean="0"/>
              <a:t>scrie </a:t>
            </a:r>
            <a:r>
              <a:rPr lang="ro-MO" sz="2400" dirty="0" smtClean="0"/>
              <a:t>următorul </a:t>
            </a:r>
            <a:r>
              <a:rPr lang="ro-MO" sz="2400" dirty="0" smtClean="0"/>
              <a:t>cod </a:t>
            </a:r>
            <a:r>
              <a:rPr lang="ro-MO" sz="2400" dirty="0" smtClean="0"/>
              <a:t>în locația </a:t>
            </a:r>
            <a:r>
              <a:rPr lang="ro-MO" sz="2400" dirty="0" smtClean="0"/>
              <a:t>unde se va face saltul </a:t>
            </a:r>
            <a:r>
              <a:rPr lang="ro-MO" sz="2400" dirty="0" smtClean="0"/>
              <a:t>și </a:t>
            </a:r>
            <a:r>
              <a:rPr lang="ro-MO" sz="2400" dirty="0" smtClean="0"/>
              <a:t>se </a:t>
            </a:r>
            <a:r>
              <a:rPr lang="ro-MO" sz="2400" dirty="0" smtClean="0"/>
              <a:t>află în aceeași pagină </a:t>
            </a:r>
            <a:r>
              <a:rPr lang="ro-MO" sz="2400" dirty="0" smtClean="0"/>
              <a:t>cu link-ul: </a:t>
            </a:r>
            <a:endParaRPr lang="ro-MO" sz="2400" dirty="0" smtClean="0"/>
          </a:p>
          <a:p>
            <a:pPr marL="457200" indent="-457200"/>
            <a:r>
              <a:rPr lang="ro-MO" sz="2400" dirty="0" smtClean="0"/>
              <a:t>	</a:t>
            </a:r>
            <a:r>
              <a:rPr lang="ro-MO" sz="2400" dirty="0" smtClean="0"/>
              <a:t>	</a:t>
            </a:r>
            <a:r>
              <a:rPr lang="ro-MO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ro-MO" sz="2400" b="1" dirty="0" smtClean="0">
                <a:solidFill>
                  <a:srgbClr val="0070C0"/>
                </a:solidFill>
              </a:rPr>
              <a:t>a id='indice'&gt;&lt;/a&gt;</a:t>
            </a:r>
          </a:p>
          <a:p>
            <a:pPr>
              <a:buFontTx/>
              <a:buChar char="-"/>
            </a:pPr>
            <a:r>
              <a:rPr lang="ro-MO" sz="2400" dirty="0" smtClean="0"/>
              <a:t>atributul </a:t>
            </a:r>
            <a:r>
              <a:rPr lang="ro-MO" sz="2400" b="1" dirty="0" smtClean="0"/>
              <a:t>'id'</a:t>
            </a:r>
            <a:r>
              <a:rPr lang="ro-MO" sz="2400" dirty="0" smtClean="0"/>
              <a:t> </a:t>
            </a:r>
            <a:r>
              <a:rPr lang="ro-MO" sz="2400" dirty="0" smtClean="0"/>
              <a:t>indică ținta </a:t>
            </a:r>
            <a:r>
              <a:rPr lang="ro-MO" sz="2400" dirty="0" smtClean="0"/>
              <a:t>pentru link, e un fel de semn care </a:t>
            </a:r>
            <a:r>
              <a:rPr lang="ro-MO" sz="2400" dirty="0" smtClean="0"/>
              <a:t>indică locația</a:t>
            </a:r>
            <a:r>
              <a:rPr lang="ro-MO" sz="2400" dirty="0" smtClean="0"/>
              <a:t>.</a:t>
            </a:r>
            <a:br>
              <a:rPr lang="ro-MO" sz="2400" dirty="0" smtClean="0"/>
            </a:br>
            <a:r>
              <a:rPr lang="ro-MO" sz="2400" dirty="0" smtClean="0"/>
              <a:t>- </a:t>
            </a:r>
            <a:r>
              <a:rPr lang="ro-MO" sz="2400" b="1" dirty="0" smtClean="0"/>
              <a:t>'indice'</a:t>
            </a:r>
            <a:r>
              <a:rPr lang="ro-MO" sz="2400" dirty="0" smtClean="0"/>
              <a:t> poate fi orice </a:t>
            </a:r>
            <a:r>
              <a:rPr lang="ro-MO" sz="2400" dirty="0" smtClean="0"/>
              <a:t>cuvânt</a:t>
            </a:r>
            <a:r>
              <a:rPr lang="ro-MO" sz="2400" dirty="0" smtClean="0"/>
              <a:t>, trebuie </a:t>
            </a:r>
            <a:r>
              <a:rPr lang="ro-MO" sz="2400" dirty="0" smtClean="0"/>
              <a:t>să </a:t>
            </a:r>
            <a:r>
              <a:rPr lang="ro-MO" sz="2400" dirty="0" smtClean="0"/>
              <a:t>fie unic pentru fiecare link. </a:t>
            </a:r>
            <a:endParaRPr lang="ro-MO" sz="2400" dirty="0" smtClean="0"/>
          </a:p>
          <a:p>
            <a:endParaRPr lang="ro-MO" sz="2400" dirty="0" smtClean="0"/>
          </a:p>
          <a:p>
            <a:r>
              <a:rPr lang="ro-MO" sz="2400" dirty="0" smtClean="0"/>
              <a:t>2.   În </a:t>
            </a:r>
            <a:r>
              <a:rPr lang="ro-MO" sz="2400" dirty="0" smtClean="0"/>
              <a:t>locul unde vrem </a:t>
            </a:r>
            <a:r>
              <a:rPr lang="ro-MO" sz="2400" dirty="0" smtClean="0"/>
              <a:t>să </a:t>
            </a:r>
            <a:r>
              <a:rPr lang="ro-MO" sz="2400" dirty="0" smtClean="0"/>
              <a:t>fie link-ul (acolo unde o </a:t>
            </a:r>
            <a:r>
              <a:rPr lang="ro-MO" sz="2400" dirty="0" smtClean="0"/>
              <a:t>să dăm </a:t>
            </a:r>
            <a:r>
              <a:rPr lang="ro-MO" sz="2400" dirty="0" smtClean="0"/>
              <a:t>click pentru a face saltul), se scrie </a:t>
            </a:r>
            <a:r>
              <a:rPr lang="ro-MO" sz="2400" dirty="0" smtClean="0"/>
              <a:t>următorul </a:t>
            </a:r>
            <a:r>
              <a:rPr lang="ro-MO" sz="2400" dirty="0" smtClean="0"/>
              <a:t>cod</a:t>
            </a:r>
            <a:r>
              <a:rPr lang="ro-MO" sz="2400" dirty="0" smtClean="0"/>
              <a:t>:</a:t>
            </a:r>
          </a:p>
          <a:p>
            <a:r>
              <a:rPr lang="ro-MO" sz="2400" dirty="0" smtClean="0"/>
              <a:t>	</a:t>
            </a:r>
            <a:r>
              <a:rPr lang="ro-MO" sz="2400" b="1" dirty="0" smtClean="0">
                <a:solidFill>
                  <a:srgbClr val="0070C0"/>
                </a:solidFill>
              </a:rPr>
              <a:t>&lt;</a:t>
            </a:r>
            <a:r>
              <a:rPr lang="ro-MO" sz="2400" b="1" dirty="0" smtClean="0">
                <a:solidFill>
                  <a:srgbClr val="0070C0"/>
                </a:solidFill>
              </a:rPr>
              <a:t>a href='#indice'&gt;Text link&lt;/a&gt;</a:t>
            </a:r>
          </a:p>
          <a:p>
            <a:r>
              <a:rPr lang="ro-MO" sz="2400" dirty="0" smtClean="0"/>
              <a:t>- aici </a:t>
            </a:r>
            <a:r>
              <a:rPr lang="ro-MO" sz="2400" b="1" dirty="0" smtClean="0"/>
              <a:t>'indice' </a:t>
            </a:r>
            <a:r>
              <a:rPr lang="ro-MO" sz="2400" dirty="0" smtClean="0"/>
              <a:t>este </a:t>
            </a:r>
            <a:r>
              <a:rPr lang="ro-MO" sz="2400" dirty="0" smtClean="0"/>
              <a:t>același </a:t>
            </a:r>
            <a:r>
              <a:rPr lang="ro-MO" sz="2400" dirty="0" smtClean="0"/>
              <a:t>text scris la pasul 1. </a:t>
            </a:r>
            <a:endParaRPr lang="ro-MO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792088"/>
          </a:xfrm>
        </p:spPr>
        <p:txBody>
          <a:bodyPr>
            <a:normAutofit/>
          </a:bodyPr>
          <a:lstStyle/>
          <a:p>
            <a:r>
              <a:rPr lang="ro-MO" b="1" dirty="0" smtClean="0"/>
              <a:t>LINK-uri</a:t>
            </a:r>
            <a:r>
              <a:rPr lang="en-US" b="1" dirty="0" smtClean="0"/>
              <a:t> </a:t>
            </a:r>
            <a:r>
              <a:rPr lang="ro-MO" b="1" dirty="0" smtClean="0"/>
              <a:t>INTERNE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504" y="836712"/>
            <a:ext cx="903649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O" sz="2400" b="1" dirty="0" smtClean="0">
                <a:solidFill>
                  <a:srgbClr val="0070C0"/>
                </a:solidFill>
              </a:rPr>
              <a:t>&lt;!DOCTYPE html&gt; </a:t>
            </a:r>
          </a:p>
          <a:p>
            <a:r>
              <a:rPr lang="ro-MO" sz="2400" b="1" dirty="0" smtClean="0">
                <a:solidFill>
                  <a:srgbClr val="0070C0"/>
                </a:solidFill>
              </a:rPr>
              <a:t>&lt;html&gt; </a:t>
            </a:r>
          </a:p>
          <a:p>
            <a:r>
              <a:rPr lang="ro-MO" sz="2400" b="1" dirty="0" smtClean="0">
                <a:solidFill>
                  <a:srgbClr val="0070C0"/>
                </a:solidFill>
              </a:rPr>
              <a:t>    &lt;head&gt; &lt;title&gt;LINK-uri interne&lt;/title&gt; &lt;/head&gt; </a:t>
            </a:r>
          </a:p>
          <a:p>
            <a:r>
              <a:rPr lang="ro-MO" sz="2400" b="1" dirty="0" smtClean="0">
                <a:solidFill>
                  <a:srgbClr val="0070C0"/>
                </a:solidFill>
              </a:rPr>
              <a:t>&lt;body&gt; </a:t>
            </a:r>
          </a:p>
          <a:p>
            <a:r>
              <a:rPr lang="ro-MO" sz="2400" b="1" dirty="0" smtClean="0">
                <a:solidFill>
                  <a:srgbClr val="0070C0"/>
                </a:solidFill>
              </a:rPr>
              <a:t>    &lt;h4&gt;Exemplu link intern&lt;/h4&gt;</a:t>
            </a:r>
          </a:p>
          <a:p>
            <a:r>
              <a:rPr lang="ro-MO" sz="2400" b="1" dirty="0" smtClean="0">
                <a:solidFill>
                  <a:srgbClr val="0070C0"/>
                </a:solidFill>
              </a:rPr>
              <a:t>    &lt;a href='#next1'&gt;Secțiunea 1&lt;/a&gt; &lt;br&gt;</a:t>
            </a:r>
          </a:p>
          <a:p>
            <a:r>
              <a:rPr lang="ro-MO" sz="2400" b="1" dirty="0" smtClean="0">
                <a:solidFill>
                  <a:srgbClr val="0070C0"/>
                </a:solidFill>
              </a:rPr>
              <a:t>    &lt;p style='height:300px;'&gt;Text Secțiunea 1&lt;br&gt; </a:t>
            </a:r>
          </a:p>
          <a:p>
            <a:r>
              <a:rPr lang="ro-MO" sz="2400" b="1" dirty="0" smtClean="0">
                <a:solidFill>
                  <a:srgbClr val="0070C0"/>
                </a:solidFill>
              </a:rPr>
              <a:t>    ...&lt;/p&gt; </a:t>
            </a:r>
          </a:p>
          <a:p>
            <a:r>
              <a:rPr lang="ro-MO" sz="2400" b="1" dirty="0" smtClean="0">
                <a:solidFill>
                  <a:srgbClr val="0070C0"/>
                </a:solidFill>
              </a:rPr>
              <a:t>    &lt;a id='next1'&gt; &lt;/a&gt; </a:t>
            </a:r>
          </a:p>
          <a:p>
            <a:r>
              <a:rPr lang="ro-MO" sz="2400" b="1" dirty="0" smtClean="0">
                <a:solidFill>
                  <a:srgbClr val="0070C0"/>
                </a:solidFill>
              </a:rPr>
              <a:t>    </a:t>
            </a:r>
          </a:p>
          <a:p>
            <a:r>
              <a:rPr lang="ro-MO" sz="2400" b="1" dirty="0" smtClean="0">
                <a:solidFill>
                  <a:srgbClr val="0070C0"/>
                </a:solidFill>
              </a:rPr>
              <a:t>    &lt;a href='#next2'&gt;Secțiunea 2&lt;/a&gt; </a:t>
            </a:r>
          </a:p>
          <a:p>
            <a:r>
              <a:rPr lang="ro-MO" sz="2400" b="1" dirty="0" smtClean="0">
                <a:solidFill>
                  <a:srgbClr val="0070C0"/>
                </a:solidFill>
              </a:rPr>
              <a:t>    &lt;p style='height:300px;'&gt;Text Secțiunea 2&lt;br&gt; </a:t>
            </a:r>
          </a:p>
          <a:p>
            <a:r>
              <a:rPr lang="ro-MO" sz="2400" b="1" dirty="0" smtClean="0">
                <a:solidFill>
                  <a:srgbClr val="0070C0"/>
                </a:solidFill>
              </a:rPr>
              <a:t>    ...&lt;/p&gt; </a:t>
            </a:r>
          </a:p>
          <a:p>
            <a:r>
              <a:rPr lang="ro-MO" sz="2400" b="1" dirty="0" smtClean="0">
                <a:solidFill>
                  <a:srgbClr val="0070C0"/>
                </a:solidFill>
              </a:rPr>
              <a:t>    &lt;a id='next2'&gt; &lt;/a&gt; </a:t>
            </a:r>
          </a:p>
          <a:p>
            <a:r>
              <a:rPr lang="ro-MO" sz="2400" b="1" dirty="0" smtClean="0">
                <a:solidFill>
                  <a:srgbClr val="0070C0"/>
                </a:solidFill>
              </a:rPr>
              <a:t>&lt;/body&gt; </a:t>
            </a:r>
          </a:p>
          <a:p>
            <a:r>
              <a:rPr lang="ro-MO" sz="2400" b="1" dirty="0" smtClean="0">
                <a:solidFill>
                  <a:srgbClr val="0070C0"/>
                </a:solidFill>
              </a:rPr>
              <a:t>&lt;/html</a:t>
            </a:r>
            <a:r>
              <a:rPr lang="ro-MO" sz="2400" b="1" dirty="0" smtClean="0">
                <a:solidFill>
                  <a:srgbClr val="0070C0"/>
                </a:solidFill>
              </a:rPr>
              <a:t>&gt;</a:t>
            </a:r>
            <a:endParaRPr lang="ro-MO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792088"/>
          </a:xfrm>
        </p:spPr>
        <p:txBody>
          <a:bodyPr>
            <a:normAutofit/>
          </a:bodyPr>
          <a:lstStyle/>
          <a:p>
            <a:r>
              <a:rPr lang="ro-MO" b="1" dirty="0" smtClean="0"/>
              <a:t>LINK-uri</a:t>
            </a:r>
            <a:r>
              <a:rPr lang="en-US" b="1" dirty="0" smtClean="0"/>
              <a:t> </a:t>
            </a:r>
            <a:r>
              <a:rPr lang="ro-MO" b="1" dirty="0" smtClean="0"/>
              <a:t>INTERNE+EXTERNE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504" y="1268760"/>
            <a:ext cx="90364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O" sz="2400" dirty="0" smtClean="0"/>
              <a:t>Link-urile interne </a:t>
            </a:r>
            <a:r>
              <a:rPr lang="ro-MO" sz="2400" dirty="0" smtClean="0"/>
              <a:t>și </a:t>
            </a:r>
            <a:r>
              <a:rPr lang="ro-MO" sz="2400" dirty="0" smtClean="0"/>
              <a:t>externe pot fi combinate. Astfel putem face saltul la un anumit loc aflat î</a:t>
            </a:r>
            <a:r>
              <a:rPr lang="ro-MO" sz="2400" dirty="0" smtClean="0"/>
              <a:t>ntr-o altă pagină. </a:t>
            </a:r>
          </a:p>
          <a:p>
            <a:endParaRPr lang="ro-MO" sz="2400" dirty="0" smtClean="0"/>
          </a:p>
          <a:p>
            <a:r>
              <a:rPr lang="ro-MO" sz="2400" dirty="0" smtClean="0"/>
              <a:t>În </a:t>
            </a:r>
            <a:r>
              <a:rPr lang="ro-MO" sz="2400" dirty="0" smtClean="0"/>
              <a:t>pagina </a:t>
            </a:r>
            <a:r>
              <a:rPr lang="ro-MO" sz="2400" dirty="0" smtClean="0"/>
              <a:t>respectivă </a:t>
            </a:r>
            <a:r>
              <a:rPr lang="ro-MO" sz="2400" dirty="0" smtClean="0"/>
              <a:t>(</a:t>
            </a:r>
            <a:r>
              <a:rPr lang="ro-MO" sz="2400" dirty="0" smtClean="0"/>
              <a:t>externă) </a:t>
            </a:r>
            <a:r>
              <a:rPr lang="ro-MO" sz="2400" dirty="0" smtClean="0"/>
              <a:t>se scrie codul de la pasul 1 </a:t>
            </a:r>
            <a:r>
              <a:rPr lang="ro-MO" sz="2400" dirty="0" smtClean="0"/>
              <a:t>(în </a:t>
            </a:r>
            <a:r>
              <a:rPr lang="ro-MO" sz="2400" dirty="0" smtClean="0"/>
              <a:t>locul unde se va face saltul), iar </a:t>
            </a:r>
            <a:r>
              <a:rPr lang="ro-MO" sz="2400" dirty="0" smtClean="0"/>
              <a:t>în </a:t>
            </a:r>
            <a:r>
              <a:rPr lang="ro-MO" sz="2400" dirty="0" smtClean="0"/>
              <a:t>pagina </a:t>
            </a:r>
            <a:r>
              <a:rPr lang="ro-MO" sz="2400" dirty="0" smtClean="0"/>
              <a:t>în </a:t>
            </a:r>
            <a:r>
              <a:rPr lang="ro-MO" sz="2400" dirty="0" smtClean="0"/>
              <a:t>care va fi link-ul se scrie: </a:t>
            </a:r>
            <a:endParaRPr lang="ro-MO" sz="2400" dirty="0" smtClean="0"/>
          </a:p>
          <a:p>
            <a:endParaRPr lang="ro-MO" sz="2400" dirty="0" smtClean="0"/>
          </a:p>
          <a:p>
            <a:r>
              <a:rPr lang="ro-MO" sz="2400" dirty="0" smtClean="0"/>
              <a:t>	</a:t>
            </a:r>
            <a:r>
              <a:rPr lang="ro-MO" sz="2400" b="1" dirty="0" smtClean="0">
                <a:solidFill>
                  <a:srgbClr val="0070C0"/>
                </a:solidFill>
              </a:rPr>
              <a:t>&lt;</a:t>
            </a:r>
            <a:r>
              <a:rPr lang="ro-MO" sz="2400" b="1" dirty="0" smtClean="0">
                <a:solidFill>
                  <a:srgbClr val="0070C0"/>
                </a:solidFill>
              </a:rPr>
              <a:t>a href='adresa_pagina#indice'&gt;Nume&lt;/a&gt;</a:t>
            </a:r>
            <a:endParaRPr lang="ro-MO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792088"/>
          </a:xfrm>
        </p:spPr>
        <p:txBody>
          <a:bodyPr>
            <a:normAutofit/>
          </a:bodyPr>
          <a:lstStyle/>
          <a:p>
            <a:r>
              <a:rPr lang="ro-MO" b="1" dirty="0" smtClean="0"/>
              <a:t>LINK-uri</a:t>
            </a:r>
            <a:r>
              <a:rPr lang="en-US" b="1" dirty="0" smtClean="0"/>
              <a:t> </a:t>
            </a:r>
            <a:r>
              <a:rPr lang="ro-MO" b="1" dirty="0" smtClean="0"/>
              <a:t>INTERNE+EXTERNE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504" y="1052736"/>
            <a:ext cx="903649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O" sz="2200" b="1" dirty="0" smtClean="0">
                <a:solidFill>
                  <a:srgbClr val="0070C0"/>
                </a:solidFill>
              </a:rPr>
              <a:t>&lt;!DOCTYPE html&gt; </a:t>
            </a:r>
          </a:p>
          <a:p>
            <a:r>
              <a:rPr lang="ro-MO" sz="2200" b="1" dirty="0" smtClean="0">
                <a:solidFill>
                  <a:srgbClr val="0070C0"/>
                </a:solidFill>
              </a:rPr>
              <a:t>&lt;html&gt; </a:t>
            </a:r>
          </a:p>
          <a:p>
            <a:r>
              <a:rPr lang="ro-MO" sz="2200" b="1" dirty="0" smtClean="0">
                <a:solidFill>
                  <a:srgbClr val="0070C0"/>
                </a:solidFill>
              </a:rPr>
              <a:t>    &lt;head&gt; &lt;title&gt;LINK-uri interne&lt;/title&gt; &lt;/head&gt; </a:t>
            </a:r>
          </a:p>
          <a:p>
            <a:r>
              <a:rPr lang="ro-MO" sz="2200" b="1" dirty="0" smtClean="0">
                <a:solidFill>
                  <a:srgbClr val="0070C0"/>
                </a:solidFill>
              </a:rPr>
              <a:t>&lt;body&gt; </a:t>
            </a:r>
          </a:p>
          <a:p>
            <a:r>
              <a:rPr lang="ro-MO" sz="2200" b="1" dirty="0" smtClean="0">
                <a:solidFill>
                  <a:srgbClr val="0070C0"/>
                </a:solidFill>
              </a:rPr>
              <a:t>    &lt;h4&gt;Exemplu link intern&lt;/h4&gt;</a:t>
            </a:r>
          </a:p>
          <a:p>
            <a:r>
              <a:rPr lang="ro-MO" sz="2200" b="1" dirty="0" smtClean="0">
                <a:solidFill>
                  <a:srgbClr val="0070C0"/>
                </a:solidFill>
              </a:rPr>
              <a:t>    &lt;a href='https://www.pokemon.com/us/#next1'&gt;Secțiunea 1 - Pokemon&lt;/a&gt; &lt;br&gt;</a:t>
            </a:r>
          </a:p>
          <a:p>
            <a:r>
              <a:rPr lang="ro-MO" sz="2200" b="1" dirty="0" smtClean="0">
                <a:solidFill>
                  <a:srgbClr val="0070C0"/>
                </a:solidFill>
              </a:rPr>
              <a:t>    &lt;p style='height:300px;'&gt;Text Pokemon Go&lt;br&gt; </a:t>
            </a:r>
          </a:p>
          <a:p>
            <a:r>
              <a:rPr lang="ro-MO" sz="2200" b="1" dirty="0" smtClean="0">
                <a:solidFill>
                  <a:srgbClr val="0070C0"/>
                </a:solidFill>
              </a:rPr>
              <a:t>    ...&lt;/p&gt; </a:t>
            </a:r>
          </a:p>
          <a:p>
            <a:r>
              <a:rPr lang="ro-MO" sz="2200" b="1" dirty="0" smtClean="0">
                <a:solidFill>
                  <a:srgbClr val="0070C0"/>
                </a:solidFill>
              </a:rPr>
              <a:t>    &lt;a id='next1'&gt; &lt;/a&gt; </a:t>
            </a:r>
          </a:p>
          <a:p>
            <a:r>
              <a:rPr lang="ro-MO" sz="2200" b="1" dirty="0" smtClean="0">
                <a:solidFill>
                  <a:srgbClr val="0070C0"/>
                </a:solidFill>
              </a:rPr>
              <a:t>    </a:t>
            </a:r>
          </a:p>
          <a:p>
            <a:r>
              <a:rPr lang="ro-MO" sz="2200" b="1" dirty="0" smtClean="0">
                <a:solidFill>
                  <a:srgbClr val="0070C0"/>
                </a:solidFill>
              </a:rPr>
              <a:t>    &lt;a href='#next2'&gt;Secțiunea 2&lt;/a&gt; </a:t>
            </a:r>
          </a:p>
          <a:p>
            <a:r>
              <a:rPr lang="ro-MO" sz="2200" b="1" dirty="0" smtClean="0">
                <a:solidFill>
                  <a:srgbClr val="0070C0"/>
                </a:solidFill>
              </a:rPr>
              <a:t>    &lt;p style='height:300px;'&gt;Text Secțiunea 2&lt;br&gt; </a:t>
            </a:r>
          </a:p>
          <a:p>
            <a:r>
              <a:rPr lang="ro-MO" sz="2200" b="1" dirty="0" smtClean="0">
                <a:solidFill>
                  <a:srgbClr val="0070C0"/>
                </a:solidFill>
              </a:rPr>
              <a:t>    ...&lt;/p&gt; </a:t>
            </a:r>
          </a:p>
          <a:p>
            <a:r>
              <a:rPr lang="ro-MO" sz="2200" b="1" dirty="0" smtClean="0">
                <a:solidFill>
                  <a:srgbClr val="0070C0"/>
                </a:solidFill>
              </a:rPr>
              <a:t>    &lt;a id='next2'&gt; &lt;/a&gt; </a:t>
            </a:r>
          </a:p>
          <a:p>
            <a:r>
              <a:rPr lang="ro-MO" sz="2200" b="1" dirty="0" smtClean="0">
                <a:solidFill>
                  <a:srgbClr val="0070C0"/>
                </a:solidFill>
              </a:rPr>
              <a:t>&lt;/body&gt; </a:t>
            </a:r>
          </a:p>
          <a:p>
            <a:r>
              <a:rPr lang="ro-MO" sz="2200" b="1" dirty="0" smtClean="0">
                <a:solidFill>
                  <a:srgbClr val="0070C0"/>
                </a:solidFill>
              </a:rPr>
              <a:t>&lt;/html&gt;</a:t>
            </a:r>
            <a:endParaRPr lang="ro-MO" sz="22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792088"/>
          </a:xfrm>
        </p:spPr>
        <p:txBody>
          <a:bodyPr>
            <a:normAutofit/>
          </a:bodyPr>
          <a:lstStyle/>
          <a:p>
            <a:r>
              <a:rPr lang="ro-MO" b="1" dirty="0" smtClean="0"/>
              <a:t>Atributul TARGET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504" y="1268760"/>
            <a:ext cx="90364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O" sz="2400" dirty="0" smtClean="0"/>
              <a:t>Tag-ul </a:t>
            </a:r>
            <a:r>
              <a:rPr lang="ro-MO" sz="2400" b="1" dirty="0" smtClean="0"/>
              <a:t>&lt;a&gt;</a:t>
            </a:r>
            <a:r>
              <a:rPr lang="ro-MO" sz="2400" dirty="0" smtClean="0"/>
              <a:t> poate avea </a:t>
            </a:r>
            <a:r>
              <a:rPr lang="ro-MO" sz="2400" dirty="0" smtClean="0"/>
              <a:t>și </a:t>
            </a:r>
            <a:r>
              <a:rPr lang="ro-MO" sz="2400" dirty="0" smtClean="0"/>
              <a:t>un atribut target, care </a:t>
            </a:r>
            <a:r>
              <a:rPr lang="ro-MO" sz="2400" dirty="0" smtClean="0"/>
              <a:t>specifică </a:t>
            </a:r>
            <a:r>
              <a:rPr lang="ro-MO" sz="2400" dirty="0" smtClean="0"/>
              <a:t>unde va fi </a:t>
            </a:r>
            <a:r>
              <a:rPr lang="ro-MO" sz="2400" dirty="0" smtClean="0"/>
              <a:t>deschisă </a:t>
            </a:r>
            <a:r>
              <a:rPr lang="ro-MO" sz="2400" dirty="0" smtClean="0"/>
              <a:t>pagina</a:t>
            </a:r>
            <a:r>
              <a:rPr lang="ro-MO" sz="2400" dirty="0" smtClean="0"/>
              <a:t>.</a:t>
            </a:r>
          </a:p>
          <a:p>
            <a:r>
              <a:rPr lang="ro-MO" sz="2400" dirty="0" smtClean="0"/>
              <a:t/>
            </a:r>
            <a:br>
              <a:rPr lang="ro-MO" sz="2400" dirty="0" smtClean="0"/>
            </a:br>
            <a:r>
              <a:rPr lang="ro-MO" sz="2400" dirty="0" smtClean="0"/>
              <a:t>Atributul </a:t>
            </a:r>
            <a:r>
              <a:rPr lang="ro-MO" sz="2400" b="1" dirty="0" smtClean="0"/>
              <a:t>'target'</a:t>
            </a:r>
            <a:r>
              <a:rPr lang="ro-MO" sz="2400" dirty="0" smtClean="0"/>
              <a:t> poate avea 4 valori: </a:t>
            </a:r>
          </a:p>
          <a:p>
            <a:r>
              <a:rPr lang="ro-MO" sz="2400" b="1" dirty="0" smtClean="0"/>
              <a:t>target='_top' </a:t>
            </a:r>
            <a:r>
              <a:rPr lang="ro-MO" sz="2400" dirty="0" smtClean="0"/>
              <a:t>- </a:t>
            </a:r>
            <a:r>
              <a:rPr lang="ro-MO" sz="2400" dirty="0" smtClean="0"/>
              <a:t>încarcă </a:t>
            </a:r>
            <a:r>
              <a:rPr lang="ro-MO" sz="2400" dirty="0" smtClean="0"/>
              <a:t>pagina </a:t>
            </a:r>
            <a:r>
              <a:rPr lang="ro-MO" sz="2400" dirty="0" smtClean="0"/>
              <a:t>în toată </a:t>
            </a:r>
            <a:r>
              <a:rPr lang="ro-MO" sz="2400" dirty="0" smtClean="0"/>
              <a:t>fereastra browser-ului.</a:t>
            </a:r>
          </a:p>
          <a:p>
            <a:r>
              <a:rPr lang="ro-MO" sz="2400" b="1" dirty="0" smtClean="0"/>
              <a:t>target='_blank' </a:t>
            </a:r>
            <a:r>
              <a:rPr lang="ro-MO" sz="2400" dirty="0" smtClean="0"/>
              <a:t>- </a:t>
            </a:r>
            <a:r>
              <a:rPr lang="ro-MO" sz="2400" dirty="0" smtClean="0"/>
              <a:t>încarcă </a:t>
            </a:r>
            <a:r>
              <a:rPr lang="ro-MO" sz="2400" dirty="0" smtClean="0"/>
              <a:t>pagina </a:t>
            </a:r>
            <a:r>
              <a:rPr lang="ro-MO" sz="2400" dirty="0" smtClean="0"/>
              <a:t>într-o fereastră nouă, rămâne </a:t>
            </a:r>
            <a:r>
              <a:rPr lang="ro-MO" sz="2400" dirty="0" smtClean="0"/>
              <a:t>astfel </a:t>
            </a:r>
            <a:r>
              <a:rPr lang="ro-MO" sz="2400" dirty="0" smtClean="0"/>
              <a:t>și </a:t>
            </a:r>
            <a:r>
              <a:rPr lang="ro-MO" sz="2400" dirty="0" smtClean="0"/>
              <a:t>fereastra cu link-ul.</a:t>
            </a:r>
          </a:p>
          <a:p>
            <a:r>
              <a:rPr lang="ro-MO" sz="2400" b="1" dirty="0" smtClean="0"/>
              <a:t>target='_self' </a:t>
            </a:r>
            <a:r>
              <a:rPr lang="ro-MO" sz="2400" dirty="0" smtClean="0"/>
              <a:t>- pagina se va </a:t>
            </a:r>
            <a:r>
              <a:rPr lang="ro-MO" sz="2400" dirty="0" smtClean="0"/>
              <a:t>încarca în aceeași fereastră </a:t>
            </a:r>
            <a:r>
              <a:rPr lang="ro-MO" sz="2400" dirty="0" smtClean="0"/>
              <a:t>(sau frame </a:t>
            </a:r>
            <a:r>
              <a:rPr lang="ro-MO" sz="2400" dirty="0" smtClean="0"/>
              <a:t>dacă </a:t>
            </a:r>
            <a:r>
              <a:rPr lang="ro-MO" sz="2400" dirty="0" smtClean="0"/>
              <a:t>e </a:t>
            </a:r>
            <a:r>
              <a:rPr lang="ro-MO" sz="2400" dirty="0" smtClean="0"/>
              <a:t>într-un </a:t>
            </a:r>
            <a:r>
              <a:rPr lang="ro-MO" sz="2400" dirty="0" smtClean="0"/>
              <a:t>&lt;iframe&gt;).</a:t>
            </a:r>
          </a:p>
          <a:p>
            <a:r>
              <a:rPr lang="ro-MO" sz="2400" b="1" dirty="0" smtClean="0"/>
              <a:t>target='_parent' </a:t>
            </a:r>
            <a:r>
              <a:rPr lang="ro-MO" sz="2400" dirty="0" smtClean="0"/>
              <a:t>- pagina se va </a:t>
            </a:r>
            <a:r>
              <a:rPr lang="ro-MO" sz="2400" dirty="0" smtClean="0"/>
              <a:t>încărca în </a:t>
            </a:r>
            <a:r>
              <a:rPr lang="ro-MO" sz="2400" dirty="0" smtClean="0"/>
              <a:t>fereastra </a:t>
            </a:r>
            <a:r>
              <a:rPr lang="ro-MO" sz="2400" dirty="0" smtClean="0"/>
              <a:t>părinte</a:t>
            </a:r>
            <a:r>
              <a:rPr lang="ro-MO" sz="2400" dirty="0" smtClean="0"/>
              <a:t>, </a:t>
            </a:r>
            <a:r>
              <a:rPr lang="ro-MO" sz="2400" dirty="0" smtClean="0"/>
              <a:t>dacă </a:t>
            </a:r>
            <a:r>
              <a:rPr lang="ro-MO" sz="2400" dirty="0" smtClean="0"/>
              <a:t>e </a:t>
            </a:r>
            <a:r>
              <a:rPr lang="ro-MO" sz="2400" dirty="0" smtClean="0"/>
              <a:t>într-un </a:t>
            </a:r>
            <a:r>
              <a:rPr lang="ro-MO" sz="2400" dirty="0" smtClean="0"/>
              <a:t>&lt;iframe&gt;.</a:t>
            </a:r>
          </a:p>
          <a:p>
            <a:endParaRPr lang="ro-MO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792088"/>
          </a:xfrm>
        </p:spPr>
        <p:txBody>
          <a:bodyPr>
            <a:normAutofit/>
          </a:bodyPr>
          <a:lstStyle/>
          <a:p>
            <a:r>
              <a:rPr lang="ro-MO" b="1" dirty="0" smtClean="0"/>
              <a:t>Atributul TARGET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504" y="1268760"/>
            <a:ext cx="90364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O" sz="2400" b="1" dirty="0" smtClean="0">
                <a:solidFill>
                  <a:srgbClr val="0070C0"/>
                </a:solidFill>
              </a:rPr>
              <a:t>&lt;!DOCTYPE html&gt; </a:t>
            </a:r>
          </a:p>
          <a:p>
            <a:r>
              <a:rPr lang="ro-MO" sz="2400" b="1" dirty="0" smtClean="0">
                <a:solidFill>
                  <a:srgbClr val="0070C0"/>
                </a:solidFill>
              </a:rPr>
              <a:t>&lt;html&gt; </a:t>
            </a:r>
          </a:p>
          <a:p>
            <a:r>
              <a:rPr lang="ro-MO" sz="2400" b="1" dirty="0" smtClean="0">
                <a:solidFill>
                  <a:srgbClr val="0070C0"/>
                </a:solidFill>
              </a:rPr>
              <a:t>    &lt;head&gt; &lt;title&gt;Atributul TARGET&lt;/title&gt; &lt;/head&gt; </a:t>
            </a:r>
          </a:p>
          <a:p>
            <a:r>
              <a:rPr lang="ro-MO" sz="2400" b="1" dirty="0" smtClean="0">
                <a:solidFill>
                  <a:srgbClr val="0070C0"/>
                </a:solidFill>
              </a:rPr>
              <a:t>&lt;body&gt; </a:t>
            </a:r>
          </a:p>
          <a:p>
            <a:r>
              <a:rPr lang="ro-MO" sz="2400" b="1" dirty="0" smtClean="0">
                <a:solidFill>
                  <a:srgbClr val="0070C0"/>
                </a:solidFill>
              </a:rPr>
              <a:t>    &lt;h4&gt;Exemplu link cu target&lt;/h4&gt;</a:t>
            </a:r>
          </a:p>
          <a:p>
            <a:r>
              <a:rPr lang="ro-MO" sz="2400" b="1" dirty="0" smtClean="0">
                <a:solidFill>
                  <a:srgbClr val="0070C0"/>
                </a:solidFill>
              </a:rPr>
              <a:t>&lt;p&gt;Link-ul de mai jos are target='_blank', va deschide pagina într-un tab nou.&lt;/p&gt; </a:t>
            </a:r>
          </a:p>
          <a:p>
            <a:r>
              <a:rPr lang="ro-MO" sz="2400" b="1" dirty="0" smtClean="0">
                <a:solidFill>
                  <a:srgbClr val="0070C0"/>
                </a:solidFill>
              </a:rPr>
              <a:t>&lt;a href='https://poki.ro/' target='_blank' title='Flash Games'&gt;Flash Games&lt;/a&gt; </a:t>
            </a:r>
          </a:p>
          <a:p>
            <a:r>
              <a:rPr lang="ro-MO" sz="2400" b="1" dirty="0" smtClean="0">
                <a:solidFill>
                  <a:srgbClr val="0070C0"/>
                </a:solidFill>
              </a:rPr>
              <a:t>&lt;/body&gt; </a:t>
            </a:r>
          </a:p>
          <a:p>
            <a:r>
              <a:rPr lang="ro-MO" sz="2400" b="1" dirty="0" smtClean="0">
                <a:solidFill>
                  <a:srgbClr val="0070C0"/>
                </a:solidFill>
              </a:rPr>
              <a:t>&lt;/html&gt;</a:t>
            </a:r>
            <a:endParaRPr lang="ro-MO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1143000"/>
          </a:xfrm>
        </p:spPr>
        <p:txBody>
          <a:bodyPr/>
          <a:lstStyle/>
          <a:p>
            <a:r>
              <a:rPr lang="ro-MO" b="1" dirty="0" smtClean="0"/>
              <a:t>CUPRINS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95536" y="1916832"/>
            <a:ext cx="83529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o-MO" sz="3500" b="1" dirty="0" smtClean="0"/>
              <a:t>CREAREA </a:t>
            </a:r>
            <a:r>
              <a:rPr lang="ro-MO" sz="3500" b="1" dirty="0" smtClean="0"/>
              <a:t>LINK-urilor</a:t>
            </a:r>
          </a:p>
          <a:p>
            <a:pPr>
              <a:buFont typeface="Wingdings" pitchFamily="2" charset="2"/>
              <a:buChar char="q"/>
            </a:pPr>
            <a:r>
              <a:rPr lang="ro-MO" sz="3500" b="1" dirty="0" smtClean="0"/>
              <a:t>CULOAREA </a:t>
            </a:r>
            <a:r>
              <a:rPr lang="ro-MO" sz="3500" b="1" dirty="0" smtClean="0"/>
              <a:t>LINK-urilor</a:t>
            </a:r>
          </a:p>
          <a:p>
            <a:pPr>
              <a:buFont typeface="Wingdings" pitchFamily="2" charset="2"/>
              <a:buChar char="q"/>
            </a:pPr>
            <a:r>
              <a:rPr lang="ro-MO" sz="3500" b="1" dirty="0" smtClean="0"/>
              <a:t>LINK-uri</a:t>
            </a:r>
            <a:r>
              <a:rPr lang="en-US" sz="3500" b="1" dirty="0" smtClean="0"/>
              <a:t> </a:t>
            </a:r>
            <a:r>
              <a:rPr lang="en-US" sz="3500" b="1" dirty="0" smtClean="0"/>
              <a:t>EXTERNE</a:t>
            </a:r>
            <a:endParaRPr lang="ro-MO" sz="3500" b="1" dirty="0" smtClean="0"/>
          </a:p>
          <a:p>
            <a:pPr>
              <a:buFont typeface="Wingdings" pitchFamily="2" charset="2"/>
              <a:buChar char="q"/>
            </a:pPr>
            <a:r>
              <a:rPr lang="ro-MO" sz="3500" b="1" dirty="0" smtClean="0"/>
              <a:t>LINK-uri</a:t>
            </a:r>
            <a:r>
              <a:rPr lang="en-US" sz="3500" b="1" dirty="0" smtClean="0"/>
              <a:t> </a:t>
            </a:r>
            <a:r>
              <a:rPr lang="ro-MO" sz="3500" b="1" dirty="0" smtClean="0"/>
              <a:t>INTERNE</a:t>
            </a:r>
          </a:p>
          <a:p>
            <a:pPr>
              <a:buFont typeface="Wingdings" pitchFamily="2" charset="2"/>
              <a:buChar char="q"/>
            </a:pPr>
            <a:r>
              <a:rPr lang="ro-MO" sz="3500" b="1" dirty="0" smtClean="0"/>
              <a:t>LINK-uri</a:t>
            </a:r>
            <a:r>
              <a:rPr lang="en-US" sz="3500" b="1" dirty="0" smtClean="0"/>
              <a:t> </a:t>
            </a:r>
            <a:r>
              <a:rPr lang="ro-MO" sz="3500" b="1" dirty="0" smtClean="0"/>
              <a:t>INTERNE+EXTERNE</a:t>
            </a:r>
          </a:p>
          <a:p>
            <a:pPr>
              <a:buFont typeface="Wingdings" pitchFamily="2" charset="2"/>
              <a:buChar char="q"/>
            </a:pPr>
            <a:r>
              <a:rPr lang="ro-MO" sz="3500" b="1" dirty="0" smtClean="0"/>
              <a:t>Atributul </a:t>
            </a:r>
            <a:r>
              <a:rPr lang="ro-MO" sz="3500" b="1" dirty="0" smtClean="0"/>
              <a:t>TARGET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792088"/>
          </a:xfrm>
        </p:spPr>
        <p:txBody>
          <a:bodyPr>
            <a:normAutofit/>
          </a:bodyPr>
          <a:lstStyle/>
          <a:p>
            <a:r>
              <a:rPr lang="ro-MO" b="1" dirty="0" smtClean="0"/>
              <a:t>CREAREA LINK-urilor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504" y="1196752"/>
            <a:ext cx="90364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Link-</a:t>
            </a:r>
            <a:r>
              <a:rPr lang="en-US" sz="2400" dirty="0" err="1" smtClean="0"/>
              <a:t>urile</a:t>
            </a:r>
            <a:r>
              <a:rPr lang="en-US" sz="2400" dirty="0" smtClean="0"/>
              <a:t> (links) </a:t>
            </a:r>
            <a:r>
              <a:rPr lang="en-US" sz="2400" dirty="0" err="1" smtClean="0"/>
              <a:t>sunt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elemente</a:t>
            </a:r>
            <a:r>
              <a:rPr lang="en-US" sz="2400" dirty="0" smtClean="0"/>
              <a:t> HTML cu </a:t>
            </a:r>
            <a:r>
              <a:rPr lang="en-US" sz="2400" dirty="0" err="1" smtClean="0"/>
              <a:t>ajutorul</a:t>
            </a:r>
            <a:r>
              <a:rPr lang="en-US" sz="2400" dirty="0" smtClean="0"/>
              <a:t> c</a:t>
            </a:r>
            <a:r>
              <a:rPr lang="ro-MO" sz="2400" dirty="0" smtClean="0"/>
              <a:t>â</a:t>
            </a:r>
            <a:r>
              <a:rPr lang="en-US" sz="2400" dirty="0" err="1" smtClean="0"/>
              <a:t>rora</a:t>
            </a:r>
            <a:r>
              <a:rPr lang="en-US" sz="2400" dirty="0" smtClean="0"/>
              <a:t> </a:t>
            </a:r>
            <a:r>
              <a:rPr lang="en-US" sz="2400" dirty="0" err="1" smtClean="0"/>
              <a:t>putem</a:t>
            </a:r>
            <a:r>
              <a:rPr lang="en-US" sz="2400" dirty="0" smtClean="0"/>
              <a:t> </a:t>
            </a:r>
            <a:r>
              <a:rPr lang="en-US" sz="2400" dirty="0" err="1" smtClean="0"/>
              <a:t>deschide</a:t>
            </a:r>
            <a:r>
              <a:rPr lang="en-US" sz="2400" dirty="0" smtClean="0"/>
              <a:t> </a:t>
            </a:r>
            <a:r>
              <a:rPr lang="en-US" sz="2400" dirty="0" err="1" smtClean="0"/>
              <a:t>alte</a:t>
            </a:r>
            <a:r>
              <a:rPr lang="en-US" sz="2400" dirty="0" smtClean="0"/>
              <a:t> </a:t>
            </a:r>
            <a:r>
              <a:rPr lang="en-US" sz="2400" dirty="0" err="1" smtClean="0"/>
              <a:t>pagini</a:t>
            </a:r>
            <a:r>
              <a:rPr lang="en-US" sz="2400" dirty="0" smtClean="0"/>
              <a:t>, s</a:t>
            </a:r>
            <a:r>
              <a:rPr lang="ro-MO" sz="2400" dirty="0" smtClean="0"/>
              <a:t>ă</a:t>
            </a:r>
            <a:r>
              <a:rPr lang="en-US" sz="2400" dirty="0" err="1" smtClean="0"/>
              <a:t>ri</a:t>
            </a:r>
            <a:r>
              <a:rPr lang="en-US" sz="2400" dirty="0" smtClean="0"/>
              <a:t> de la un document la </a:t>
            </a:r>
            <a:r>
              <a:rPr lang="en-US" sz="2400" dirty="0" err="1" smtClean="0"/>
              <a:t>altul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la alt site.</a:t>
            </a:r>
            <a:br>
              <a:rPr lang="en-US" sz="2400" dirty="0" smtClean="0"/>
            </a:br>
            <a:r>
              <a:rPr lang="en-US" sz="2400" dirty="0" smtClean="0"/>
              <a:t>Link-</a:t>
            </a:r>
            <a:r>
              <a:rPr lang="en-US" sz="2400" dirty="0" err="1" smtClean="0"/>
              <a:t>urile</a:t>
            </a:r>
            <a:r>
              <a:rPr lang="en-US" sz="2400" dirty="0" smtClean="0"/>
              <a:t> pot </a:t>
            </a:r>
            <a:r>
              <a:rPr lang="en-US" sz="2400" dirty="0" err="1" smtClean="0"/>
              <a:t>fi</a:t>
            </a:r>
            <a:r>
              <a:rPr lang="en-US" sz="2400" dirty="0" smtClean="0"/>
              <a:t> create cu </a:t>
            </a:r>
            <a:r>
              <a:rPr lang="en-US" sz="2400" dirty="0" err="1" smtClean="0"/>
              <a:t>tagul</a:t>
            </a:r>
            <a:r>
              <a:rPr lang="en-US" sz="2400" dirty="0" smtClean="0"/>
              <a:t> </a:t>
            </a:r>
            <a:r>
              <a:rPr lang="en-US" sz="2400" b="1" dirty="0" smtClean="0"/>
              <a:t>&lt;a&gt;</a:t>
            </a:r>
            <a:r>
              <a:rPr lang="en-US" sz="2400" dirty="0" smtClean="0"/>
              <a:t>.</a:t>
            </a:r>
            <a:endParaRPr lang="ro-MO" sz="24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err="1" smtClean="0"/>
              <a:t>Sintaxa</a:t>
            </a:r>
            <a:r>
              <a:rPr lang="en-US" sz="2400" b="1" dirty="0" smtClean="0"/>
              <a:t>:</a:t>
            </a:r>
          </a:p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&lt;a </a:t>
            </a:r>
            <a:r>
              <a:rPr lang="en-US" sz="2400" b="1" dirty="0" err="1" smtClean="0">
                <a:solidFill>
                  <a:srgbClr val="0070C0"/>
                </a:solidFill>
              </a:rPr>
              <a:t>href</a:t>
            </a:r>
            <a:r>
              <a:rPr lang="en-US" sz="2400" b="1" dirty="0" smtClean="0">
                <a:solidFill>
                  <a:srgbClr val="0070C0"/>
                </a:solidFill>
              </a:rPr>
              <a:t>='</a:t>
            </a:r>
            <a:r>
              <a:rPr lang="en-US" sz="2400" b="1" dirty="0" err="1" smtClean="0">
                <a:solidFill>
                  <a:srgbClr val="0070C0"/>
                </a:solidFill>
              </a:rPr>
              <a:t>url</a:t>
            </a:r>
            <a:r>
              <a:rPr lang="en-US" sz="2400" b="1" dirty="0" smtClean="0">
                <a:solidFill>
                  <a:srgbClr val="0070C0"/>
                </a:solidFill>
              </a:rPr>
              <a:t>' title='</a:t>
            </a:r>
            <a:r>
              <a:rPr lang="en-US" sz="2400" b="1" dirty="0" err="1" smtClean="0">
                <a:solidFill>
                  <a:srgbClr val="0070C0"/>
                </a:solidFill>
              </a:rPr>
              <a:t>Titlu</a:t>
            </a:r>
            <a:r>
              <a:rPr lang="en-US" sz="2400" b="1" dirty="0" smtClean="0">
                <a:solidFill>
                  <a:srgbClr val="0070C0"/>
                </a:solidFill>
              </a:rPr>
              <a:t> link'&gt;Text link&lt;/a&gt;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ctr"/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- </a:t>
            </a:r>
            <a:r>
              <a:rPr lang="en-US" sz="2400" b="1" dirty="0" err="1" smtClean="0"/>
              <a:t>href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atributul</a:t>
            </a:r>
            <a:r>
              <a:rPr lang="en-US" sz="2400" dirty="0" smtClean="0"/>
              <a:t> </a:t>
            </a:r>
            <a:r>
              <a:rPr lang="ro-MO" sz="2400" dirty="0" smtClean="0"/>
              <a:t>î</a:t>
            </a:r>
            <a:r>
              <a:rPr lang="en-US" sz="2400" dirty="0" smtClean="0"/>
              <a:t>n care se </a:t>
            </a:r>
            <a:r>
              <a:rPr lang="en-US" sz="2400" dirty="0" err="1" smtClean="0"/>
              <a:t>adaug</a:t>
            </a:r>
            <a:r>
              <a:rPr lang="ro-M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adresa</a:t>
            </a:r>
            <a:r>
              <a:rPr lang="en-US" sz="2400" dirty="0" smtClean="0"/>
              <a:t> link-</a:t>
            </a:r>
            <a:r>
              <a:rPr lang="en-US" sz="2400" dirty="0" err="1" smtClean="0"/>
              <a:t>ului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smtClean="0"/>
              <a:t>- </a:t>
            </a:r>
            <a:r>
              <a:rPr lang="en-US" sz="2400" b="1" dirty="0" err="1" smtClean="0"/>
              <a:t>url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adresa</a:t>
            </a:r>
            <a:r>
              <a:rPr lang="en-US" sz="2400" dirty="0" smtClean="0"/>
              <a:t> link-</a:t>
            </a:r>
            <a:r>
              <a:rPr lang="en-US" sz="2400" dirty="0" err="1" smtClean="0"/>
              <a:t>ului</a:t>
            </a:r>
            <a:r>
              <a:rPr lang="en-US" sz="2400" dirty="0" smtClean="0"/>
              <a:t> (a </a:t>
            </a:r>
            <a:r>
              <a:rPr lang="en-US" sz="2400" dirty="0" err="1" smtClean="0"/>
              <a:t>paginii</a:t>
            </a:r>
            <a:r>
              <a:rPr lang="en-US" sz="2400" dirty="0" smtClean="0"/>
              <a:t> care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fi</a:t>
            </a:r>
            <a:r>
              <a:rPr lang="en-US" sz="2400" dirty="0" smtClean="0"/>
              <a:t> </a:t>
            </a:r>
            <a:r>
              <a:rPr lang="en-US" sz="2400" dirty="0" err="1" smtClean="0"/>
              <a:t>deschis</a:t>
            </a:r>
            <a:r>
              <a:rPr lang="ro-MO" sz="2400" dirty="0" smtClean="0"/>
              <a:t>ă</a:t>
            </a:r>
            <a:r>
              <a:rPr lang="en-US" sz="2400" dirty="0" smtClean="0"/>
              <a:t>). </a:t>
            </a:r>
            <a:br>
              <a:rPr lang="en-US" sz="2400" dirty="0" smtClean="0"/>
            </a:br>
            <a:r>
              <a:rPr lang="en-US" sz="2400" dirty="0" smtClean="0"/>
              <a:t>- </a:t>
            </a:r>
            <a:r>
              <a:rPr lang="en-US" sz="2400" b="1" dirty="0" err="1" smtClean="0"/>
              <a:t>Titlu</a:t>
            </a:r>
            <a:r>
              <a:rPr lang="en-US" sz="2400" b="1" dirty="0" smtClean="0"/>
              <a:t> link </a:t>
            </a:r>
            <a:r>
              <a:rPr lang="en-US" sz="2400" dirty="0" err="1" smtClean="0"/>
              <a:t>este</a:t>
            </a:r>
            <a:r>
              <a:rPr lang="en-US" sz="2400" dirty="0" smtClean="0"/>
              <a:t> un text </a:t>
            </a:r>
            <a:r>
              <a:rPr lang="en-US" sz="2400" dirty="0" err="1" smtClean="0"/>
              <a:t>ascuns</a:t>
            </a:r>
            <a:r>
              <a:rPr lang="en-US" sz="2400" dirty="0" smtClean="0"/>
              <a:t> care </a:t>
            </a:r>
            <a:r>
              <a:rPr lang="en-US" sz="2400" dirty="0" err="1" smtClean="0"/>
              <a:t>apare</a:t>
            </a:r>
            <a:r>
              <a:rPr lang="en-US" sz="2400" dirty="0" smtClean="0"/>
              <a:t> c</a:t>
            </a:r>
            <a:r>
              <a:rPr lang="ro-MO" sz="2400" dirty="0" smtClean="0"/>
              <a:t>â</a:t>
            </a:r>
            <a:r>
              <a:rPr lang="en-US" sz="2400" dirty="0" err="1" smtClean="0"/>
              <a:t>nd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pozi</a:t>
            </a:r>
            <a:r>
              <a:rPr lang="ro-MO" sz="2400" dirty="0" smtClean="0"/>
              <a:t>ţ</a:t>
            </a:r>
            <a:r>
              <a:rPr lang="en-US" sz="2400" dirty="0" err="1" smtClean="0"/>
              <a:t>ionat</a:t>
            </a:r>
            <a:r>
              <a:rPr lang="en-US" sz="2400" dirty="0" smtClean="0"/>
              <a:t> mouse-</a:t>
            </a:r>
            <a:r>
              <a:rPr lang="en-US" sz="2400" dirty="0" err="1" smtClean="0"/>
              <a:t>ul</a:t>
            </a:r>
            <a:r>
              <a:rPr lang="en-US" sz="2400" dirty="0" smtClean="0"/>
              <a:t> </a:t>
            </a:r>
            <a:r>
              <a:rPr lang="en-US" sz="2400" dirty="0" err="1" smtClean="0"/>
              <a:t>deasupra</a:t>
            </a:r>
            <a:r>
              <a:rPr lang="en-US" sz="2400" dirty="0" smtClean="0"/>
              <a:t> link-</a:t>
            </a:r>
            <a:r>
              <a:rPr lang="en-US" sz="2400" dirty="0" err="1" smtClean="0"/>
              <a:t>ului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smtClean="0"/>
              <a:t>- </a:t>
            </a:r>
            <a:r>
              <a:rPr lang="en-US" sz="2400" b="1" dirty="0" smtClean="0"/>
              <a:t>Text link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textul</a:t>
            </a:r>
            <a:r>
              <a:rPr lang="en-US" sz="2400" dirty="0" smtClean="0"/>
              <a:t> care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aparea</a:t>
            </a:r>
            <a:r>
              <a:rPr lang="en-US" sz="2400" dirty="0" smtClean="0"/>
              <a:t> </a:t>
            </a:r>
            <a:r>
              <a:rPr lang="ro-MO" sz="2400" dirty="0" smtClean="0"/>
              <a:t>î</a:t>
            </a:r>
            <a:r>
              <a:rPr lang="en-US" sz="2400" dirty="0" smtClean="0"/>
              <a:t>n browser </a:t>
            </a:r>
            <a:r>
              <a:rPr lang="ro-MO" sz="2400" dirty="0" err="1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pe</a:t>
            </a:r>
            <a:r>
              <a:rPr lang="en-US" sz="2400" dirty="0" smtClean="0"/>
              <a:t> care </a:t>
            </a:r>
            <a:r>
              <a:rPr lang="en-US" sz="2400" dirty="0" err="1" smtClean="0"/>
              <a:t>trebuie</a:t>
            </a:r>
            <a:r>
              <a:rPr lang="en-US" sz="2400" dirty="0" smtClean="0"/>
              <a:t> </a:t>
            </a:r>
            <a:r>
              <a:rPr lang="en-US" sz="2400" dirty="0" err="1" smtClean="0"/>
              <a:t>dat</a:t>
            </a:r>
            <a:r>
              <a:rPr lang="en-US" sz="2400" dirty="0" smtClean="0"/>
              <a:t> click cu mouse-</a:t>
            </a:r>
            <a:r>
              <a:rPr lang="en-US" sz="2400" dirty="0" err="1" smtClean="0"/>
              <a:t>ul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792088"/>
          </a:xfrm>
        </p:spPr>
        <p:txBody>
          <a:bodyPr>
            <a:normAutofit/>
          </a:bodyPr>
          <a:lstStyle/>
          <a:p>
            <a:r>
              <a:rPr lang="ro-MO" b="1" dirty="0" smtClean="0"/>
              <a:t>CREAREA LINK-urilor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504" y="1196752"/>
            <a:ext cx="903649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Exemplu</a:t>
            </a:r>
            <a:r>
              <a:rPr lang="en-US" sz="2800" b="1" dirty="0" smtClean="0"/>
              <a:t>: </a:t>
            </a:r>
            <a:endParaRPr lang="ro-MO" sz="2800" b="1" dirty="0" smtClean="0"/>
          </a:p>
          <a:p>
            <a:endParaRPr lang="ro-MO" sz="2400" dirty="0" smtClean="0"/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&lt;!DOCTYPE html&gt;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&lt;html&gt;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ro-MO" sz="2400" b="1" dirty="0" smtClean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&lt;head&gt; &lt;title&gt;</a:t>
            </a:r>
            <a:r>
              <a:rPr lang="en-US" sz="2400" b="1" dirty="0" err="1" smtClean="0">
                <a:solidFill>
                  <a:srgbClr val="0070C0"/>
                </a:solidFill>
              </a:rPr>
              <a:t>Titlu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documentului</a:t>
            </a:r>
            <a:r>
              <a:rPr lang="en-US" sz="2400" b="1" dirty="0" smtClean="0">
                <a:solidFill>
                  <a:srgbClr val="0070C0"/>
                </a:solidFill>
              </a:rPr>
              <a:t>&lt;/title&gt; &lt;/head&gt;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&lt;body&gt; </a:t>
            </a:r>
          </a:p>
          <a:p>
            <a:r>
              <a:rPr lang="ro-MO" sz="2400" b="1" dirty="0" smtClean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&lt;h4&gt;</a:t>
            </a:r>
            <a:r>
              <a:rPr lang="en-US" sz="2400" b="1" dirty="0" err="1" smtClean="0">
                <a:solidFill>
                  <a:srgbClr val="0070C0"/>
                </a:solidFill>
              </a:rPr>
              <a:t>Exemplu</a:t>
            </a:r>
            <a:r>
              <a:rPr lang="en-US" sz="2400" b="1" dirty="0" smtClean="0">
                <a:solidFill>
                  <a:srgbClr val="0070C0"/>
                </a:solidFill>
              </a:rPr>
              <a:t> link&lt;/h4&gt;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r>
              <a:rPr lang="ro-MO" sz="2400" b="1" dirty="0" smtClean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&lt;a </a:t>
            </a:r>
            <a:r>
              <a:rPr lang="en-US" sz="2400" b="1" dirty="0" err="1" smtClean="0">
                <a:solidFill>
                  <a:srgbClr val="0070C0"/>
                </a:solidFill>
              </a:rPr>
              <a:t>href</a:t>
            </a:r>
            <a:r>
              <a:rPr lang="en-US" sz="2400" b="1" dirty="0" smtClean="0">
                <a:solidFill>
                  <a:srgbClr val="0070C0"/>
                </a:solidFill>
              </a:rPr>
              <a:t>='https://manuale.studii.md/admin/school_accounts' title='</a:t>
            </a:r>
            <a:r>
              <a:rPr lang="en-US" sz="2400" b="1" dirty="0" err="1" smtClean="0">
                <a:solidFill>
                  <a:srgbClr val="0070C0"/>
                </a:solidFill>
              </a:rPr>
              <a:t>Manuale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ro-RO" sz="2400" b="1" dirty="0" smtClean="0">
                <a:solidFill>
                  <a:srgbClr val="0070C0"/>
                </a:solidFill>
              </a:rPr>
              <a:t>CTICE</a:t>
            </a:r>
            <a:r>
              <a:rPr lang="en-US" sz="2400" b="1" dirty="0" smtClean="0">
                <a:solidFill>
                  <a:srgbClr val="0070C0"/>
                </a:solidFill>
              </a:rPr>
              <a:t>'&gt; </a:t>
            </a:r>
            <a:r>
              <a:rPr lang="en-US" sz="2400" b="1" dirty="0" err="1" smtClean="0">
                <a:solidFill>
                  <a:srgbClr val="0070C0"/>
                </a:solidFill>
              </a:rPr>
              <a:t>Manuale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ro-RO" sz="2400" b="1" dirty="0" smtClean="0">
                <a:solidFill>
                  <a:srgbClr val="0070C0"/>
                </a:solidFill>
              </a:rPr>
              <a:t>Ș</a:t>
            </a:r>
            <a:r>
              <a:rPr lang="en-US" sz="2400" b="1" dirty="0" err="1" smtClean="0">
                <a:solidFill>
                  <a:srgbClr val="0070C0"/>
                </a:solidFill>
              </a:rPr>
              <a:t>colare</a:t>
            </a:r>
            <a:r>
              <a:rPr lang="en-US" sz="2400" b="1" dirty="0" smtClean="0">
                <a:solidFill>
                  <a:srgbClr val="0070C0"/>
                </a:solidFill>
              </a:rPr>
              <a:t> &lt;/a&gt; </a:t>
            </a:r>
            <a:endParaRPr lang="ru-RU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&lt;/body&gt;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&lt;/html&gt;</a:t>
            </a:r>
            <a:endParaRPr lang="ru-RU" sz="2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792088"/>
          </a:xfrm>
        </p:spPr>
        <p:txBody>
          <a:bodyPr>
            <a:normAutofit/>
          </a:bodyPr>
          <a:lstStyle/>
          <a:p>
            <a:r>
              <a:rPr lang="ro-MO" b="1" dirty="0" smtClean="0"/>
              <a:t>CULOAREA LINK-urilor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504" y="1196752"/>
            <a:ext cx="90364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Culoarea</a:t>
            </a:r>
            <a:r>
              <a:rPr lang="en-US" sz="2400" dirty="0" smtClean="0"/>
              <a:t> link-</a:t>
            </a:r>
            <a:r>
              <a:rPr lang="en-US" sz="2400" dirty="0" err="1" smtClean="0"/>
              <a:t>urilor</a:t>
            </a:r>
            <a:r>
              <a:rPr lang="en-US" sz="2400" dirty="0" smtClean="0"/>
              <a:t> din </a:t>
            </a:r>
            <a:r>
              <a:rPr lang="en-US" sz="2400" dirty="0" err="1" smtClean="0"/>
              <a:t>pagina</a:t>
            </a:r>
            <a:r>
              <a:rPr lang="en-US" sz="2400" dirty="0" smtClean="0"/>
              <a:t> </a:t>
            </a:r>
            <a:r>
              <a:rPr lang="en-US" sz="2400" dirty="0" err="1" smtClean="0"/>
              <a:t>poate</a:t>
            </a:r>
            <a:r>
              <a:rPr lang="en-US" sz="2400" dirty="0" smtClean="0"/>
              <a:t> </a:t>
            </a:r>
            <a:r>
              <a:rPr lang="en-US" sz="2400" dirty="0" err="1" smtClean="0"/>
              <a:t>fi</a:t>
            </a:r>
            <a:r>
              <a:rPr lang="en-US" sz="2400" dirty="0" smtClean="0"/>
              <a:t> </a:t>
            </a:r>
            <a:r>
              <a:rPr lang="en-US" sz="2400" dirty="0" err="1" smtClean="0"/>
              <a:t>schimbata</a:t>
            </a:r>
            <a:r>
              <a:rPr lang="en-US" sz="2400" dirty="0" smtClean="0"/>
              <a:t> cu </a:t>
            </a:r>
            <a:r>
              <a:rPr lang="en-US" sz="2400" dirty="0" err="1" smtClean="0"/>
              <a:t>proprietatea</a:t>
            </a:r>
            <a:r>
              <a:rPr lang="en-US" sz="2400" dirty="0" smtClean="0"/>
              <a:t> </a:t>
            </a:r>
            <a:r>
              <a:rPr lang="en-US" sz="2400" b="1" dirty="0" smtClean="0"/>
              <a:t>CSS color</a:t>
            </a:r>
            <a:r>
              <a:rPr lang="ro-RO" sz="2400" b="1" dirty="0" smtClean="0"/>
              <a:t>.</a:t>
            </a:r>
          </a:p>
          <a:p>
            <a:endParaRPr lang="ro-RO" sz="2400" b="1" dirty="0" smtClean="0"/>
          </a:p>
          <a:p>
            <a:r>
              <a:rPr lang="en-US" sz="2400" b="1" dirty="0" smtClean="0">
                <a:solidFill>
                  <a:srgbClr val="0070C0"/>
                </a:solidFill>
              </a:rPr>
              <a:t>&lt;style&gt; </a:t>
            </a:r>
            <a:endParaRPr lang="ro-RO" sz="2400" b="1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/*</a:t>
            </a:r>
            <a:r>
              <a:rPr lang="en-US" sz="2400" dirty="0" err="1" smtClean="0"/>
              <a:t>culoarea</a:t>
            </a:r>
            <a:r>
              <a:rPr lang="en-US" sz="2400" dirty="0" smtClean="0"/>
              <a:t> link-</a:t>
            </a:r>
            <a:r>
              <a:rPr lang="en-US" sz="2400" dirty="0" err="1" smtClean="0"/>
              <a:t>urilor</a:t>
            </a:r>
            <a:r>
              <a:rPr lang="en-US" sz="2400" dirty="0" smtClean="0"/>
              <a:t> */ </a:t>
            </a:r>
            <a:endParaRPr lang="ro-RO" sz="2400" dirty="0" smtClean="0"/>
          </a:p>
          <a:p>
            <a:r>
              <a:rPr lang="en-US" sz="2400" b="1" dirty="0" smtClean="0">
                <a:solidFill>
                  <a:srgbClr val="0070C0"/>
                </a:solidFill>
              </a:rPr>
              <a:t>a { color: #0000fe; } </a:t>
            </a:r>
            <a:endParaRPr lang="ro-RO" sz="2400" b="1" dirty="0" smtClean="0">
              <a:solidFill>
                <a:srgbClr val="0070C0"/>
              </a:solidFill>
            </a:endParaRPr>
          </a:p>
          <a:p>
            <a:endParaRPr lang="ro-RO" sz="2400" dirty="0" smtClean="0"/>
          </a:p>
          <a:p>
            <a:r>
              <a:rPr lang="en-US" sz="2400" dirty="0" smtClean="0"/>
              <a:t>/*</a:t>
            </a:r>
            <a:r>
              <a:rPr lang="en-US" sz="2400" dirty="0" err="1" smtClean="0"/>
              <a:t>culoarea</a:t>
            </a:r>
            <a:r>
              <a:rPr lang="en-US" sz="2400" dirty="0" smtClean="0"/>
              <a:t> link-</a:t>
            </a:r>
            <a:r>
              <a:rPr lang="en-US" sz="2400" dirty="0" err="1" smtClean="0"/>
              <a:t>urilor</a:t>
            </a:r>
            <a:r>
              <a:rPr lang="en-US" sz="2400" dirty="0" smtClean="0"/>
              <a:t> c</a:t>
            </a:r>
            <a:r>
              <a:rPr lang="ro-RO" sz="2400" dirty="0" smtClean="0"/>
              <a:t>â</a:t>
            </a:r>
            <a:r>
              <a:rPr lang="en-US" sz="2400" dirty="0" err="1" smtClean="0"/>
              <a:t>nd</a:t>
            </a:r>
            <a:r>
              <a:rPr lang="en-US" sz="2400" dirty="0" smtClean="0"/>
              <a:t> mouse-</a:t>
            </a:r>
            <a:r>
              <a:rPr lang="en-US" sz="2400" dirty="0" err="1" smtClean="0"/>
              <a:t>ul</a:t>
            </a:r>
            <a:r>
              <a:rPr lang="en-US" sz="2400" dirty="0" smtClean="0"/>
              <a:t> e</a:t>
            </a:r>
            <a:r>
              <a:rPr lang="ro-RO" sz="2400" dirty="0" smtClean="0"/>
              <a:t>ste</a:t>
            </a:r>
            <a:r>
              <a:rPr lang="en-US" sz="2400" dirty="0" smtClean="0"/>
              <a:t> </a:t>
            </a:r>
            <a:r>
              <a:rPr lang="en-US" sz="2400" dirty="0" err="1" smtClean="0"/>
              <a:t>deasupra</a:t>
            </a:r>
            <a:r>
              <a:rPr lang="en-US" sz="2400" dirty="0" smtClean="0"/>
              <a:t> </a:t>
            </a:r>
            <a:r>
              <a:rPr lang="en-US" sz="2400" dirty="0" err="1" smtClean="0"/>
              <a:t>lor</a:t>
            </a:r>
            <a:r>
              <a:rPr lang="en-US" sz="2400" dirty="0" smtClean="0"/>
              <a:t> */ </a:t>
            </a:r>
            <a:endParaRPr lang="ro-RO" sz="2400" dirty="0" smtClean="0"/>
          </a:p>
          <a:p>
            <a:r>
              <a:rPr lang="en-US" sz="2400" b="1" dirty="0" smtClean="0">
                <a:solidFill>
                  <a:srgbClr val="0070C0"/>
                </a:solidFill>
              </a:rPr>
              <a:t>a:hover { color: #00d000; } </a:t>
            </a:r>
            <a:endParaRPr lang="ro-RO" sz="2400" b="1" dirty="0" smtClean="0">
              <a:solidFill>
                <a:srgbClr val="0070C0"/>
              </a:solidFill>
            </a:endParaRPr>
          </a:p>
          <a:p>
            <a:endParaRPr lang="ro-RO" sz="2400" dirty="0" smtClean="0"/>
          </a:p>
          <a:p>
            <a:r>
              <a:rPr lang="en-US" sz="2400" dirty="0" smtClean="0"/>
              <a:t>/*</a:t>
            </a:r>
            <a:r>
              <a:rPr lang="en-US" sz="2400" dirty="0" err="1" smtClean="0"/>
              <a:t>culoarea</a:t>
            </a:r>
            <a:r>
              <a:rPr lang="en-US" sz="2400" dirty="0" smtClean="0"/>
              <a:t> link-</a:t>
            </a:r>
            <a:r>
              <a:rPr lang="en-US" sz="2400" dirty="0" err="1" smtClean="0"/>
              <a:t>urilor</a:t>
            </a:r>
            <a:r>
              <a:rPr lang="en-US" sz="2400" dirty="0" smtClean="0"/>
              <a:t> c</a:t>
            </a:r>
            <a:r>
              <a:rPr lang="ro-RO" sz="2400" dirty="0" smtClean="0"/>
              <a:t>â</a:t>
            </a:r>
            <a:r>
              <a:rPr lang="en-US" sz="2400" dirty="0" err="1" smtClean="0"/>
              <a:t>nd</a:t>
            </a:r>
            <a:r>
              <a:rPr lang="en-US" sz="2400" dirty="0" smtClean="0"/>
              <a:t> </a:t>
            </a:r>
            <a:r>
              <a:rPr lang="en-US" sz="2400" dirty="0" err="1" smtClean="0"/>
              <a:t>pagina</a:t>
            </a:r>
            <a:r>
              <a:rPr lang="en-US" sz="2400" dirty="0" smtClean="0"/>
              <a:t> </a:t>
            </a:r>
            <a:r>
              <a:rPr lang="en-US" sz="2400" dirty="0" err="1" smtClean="0"/>
              <a:t>respectiv</a:t>
            </a:r>
            <a:r>
              <a:rPr lang="ro-RO" sz="2400" dirty="0" smtClean="0"/>
              <a:t>ă</a:t>
            </a:r>
            <a:r>
              <a:rPr lang="en-US" sz="2400" dirty="0" smtClean="0"/>
              <a:t> a </a:t>
            </a:r>
            <a:r>
              <a:rPr lang="en-US" sz="2400" dirty="0" err="1" smtClean="0"/>
              <a:t>fost</a:t>
            </a:r>
            <a:r>
              <a:rPr lang="en-US" sz="2400" dirty="0" smtClean="0"/>
              <a:t> /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vizitat</a:t>
            </a:r>
            <a:r>
              <a:rPr lang="ro-RO" sz="2400" dirty="0" smtClean="0"/>
              <a:t>ă</a:t>
            </a:r>
            <a:r>
              <a:rPr lang="en-US" sz="2400" dirty="0" smtClean="0"/>
              <a:t> */ </a:t>
            </a:r>
            <a:r>
              <a:rPr lang="en-US" sz="2400" b="1" dirty="0" smtClean="0">
                <a:solidFill>
                  <a:srgbClr val="0070C0"/>
                </a:solidFill>
              </a:rPr>
              <a:t>a:visited { color: #fe0000; } </a:t>
            </a:r>
            <a:endParaRPr lang="ro-RO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&lt;/style&gt;</a:t>
            </a:r>
            <a:endParaRPr lang="ru-RU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792088"/>
          </a:xfrm>
        </p:spPr>
        <p:txBody>
          <a:bodyPr>
            <a:normAutofit/>
          </a:bodyPr>
          <a:lstStyle/>
          <a:p>
            <a:r>
              <a:rPr lang="ro-MO" b="1" dirty="0" smtClean="0"/>
              <a:t>CULOAREA LINK-urilor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504" y="1196752"/>
            <a:ext cx="903649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Exemplu</a:t>
            </a:r>
            <a:r>
              <a:rPr lang="en-US" sz="2800" b="1" dirty="0" smtClean="0"/>
              <a:t>: </a:t>
            </a:r>
            <a:endParaRPr lang="ro-MO" sz="2800" b="1" dirty="0" smtClean="0"/>
          </a:p>
          <a:p>
            <a:endParaRPr lang="ro-MO" sz="22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200" b="1" dirty="0" smtClean="0">
                <a:solidFill>
                  <a:srgbClr val="0070C0"/>
                </a:solidFill>
              </a:rPr>
              <a:t>&lt;!DOCTYPE html&gt; </a:t>
            </a:r>
            <a:endParaRPr lang="ro-MO" sz="22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200" b="1" dirty="0" smtClean="0">
                <a:solidFill>
                  <a:srgbClr val="0070C0"/>
                </a:solidFill>
              </a:rPr>
              <a:t>&lt;html&gt; </a:t>
            </a:r>
            <a:endParaRPr lang="ro-MO" sz="2200" b="1" dirty="0" smtClean="0">
              <a:solidFill>
                <a:srgbClr val="0070C0"/>
              </a:solidFill>
            </a:endParaRPr>
          </a:p>
          <a:p>
            <a:pPr algn="just"/>
            <a:r>
              <a:rPr lang="ro-MO" sz="2200" b="1" dirty="0" smtClean="0">
                <a:solidFill>
                  <a:srgbClr val="0070C0"/>
                </a:solidFill>
              </a:rPr>
              <a:t>	</a:t>
            </a:r>
            <a:r>
              <a:rPr lang="en-US" sz="2200" b="1" dirty="0" smtClean="0">
                <a:solidFill>
                  <a:srgbClr val="0070C0"/>
                </a:solidFill>
              </a:rPr>
              <a:t>&lt;head&gt; &lt;title&gt;</a:t>
            </a:r>
            <a:r>
              <a:rPr lang="en-US" sz="2200" b="1" dirty="0" err="1" smtClean="0">
                <a:solidFill>
                  <a:srgbClr val="0070C0"/>
                </a:solidFill>
              </a:rPr>
              <a:t>Titlu</a:t>
            </a:r>
            <a:r>
              <a:rPr lang="en-US" sz="2200" b="1" dirty="0" smtClean="0">
                <a:solidFill>
                  <a:srgbClr val="0070C0"/>
                </a:solidFill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</a:rPr>
              <a:t>documentului</a:t>
            </a:r>
            <a:r>
              <a:rPr lang="en-US" sz="2200" b="1" dirty="0" smtClean="0">
                <a:solidFill>
                  <a:srgbClr val="0070C0"/>
                </a:solidFill>
              </a:rPr>
              <a:t>&lt;/title&gt; &lt;/head&gt; </a:t>
            </a:r>
            <a:endParaRPr lang="ro-MO" sz="22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200" b="1" dirty="0" smtClean="0">
                <a:solidFill>
                  <a:srgbClr val="0070C0"/>
                </a:solidFill>
              </a:rPr>
              <a:t>&lt;body&gt; </a:t>
            </a:r>
            <a:endParaRPr lang="ro-RO" sz="22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200" b="1" dirty="0" smtClean="0">
                <a:solidFill>
                  <a:srgbClr val="0070C0"/>
                </a:solidFill>
              </a:rPr>
              <a:t>&lt;style&gt; </a:t>
            </a:r>
            <a:endParaRPr lang="ro-RO" sz="2200" b="1" dirty="0" smtClean="0">
              <a:solidFill>
                <a:srgbClr val="0070C0"/>
              </a:solidFill>
            </a:endParaRPr>
          </a:p>
          <a:p>
            <a:pPr algn="just"/>
            <a:r>
              <a:rPr lang="ro-RO" sz="2200" b="1" dirty="0" smtClean="0">
                <a:solidFill>
                  <a:srgbClr val="0070C0"/>
                </a:solidFill>
              </a:rPr>
              <a:t>	</a:t>
            </a:r>
            <a:r>
              <a:rPr lang="en-US" sz="2200" b="1" dirty="0" smtClean="0">
                <a:solidFill>
                  <a:srgbClr val="0070C0"/>
                </a:solidFill>
              </a:rPr>
              <a:t>a { color: #f00000; } </a:t>
            </a:r>
            <a:endParaRPr lang="ro-RO" sz="2200" b="1" dirty="0" smtClean="0">
              <a:solidFill>
                <a:srgbClr val="0070C0"/>
              </a:solidFill>
            </a:endParaRPr>
          </a:p>
          <a:p>
            <a:pPr algn="just"/>
            <a:r>
              <a:rPr lang="ro-RO" sz="2200" b="1" dirty="0" smtClean="0">
                <a:solidFill>
                  <a:srgbClr val="0070C0"/>
                </a:solidFill>
              </a:rPr>
              <a:t>	</a:t>
            </a:r>
            <a:r>
              <a:rPr lang="en-US" sz="2200" b="1" dirty="0" smtClean="0">
                <a:solidFill>
                  <a:srgbClr val="0070C0"/>
                </a:solidFill>
              </a:rPr>
              <a:t>a:visited { color: #00d000; } </a:t>
            </a:r>
            <a:endParaRPr lang="ro-RO" sz="2200" b="1" dirty="0" smtClean="0">
              <a:solidFill>
                <a:srgbClr val="0070C0"/>
              </a:solidFill>
            </a:endParaRPr>
          </a:p>
          <a:p>
            <a:pPr algn="just"/>
            <a:r>
              <a:rPr lang="ro-RO" sz="2200" b="1" dirty="0" smtClean="0">
                <a:solidFill>
                  <a:srgbClr val="0070C0"/>
                </a:solidFill>
              </a:rPr>
              <a:t>	</a:t>
            </a:r>
            <a:r>
              <a:rPr lang="en-US" sz="2200" b="1" dirty="0" smtClean="0">
                <a:solidFill>
                  <a:srgbClr val="0070C0"/>
                </a:solidFill>
              </a:rPr>
              <a:t>a:hover { color: #0000e0; } </a:t>
            </a:r>
            <a:endParaRPr lang="ro-RO" sz="22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200" b="1" dirty="0" smtClean="0">
                <a:solidFill>
                  <a:srgbClr val="0070C0"/>
                </a:solidFill>
              </a:rPr>
              <a:t>&lt;/style&gt;</a:t>
            </a:r>
          </a:p>
          <a:p>
            <a:r>
              <a:rPr lang="ro-MO" sz="2200" b="1" dirty="0" smtClean="0">
                <a:solidFill>
                  <a:srgbClr val="0070C0"/>
                </a:solidFill>
              </a:rPr>
              <a:t>	</a:t>
            </a:r>
            <a:r>
              <a:rPr lang="en-US" sz="2200" b="1" dirty="0" smtClean="0">
                <a:solidFill>
                  <a:srgbClr val="0070C0"/>
                </a:solidFill>
              </a:rPr>
              <a:t>&lt;h4&gt;</a:t>
            </a:r>
            <a:r>
              <a:rPr lang="en-US" sz="2200" b="1" dirty="0" err="1" smtClean="0">
                <a:solidFill>
                  <a:srgbClr val="0070C0"/>
                </a:solidFill>
              </a:rPr>
              <a:t>Exemplu</a:t>
            </a:r>
            <a:r>
              <a:rPr lang="en-US" sz="2200" b="1" dirty="0" smtClean="0">
                <a:solidFill>
                  <a:srgbClr val="0070C0"/>
                </a:solidFill>
              </a:rPr>
              <a:t> link&lt;/h4&gt;</a:t>
            </a:r>
            <a:endParaRPr lang="ro-MO" sz="2200" b="1" dirty="0" smtClean="0">
              <a:solidFill>
                <a:srgbClr val="0070C0"/>
              </a:solidFill>
            </a:endParaRPr>
          </a:p>
          <a:p>
            <a:r>
              <a:rPr lang="ro-MO" sz="2200" b="1" dirty="0" smtClean="0">
                <a:solidFill>
                  <a:srgbClr val="0070C0"/>
                </a:solidFill>
              </a:rPr>
              <a:t>	</a:t>
            </a:r>
            <a:r>
              <a:rPr lang="en-US" sz="2200" b="1" dirty="0" smtClean="0">
                <a:solidFill>
                  <a:srgbClr val="0070C0"/>
                </a:solidFill>
              </a:rPr>
              <a:t>&lt;a </a:t>
            </a:r>
            <a:r>
              <a:rPr lang="en-US" sz="2200" b="1" dirty="0" err="1" smtClean="0">
                <a:solidFill>
                  <a:srgbClr val="0070C0"/>
                </a:solidFill>
              </a:rPr>
              <a:t>href</a:t>
            </a:r>
            <a:r>
              <a:rPr lang="en-US" sz="2200" b="1" dirty="0" smtClean="0">
                <a:solidFill>
                  <a:srgbClr val="0070C0"/>
                </a:solidFill>
              </a:rPr>
              <a:t>='https://manuale.studii.md/admin/school_accounts' title='</a:t>
            </a:r>
            <a:r>
              <a:rPr lang="en-US" sz="2200" b="1" dirty="0" err="1" smtClean="0">
                <a:solidFill>
                  <a:srgbClr val="0070C0"/>
                </a:solidFill>
              </a:rPr>
              <a:t>Manuale</a:t>
            </a:r>
            <a:r>
              <a:rPr lang="en-US" sz="2200" b="1" dirty="0" smtClean="0">
                <a:solidFill>
                  <a:srgbClr val="0070C0"/>
                </a:solidFill>
              </a:rPr>
              <a:t> </a:t>
            </a:r>
            <a:r>
              <a:rPr lang="ro-RO" sz="2200" b="1" dirty="0" smtClean="0">
                <a:solidFill>
                  <a:srgbClr val="0070C0"/>
                </a:solidFill>
              </a:rPr>
              <a:t>CTICE</a:t>
            </a:r>
            <a:r>
              <a:rPr lang="en-US" sz="2200" b="1" dirty="0" smtClean="0">
                <a:solidFill>
                  <a:srgbClr val="0070C0"/>
                </a:solidFill>
              </a:rPr>
              <a:t>'&gt; </a:t>
            </a:r>
            <a:r>
              <a:rPr lang="en-US" sz="2200" b="1" dirty="0" err="1" smtClean="0">
                <a:solidFill>
                  <a:srgbClr val="0070C0"/>
                </a:solidFill>
              </a:rPr>
              <a:t>Manuale</a:t>
            </a:r>
            <a:r>
              <a:rPr lang="en-US" sz="2200" b="1" dirty="0" smtClean="0">
                <a:solidFill>
                  <a:srgbClr val="0070C0"/>
                </a:solidFill>
              </a:rPr>
              <a:t> </a:t>
            </a:r>
            <a:r>
              <a:rPr lang="ro-RO" sz="2200" b="1" dirty="0" smtClean="0">
                <a:solidFill>
                  <a:srgbClr val="0070C0"/>
                </a:solidFill>
              </a:rPr>
              <a:t>Ș</a:t>
            </a:r>
            <a:r>
              <a:rPr lang="en-US" sz="2200" b="1" dirty="0" err="1" smtClean="0">
                <a:solidFill>
                  <a:srgbClr val="0070C0"/>
                </a:solidFill>
              </a:rPr>
              <a:t>colare</a:t>
            </a:r>
            <a:r>
              <a:rPr lang="en-US" sz="2200" b="1" dirty="0" smtClean="0">
                <a:solidFill>
                  <a:srgbClr val="0070C0"/>
                </a:solidFill>
              </a:rPr>
              <a:t> &lt;/a&gt; </a:t>
            </a:r>
            <a:endParaRPr lang="ru-RU" sz="22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200" b="1" dirty="0" smtClean="0">
                <a:solidFill>
                  <a:srgbClr val="0070C0"/>
                </a:solidFill>
              </a:rPr>
              <a:t>&lt;/body&gt; </a:t>
            </a:r>
            <a:endParaRPr lang="ro-MO" sz="22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200" b="1" dirty="0" smtClean="0">
                <a:solidFill>
                  <a:srgbClr val="0070C0"/>
                </a:solidFill>
              </a:rPr>
              <a:t>&lt;/html&gt;</a:t>
            </a:r>
            <a:endParaRPr lang="ru-RU" sz="22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792088"/>
          </a:xfrm>
        </p:spPr>
        <p:txBody>
          <a:bodyPr>
            <a:normAutofit/>
          </a:bodyPr>
          <a:lstStyle/>
          <a:p>
            <a:r>
              <a:rPr lang="ro-MO" b="1" dirty="0" smtClean="0"/>
              <a:t>CULOAREA LINK-urilor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504" y="908720"/>
            <a:ext cx="903649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 smtClean="0"/>
              <a:t>Î</a:t>
            </a:r>
            <a:r>
              <a:rPr lang="it-IT" sz="2800" dirty="0" smtClean="0"/>
              <a:t>n loc de textul link-ului se poate folosi </a:t>
            </a:r>
            <a:r>
              <a:rPr lang="ro-RO" sz="2800" dirty="0" smtClean="0"/>
              <a:t>ș</a:t>
            </a:r>
            <a:r>
              <a:rPr lang="it-IT" sz="2800" dirty="0" smtClean="0"/>
              <a:t>i o imagine</a:t>
            </a:r>
            <a:r>
              <a:rPr lang="ro-RO" sz="2800" dirty="0" smtClean="0"/>
              <a:t>.</a:t>
            </a:r>
            <a:endParaRPr lang="ro-MO" sz="2200" b="1" dirty="0" smtClean="0">
              <a:solidFill>
                <a:srgbClr val="0070C0"/>
              </a:solidFill>
            </a:endParaRPr>
          </a:p>
          <a:p>
            <a:pPr algn="just"/>
            <a:endParaRPr lang="ro-RO" sz="22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200" b="1" dirty="0" smtClean="0">
                <a:solidFill>
                  <a:srgbClr val="0070C0"/>
                </a:solidFill>
              </a:rPr>
              <a:t>&lt;!DOCTYPE html&gt; </a:t>
            </a:r>
            <a:endParaRPr lang="ro-MO" sz="22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200" b="1" dirty="0" smtClean="0">
                <a:solidFill>
                  <a:srgbClr val="0070C0"/>
                </a:solidFill>
              </a:rPr>
              <a:t>&lt;html&gt; </a:t>
            </a:r>
            <a:endParaRPr lang="ro-MO" sz="2200" b="1" dirty="0" smtClean="0">
              <a:solidFill>
                <a:srgbClr val="0070C0"/>
              </a:solidFill>
            </a:endParaRPr>
          </a:p>
          <a:p>
            <a:pPr algn="just"/>
            <a:r>
              <a:rPr lang="ro-MO" sz="2200" b="1" dirty="0" smtClean="0">
                <a:solidFill>
                  <a:srgbClr val="0070C0"/>
                </a:solidFill>
              </a:rPr>
              <a:t>	</a:t>
            </a:r>
            <a:r>
              <a:rPr lang="en-US" sz="2200" b="1" dirty="0" smtClean="0">
                <a:solidFill>
                  <a:srgbClr val="0070C0"/>
                </a:solidFill>
              </a:rPr>
              <a:t>&lt;head&gt; &lt;title&gt;</a:t>
            </a:r>
            <a:r>
              <a:rPr lang="en-US" sz="2200" b="1" dirty="0" err="1" smtClean="0">
                <a:solidFill>
                  <a:srgbClr val="0070C0"/>
                </a:solidFill>
              </a:rPr>
              <a:t>Titlu</a:t>
            </a:r>
            <a:r>
              <a:rPr lang="en-US" sz="2200" b="1" dirty="0" smtClean="0">
                <a:solidFill>
                  <a:srgbClr val="0070C0"/>
                </a:solidFill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</a:rPr>
              <a:t>documentului</a:t>
            </a:r>
            <a:r>
              <a:rPr lang="en-US" sz="2200" b="1" dirty="0" smtClean="0">
                <a:solidFill>
                  <a:srgbClr val="0070C0"/>
                </a:solidFill>
              </a:rPr>
              <a:t>&lt;/title&gt; &lt;/head&gt; </a:t>
            </a:r>
            <a:endParaRPr lang="ro-MO" sz="22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200" b="1" dirty="0" smtClean="0">
                <a:solidFill>
                  <a:srgbClr val="0070C0"/>
                </a:solidFill>
              </a:rPr>
              <a:t>&lt;body&gt; </a:t>
            </a:r>
            <a:endParaRPr lang="ro-RO" sz="2200" b="1" dirty="0" smtClean="0">
              <a:solidFill>
                <a:srgbClr val="0070C0"/>
              </a:solidFill>
            </a:endParaRPr>
          </a:p>
          <a:p>
            <a:pPr algn="just"/>
            <a:r>
              <a:rPr lang="ro-RO" sz="2400" b="1" dirty="0" smtClean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&lt;h4&gt;</a:t>
            </a:r>
            <a:r>
              <a:rPr lang="en-US" sz="2400" b="1" dirty="0" err="1" smtClean="0">
                <a:solidFill>
                  <a:srgbClr val="0070C0"/>
                </a:solidFill>
              </a:rPr>
              <a:t>Exemplu</a:t>
            </a:r>
            <a:r>
              <a:rPr lang="en-US" sz="2400" b="1" dirty="0" smtClean="0">
                <a:solidFill>
                  <a:srgbClr val="0070C0"/>
                </a:solidFill>
              </a:rPr>
              <a:t> link cu imagine&lt;/h4&gt; </a:t>
            </a:r>
            <a:endParaRPr lang="ro-R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ro-RO" sz="2400" b="1" dirty="0" smtClean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&lt;p&gt;</a:t>
            </a:r>
            <a:r>
              <a:rPr lang="en-US" sz="2400" b="1" dirty="0" err="1" smtClean="0">
                <a:solidFill>
                  <a:srgbClr val="0070C0"/>
                </a:solidFill>
              </a:rPr>
              <a:t>Clic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pe</a:t>
            </a:r>
            <a:r>
              <a:rPr lang="en-US" sz="2400" b="1" dirty="0" smtClean="0">
                <a:solidFill>
                  <a:srgbClr val="0070C0"/>
                </a:solidFill>
              </a:rPr>
              <a:t> imagine.&lt;/p&gt; </a:t>
            </a:r>
            <a:endParaRPr lang="ro-R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ro-RO" sz="2400" b="1" dirty="0" smtClean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&lt;a </a:t>
            </a:r>
            <a:r>
              <a:rPr lang="en-US" sz="2400" b="1" dirty="0" err="1" smtClean="0">
                <a:solidFill>
                  <a:srgbClr val="0070C0"/>
                </a:solidFill>
              </a:rPr>
              <a:t>href</a:t>
            </a:r>
            <a:r>
              <a:rPr lang="en-US" sz="2400" b="1" dirty="0" smtClean="0">
                <a:solidFill>
                  <a:srgbClr val="0070C0"/>
                </a:solidFill>
              </a:rPr>
              <a:t>='https://ro.wikipedia.org/wiki/Soare' title='S</a:t>
            </a:r>
            <a:r>
              <a:rPr lang="ro-RO" sz="2400" b="1" dirty="0" smtClean="0">
                <a:solidFill>
                  <a:srgbClr val="0070C0"/>
                </a:solidFill>
              </a:rPr>
              <a:t>oarele</a:t>
            </a:r>
            <a:r>
              <a:rPr lang="en-US" sz="2400" b="1" dirty="0" smtClean="0">
                <a:solidFill>
                  <a:srgbClr val="0070C0"/>
                </a:solidFill>
              </a:rPr>
              <a:t>'&gt;</a:t>
            </a:r>
            <a:endParaRPr lang="ro-R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ro-RO" sz="2400" b="1" dirty="0" smtClean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&lt;</a:t>
            </a:r>
            <a:r>
              <a:rPr lang="en-US" sz="2400" b="1" dirty="0" err="1" smtClean="0">
                <a:solidFill>
                  <a:srgbClr val="0070C0"/>
                </a:solidFill>
              </a:rPr>
              <a:t>img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src</a:t>
            </a:r>
            <a:r>
              <a:rPr lang="en-US" sz="2400" b="1" dirty="0" smtClean="0">
                <a:solidFill>
                  <a:srgbClr val="0070C0"/>
                </a:solidFill>
              </a:rPr>
              <a:t>= '</a:t>
            </a:r>
            <a:r>
              <a:rPr lang="ro-RO" sz="2400" b="1" dirty="0" smtClean="0">
                <a:solidFill>
                  <a:srgbClr val="0070C0"/>
                </a:solidFill>
              </a:rPr>
              <a:t>soare.jpg</a:t>
            </a:r>
            <a:r>
              <a:rPr lang="en-US" sz="2400" b="1" dirty="0" smtClean="0">
                <a:solidFill>
                  <a:srgbClr val="0070C0"/>
                </a:solidFill>
              </a:rPr>
              <a:t>' alt='S</a:t>
            </a:r>
            <a:r>
              <a:rPr lang="ro-RO" sz="2400" b="1" dirty="0" smtClean="0">
                <a:solidFill>
                  <a:srgbClr val="0070C0"/>
                </a:solidFill>
              </a:rPr>
              <a:t>oare</a:t>
            </a:r>
            <a:r>
              <a:rPr lang="en-US" sz="2400" b="1" dirty="0" smtClean="0">
                <a:solidFill>
                  <a:srgbClr val="0070C0"/>
                </a:solidFill>
              </a:rPr>
              <a:t>' width='150' height='132'/&gt;</a:t>
            </a:r>
            <a:endParaRPr lang="ro-R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&lt;/a&gt; </a:t>
            </a:r>
            <a:endParaRPr lang="ro-R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200" b="1" dirty="0" smtClean="0">
                <a:solidFill>
                  <a:srgbClr val="0070C0"/>
                </a:solidFill>
              </a:rPr>
              <a:t>&lt;/body&gt; </a:t>
            </a:r>
            <a:endParaRPr lang="ro-MO" sz="22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200" b="1" dirty="0" smtClean="0">
                <a:solidFill>
                  <a:srgbClr val="0070C0"/>
                </a:solidFill>
              </a:rPr>
              <a:t>&lt;/html&gt;</a:t>
            </a:r>
            <a:endParaRPr lang="ru-RU" sz="22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792088"/>
          </a:xfrm>
        </p:spPr>
        <p:txBody>
          <a:bodyPr>
            <a:normAutofit/>
          </a:bodyPr>
          <a:lstStyle/>
          <a:p>
            <a:r>
              <a:rPr lang="ro-MO" b="1" dirty="0" smtClean="0"/>
              <a:t>LINK-uri</a:t>
            </a:r>
            <a:r>
              <a:rPr lang="en-US" b="1" dirty="0" smtClean="0"/>
              <a:t> EXTERNE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504" y="908720"/>
            <a:ext cx="9036496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Link-</a:t>
            </a:r>
            <a:r>
              <a:rPr lang="en-US" sz="2800" b="1" dirty="0" err="1" smtClean="0"/>
              <a:t>urile</a:t>
            </a:r>
            <a:r>
              <a:rPr lang="en-US" sz="2800" b="1" dirty="0" smtClean="0"/>
              <a:t> pot </a:t>
            </a:r>
            <a:r>
              <a:rPr lang="en-US" sz="2800" b="1" dirty="0" err="1" smtClean="0"/>
              <a:t>fi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doua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tipuri</a:t>
            </a:r>
            <a:r>
              <a:rPr lang="en-US" sz="2800" b="1" dirty="0" smtClean="0"/>
              <a:t>:</a:t>
            </a:r>
          </a:p>
          <a:p>
            <a:pPr marL="514350" indent="-514350">
              <a:buAutoNum type="arabicPeriod"/>
            </a:pPr>
            <a:r>
              <a:rPr lang="en-US" sz="2800" b="1" dirty="0" smtClean="0"/>
              <a:t>Link-</a:t>
            </a:r>
            <a:r>
              <a:rPr lang="en-US" sz="2800" b="1" dirty="0" err="1" smtClean="0"/>
              <a:t>uri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externe</a:t>
            </a:r>
            <a:r>
              <a:rPr lang="en-US" sz="2800" b="1" dirty="0" smtClean="0"/>
              <a:t> </a:t>
            </a:r>
            <a:r>
              <a:rPr lang="en-US" sz="2800" dirty="0" smtClean="0"/>
              <a:t>- </a:t>
            </a:r>
            <a:r>
              <a:rPr lang="en-US" sz="2800" dirty="0" err="1" smtClean="0"/>
              <a:t>deschid</a:t>
            </a:r>
            <a:r>
              <a:rPr lang="en-US" sz="2800" dirty="0" smtClean="0"/>
              <a:t> </a:t>
            </a:r>
            <a:r>
              <a:rPr lang="en-US" sz="2800" dirty="0" err="1" smtClean="0"/>
              <a:t>alte</a:t>
            </a:r>
            <a:r>
              <a:rPr lang="en-US" sz="2800" dirty="0" smtClean="0"/>
              <a:t> </a:t>
            </a:r>
            <a:r>
              <a:rPr lang="en-US" sz="2800" dirty="0" err="1" smtClean="0"/>
              <a:t>pagini</a:t>
            </a:r>
            <a:r>
              <a:rPr lang="en-US" sz="2800" dirty="0" smtClean="0"/>
              <a:t> din site, </a:t>
            </a:r>
            <a:r>
              <a:rPr lang="en-US" sz="2800" dirty="0" err="1" smtClean="0"/>
              <a:t>sau</a:t>
            </a:r>
            <a:r>
              <a:rPr lang="en-US" sz="2800" dirty="0" smtClean="0"/>
              <a:t> alt site.</a:t>
            </a:r>
            <a:br>
              <a:rPr lang="en-US" sz="2800" dirty="0" smtClean="0"/>
            </a:br>
            <a:r>
              <a:rPr lang="en-US" sz="2800" dirty="0" smtClean="0"/>
              <a:t>2. </a:t>
            </a:r>
            <a:r>
              <a:rPr lang="en-US" sz="2800" b="1" dirty="0" smtClean="0"/>
              <a:t>Link-</a:t>
            </a:r>
            <a:r>
              <a:rPr lang="en-US" sz="2800" b="1" dirty="0" err="1" smtClean="0"/>
              <a:t>uri</a:t>
            </a:r>
            <a:r>
              <a:rPr lang="en-US" sz="2800" b="1" dirty="0" smtClean="0"/>
              <a:t> interne </a:t>
            </a:r>
            <a:r>
              <a:rPr lang="en-US" sz="2800" dirty="0" smtClean="0"/>
              <a:t>- </a:t>
            </a:r>
            <a:r>
              <a:rPr lang="en-US" sz="2800" dirty="0" err="1" smtClean="0"/>
              <a:t>fac</a:t>
            </a:r>
            <a:r>
              <a:rPr lang="en-US" sz="2800" dirty="0" smtClean="0"/>
              <a:t> salt la o </a:t>
            </a:r>
            <a:r>
              <a:rPr lang="en-US" sz="2800" dirty="0" err="1" smtClean="0"/>
              <a:t>zon</a:t>
            </a:r>
            <a:r>
              <a:rPr lang="ro-RO" sz="2800" dirty="0" smtClean="0"/>
              <a:t>ă</a:t>
            </a:r>
            <a:r>
              <a:rPr lang="en-US" sz="2800" dirty="0" smtClean="0"/>
              <a:t> din </a:t>
            </a:r>
            <a:r>
              <a:rPr lang="en-US" sz="2800" dirty="0" err="1" smtClean="0"/>
              <a:t>aceea</a:t>
            </a:r>
            <a:r>
              <a:rPr lang="ro-RO" sz="2800" dirty="0" smtClean="0"/>
              <a:t>ș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 err="1" smtClean="0"/>
              <a:t>pagin</a:t>
            </a:r>
            <a:r>
              <a:rPr lang="ro-RO" sz="2800" dirty="0" smtClean="0"/>
              <a:t>ă</a:t>
            </a:r>
            <a:r>
              <a:rPr lang="en-US" sz="2800" dirty="0" smtClean="0"/>
              <a:t>. </a:t>
            </a:r>
            <a:endParaRPr lang="ro-RO" sz="2800" dirty="0" smtClean="0"/>
          </a:p>
          <a:p>
            <a:pPr marL="457200" indent="-457200">
              <a:buAutoNum type="arabicPeriod"/>
            </a:pPr>
            <a:endParaRPr lang="ro-RO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/>
              <a:t>Link-</a:t>
            </a:r>
            <a:r>
              <a:rPr lang="en-US" sz="2400" b="1" dirty="0" err="1" smtClean="0"/>
              <a:t>uri</a:t>
            </a:r>
            <a:r>
              <a:rPr lang="ro-RO" sz="2400" b="1" dirty="0" smtClean="0"/>
              <a:t>le </a:t>
            </a:r>
            <a:r>
              <a:rPr lang="en-US" sz="2400" b="1" dirty="0" err="1" smtClean="0"/>
              <a:t>Externe</a:t>
            </a:r>
            <a:r>
              <a:rPr lang="ro-RO" sz="2400" b="1" dirty="0" smtClean="0"/>
              <a:t> -</a:t>
            </a:r>
            <a:r>
              <a:rPr lang="en-US" sz="2400" dirty="0" smtClean="0"/>
              <a:t> </a:t>
            </a:r>
            <a:r>
              <a:rPr lang="en-US" sz="2400" dirty="0" err="1" smtClean="0"/>
              <a:t>deschid</a:t>
            </a:r>
            <a:r>
              <a:rPr lang="en-US" sz="2400" dirty="0" smtClean="0"/>
              <a:t> </a:t>
            </a:r>
            <a:r>
              <a:rPr lang="en-US" sz="2400" dirty="0" err="1" smtClean="0"/>
              <a:t>documente</a:t>
            </a:r>
            <a:r>
              <a:rPr lang="en-US" sz="2400" dirty="0" smtClean="0"/>
              <a:t> </a:t>
            </a:r>
            <a:r>
              <a:rPr lang="en-US" sz="2400" dirty="0" err="1" smtClean="0"/>
              <a:t>externe</a:t>
            </a:r>
            <a:r>
              <a:rPr lang="en-US" sz="2400" dirty="0" smtClean="0"/>
              <a:t>; </a:t>
            </a:r>
            <a:endParaRPr lang="ro-RO" sz="2400" dirty="0" smtClean="0"/>
          </a:p>
          <a:p>
            <a:r>
              <a:rPr lang="ro-RO" sz="2400" dirty="0" smtClean="0"/>
              <a:t>Acestea </a:t>
            </a:r>
            <a:r>
              <a:rPr lang="en-US" sz="2400" dirty="0" smtClean="0"/>
              <a:t>pot </a:t>
            </a:r>
            <a:r>
              <a:rPr lang="en-US" sz="2400" dirty="0" err="1" smtClean="0"/>
              <a:t>fi</a:t>
            </a:r>
            <a:r>
              <a:rPr lang="en-US" sz="2400" dirty="0" smtClean="0"/>
              <a:t> de </a:t>
            </a:r>
            <a:r>
              <a:rPr lang="en-US" sz="2400" dirty="0" err="1" smtClean="0"/>
              <a:t>dou</a:t>
            </a:r>
            <a:r>
              <a:rPr lang="ro-R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feluri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1) Link-</a:t>
            </a:r>
            <a:r>
              <a:rPr lang="en-US" sz="2400" dirty="0" err="1" smtClean="0"/>
              <a:t>uri</a:t>
            </a:r>
            <a:r>
              <a:rPr lang="en-US" sz="2400" dirty="0" smtClean="0"/>
              <a:t> c</a:t>
            </a:r>
            <a:r>
              <a:rPr lang="ro-RO" sz="2400" dirty="0" smtClean="0"/>
              <a:t>ă</a:t>
            </a:r>
            <a:r>
              <a:rPr lang="en-US" sz="2400" dirty="0" err="1" smtClean="0"/>
              <a:t>tre</a:t>
            </a:r>
            <a:r>
              <a:rPr lang="en-US" sz="2400" dirty="0" smtClean="0"/>
              <a:t> </a:t>
            </a:r>
            <a:r>
              <a:rPr lang="en-US" sz="2400" dirty="0" err="1" smtClean="0"/>
              <a:t>pagini</a:t>
            </a:r>
            <a:r>
              <a:rPr lang="en-US" sz="2400" dirty="0" smtClean="0"/>
              <a:t> ale </a:t>
            </a:r>
            <a:r>
              <a:rPr lang="en-US" sz="2400" dirty="0" err="1" smtClean="0"/>
              <a:t>aceluia</a:t>
            </a:r>
            <a:r>
              <a:rPr lang="ro-RO" sz="2400" dirty="0" smtClean="0"/>
              <a:t>ș</a:t>
            </a:r>
            <a:r>
              <a:rPr lang="en-US" sz="2400" dirty="0" err="1" smtClean="0"/>
              <a:t>i</a:t>
            </a:r>
            <a:r>
              <a:rPr lang="en-US" sz="2400" dirty="0" smtClean="0"/>
              <a:t> site. </a:t>
            </a:r>
            <a:r>
              <a:rPr lang="en-US" sz="2400" dirty="0" err="1" smtClean="0"/>
              <a:t>Adresa</a:t>
            </a:r>
            <a:r>
              <a:rPr lang="en-US" sz="2400" dirty="0" smtClean="0"/>
              <a:t> URL de la </a:t>
            </a:r>
            <a:r>
              <a:rPr lang="en-US" sz="2400" b="1" dirty="0" smtClean="0"/>
              <a:t>'</a:t>
            </a:r>
            <a:r>
              <a:rPr lang="en-US" sz="2400" b="1" dirty="0" err="1" smtClean="0"/>
              <a:t>href</a:t>
            </a:r>
            <a:r>
              <a:rPr lang="en-US" sz="2400" b="1" dirty="0" smtClean="0"/>
              <a:t>'</a:t>
            </a:r>
            <a:r>
              <a:rPr lang="en-US" sz="2400" dirty="0" smtClean="0"/>
              <a:t> </a:t>
            </a:r>
            <a:r>
              <a:rPr lang="en-US" sz="2400" dirty="0" err="1" smtClean="0"/>
              <a:t>poate</a:t>
            </a:r>
            <a:r>
              <a:rPr lang="en-US" sz="2400" dirty="0" smtClean="0"/>
              <a:t> </a:t>
            </a:r>
            <a:r>
              <a:rPr lang="en-US" sz="2400" dirty="0" err="1" smtClean="0"/>
              <a:t>fi</a:t>
            </a:r>
            <a:r>
              <a:rPr lang="en-US" sz="2400" dirty="0" smtClean="0"/>
              <a:t>: </a:t>
            </a:r>
            <a:r>
              <a:rPr lang="en-US" sz="2400" b="1" dirty="0" err="1" smtClean="0"/>
              <a:t>Absolut</a:t>
            </a:r>
            <a:r>
              <a:rPr lang="ro-RO" sz="2400" b="1" dirty="0" smtClean="0"/>
              <a:t>ă</a:t>
            </a:r>
            <a:r>
              <a:rPr lang="en-US" sz="2400" dirty="0" smtClean="0"/>
              <a:t> (</a:t>
            </a:r>
            <a:r>
              <a:rPr lang="en-US" sz="2400" dirty="0" err="1" smtClean="0"/>
              <a:t>Complet</a:t>
            </a:r>
            <a:r>
              <a:rPr lang="ro-RO" sz="2400" dirty="0" smtClean="0"/>
              <a:t>ă</a:t>
            </a:r>
            <a:r>
              <a:rPr lang="en-US" sz="2400" dirty="0" smtClean="0"/>
              <a:t>, include </a:t>
            </a:r>
            <a:r>
              <a:rPr lang="ro-RO" sz="2400" dirty="0" smtClean="0"/>
              <a:t>ș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domeniul</a:t>
            </a:r>
            <a:r>
              <a:rPr lang="en-US" sz="2400" dirty="0" smtClean="0"/>
              <a:t> site-</a:t>
            </a:r>
            <a:r>
              <a:rPr lang="en-US" sz="2400" dirty="0" err="1" smtClean="0"/>
              <a:t>ului</a:t>
            </a:r>
            <a:r>
              <a:rPr lang="en-US" sz="2400" dirty="0" smtClean="0"/>
              <a:t> [</a:t>
            </a:r>
            <a:r>
              <a:rPr lang="en-US" sz="2400" dirty="0" err="1" smtClean="0"/>
              <a:t>protocolul</a:t>
            </a:r>
            <a:r>
              <a:rPr lang="en-US" sz="2400" dirty="0" smtClean="0"/>
              <a:t> http:/https: </a:t>
            </a:r>
            <a:r>
              <a:rPr lang="en-US" sz="2400" dirty="0" err="1" smtClean="0"/>
              <a:t>poate</a:t>
            </a:r>
            <a:r>
              <a:rPr lang="en-US" sz="2400" dirty="0" smtClean="0"/>
              <a:t> </a:t>
            </a:r>
            <a:r>
              <a:rPr lang="en-US" sz="2400" dirty="0" err="1" smtClean="0"/>
              <a:t>fi</a:t>
            </a:r>
            <a:r>
              <a:rPr lang="en-US" sz="2400" dirty="0" smtClean="0"/>
              <a:t> </a:t>
            </a:r>
            <a:r>
              <a:rPr lang="en-US" sz="2400" dirty="0" err="1" smtClean="0"/>
              <a:t>omis</a:t>
            </a:r>
            <a:r>
              <a:rPr lang="en-US" sz="2400" dirty="0" smtClean="0"/>
              <a:t>]),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b="1" dirty="0" err="1" smtClean="0"/>
              <a:t>Relativ</a:t>
            </a:r>
            <a:r>
              <a:rPr lang="ro-RO" sz="2400" b="1" dirty="0" smtClean="0"/>
              <a:t>ă</a:t>
            </a:r>
            <a:r>
              <a:rPr lang="en-US" sz="2400" dirty="0" smtClean="0"/>
              <a:t> (</a:t>
            </a:r>
            <a:r>
              <a:rPr lang="en-US" sz="2400" dirty="0" err="1" smtClean="0"/>
              <a:t>doar</a:t>
            </a:r>
            <a:r>
              <a:rPr lang="en-US" sz="2400" dirty="0" smtClean="0"/>
              <a:t> </a:t>
            </a:r>
            <a:r>
              <a:rPr lang="en-US" sz="2400" dirty="0" err="1" smtClean="0"/>
              <a:t>calea</a:t>
            </a:r>
            <a:r>
              <a:rPr lang="en-US" sz="2400" dirty="0" smtClean="0"/>
              <a:t> c</a:t>
            </a:r>
            <a:r>
              <a:rPr lang="ro-RO" sz="2400" dirty="0" smtClean="0"/>
              <a:t>ă</a:t>
            </a:r>
            <a:r>
              <a:rPr lang="en-US" sz="2400" dirty="0" err="1" smtClean="0"/>
              <a:t>tre</a:t>
            </a:r>
            <a:r>
              <a:rPr lang="en-US" sz="2400" dirty="0" smtClean="0"/>
              <a:t> </a:t>
            </a:r>
            <a:r>
              <a:rPr lang="en-US" sz="2400" dirty="0" err="1" smtClean="0"/>
              <a:t>pagina</a:t>
            </a:r>
            <a:r>
              <a:rPr lang="en-US" sz="2400" dirty="0" smtClean="0"/>
              <a:t> din site, f</a:t>
            </a:r>
            <a:r>
              <a:rPr lang="ro-RO" sz="2400" dirty="0" smtClean="0"/>
              <a:t>ă</a:t>
            </a:r>
            <a:r>
              <a:rPr lang="en-US" sz="2400" dirty="0" smtClean="0"/>
              <a:t>r</a:t>
            </a:r>
            <a:r>
              <a:rPr lang="ro-R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numele</a:t>
            </a:r>
            <a:r>
              <a:rPr lang="en-US" sz="2400" dirty="0" smtClean="0"/>
              <a:t> </a:t>
            </a:r>
            <a:r>
              <a:rPr lang="en-US" sz="2400" dirty="0" err="1" smtClean="0"/>
              <a:t>domeniului</a:t>
            </a:r>
            <a:r>
              <a:rPr lang="en-US" sz="2400" dirty="0" smtClean="0"/>
              <a:t>).</a:t>
            </a:r>
            <a:endParaRPr lang="ro-RO" sz="2400" dirty="0" smtClean="0"/>
          </a:p>
          <a:p>
            <a:endParaRPr lang="ro-RO" sz="2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/>
              <a:t>2) Link-</a:t>
            </a:r>
            <a:r>
              <a:rPr lang="en-US" sz="2400" dirty="0" err="1" smtClean="0"/>
              <a:t>uri</a:t>
            </a:r>
            <a:r>
              <a:rPr lang="en-US" sz="2400" dirty="0" smtClean="0"/>
              <a:t> </a:t>
            </a:r>
            <a:r>
              <a:rPr lang="en-US" sz="2400" dirty="0" err="1" smtClean="0"/>
              <a:t>externe</a:t>
            </a:r>
            <a:r>
              <a:rPr lang="en-US" sz="2400" dirty="0" smtClean="0"/>
              <a:t> c</a:t>
            </a:r>
            <a:r>
              <a:rPr lang="ro-RO" sz="2400" dirty="0" smtClean="0"/>
              <a:t>ă</a:t>
            </a:r>
            <a:r>
              <a:rPr lang="en-US" sz="2400" dirty="0" err="1" smtClean="0"/>
              <a:t>tre</a:t>
            </a:r>
            <a:r>
              <a:rPr lang="en-US" sz="2400" dirty="0" smtClean="0"/>
              <a:t> </a:t>
            </a:r>
            <a:r>
              <a:rPr lang="en-US" sz="2400" dirty="0" err="1" smtClean="0"/>
              <a:t>alte</a:t>
            </a:r>
            <a:r>
              <a:rPr lang="en-US" sz="2400" dirty="0" smtClean="0"/>
              <a:t> site-</a:t>
            </a:r>
            <a:r>
              <a:rPr lang="en-US" sz="2400" dirty="0" err="1" smtClean="0"/>
              <a:t>uri</a:t>
            </a:r>
            <a:r>
              <a:rPr lang="en-US" sz="2400" dirty="0" smtClean="0"/>
              <a:t>. </a:t>
            </a:r>
            <a:r>
              <a:rPr lang="en-US" sz="2400" dirty="0" err="1" smtClean="0"/>
              <a:t>Aici</a:t>
            </a:r>
            <a:r>
              <a:rPr lang="en-US" sz="2400" dirty="0" smtClean="0"/>
              <a:t>, </a:t>
            </a:r>
            <a:r>
              <a:rPr lang="en-US" sz="2400" dirty="0" err="1" smtClean="0"/>
              <a:t>adresa</a:t>
            </a:r>
            <a:r>
              <a:rPr lang="en-US" sz="2400" dirty="0" smtClean="0"/>
              <a:t> URL din link </a:t>
            </a:r>
            <a:r>
              <a:rPr lang="en-US" sz="2400" dirty="0" err="1" smtClean="0"/>
              <a:t>trebuie</a:t>
            </a:r>
            <a:r>
              <a:rPr lang="en-US" sz="2400" dirty="0" smtClean="0"/>
              <a:t> s</a:t>
            </a:r>
            <a:r>
              <a:rPr lang="ro-RO" sz="2400" dirty="0" smtClean="0"/>
              <a:t>ă</a:t>
            </a:r>
            <a:r>
              <a:rPr lang="en-US" sz="2400" dirty="0" smtClean="0"/>
              <a:t> con</a:t>
            </a:r>
            <a:r>
              <a:rPr lang="ro-RO" sz="2400" dirty="0" smtClean="0"/>
              <a:t>ț</a:t>
            </a:r>
            <a:r>
              <a:rPr lang="en-US" sz="2400" dirty="0" smtClean="0"/>
              <a:t>in</a:t>
            </a:r>
            <a:r>
              <a:rPr lang="ro-RO" sz="2400" dirty="0" smtClean="0"/>
              <a:t>ă</a:t>
            </a:r>
            <a:r>
              <a:rPr lang="en-US" sz="2400" dirty="0" smtClean="0"/>
              <a:t> </a:t>
            </a:r>
            <a:r>
              <a:rPr lang="ro-RO" sz="2400" dirty="0" smtClean="0"/>
              <a:t>ș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domeniul</a:t>
            </a:r>
            <a:r>
              <a:rPr lang="en-US" sz="2400" dirty="0" smtClean="0"/>
              <a:t> (</a:t>
            </a:r>
            <a:r>
              <a:rPr lang="en-US" sz="2400" dirty="0" err="1" smtClean="0"/>
              <a:t>numele</a:t>
            </a:r>
            <a:r>
              <a:rPr lang="en-US" sz="2400" dirty="0" smtClean="0"/>
              <a:t> site-</a:t>
            </a:r>
            <a:r>
              <a:rPr lang="en-US" sz="2400" dirty="0" err="1" smtClean="0"/>
              <a:t>ului</a:t>
            </a:r>
            <a:r>
              <a:rPr lang="en-US" sz="2400" dirty="0" smtClean="0"/>
              <a:t>) </a:t>
            </a:r>
            <a:r>
              <a:rPr lang="en-US" sz="2400" dirty="0" err="1" smtClean="0"/>
              <a:t>paginii</a:t>
            </a:r>
            <a:r>
              <a:rPr lang="en-US" sz="2400" dirty="0" smtClean="0"/>
              <a:t> </a:t>
            </a:r>
            <a:r>
              <a:rPr lang="ro-RO" sz="2400" dirty="0" smtClean="0"/>
              <a:t>ț</a:t>
            </a:r>
            <a:r>
              <a:rPr lang="en-US" sz="2400" dirty="0" err="1" smtClean="0"/>
              <a:t>int</a:t>
            </a:r>
            <a:r>
              <a:rPr lang="ro-RO" sz="2400" dirty="0" smtClean="0"/>
              <a:t>ă</a:t>
            </a:r>
            <a:r>
              <a:rPr lang="en-US" sz="2400" dirty="0" smtClean="0"/>
              <a:t> (</a:t>
            </a:r>
            <a:r>
              <a:rPr lang="en-US" sz="2400" dirty="0" err="1" smtClean="0"/>
              <a:t>protocolul</a:t>
            </a:r>
            <a:r>
              <a:rPr lang="en-US" sz="2400" dirty="0" smtClean="0"/>
              <a:t> </a:t>
            </a:r>
            <a:r>
              <a:rPr lang="en-US" sz="2400" b="1" dirty="0" smtClean="0"/>
              <a:t>'http'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b="1" dirty="0" smtClean="0"/>
              <a:t>'https'</a:t>
            </a:r>
            <a:r>
              <a:rPr lang="en-US" sz="2400" dirty="0" smtClean="0"/>
              <a:t> </a:t>
            </a:r>
            <a:r>
              <a:rPr lang="en-US" sz="2400" dirty="0" err="1" smtClean="0"/>
              <a:t>poate</a:t>
            </a:r>
            <a:r>
              <a:rPr lang="en-US" sz="2400" dirty="0" smtClean="0"/>
              <a:t> </a:t>
            </a:r>
            <a:r>
              <a:rPr lang="en-US" sz="2400" dirty="0" err="1" smtClean="0"/>
              <a:t>fi</a:t>
            </a:r>
            <a:r>
              <a:rPr lang="en-US" sz="2400" dirty="0" smtClean="0"/>
              <a:t> </a:t>
            </a:r>
            <a:r>
              <a:rPr lang="en-US" sz="2400" dirty="0" err="1" smtClean="0"/>
              <a:t>omis</a:t>
            </a:r>
            <a:r>
              <a:rPr lang="en-US" sz="2400" dirty="0" smtClean="0"/>
              <a:t>).</a:t>
            </a:r>
            <a:endParaRPr lang="ru-RU" sz="22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1008112"/>
          </a:xfrm>
        </p:spPr>
        <p:txBody>
          <a:bodyPr>
            <a:normAutofit fontScale="90000"/>
          </a:bodyPr>
          <a:lstStyle/>
          <a:p>
            <a:r>
              <a:rPr lang="ro-MO" b="1" dirty="0" smtClean="0"/>
              <a:t>LINK-uri</a:t>
            </a:r>
            <a:r>
              <a:rPr lang="en-US" b="1" dirty="0" smtClean="0"/>
              <a:t> EXTERNE</a:t>
            </a:r>
            <a:r>
              <a:rPr lang="ro-RO" b="1" dirty="0" smtClean="0"/>
              <a:t/>
            </a:r>
            <a:br>
              <a:rPr lang="ro-RO" b="1" dirty="0" smtClean="0"/>
            </a:br>
            <a:r>
              <a:rPr lang="en-US" dirty="0" smtClean="0"/>
              <a:t> c</a:t>
            </a:r>
            <a:r>
              <a:rPr lang="ro-RO" dirty="0" smtClean="0"/>
              <a:t>ă</a:t>
            </a:r>
            <a:r>
              <a:rPr lang="en-US" dirty="0" err="1" smtClean="0"/>
              <a:t>tre</a:t>
            </a:r>
            <a:r>
              <a:rPr lang="en-US" dirty="0" smtClean="0"/>
              <a:t> </a:t>
            </a:r>
            <a:r>
              <a:rPr lang="en-US" dirty="0" err="1" smtClean="0"/>
              <a:t>pagini</a:t>
            </a:r>
            <a:r>
              <a:rPr lang="en-US" dirty="0" smtClean="0"/>
              <a:t> ale </a:t>
            </a:r>
            <a:r>
              <a:rPr lang="en-US" dirty="0" err="1" smtClean="0"/>
              <a:t>aceluia</a:t>
            </a:r>
            <a:r>
              <a:rPr lang="ro-RO" dirty="0" smtClean="0"/>
              <a:t>ș</a:t>
            </a:r>
            <a:r>
              <a:rPr lang="en-US" dirty="0" err="1" smtClean="0"/>
              <a:t>i</a:t>
            </a:r>
            <a:r>
              <a:rPr lang="en-US" dirty="0" smtClean="0"/>
              <a:t> site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504" y="1412776"/>
            <a:ext cx="90364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&lt;!DOCTYPE html&gt;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&lt;html&gt;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ro-MO" sz="2400" b="1" dirty="0" smtClean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&lt;head&gt; &lt;title&gt;</a:t>
            </a:r>
            <a:r>
              <a:rPr lang="en-US" sz="2400" b="1" dirty="0" err="1" smtClean="0">
                <a:solidFill>
                  <a:srgbClr val="0070C0"/>
                </a:solidFill>
              </a:rPr>
              <a:t>Titlu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documentului</a:t>
            </a:r>
            <a:r>
              <a:rPr lang="en-US" sz="2400" b="1" dirty="0" smtClean="0">
                <a:solidFill>
                  <a:srgbClr val="0070C0"/>
                </a:solidFill>
              </a:rPr>
              <a:t>&lt;/title&gt; &lt;/head&gt;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&lt;body&gt; </a:t>
            </a:r>
          </a:p>
          <a:p>
            <a:r>
              <a:rPr lang="ro-MO" sz="2400" b="1" dirty="0" smtClean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&lt;h4&gt;</a:t>
            </a:r>
            <a:r>
              <a:rPr lang="en-US" sz="2400" b="1" dirty="0" err="1" smtClean="0">
                <a:solidFill>
                  <a:srgbClr val="0070C0"/>
                </a:solidFill>
              </a:rPr>
              <a:t>Exemplu</a:t>
            </a:r>
            <a:r>
              <a:rPr lang="en-US" sz="2400" b="1" dirty="0" smtClean="0">
                <a:solidFill>
                  <a:srgbClr val="0070C0"/>
                </a:solidFill>
              </a:rPr>
              <a:t> link Extern – </a:t>
            </a:r>
            <a:r>
              <a:rPr lang="en-US" sz="2400" b="1" dirty="0" err="1" smtClean="0">
                <a:solidFill>
                  <a:srgbClr val="0070C0"/>
                </a:solidFill>
              </a:rPr>
              <a:t>Acela</a:t>
            </a:r>
            <a:r>
              <a:rPr lang="ro-RO" sz="2400" b="1" dirty="0" smtClean="0">
                <a:solidFill>
                  <a:srgbClr val="0070C0"/>
                </a:solidFill>
              </a:rPr>
              <a:t>și</a:t>
            </a:r>
            <a:r>
              <a:rPr lang="en-US" sz="2400" b="1" dirty="0" smtClean="0">
                <a:solidFill>
                  <a:srgbClr val="0070C0"/>
                </a:solidFill>
              </a:rPr>
              <a:t> Site&lt;/h4&gt;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&lt;a </a:t>
            </a:r>
            <a:r>
              <a:rPr lang="en-US" sz="2400" b="1" dirty="0" err="1" smtClean="0">
                <a:solidFill>
                  <a:srgbClr val="0070C0"/>
                </a:solidFill>
              </a:rPr>
              <a:t>href</a:t>
            </a:r>
            <a:r>
              <a:rPr lang="en-US" sz="2400" b="1" dirty="0" smtClean="0">
                <a:solidFill>
                  <a:srgbClr val="0070C0"/>
                </a:solidFill>
              </a:rPr>
              <a:t>='http://ctice.gov.md' title='</a:t>
            </a:r>
            <a:r>
              <a:rPr lang="ro-RO" sz="2400" b="1" dirty="0" smtClean="0">
                <a:solidFill>
                  <a:srgbClr val="0070C0"/>
                </a:solidFill>
              </a:rPr>
              <a:t>CTICE</a:t>
            </a:r>
            <a:r>
              <a:rPr lang="en-US" sz="2400" b="1" dirty="0" smtClean="0">
                <a:solidFill>
                  <a:srgbClr val="0070C0"/>
                </a:solidFill>
              </a:rPr>
              <a:t>'&gt; </a:t>
            </a:r>
            <a:r>
              <a:rPr lang="en-US" sz="2400" b="1" dirty="0" err="1" smtClean="0">
                <a:solidFill>
                  <a:srgbClr val="0070C0"/>
                </a:solidFill>
              </a:rPr>
              <a:t>Centrul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Tehnologii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Informa</a:t>
            </a:r>
            <a:r>
              <a:rPr lang="ro-RO" sz="2400" b="1" dirty="0" smtClean="0">
                <a:solidFill>
                  <a:srgbClr val="0070C0"/>
                </a:solidFill>
              </a:rPr>
              <a:t>ț</a:t>
            </a:r>
            <a:r>
              <a:rPr lang="en-US" sz="2400" b="1" dirty="0" err="1" smtClean="0">
                <a:solidFill>
                  <a:srgbClr val="0070C0"/>
                </a:solidFill>
              </a:rPr>
              <a:t>ionale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ro-RO" sz="2400" b="1" dirty="0" smtClean="0">
                <a:solidFill>
                  <a:srgbClr val="0070C0"/>
                </a:solidFill>
              </a:rPr>
              <a:t>și </a:t>
            </a:r>
            <a:r>
              <a:rPr lang="en-US" sz="2400" b="1" dirty="0" smtClean="0">
                <a:solidFill>
                  <a:srgbClr val="0070C0"/>
                </a:solidFill>
              </a:rPr>
              <a:t>de </a:t>
            </a:r>
            <a:r>
              <a:rPr lang="en-US" sz="2400" b="1" dirty="0" err="1" smtClean="0">
                <a:solidFill>
                  <a:srgbClr val="0070C0"/>
                </a:solidFill>
              </a:rPr>
              <a:t>Comunica</a:t>
            </a:r>
            <a:r>
              <a:rPr lang="ro-RO" sz="2400" b="1" dirty="0" smtClean="0">
                <a:solidFill>
                  <a:srgbClr val="0070C0"/>
                </a:solidFill>
              </a:rPr>
              <a:t>ții</a:t>
            </a:r>
            <a:r>
              <a:rPr lang="en-US" sz="2400" b="1" dirty="0" smtClean="0">
                <a:solidFill>
                  <a:srgbClr val="0070C0"/>
                </a:solidFill>
              </a:rPr>
              <a:t>&lt;/a&gt;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&lt;</a:t>
            </a:r>
            <a:r>
              <a:rPr lang="en-US" sz="2400" b="1" dirty="0" err="1" smtClean="0">
                <a:solidFill>
                  <a:srgbClr val="0070C0"/>
                </a:solidFill>
              </a:rPr>
              <a:t>br</a:t>
            </a:r>
            <a:r>
              <a:rPr lang="en-US" sz="2400" b="1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&lt;a </a:t>
            </a:r>
            <a:r>
              <a:rPr lang="en-US" sz="2400" b="1" dirty="0" err="1" smtClean="0">
                <a:solidFill>
                  <a:srgbClr val="0070C0"/>
                </a:solidFill>
              </a:rPr>
              <a:t>href</a:t>
            </a:r>
            <a:r>
              <a:rPr lang="en-US" sz="2400" b="1" dirty="0" smtClean="0">
                <a:solidFill>
                  <a:srgbClr val="0070C0"/>
                </a:solidFill>
              </a:rPr>
              <a:t>='http://ctice.gov.md/manuale-scolare/' title='</a:t>
            </a:r>
            <a:r>
              <a:rPr lang="en-US" sz="2400" b="1" dirty="0" err="1" smtClean="0">
                <a:solidFill>
                  <a:srgbClr val="0070C0"/>
                </a:solidFill>
              </a:rPr>
              <a:t>Manuale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ro-RO" sz="2400" b="1" dirty="0" smtClean="0">
                <a:solidFill>
                  <a:srgbClr val="0070C0"/>
                </a:solidFill>
              </a:rPr>
              <a:t>CTICE</a:t>
            </a:r>
            <a:r>
              <a:rPr lang="en-US" sz="2400" b="1" dirty="0" smtClean="0">
                <a:solidFill>
                  <a:srgbClr val="0070C0"/>
                </a:solidFill>
              </a:rPr>
              <a:t>'&gt; </a:t>
            </a:r>
            <a:r>
              <a:rPr lang="en-US" sz="2400" b="1" dirty="0" err="1" smtClean="0">
                <a:solidFill>
                  <a:srgbClr val="0070C0"/>
                </a:solidFill>
              </a:rPr>
              <a:t>Manuale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ro-RO" sz="2400" b="1" dirty="0" smtClean="0">
                <a:solidFill>
                  <a:srgbClr val="0070C0"/>
                </a:solidFill>
              </a:rPr>
              <a:t>Ș</a:t>
            </a:r>
            <a:r>
              <a:rPr lang="en-US" sz="2400" b="1" dirty="0" err="1" smtClean="0">
                <a:solidFill>
                  <a:srgbClr val="0070C0"/>
                </a:solidFill>
              </a:rPr>
              <a:t>colare</a:t>
            </a:r>
            <a:r>
              <a:rPr lang="en-US" sz="2400" b="1" dirty="0" smtClean="0">
                <a:solidFill>
                  <a:srgbClr val="0070C0"/>
                </a:solidFill>
              </a:rPr>
              <a:t> &lt;/a&gt; </a:t>
            </a:r>
            <a:endParaRPr lang="ro-RO" sz="2400" b="1" dirty="0" smtClean="0">
              <a:solidFill>
                <a:srgbClr val="0070C0"/>
              </a:solidFill>
            </a:endParaRPr>
          </a:p>
          <a:p>
            <a:pPr algn="just"/>
            <a:endParaRPr lang="en-US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&lt;/body&gt;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&lt;/html&gt;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3169</TotalTime>
  <Words>361</Words>
  <Application>Microsoft Office PowerPoint</Application>
  <PresentationFormat>Экран (4:3)</PresentationFormat>
  <Paragraphs>178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LEGĂTURI (REFERINȚE/LINK-uri) REFERINȚE INTERNE  REFERINȚE EXTERNE</vt:lpstr>
      <vt:lpstr>CUPRINS</vt:lpstr>
      <vt:lpstr>CREAREA LINK-urilor</vt:lpstr>
      <vt:lpstr>CREAREA LINK-urilor</vt:lpstr>
      <vt:lpstr>CULOAREA LINK-urilor</vt:lpstr>
      <vt:lpstr>CULOAREA LINK-urilor</vt:lpstr>
      <vt:lpstr>CULOAREA LINK-urilor</vt:lpstr>
      <vt:lpstr>LINK-uri EXTERNE</vt:lpstr>
      <vt:lpstr>LINK-uri EXTERNE  către pagini ale aceluiași site</vt:lpstr>
      <vt:lpstr>LINK-uri EXTERNE  către alte site-uri</vt:lpstr>
      <vt:lpstr>LINK-uri  către pagini ale aceluiași site</vt:lpstr>
      <vt:lpstr>LINK-uri INTERNE</vt:lpstr>
      <vt:lpstr>LINK-uri INTERNE</vt:lpstr>
      <vt:lpstr>LINK-uri INTERNE+EXTERNE</vt:lpstr>
      <vt:lpstr>LINK-uri INTERNE+EXTERNE</vt:lpstr>
      <vt:lpstr>Atributul TARGET</vt:lpstr>
      <vt:lpstr>Atributul TARGET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Vadim Betisor</dc:creator>
  <cp:lastModifiedBy>Vadim Betisor</cp:lastModifiedBy>
  <cp:revision>76</cp:revision>
  <dcterms:created xsi:type="dcterms:W3CDTF">2020-07-27T17:45:27Z</dcterms:created>
  <dcterms:modified xsi:type="dcterms:W3CDTF">2022-02-20T18:29:16Z</dcterms:modified>
</cp:coreProperties>
</file>