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hidweb.3x.ro/tabel%20culori%20html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o-MD" dirty="0" smtClean="0"/>
              <a:t>ÎNTRODUCERE ÎN HTML</a:t>
            </a:r>
            <a:br>
              <a:rPr lang="ro-MD" dirty="0" smtClean="0"/>
            </a:br>
            <a:r>
              <a:rPr lang="en-US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dirty="0" smtClean="0"/>
              <a:t>Lecţia 1-2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o-MD" dirty="0" smtClean="0"/>
              <a:t>FORMATAREA TEXTULUI ÎN HTML</a:t>
            </a:r>
            <a:br>
              <a:rPr lang="ro-MD" dirty="0" smtClean="0"/>
            </a:br>
            <a:r>
              <a:rPr lang="en-US" dirty="0" smtClean="0"/>
              <a:t>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dirty="0" smtClean="0"/>
              <a:t>Lecţia </a:t>
            </a:r>
            <a:r>
              <a:rPr lang="en-US" dirty="0" smtClean="0"/>
              <a:t>2-</a:t>
            </a:r>
            <a:r>
              <a:rPr lang="ro-MD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D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TITLURI 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PARAGRAF</a:t>
            </a:r>
            <a:r>
              <a:rPr lang="ro-MD" sz="2400" b="1" dirty="0" smtClean="0"/>
              <a:t>E 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UN NOU R</a:t>
            </a:r>
            <a:r>
              <a:rPr lang="ro-MD" sz="2400" b="1" dirty="0" smtClean="0"/>
              <a:t>Â</a:t>
            </a:r>
            <a:r>
              <a:rPr lang="en-US" sz="2400" b="1" dirty="0" smtClean="0"/>
              <a:t>ND 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LINIE ORIZONTAL</a:t>
            </a:r>
            <a:r>
              <a:rPr lang="ro-RO" sz="2400" b="1" dirty="0" smtClean="0"/>
              <a:t>Ă</a:t>
            </a:r>
            <a:r>
              <a:rPr lang="en-US" sz="2400" b="1" dirty="0" smtClean="0"/>
              <a:t> 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ALINIERE TEXT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M</a:t>
            </a:r>
            <a:r>
              <a:rPr lang="ro-MD" sz="2400" b="1" dirty="0" smtClean="0"/>
              <a:t>Ă</a:t>
            </a:r>
            <a:r>
              <a:rPr lang="en-US" sz="2400" b="1" dirty="0" smtClean="0"/>
              <a:t>RIMEA, FONTUL </a:t>
            </a:r>
            <a:r>
              <a:rPr lang="ro-MD" sz="2400" b="1" dirty="0" smtClean="0"/>
              <a:t>Ş</a:t>
            </a:r>
            <a:r>
              <a:rPr lang="en-US" sz="2400" b="1" dirty="0" smtClean="0"/>
              <a:t>I CULOAREA TEXTULUI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BOLD, ITALIC, UNDERLINE </a:t>
            </a:r>
            <a:r>
              <a:rPr lang="ro-MD" sz="2400" b="1" dirty="0" smtClean="0"/>
              <a:t>Ş</a:t>
            </a:r>
            <a:r>
              <a:rPr lang="it-IT" sz="2400" b="1" dirty="0" smtClean="0"/>
              <a:t>I ALTE ELEMENTE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ALTE TAG-URI HTML PENTRU FORMATUL TEXTULUI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TITLURI </a:t>
            </a:r>
            <a:r>
              <a:rPr lang="ro-MD" b="1" dirty="0" smtClean="0"/>
              <a:t/>
            </a:r>
            <a:br>
              <a:rPr lang="ro-MD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Hx</a:t>
            </a:r>
            <a:r>
              <a:rPr lang="en-US" b="1" dirty="0" smtClean="0">
                <a:solidFill>
                  <a:srgbClr val="FF0000"/>
                </a:solidFill>
              </a:rPr>
              <a:t>&gt; ... &lt;/</a:t>
            </a:r>
            <a:r>
              <a:rPr lang="en-US" b="1" dirty="0" err="1" smtClean="0">
                <a:solidFill>
                  <a:srgbClr val="FF0000"/>
                </a:solidFill>
              </a:rPr>
              <a:t>Hx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D" dirty="0" smtClean="0"/>
              <a:t> </a:t>
            </a:r>
            <a:r>
              <a:rPr lang="vi-VN" dirty="0" smtClean="0"/>
              <a:t>Pentru titluri din con</a:t>
            </a:r>
            <a:r>
              <a:rPr lang="ro-MD" dirty="0" smtClean="0"/>
              <a:t>ţ</a:t>
            </a:r>
            <a:r>
              <a:rPr lang="vi-VN" dirty="0" smtClean="0"/>
              <a:t>inutul documentului HTML este indicat folosirea etichetelor </a:t>
            </a:r>
            <a:r>
              <a:rPr lang="vi-VN" b="1" dirty="0" smtClean="0">
                <a:solidFill>
                  <a:srgbClr val="FF0000"/>
                </a:solidFill>
              </a:rPr>
              <a:t>&lt;Hx&gt;, </a:t>
            </a:r>
            <a:r>
              <a:rPr lang="vi-VN" dirty="0" smtClean="0"/>
              <a:t>(headings) unde </a:t>
            </a:r>
            <a:r>
              <a:rPr lang="vi-VN" b="1" dirty="0" smtClean="0">
                <a:solidFill>
                  <a:srgbClr val="FF0000"/>
                </a:solidFill>
              </a:rPr>
              <a:t>'x'</a:t>
            </a:r>
            <a:r>
              <a:rPr lang="vi-VN" dirty="0" smtClean="0"/>
              <a:t> este un numar </a:t>
            </a:r>
            <a:r>
              <a:rPr lang="ro-MD" dirty="0" smtClean="0"/>
              <a:t>î</a:t>
            </a:r>
            <a:r>
              <a:rPr lang="vi-VN" dirty="0" smtClean="0"/>
              <a:t>ntre 1 si 6. </a:t>
            </a:r>
            <a:endParaRPr lang="ro-MD" dirty="0" smtClean="0"/>
          </a:p>
          <a:p>
            <a:pPr algn="just">
              <a:buFontTx/>
              <a:buChar char="-"/>
            </a:pPr>
            <a:r>
              <a:rPr lang="vi-VN" dirty="0" smtClean="0"/>
              <a:t> </a:t>
            </a:r>
            <a:r>
              <a:rPr lang="ro-MD" dirty="0" smtClean="0"/>
              <a:t>Î</a:t>
            </a:r>
            <a:r>
              <a:rPr lang="vi-VN" dirty="0" smtClean="0"/>
              <a:t>n cadrul elementului </a:t>
            </a:r>
            <a:r>
              <a:rPr lang="vi-VN" b="1" dirty="0" smtClean="0">
                <a:solidFill>
                  <a:srgbClr val="FF0000"/>
                </a:solidFill>
              </a:rPr>
              <a:t>BODY</a:t>
            </a:r>
            <a:r>
              <a:rPr lang="vi-VN" dirty="0" smtClean="0"/>
              <a:t>, elementele </a:t>
            </a:r>
            <a:r>
              <a:rPr lang="vi-VN" dirty="0" smtClean="0">
                <a:solidFill>
                  <a:srgbClr val="FF0000"/>
                </a:solidFill>
              </a:rPr>
              <a:t>Headings</a:t>
            </a:r>
            <a:r>
              <a:rPr lang="vi-VN" dirty="0" smtClean="0"/>
              <a:t> sunt folosite ca titluri sau pentru o mai bun</a:t>
            </a:r>
            <a:r>
              <a:rPr lang="ro-MD" dirty="0" smtClean="0"/>
              <a:t>ă</a:t>
            </a:r>
            <a:r>
              <a:rPr lang="vi-VN" dirty="0" smtClean="0"/>
              <a:t> </a:t>
            </a:r>
            <a:r>
              <a:rPr lang="ro-MD" dirty="0" smtClean="0"/>
              <a:t>î</a:t>
            </a:r>
            <a:r>
              <a:rPr lang="vi-VN" dirty="0" smtClean="0"/>
              <a:t>mpar</a:t>
            </a:r>
            <a:r>
              <a:rPr lang="ro-MD" dirty="0" smtClean="0"/>
              <a:t>ţ</a:t>
            </a:r>
            <a:r>
              <a:rPr lang="vi-VN" dirty="0" smtClean="0"/>
              <a:t>ire a con</a:t>
            </a:r>
            <a:r>
              <a:rPr lang="ro-MD" dirty="0" smtClean="0"/>
              <a:t>ţ</a:t>
            </a:r>
            <a:r>
              <a:rPr lang="vi-VN" dirty="0" smtClean="0"/>
              <a:t>inutului paginii. </a:t>
            </a:r>
            <a:endParaRPr lang="ro-MD" dirty="0" smtClean="0"/>
          </a:p>
          <a:p>
            <a:pPr algn="just">
              <a:buFontTx/>
              <a:buChar char="-"/>
            </a:pPr>
            <a:r>
              <a:rPr lang="vi-VN" dirty="0" smtClean="0"/>
              <a:t> Mărimea textului înconjurat de elementul Heading variază de la foarte mare, </a:t>
            </a:r>
            <a:r>
              <a:rPr lang="ro-MD" dirty="0" smtClean="0"/>
              <a:t>î</a:t>
            </a:r>
            <a:r>
              <a:rPr lang="vi-VN" dirty="0" smtClean="0"/>
              <a:t>n </a:t>
            </a:r>
            <a:r>
              <a:rPr lang="vi-VN" b="1" dirty="0" smtClean="0">
                <a:solidFill>
                  <a:srgbClr val="FF0000"/>
                </a:solidFill>
              </a:rPr>
              <a:t>&lt;H1&gt; </a:t>
            </a:r>
            <a:r>
              <a:rPr lang="vi-VN" dirty="0" smtClean="0"/>
              <a:t>p</a:t>
            </a:r>
            <a:r>
              <a:rPr lang="ro-MD" dirty="0" smtClean="0"/>
              <a:t>â</a:t>
            </a:r>
            <a:r>
              <a:rPr lang="vi-VN" dirty="0" smtClean="0"/>
              <a:t>n</a:t>
            </a:r>
            <a:r>
              <a:rPr lang="ro-MD" dirty="0" smtClean="0"/>
              <a:t>ă</a:t>
            </a:r>
            <a:r>
              <a:rPr lang="vi-VN" dirty="0" smtClean="0"/>
              <a:t> la foarte mic </a:t>
            </a:r>
            <a:r>
              <a:rPr lang="ro-MD" dirty="0" smtClean="0"/>
              <a:t>î</a:t>
            </a:r>
            <a:r>
              <a:rPr lang="vi-VN" dirty="0" smtClean="0"/>
              <a:t>n </a:t>
            </a:r>
            <a:r>
              <a:rPr lang="vi-VN" b="1" dirty="0" smtClean="0">
                <a:solidFill>
                  <a:srgbClr val="FF0000"/>
                </a:solidFill>
              </a:rPr>
              <a:t>&lt;H6&gt;.</a:t>
            </a:r>
            <a:r>
              <a:rPr lang="ro-MD" b="1" dirty="0" smtClean="0">
                <a:solidFill>
                  <a:srgbClr val="FF0000"/>
                </a:solidFill>
              </a:rPr>
              <a:t> </a:t>
            </a:r>
            <a:r>
              <a:rPr lang="ro-MD" b="1" u="sng" dirty="0" smtClean="0"/>
              <a:t>Exemplu: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&lt;h1&gt;Heading 1&lt;/h1&gt;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&lt;h2&gt;Heading 2&lt;/h2&gt;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&lt;h3&gt;Heading 3&lt;/h3&gt;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&lt;h4&gt;Heading 4&lt;/h4&gt;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&lt;h5&gt;Heading 5&lt;/h5&gt;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&lt;h6&gt;Heading 6&lt;/h6&gt;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645024"/>
            <a:ext cx="15919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PARAGRAF</a:t>
            </a:r>
            <a:r>
              <a:rPr lang="ro-MD" b="1" dirty="0" smtClean="0"/>
              <a:t>E</a:t>
            </a:r>
            <a:r>
              <a:rPr lang="en-US" b="1" dirty="0" smtClean="0"/>
              <a:t> </a:t>
            </a:r>
            <a:r>
              <a:rPr lang="ro-MD" b="1" dirty="0" smtClean="0"/>
              <a:t/>
            </a:r>
            <a:br>
              <a:rPr lang="ro-MD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&lt;p&gt; ... &lt;/p&gt;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Paragrafele</a:t>
            </a:r>
            <a:r>
              <a:rPr lang="en-US" dirty="0" smtClean="0"/>
              <a:t> permit s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adaugi</a:t>
            </a:r>
            <a:r>
              <a:rPr lang="en-US" dirty="0" smtClean="0"/>
              <a:t> text </a:t>
            </a:r>
            <a:r>
              <a:rPr lang="ro-MD" dirty="0" smtClean="0"/>
              <a:t>î</a:t>
            </a:r>
            <a:r>
              <a:rPr lang="en-US" dirty="0" smtClean="0"/>
              <a:t>n document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ro-MD" dirty="0" smtClean="0"/>
              <a:t>î</a:t>
            </a:r>
            <a:r>
              <a:rPr lang="en-US" dirty="0" err="1" smtClean="0"/>
              <a:t>nc</a:t>
            </a:r>
            <a:r>
              <a:rPr lang="ro-MD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lungimea</a:t>
            </a:r>
            <a:r>
              <a:rPr lang="en-US" dirty="0" smtClean="0"/>
              <a:t> de </a:t>
            </a:r>
            <a:r>
              <a:rPr lang="en-US" dirty="0" err="1" smtClean="0"/>
              <a:t>afi</a:t>
            </a:r>
            <a:r>
              <a:rPr lang="ro-MD" dirty="0" smtClean="0"/>
              <a:t>ş</a:t>
            </a:r>
            <a:r>
              <a:rPr lang="en-US" dirty="0" smtClean="0"/>
              <a:t>are a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ajustat</a:t>
            </a:r>
            <a:r>
              <a:rPr lang="ro-MD" dirty="0" smtClean="0"/>
              <a:t>ă</a:t>
            </a:r>
            <a:r>
              <a:rPr lang="en-US" dirty="0" smtClean="0"/>
              <a:t> de m</a:t>
            </a:r>
            <a:r>
              <a:rPr lang="ro-MD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en-US" dirty="0" err="1" smtClean="0"/>
              <a:t>deschiderii</a:t>
            </a:r>
            <a:r>
              <a:rPr lang="en-US" dirty="0" smtClean="0"/>
              <a:t> browser-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ro-MD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ro-MD" dirty="0" smtClean="0"/>
              <a:t>î</a:t>
            </a:r>
            <a:r>
              <a:rPr lang="en-US" dirty="0" err="1" smtClean="0"/>
              <a:t>ncepe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paragrafe</a:t>
            </a:r>
            <a:r>
              <a:rPr lang="en-US" dirty="0" smtClean="0"/>
              <a:t> </a:t>
            </a:r>
            <a:r>
              <a:rPr lang="en-US" dirty="0" err="1" smtClean="0"/>
              <a:t>succesive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mare </a:t>
            </a:r>
            <a:r>
              <a:rPr lang="en-US" dirty="0" err="1" smtClean="0"/>
              <a:t>deoarece</a:t>
            </a:r>
            <a:r>
              <a:rPr lang="en-US" dirty="0" smtClean="0"/>
              <a:t> browser-</a:t>
            </a:r>
            <a:r>
              <a:rPr lang="en-US" dirty="0" err="1" smtClean="0"/>
              <a:t>ul</a:t>
            </a:r>
            <a:r>
              <a:rPr lang="en-US" dirty="0" smtClean="0"/>
              <a:t> le </a:t>
            </a:r>
            <a:r>
              <a:rPr lang="en-US" dirty="0" err="1" smtClean="0"/>
              <a:t>afiseaz</a:t>
            </a:r>
            <a:r>
              <a:rPr lang="ro-MD" dirty="0" smtClean="0"/>
              <a:t>ă</a:t>
            </a:r>
            <a:r>
              <a:rPr lang="en-US" dirty="0" smtClean="0"/>
              <a:t> cu un </a:t>
            </a:r>
            <a:r>
              <a:rPr lang="en-US" dirty="0" err="1" smtClean="0"/>
              <a:t>rând</a:t>
            </a:r>
            <a:r>
              <a:rPr lang="en-US" dirty="0" smtClean="0"/>
              <a:t>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ro-MD" dirty="0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pPr algn="just"/>
            <a:r>
              <a:rPr lang="ro-MD" b="1" u="sng" dirty="0" smtClean="0"/>
              <a:t>Exemplu:</a:t>
            </a:r>
          </a:p>
          <a:p>
            <a:pPr algn="just"/>
            <a:endParaRPr lang="ro-MD" b="1" u="sng" dirty="0" smtClean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D" b="1" dirty="0" smtClean="0">
                <a:solidFill>
                  <a:srgbClr val="0070C0"/>
                </a:solidFill>
              </a:rPr>
              <a:t>Paragraf 1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D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2&lt;/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D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3&lt;/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933056"/>
            <a:ext cx="12668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 NOU R</a:t>
            </a:r>
            <a:r>
              <a:rPr lang="ro-MD" b="1" dirty="0" smtClean="0"/>
              <a:t>Â</a:t>
            </a:r>
            <a:r>
              <a:rPr lang="en-US" b="1" dirty="0" smtClean="0"/>
              <a:t>ND </a:t>
            </a:r>
            <a:r>
              <a:rPr lang="ro-MD" b="1" dirty="0" smtClean="0"/>
              <a:t/>
            </a:r>
            <a:br>
              <a:rPr lang="ro-MD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Tag-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permite</a:t>
            </a:r>
            <a:r>
              <a:rPr lang="en-US" dirty="0" smtClean="0"/>
              <a:t> s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decizi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 se for</a:t>
            </a:r>
            <a:r>
              <a:rPr lang="ro-MD" dirty="0" smtClean="0"/>
              <a:t>ţ</a:t>
            </a:r>
            <a:r>
              <a:rPr lang="en-US" dirty="0" err="1" smtClean="0"/>
              <a:t>eaz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începerea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rând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 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este</a:t>
            </a:r>
            <a:r>
              <a:rPr lang="en-US" dirty="0" smtClean="0"/>
              <a:t> un Element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s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conţin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 &lt;</a:t>
            </a:r>
            <a:r>
              <a:rPr lang="en-US" dirty="0" err="1" smtClean="0"/>
              <a:t>br</a:t>
            </a:r>
            <a:r>
              <a:rPr lang="en-US" dirty="0" smtClean="0"/>
              <a:t>&gt; nu are </a:t>
            </a:r>
            <a:r>
              <a:rPr lang="ro-MD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nu </a:t>
            </a:r>
            <a:r>
              <a:rPr lang="en-US" dirty="0" err="1" smtClean="0"/>
              <a:t>cere</a:t>
            </a:r>
            <a:r>
              <a:rPr lang="en-US" dirty="0" smtClean="0"/>
              <a:t> </a:t>
            </a:r>
            <a:r>
              <a:rPr lang="ro-MD" dirty="0" smtClean="0"/>
              <a:t>neapărat </a:t>
            </a:r>
            <a:r>
              <a:rPr lang="en-US" dirty="0" smtClean="0"/>
              <a:t>element de </a:t>
            </a:r>
            <a:r>
              <a:rPr lang="en-US" dirty="0" err="1" smtClean="0"/>
              <a:t>închidere</a:t>
            </a:r>
            <a:r>
              <a:rPr lang="en-US" dirty="0" smtClean="0"/>
              <a:t>, nu se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br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, </a:t>
            </a:r>
            <a:r>
              <a:rPr lang="en-US" dirty="0" err="1" smtClean="0"/>
              <a:t>precum</a:t>
            </a:r>
            <a:r>
              <a:rPr lang="en-US" dirty="0" smtClean="0"/>
              <a:t>: </a:t>
            </a:r>
            <a:r>
              <a:rPr lang="en-US" b="1" dirty="0" smtClean="0"/>
              <a:t>"style", "class".</a:t>
            </a:r>
            <a:endParaRPr lang="en-US" b="1" u="sng" dirty="0" smtClean="0"/>
          </a:p>
          <a:p>
            <a:pPr algn="just"/>
            <a:r>
              <a:rPr lang="ro-MD" b="1" u="sng" dirty="0" smtClean="0"/>
              <a:t>Exemplu: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h1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D" b="1" dirty="0" smtClean="0">
                <a:solidFill>
                  <a:srgbClr val="0070C0"/>
                </a:solidFill>
              </a:rPr>
              <a:t>Heading 1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MD" b="1" dirty="0" smtClean="0">
                <a:solidFill>
                  <a:srgbClr val="0070C0"/>
                </a:solidFill>
              </a:rPr>
              <a:t>h1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ro-MD" b="1" dirty="0" smtClean="0">
                <a:solidFill>
                  <a:srgbClr val="0070C0"/>
                </a:solidFill>
              </a:rPr>
              <a:t> Paragraf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MD" b="1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MD" b="1" dirty="0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	Linie 2 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Linie</a:t>
            </a:r>
            <a:r>
              <a:rPr lang="en-US" b="1" dirty="0" smtClean="0">
                <a:solidFill>
                  <a:srgbClr val="0070C0"/>
                </a:solidFill>
              </a:rPr>
              <a:t> 3 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… &lt;/p&gt;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		&lt;p&gt; </a:t>
            </a:r>
            <a:r>
              <a:rPr lang="en-US" b="1" dirty="0" err="1" smtClean="0">
                <a:solidFill>
                  <a:srgbClr val="0070C0"/>
                </a:solidFill>
              </a:rPr>
              <a:t>Paragraf</a:t>
            </a:r>
            <a:r>
              <a:rPr lang="en-US" b="1" dirty="0" smtClean="0">
                <a:solidFill>
                  <a:srgbClr val="0070C0"/>
                </a:solidFill>
              </a:rPr>
              <a:t> 2 &lt;/p&gt;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96136" y="472514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645024"/>
            <a:ext cx="2105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LINIE ORIZONTAL</a:t>
            </a:r>
            <a:r>
              <a:rPr lang="ro-RO" b="1" dirty="0" smtClean="0"/>
              <a:t>Ă</a:t>
            </a:r>
            <a:r>
              <a:rPr lang="en-US" b="1" dirty="0" smtClean="0"/>
              <a:t> 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&lt;hr&gt;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Acest</a:t>
            </a:r>
            <a:r>
              <a:rPr lang="en-US" dirty="0" smtClean="0"/>
              <a:t> element </a:t>
            </a:r>
            <a:r>
              <a:rPr lang="en-US" dirty="0" err="1" smtClean="0"/>
              <a:t>afi</a:t>
            </a:r>
            <a:r>
              <a:rPr lang="ro-RO" dirty="0" smtClean="0"/>
              <a:t>ș</a:t>
            </a:r>
            <a:r>
              <a:rPr lang="en-US" dirty="0" err="1" smtClean="0"/>
              <a:t>eaz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orizontal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document</a:t>
            </a:r>
            <a:r>
              <a:rPr lang="ro-RO" dirty="0" smtClean="0"/>
              <a:t> și </a:t>
            </a:r>
            <a:r>
              <a:rPr lang="en-US" dirty="0" smtClean="0"/>
              <a:t>nu </a:t>
            </a:r>
            <a:r>
              <a:rPr lang="en-US" dirty="0" err="1" smtClean="0"/>
              <a:t>foloseşte</a:t>
            </a:r>
            <a:r>
              <a:rPr lang="en-US" dirty="0" smtClean="0"/>
              <a:t> element de </a:t>
            </a:r>
            <a:r>
              <a:rPr lang="en-US" dirty="0" err="1" smtClean="0"/>
              <a:t>închidere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[&lt;/hr&gt;]</a:t>
            </a:r>
          </a:p>
          <a:p>
            <a:pPr>
              <a:buFontTx/>
              <a:buChar char="-"/>
            </a:pPr>
            <a:r>
              <a:rPr lang="ro-RO" dirty="0" smtClean="0"/>
              <a:t> </a:t>
            </a:r>
            <a:r>
              <a:rPr lang="en-US" dirty="0" err="1" smtClean="0"/>
              <a:t>Elementul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&lt;hr&gt;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r>
              <a:rPr lang="en-US" dirty="0" smtClean="0"/>
              <a:t>: </a:t>
            </a:r>
            <a:r>
              <a:rPr lang="en-US" b="1" dirty="0" smtClean="0"/>
              <a:t>"style", "class", "id".</a:t>
            </a:r>
            <a:endParaRPr lang="ro-RO" dirty="0" smtClean="0"/>
          </a:p>
          <a:p>
            <a:pPr>
              <a:buFontTx/>
              <a:buChar char="-"/>
            </a:pPr>
            <a:r>
              <a:rPr lang="ro-RO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ro-RO" dirty="0" smtClean="0"/>
              <a:t>i</a:t>
            </a:r>
            <a:r>
              <a:rPr lang="en-US" dirty="0" smtClean="0"/>
              <a:t> se define</a:t>
            </a:r>
            <a:r>
              <a:rPr lang="ro-RO" dirty="0" smtClean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background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grosimea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r>
              <a:rPr lang="en-US" dirty="0" smtClean="0"/>
              <a:t>.</a:t>
            </a:r>
          </a:p>
          <a:p>
            <a:pPr algn="just"/>
            <a:r>
              <a:rPr lang="ro-MD" b="1" u="sng" dirty="0" smtClean="0"/>
              <a:t>Exemplu:</a:t>
            </a: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&lt;!DOCTYPE html&gt;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&lt;html&gt;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&lt;head&gt;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&lt;title&gt;</a:t>
            </a:r>
            <a:r>
              <a:rPr lang="en-US" sz="1700" b="1" dirty="0" err="1" smtClean="0">
                <a:solidFill>
                  <a:srgbClr val="0070C0"/>
                </a:solidFill>
              </a:rPr>
              <a:t>Titlu</a:t>
            </a:r>
            <a:r>
              <a:rPr lang="en-US" sz="1700" b="1" dirty="0" smtClean="0">
                <a:solidFill>
                  <a:srgbClr val="0070C0"/>
                </a:solidFill>
              </a:rPr>
              <a:t> </a:t>
            </a:r>
            <a:r>
              <a:rPr lang="en-US" sz="17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700" b="1" dirty="0" smtClean="0">
                <a:solidFill>
                  <a:srgbClr val="0070C0"/>
                </a:solidFill>
              </a:rPr>
              <a:t>&lt;/title&gt;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&lt;/head&gt;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</a:rPr>
              <a:t>&lt;body&gt;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&lt;h1&gt;Heading 1&lt;/h1&gt;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&lt;p&gt;</a:t>
            </a:r>
            <a:r>
              <a:rPr lang="en-US" sz="1700" b="1" dirty="0" err="1" smtClean="0">
                <a:solidFill>
                  <a:srgbClr val="0070C0"/>
                </a:solidFill>
              </a:rPr>
              <a:t>Paragraf</a:t>
            </a:r>
            <a:r>
              <a:rPr lang="en-US" sz="1700" b="1" dirty="0" smtClean="0">
                <a:solidFill>
                  <a:srgbClr val="0070C0"/>
                </a:solidFill>
              </a:rPr>
              <a:t> 1&lt;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err="1" smtClean="0">
                <a:solidFill>
                  <a:srgbClr val="0070C0"/>
                </a:solidFill>
              </a:rPr>
              <a:t>Linie</a:t>
            </a:r>
            <a:r>
              <a:rPr lang="en-US" sz="1700" b="1" dirty="0" smtClean="0">
                <a:solidFill>
                  <a:srgbClr val="0070C0"/>
                </a:solidFill>
              </a:rPr>
              <a:t> 2&lt;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err="1" smtClean="0">
                <a:solidFill>
                  <a:srgbClr val="0070C0"/>
                </a:solidFill>
              </a:rPr>
              <a:t>Linie</a:t>
            </a:r>
            <a:r>
              <a:rPr lang="en-US" sz="1700" b="1" dirty="0" smtClean="0">
                <a:solidFill>
                  <a:srgbClr val="0070C0"/>
                </a:solidFill>
              </a:rPr>
              <a:t> 3&lt;</a:t>
            </a:r>
            <a:r>
              <a:rPr lang="en-US" sz="1700" b="1" dirty="0" err="1" smtClean="0">
                <a:solidFill>
                  <a:srgbClr val="0070C0"/>
                </a:solidFill>
              </a:rPr>
              <a:t>br</a:t>
            </a:r>
            <a:r>
              <a:rPr lang="en-US" sz="1700" b="1" dirty="0" smtClean="0">
                <a:solidFill>
                  <a:srgbClr val="0070C0"/>
                </a:solidFill>
              </a:rPr>
              <a:t>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... &lt;/p&gt;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&lt;hr&gt; &lt;hr style="background:#1111fe; height:3px; width:50%;"&gt;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ro-RO" sz="1700" b="1" dirty="0" smtClean="0">
                <a:solidFill>
                  <a:srgbClr val="0070C0"/>
                </a:solidFill>
              </a:rPr>
              <a:t>		</a:t>
            </a:r>
            <a:r>
              <a:rPr lang="en-US" sz="1700" b="1" dirty="0" smtClean="0">
                <a:solidFill>
                  <a:srgbClr val="0070C0"/>
                </a:solidFill>
              </a:rPr>
              <a:t>&lt;p&gt;</a:t>
            </a:r>
            <a:r>
              <a:rPr lang="en-US" sz="1700" b="1" dirty="0" err="1" smtClean="0">
                <a:solidFill>
                  <a:srgbClr val="0070C0"/>
                </a:solidFill>
              </a:rPr>
              <a:t>Paragraf</a:t>
            </a:r>
            <a:r>
              <a:rPr lang="en-US" sz="1700" b="1" dirty="0" smtClean="0">
                <a:solidFill>
                  <a:srgbClr val="0070C0"/>
                </a:solidFill>
              </a:rPr>
              <a:t> 2&lt;/p&gt;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&lt;/body&gt; </a:t>
            </a:r>
            <a:endParaRPr lang="ro-RO" sz="17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7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88024" y="458112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149080"/>
            <a:ext cx="2879601" cy="14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/>
          </a:bodyPr>
          <a:lstStyle/>
          <a:p>
            <a:r>
              <a:rPr lang="en-US" b="1" dirty="0" smtClean="0"/>
              <a:t>ALINIERE TEXT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Alinierea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face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text-</a:t>
            </a:r>
            <a:r>
              <a:rPr lang="en-US" b="1" dirty="0" err="1" smtClean="0">
                <a:solidFill>
                  <a:srgbClr val="FF0000"/>
                </a:solidFill>
              </a:rPr>
              <a:t>align:valoare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ro-MD" dirty="0" smtClean="0"/>
              <a:t>î</a:t>
            </a:r>
            <a:r>
              <a:rPr lang="en-US" dirty="0" smtClean="0"/>
              <a:t>n </a:t>
            </a:r>
            <a:r>
              <a:rPr lang="en-US" b="1" dirty="0" smtClean="0"/>
              <a:t>style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"</a:t>
            </a:r>
            <a:r>
              <a:rPr lang="en-US" dirty="0" err="1" smtClean="0"/>
              <a:t>valoare</a:t>
            </a:r>
            <a:r>
              <a:rPr lang="en-US" dirty="0" smtClean="0"/>
              <a:t>"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: </a:t>
            </a:r>
            <a:r>
              <a:rPr lang="en-US" b="1" dirty="0" smtClean="0"/>
              <a:t>left</a:t>
            </a:r>
            <a:r>
              <a:rPr lang="en-US" dirty="0" smtClean="0"/>
              <a:t> (</a:t>
            </a:r>
            <a:r>
              <a:rPr lang="en-US" dirty="0" err="1" smtClean="0"/>
              <a:t>st</a:t>
            </a:r>
            <a:r>
              <a:rPr lang="ro-MD" dirty="0" smtClean="0"/>
              <a:t>â</a:t>
            </a:r>
            <a:r>
              <a:rPr lang="en-US" dirty="0" err="1" smtClean="0"/>
              <a:t>nga</a:t>
            </a:r>
            <a:r>
              <a:rPr lang="en-US" dirty="0" smtClean="0"/>
              <a:t>), </a:t>
            </a:r>
            <a:r>
              <a:rPr lang="en-US" b="1" dirty="0" smtClean="0"/>
              <a:t>center</a:t>
            </a:r>
            <a:r>
              <a:rPr lang="en-US" dirty="0" smtClean="0"/>
              <a:t> (</a:t>
            </a:r>
            <a:r>
              <a:rPr lang="en-US" dirty="0" err="1" smtClean="0"/>
              <a:t>centru</a:t>
            </a:r>
            <a:r>
              <a:rPr lang="en-US" dirty="0" smtClean="0"/>
              <a:t>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dirty="0" smtClean="0"/>
              <a:t>right</a:t>
            </a:r>
            <a:r>
              <a:rPr lang="en-US" dirty="0" smtClean="0"/>
              <a:t> (</a:t>
            </a:r>
            <a:r>
              <a:rPr lang="en-US" dirty="0" err="1" smtClean="0"/>
              <a:t>dreapta</a:t>
            </a:r>
            <a:r>
              <a:rPr lang="en-US" dirty="0" smtClean="0"/>
              <a:t>). </a:t>
            </a:r>
            <a:r>
              <a:rPr lang="en-US" dirty="0" err="1" smtClean="0"/>
              <a:t>Modul</a:t>
            </a:r>
            <a:r>
              <a:rPr lang="en-US" dirty="0" smtClean="0"/>
              <a:t> implicit e "left".</a:t>
            </a:r>
            <a:endParaRPr lang="ro-MD" dirty="0" smtClean="0"/>
          </a:p>
          <a:p>
            <a:endParaRPr lang="ro-MD" b="1" u="sng" dirty="0" smtClean="0"/>
          </a:p>
          <a:p>
            <a:r>
              <a:rPr lang="ro-MD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</a:t>
            </a:r>
            <a:r>
              <a:rPr lang="en-US" sz="1600" b="1" dirty="0" err="1" smtClean="0">
                <a:solidFill>
                  <a:srgbClr val="0070C0"/>
                </a:solidFill>
              </a:rPr>
              <a:t>align:center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centru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style="text-align:</a:t>
            </a:r>
            <a:r>
              <a:rPr lang="ro-MD" sz="1600" b="1" dirty="0" smtClean="0">
                <a:solidFill>
                  <a:srgbClr val="0070C0"/>
                </a:solidFill>
              </a:rPr>
              <a:t>left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ro-MD" sz="1600" b="1" dirty="0" smtClean="0"/>
              <a:t>stânga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style="text-align:</a:t>
            </a:r>
            <a:r>
              <a:rPr lang="ro-MD" sz="1600" b="1" dirty="0" smtClean="0">
                <a:solidFill>
                  <a:srgbClr val="0070C0"/>
                </a:solidFill>
              </a:rPr>
              <a:t>right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r>
              <a:rPr lang="en-US" sz="1600" b="1" dirty="0" err="1" smtClean="0"/>
              <a:t>Continutul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aici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aliniat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</a:t>
            </a:r>
            <a:r>
              <a:rPr lang="en-US" sz="1600" b="1" dirty="0" smtClean="0"/>
              <a:t> </a:t>
            </a:r>
            <a:r>
              <a:rPr lang="ro-MD" sz="1600" b="1" dirty="0" smtClean="0"/>
              <a:t>dreapta</a:t>
            </a:r>
            <a:r>
              <a:rPr lang="en-US" sz="1600" b="1" dirty="0" smtClean="0"/>
              <a:t> Div-</a:t>
            </a:r>
            <a:r>
              <a:rPr lang="en-US" sz="1600" b="1" dirty="0" err="1" smtClean="0"/>
              <a:t>ului</a:t>
            </a:r>
            <a:r>
              <a:rPr lang="en-US" sz="1600" b="1" dirty="0" smtClean="0"/>
              <a:t>. 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</a:t>
            </a:r>
            <a:r>
              <a:rPr lang="ro-MD" b="1" dirty="0" smtClean="0"/>
              <a:t>Ă</a:t>
            </a:r>
            <a:r>
              <a:rPr lang="en-US" b="1" dirty="0" smtClean="0"/>
              <a:t>RIMEA, FONTUL </a:t>
            </a:r>
            <a:r>
              <a:rPr lang="ro-MD" b="1" dirty="0" smtClean="0"/>
              <a:t>Ş</a:t>
            </a:r>
            <a:r>
              <a:rPr lang="en-US" b="1" dirty="0" smtClean="0"/>
              <a:t>I CULOAREA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196752"/>
            <a:ext cx="87129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 smtClean="0"/>
              <a:t>- Î</a:t>
            </a:r>
            <a:r>
              <a:rPr lang="en-US" dirty="0" smtClean="0"/>
              <a:t>n </a:t>
            </a:r>
            <a:r>
              <a:rPr lang="en-US" dirty="0" err="1" smtClean="0"/>
              <a:t>atributul</a:t>
            </a:r>
            <a:r>
              <a:rPr lang="en-US" dirty="0" smtClean="0"/>
              <a:t> style se pot ad</a:t>
            </a:r>
            <a:r>
              <a:rPr lang="ro-MD" dirty="0" smtClean="0"/>
              <a:t>ă</a:t>
            </a:r>
            <a:r>
              <a:rPr lang="en-US" dirty="0" err="1" smtClean="0"/>
              <a:t>uga</a:t>
            </a:r>
            <a:r>
              <a:rPr lang="en-US" dirty="0" smtClean="0"/>
              <a:t> </a:t>
            </a:r>
            <a:r>
              <a:rPr lang="en-US" dirty="0" err="1" smtClean="0"/>
              <a:t>propriet</a:t>
            </a:r>
            <a:r>
              <a:rPr lang="ro-MD" dirty="0" smtClean="0"/>
              <a:t>ăţ</a:t>
            </a:r>
            <a:r>
              <a:rPr lang="en-US" dirty="0" err="1" smtClean="0"/>
              <a:t>i</a:t>
            </a:r>
            <a:r>
              <a:rPr lang="en-US" dirty="0" smtClean="0"/>
              <a:t> CSS </a:t>
            </a:r>
            <a:r>
              <a:rPr lang="en-US" dirty="0" err="1" smtClean="0"/>
              <a:t>prin</a:t>
            </a:r>
            <a:r>
              <a:rPr lang="en-US" dirty="0" smtClean="0"/>
              <a:t> care </a:t>
            </a:r>
            <a:r>
              <a:rPr lang="en-US" dirty="0" err="1" smtClean="0"/>
              <a:t>pute</a:t>
            </a:r>
            <a:r>
              <a:rPr lang="ro-MD" dirty="0" smtClean="0"/>
              <a:t>ţ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aspectul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, cum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tipul</a:t>
            </a:r>
            <a:r>
              <a:rPr lang="en-US" dirty="0" smtClean="0"/>
              <a:t> </a:t>
            </a:r>
            <a:r>
              <a:rPr lang="en-US" dirty="0" err="1" smtClean="0"/>
              <a:t>fontului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, m</a:t>
            </a:r>
            <a:r>
              <a:rPr lang="ro-MD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ro-MD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M</a:t>
            </a:r>
            <a:r>
              <a:rPr lang="ro-MD" dirty="0" smtClean="0"/>
              <a:t>ă</a:t>
            </a:r>
            <a:r>
              <a:rPr lang="en-US" dirty="0" err="1" smtClean="0"/>
              <a:t>rimea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modificat</a:t>
            </a:r>
            <a:r>
              <a:rPr lang="ro-MD" dirty="0" smtClean="0"/>
              <a:t>ă</a:t>
            </a:r>
            <a:r>
              <a:rPr lang="en-US" dirty="0" smtClean="0"/>
              <a:t> cu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b="1" dirty="0" smtClean="0"/>
              <a:t>font-</a:t>
            </a:r>
            <a:r>
              <a:rPr lang="en-US" b="1" dirty="0" err="1" smtClean="0"/>
              <a:t>size:valoare</a:t>
            </a:r>
            <a:r>
              <a:rPr lang="en-US" b="1" dirty="0" smtClean="0"/>
              <a:t>;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"</a:t>
            </a:r>
            <a:r>
              <a:rPr lang="en-US" dirty="0" err="1" smtClean="0"/>
              <a:t>valoare</a:t>
            </a:r>
            <a:r>
              <a:rPr lang="en-US" dirty="0" smtClean="0"/>
              <a:t>"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ro-MD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pixeli</a:t>
            </a:r>
            <a:r>
              <a:rPr lang="en-US" dirty="0" smtClean="0"/>
              <a:t> (</a:t>
            </a:r>
            <a:r>
              <a:rPr lang="en-US" dirty="0" err="1" smtClean="0"/>
              <a:t>px</a:t>
            </a:r>
            <a:r>
              <a:rPr lang="en-US" dirty="0" smtClean="0"/>
              <a:t>), </a:t>
            </a:r>
            <a:r>
              <a:rPr lang="en-US" dirty="0" err="1" smtClean="0"/>
              <a:t>procente</a:t>
            </a:r>
            <a:r>
              <a:rPr lang="en-US" dirty="0" smtClean="0"/>
              <a:t> (%) </a:t>
            </a:r>
            <a:r>
              <a:rPr lang="en-US" dirty="0" err="1" smtClean="0"/>
              <a:t>sau</a:t>
            </a:r>
            <a:r>
              <a:rPr lang="en-US" dirty="0" smtClean="0"/>
              <a:t> "</a:t>
            </a:r>
            <a:r>
              <a:rPr lang="en-US" dirty="0" err="1" smtClean="0"/>
              <a:t>em</a:t>
            </a:r>
            <a:r>
              <a:rPr lang="en-US" dirty="0" smtClean="0"/>
              <a:t>".</a:t>
            </a:r>
          </a:p>
          <a:p>
            <a:r>
              <a:rPr lang="ro-MD" b="1" u="sng" dirty="0" smtClean="0"/>
              <a:t>Exemplu:</a:t>
            </a:r>
          </a:p>
          <a:p>
            <a:pPr algn="just"/>
            <a:r>
              <a:rPr lang="fr-FR" sz="1600" b="1" dirty="0" smtClean="0">
                <a:solidFill>
                  <a:srgbClr val="0070C0"/>
                </a:solidFill>
              </a:rPr>
              <a:t>&lt;div style='font-size:20px;'&gt;</a:t>
            </a:r>
            <a:r>
              <a:rPr lang="fr-FR" sz="1600" b="1" dirty="0" smtClean="0"/>
              <a:t>Text cu marimea 20px</a:t>
            </a:r>
            <a:r>
              <a:rPr lang="fr-FR" sz="1600" b="1" dirty="0" smtClean="0">
                <a:solidFill>
                  <a:srgbClr val="0070C0"/>
                </a:solidFill>
              </a:rPr>
              <a:t>&lt;/div&gt;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pPr algn="just"/>
            <a:endParaRPr lang="ro-MD" sz="1600" b="1" dirty="0" smtClean="0">
              <a:solidFill>
                <a:srgbClr val="0070C0"/>
              </a:solidFill>
            </a:endParaRPr>
          </a:p>
          <a:p>
            <a:pPr algn="just"/>
            <a:endParaRPr lang="ro-MD" sz="1600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en-US" sz="1600" dirty="0" err="1" smtClean="0"/>
              <a:t>Tipul</a:t>
            </a:r>
            <a:r>
              <a:rPr lang="en-US" sz="1600" dirty="0" smtClean="0"/>
              <a:t> </a:t>
            </a:r>
            <a:r>
              <a:rPr lang="en-US" sz="1600" dirty="0" err="1" smtClean="0"/>
              <a:t>fontului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modificat</a:t>
            </a:r>
            <a:r>
              <a:rPr lang="en-US" sz="1600" dirty="0" smtClean="0"/>
              <a:t> cu </a:t>
            </a:r>
            <a:r>
              <a:rPr lang="en-US" sz="1600" dirty="0" err="1" smtClean="0"/>
              <a:t>proprietatea</a:t>
            </a:r>
            <a:r>
              <a:rPr lang="en-US" sz="1600" dirty="0" smtClean="0"/>
              <a:t> </a:t>
            </a:r>
            <a:r>
              <a:rPr lang="en-US" sz="1600" dirty="0" err="1" smtClean="0"/>
              <a:t>css</a:t>
            </a:r>
            <a:r>
              <a:rPr lang="en-US" sz="1600" dirty="0" smtClean="0"/>
              <a:t> </a:t>
            </a:r>
            <a:r>
              <a:rPr lang="en-US" sz="1600" b="1" dirty="0" smtClean="0"/>
              <a:t>font-</a:t>
            </a:r>
            <a:r>
              <a:rPr lang="en-US" sz="1600" b="1" dirty="0" err="1" smtClean="0"/>
              <a:t>family:'tip_font</a:t>
            </a:r>
            <a:r>
              <a:rPr lang="en-US" sz="1600" b="1" dirty="0" smtClean="0"/>
              <a:t>';, </a:t>
            </a:r>
            <a:r>
              <a:rPr lang="en-US" sz="1600" dirty="0" err="1" smtClean="0"/>
              <a:t>unde</a:t>
            </a:r>
            <a:r>
              <a:rPr lang="en-US" sz="1600" dirty="0" smtClean="0"/>
              <a:t> '</a:t>
            </a:r>
            <a:r>
              <a:rPr lang="en-US" sz="1600" dirty="0" err="1" smtClean="0"/>
              <a:t>tip_font</a:t>
            </a:r>
            <a:r>
              <a:rPr lang="en-US" sz="1600" dirty="0" smtClean="0"/>
              <a:t>' e </a:t>
            </a:r>
            <a:r>
              <a:rPr lang="en-US" sz="1600" dirty="0" err="1" smtClean="0"/>
              <a:t>tipul</a:t>
            </a:r>
            <a:r>
              <a:rPr lang="en-US" sz="1600" dirty="0" smtClean="0"/>
              <a:t> </a:t>
            </a:r>
            <a:r>
              <a:rPr lang="en-US" sz="1600" dirty="0" err="1" smtClean="0"/>
              <a:t>fontului</a:t>
            </a:r>
            <a:r>
              <a:rPr lang="en-US" sz="1600" dirty="0" smtClean="0"/>
              <a:t> (Arial, Calibri, </a:t>
            </a:r>
            <a:r>
              <a:rPr lang="en-US" sz="1600" dirty="0" err="1" smtClean="0"/>
              <a:t>Verdona</a:t>
            </a:r>
            <a:r>
              <a:rPr lang="en-US" sz="1600" dirty="0" smtClean="0"/>
              <a:t>, etc.). </a:t>
            </a:r>
            <a:endParaRPr lang="ro-MD" sz="1600" dirty="0" smtClean="0"/>
          </a:p>
          <a:p>
            <a:r>
              <a:rPr lang="ro-MD" sz="1600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style="font-</a:t>
            </a:r>
            <a:r>
              <a:rPr lang="en-US" sz="1600" b="1" dirty="0" err="1" smtClean="0">
                <a:solidFill>
                  <a:srgbClr val="0070C0"/>
                </a:solidFill>
              </a:rPr>
              <a:t>family:'Arial</a:t>
            </a:r>
            <a:r>
              <a:rPr lang="en-US" sz="1600" b="1" dirty="0" smtClean="0">
                <a:solidFill>
                  <a:srgbClr val="0070C0"/>
                </a:solidFill>
              </a:rPr>
              <a:t> Black';"&gt;</a:t>
            </a:r>
            <a:r>
              <a:rPr lang="en-US" sz="1600" b="1" dirty="0" smtClean="0"/>
              <a:t>Text cu font Arial Black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pPr algn="just"/>
            <a:endParaRPr lang="ro-MD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o-MD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1600" dirty="0" err="1" smtClean="0"/>
              <a:t>Culoarea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modificata</a:t>
            </a:r>
            <a:r>
              <a:rPr lang="en-US" sz="1600" dirty="0" smtClean="0"/>
              <a:t> cu </a:t>
            </a:r>
            <a:r>
              <a:rPr lang="en-US" sz="1600" dirty="0" err="1" smtClean="0"/>
              <a:t>proprietatea</a:t>
            </a:r>
            <a:r>
              <a:rPr lang="en-US" sz="1600" dirty="0" smtClean="0"/>
              <a:t> </a:t>
            </a:r>
            <a:r>
              <a:rPr lang="en-US" sz="1600" dirty="0" err="1" smtClean="0"/>
              <a:t>css</a:t>
            </a:r>
            <a:r>
              <a:rPr lang="en-US" sz="1600" dirty="0" smtClean="0"/>
              <a:t> </a:t>
            </a:r>
            <a:r>
              <a:rPr lang="en-US" sz="1600" b="1" dirty="0" err="1" smtClean="0"/>
              <a:t>color:culoarea</a:t>
            </a:r>
            <a:r>
              <a:rPr lang="en-US" sz="1600" b="1" dirty="0" smtClean="0"/>
              <a:t>;.</a:t>
            </a:r>
            <a:endParaRPr lang="ro-MD" sz="1600" b="1" dirty="0" smtClean="0"/>
          </a:p>
          <a:p>
            <a:r>
              <a:rPr lang="ro-MD" sz="1600" b="1" u="sng" dirty="0" smtClean="0"/>
              <a:t>Exemplu:</a:t>
            </a:r>
          </a:p>
          <a:p>
            <a:pPr algn="just"/>
            <a:r>
              <a:rPr lang="en-US" sz="1600" b="1" dirty="0" smtClean="0">
                <a:solidFill>
                  <a:srgbClr val="0070C0"/>
                </a:solidFill>
              </a:rPr>
              <a:t>&lt;div style='color:#00c000; font-size:20px;'&gt;</a:t>
            </a:r>
            <a:r>
              <a:rPr lang="en-US" sz="1600" b="1" dirty="0" smtClean="0"/>
              <a:t>Text cu </a:t>
            </a:r>
            <a:r>
              <a:rPr lang="en-US" sz="1600" b="1" dirty="0" err="1" smtClean="0"/>
              <a:t>marimea</a:t>
            </a:r>
            <a:r>
              <a:rPr lang="en-US" sz="1600" b="1" dirty="0" smtClean="0"/>
              <a:t> 20px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culoare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verde</a:t>
            </a:r>
            <a:r>
              <a:rPr lang="en-US" sz="1600" b="1" dirty="0" smtClean="0">
                <a:solidFill>
                  <a:srgbClr val="0070C0"/>
                </a:solidFill>
              </a:rPr>
              <a:t>&lt;/div&gt;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BOLD, ITALIC, UNDERLINE </a:t>
            </a:r>
            <a:r>
              <a:rPr lang="ro-MD" b="1" dirty="0" smtClean="0"/>
              <a:t/>
            </a:r>
            <a:br>
              <a:rPr lang="ro-MD" b="1" dirty="0" smtClean="0"/>
            </a:br>
            <a:r>
              <a:rPr lang="ro-MD" b="1" dirty="0" smtClean="0"/>
              <a:t>Ş</a:t>
            </a:r>
            <a:r>
              <a:rPr lang="it-IT" b="1" dirty="0" smtClean="0"/>
              <a:t>I ALTE ELEMENTE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Elemente</a:t>
            </a:r>
            <a:r>
              <a:rPr lang="en-US" dirty="0" smtClean="0"/>
              <a:t> des </a:t>
            </a:r>
            <a:r>
              <a:rPr lang="en-US" dirty="0" err="1" smtClean="0"/>
              <a:t>folosite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formatul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Bold (</a:t>
            </a:r>
            <a:r>
              <a:rPr lang="en-US" dirty="0" err="1" smtClean="0"/>
              <a:t>ingrosat</a:t>
            </a:r>
            <a:r>
              <a:rPr lang="en-US" dirty="0" smtClean="0"/>
              <a:t>) </a:t>
            </a:r>
            <a:r>
              <a:rPr lang="en-US" b="1" dirty="0" smtClean="0"/>
              <a:t>&lt;b&gt; ... &lt;/b&gt;</a:t>
            </a:r>
          </a:p>
          <a:p>
            <a:r>
              <a:rPr lang="en-US" dirty="0" smtClean="0"/>
              <a:t>- Italic (</a:t>
            </a:r>
            <a:r>
              <a:rPr lang="en-US" dirty="0" err="1" smtClean="0"/>
              <a:t>inclinat</a:t>
            </a:r>
            <a:r>
              <a:rPr lang="en-US" dirty="0" smtClean="0"/>
              <a:t>) </a:t>
            </a:r>
            <a:r>
              <a:rPr lang="en-US" b="1" dirty="0" smtClean="0"/>
              <a:t>&lt;</a:t>
            </a:r>
            <a:r>
              <a:rPr lang="en-US" b="1" dirty="0" err="1" smtClean="0"/>
              <a:t>i</a:t>
            </a:r>
            <a:r>
              <a:rPr lang="en-US" b="1" dirty="0" smtClean="0"/>
              <a:t>&gt; ... &lt;/</a:t>
            </a:r>
            <a:r>
              <a:rPr lang="en-US" b="1" dirty="0" err="1" smtClean="0"/>
              <a:t>i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- Underline (</a:t>
            </a:r>
            <a:r>
              <a:rPr lang="en-US" dirty="0" err="1" smtClean="0"/>
              <a:t>subliniat</a:t>
            </a:r>
            <a:r>
              <a:rPr lang="en-US" dirty="0" smtClean="0"/>
              <a:t>) </a:t>
            </a:r>
            <a:r>
              <a:rPr lang="en-US" b="1" dirty="0" smtClean="0"/>
              <a:t>&lt;u&gt; ... &lt;/u&gt;</a:t>
            </a:r>
          </a:p>
          <a:p>
            <a:pPr algn="just">
              <a:buFontTx/>
              <a:buChar char="-"/>
            </a:pPr>
            <a:endParaRPr lang="ro-MD" sz="1600" b="1" dirty="0" smtClean="0"/>
          </a:p>
          <a:p>
            <a:r>
              <a:rPr lang="ro-MD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&lt;b&gt; Bold &lt;/b&gt;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Italic &lt;/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&lt;u&gt; Underline &lt;/u&gt;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formatul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: </a:t>
            </a:r>
            <a:endParaRPr lang="ro-MD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&lt;pre&gt;</a:t>
            </a:r>
            <a:r>
              <a:rPr lang="en-US" sz="1600" dirty="0" err="1" smtClean="0"/>
              <a:t>Performated</a:t>
            </a:r>
            <a:r>
              <a:rPr lang="en-US" sz="1600" b="1" dirty="0" smtClean="0"/>
              <a:t>&lt;/pre&gt; </a:t>
            </a:r>
            <a:r>
              <a:rPr lang="en-US" sz="1600" dirty="0" smtClean="0"/>
              <a:t>-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</a:t>
            </a:r>
            <a:r>
              <a:rPr lang="ro-MD" sz="1600" dirty="0" smtClean="0"/>
              <a:t>î</a:t>
            </a:r>
            <a:r>
              <a:rPr lang="en-US" sz="1600" dirty="0" err="1" smtClean="0"/>
              <a:t>ncadrat</a:t>
            </a:r>
            <a:r>
              <a:rPr lang="en-US" sz="1600" dirty="0" smtClean="0"/>
              <a:t> de </a:t>
            </a:r>
            <a:r>
              <a:rPr lang="en-US" sz="1600" dirty="0" err="1" smtClean="0"/>
              <a:t>elementul</a:t>
            </a:r>
            <a:r>
              <a:rPr lang="en-US" sz="1600" dirty="0" smtClean="0"/>
              <a:t> PRE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prezentat</a:t>
            </a:r>
            <a:r>
              <a:rPr lang="en-US" sz="1600" dirty="0" smtClean="0"/>
              <a:t> </a:t>
            </a:r>
            <a:r>
              <a:rPr lang="ro-MD" sz="1600" dirty="0" smtClean="0"/>
              <a:t>î</a:t>
            </a:r>
            <a:r>
              <a:rPr lang="en-US" sz="1600" dirty="0" err="1" smtClean="0"/>
              <a:t>ntr</a:t>
            </a:r>
            <a:r>
              <a:rPr lang="en-US" sz="1600" dirty="0" smtClean="0"/>
              <a:t>-un </a:t>
            </a:r>
            <a:r>
              <a:rPr lang="en-US" sz="1600" dirty="0" err="1" smtClean="0"/>
              <a:t>singur</a:t>
            </a:r>
            <a:r>
              <a:rPr lang="en-US" sz="1600" dirty="0" smtClean="0"/>
              <a:t> font, </a:t>
            </a:r>
            <a:r>
              <a:rPr lang="en-US" sz="1600" dirty="0" err="1" smtClean="0"/>
              <a:t>oricare</a:t>
            </a:r>
            <a:r>
              <a:rPr lang="en-US" sz="1600" dirty="0" smtClean="0"/>
              <a:t>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atributul</a:t>
            </a:r>
            <a:r>
              <a:rPr lang="en-US" sz="1600" dirty="0" smtClean="0"/>
              <a:t> FACE. Spa</a:t>
            </a:r>
            <a:r>
              <a:rPr lang="ro-MD" sz="1600" dirty="0" smtClean="0"/>
              <a:t>ţ</a:t>
            </a:r>
            <a:r>
              <a:rPr lang="en-US" sz="1600" dirty="0" err="1" smtClean="0"/>
              <a:t>iile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lungi</a:t>
            </a:r>
            <a:r>
              <a:rPr lang="en-US" sz="1600" dirty="0" smtClean="0"/>
              <a:t> </a:t>
            </a:r>
            <a:r>
              <a:rPr lang="ro-MD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liniile</a:t>
            </a:r>
            <a:r>
              <a:rPr lang="en-US" sz="1600" dirty="0" smtClean="0"/>
              <a:t> </a:t>
            </a:r>
            <a:r>
              <a:rPr lang="en-US" sz="1600" dirty="0" err="1" smtClean="0"/>
              <a:t>necesare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prezentate</a:t>
            </a:r>
            <a:r>
              <a:rPr lang="en-US" sz="1600" dirty="0" smtClean="0"/>
              <a:t> </a:t>
            </a:r>
            <a:r>
              <a:rPr lang="en-US" sz="1600" dirty="0" err="1" smtClean="0"/>
              <a:t>aşa</a:t>
            </a:r>
            <a:r>
              <a:rPr lang="en-US" sz="1600" dirty="0" smtClean="0"/>
              <a:t> cum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scrise</a:t>
            </a:r>
            <a:r>
              <a:rPr lang="en-US" sz="1600" dirty="0" smtClean="0"/>
              <a:t> </a:t>
            </a:r>
            <a:r>
              <a:rPr lang="ro-MD" sz="1600" dirty="0" smtClean="0"/>
              <a:t>î</a:t>
            </a:r>
            <a:r>
              <a:rPr lang="en-US" sz="1600" dirty="0" smtClean="0"/>
              <a:t>n </a:t>
            </a:r>
            <a:r>
              <a:rPr lang="en-US" sz="1600" dirty="0" err="1" smtClean="0"/>
              <a:t>NotePad</a:t>
            </a:r>
            <a:r>
              <a:rPr lang="en-US" sz="1600" dirty="0" smtClean="0"/>
              <a:t>, ne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fiind</a:t>
            </a:r>
            <a:r>
              <a:rPr lang="en-US" sz="1600" dirty="0" smtClean="0"/>
              <a:t> </a:t>
            </a:r>
            <a:r>
              <a:rPr lang="en-US" sz="1600" dirty="0" err="1" smtClean="0"/>
              <a:t>nevoie</a:t>
            </a:r>
            <a:r>
              <a:rPr lang="en-US" sz="1600" dirty="0" smtClean="0"/>
              <a:t> de </a:t>
            </a:r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adiţionale</a:t>
            </a:r>
            <a:r>
              <a:rPr lang="en-US" sz="1600" dirty="0" smtClean="0"/>
              <a:t>, cum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br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o </a:t>
            </a:r>
            <a:r>
              <a:rPr lang="en-US" sz="1600" dirty="0" err="1" smtClean="0"/>
              <a:t>noua</a:t>
            </a:r>
            <a:r>
              <a:rPr lang="en-US" sz="1600" dirty="0" smtClean="0"/>
              <a:t> </a:t>
            </a:r>
            <a:r>
              <a:rPr lang="en-US" sz="1600" dirty="0" err="1" smtClean="0"/>
              <a:t>linie</a:t>
            </a:r>
            <a:r>
              <a:rPr lang="en-US" sz="1600" dirty="0" smtClean="0"/>
              <a:t> </a:t>
            </a:r>
            <a:r>
              <a:rPr lang="ro-MD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b="1" dirty="0" smtClean="0"/>
              <a:t>&amp;</a:t>
            </a:r>
            <a:r>
              <a:rPr lang="en-US" sz="1600" b="1" dirty="0" err="1" smtClean="0"/>
              <a:t>nbsp</a:t>
            </a:r>
            <a:r>
              <a:rPr lang="en-US" sz="1600" b="1" dirty="0" smtClean="0"/>
              <a:t>; &amp;</a:t>
            </a:r>
            <a:r>
              <a:rPr lang="en-US" sz="1600" b="1" dirty="0" err="1" smtClean="0"/>
              <a:t>nbsp</a:t>
            </a:r>
            <a:r>
              <a:rPr lang="en-US" sz="1600" b="1" dirty="0" smtClean="0"/>
              <a:t>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spaţiu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</a:t>
            </a:r>
            <a:r>
              <a:rPr lang="en-US" sz="1600" dirty="0" err="1" smtClean="0"/>
              <a:t>cuvinte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em</a:t>
            </a:r>
            <a:r>
              <a:rPr lang="en-US" sz="1600" b="1" dirty="0" smtClean="0"/>
              <a:t>&gt; </a:t>
            </a:r>
            <a:r>
              <a:rPr lang="en-US" sz="1600" i="1" dirty="0" err="1" smtClean="0"/>
              <a:t>Accentuare</a:t>
            </a:r>
            <a:r>
              <a:rPr lang="en-US" sz="1600" i="1" dirty="0" smtClean="0"/>
              <a:t> (Emphasis)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em</a:t>
            </a:r>
            <a:r>
              <a:rPr lang="en-US" sz="1600" b="1" dirty="0" smtClean="0"/>
              <a:t>&gt; </a:t>
            </a:r>
            <a:r>
              <a:rPr lang="en-US" sz="1600" dirty="0" smtClean="0"/>
              <a:t>- Browser-</a:t>
            </a:r>
            <a:r>
              <a:rPr lang="en-US" sz="1600" dirty="0" err="1" smtClean="0"/>
              <a:t>ul</a:t>
            </a:r>
            <a:r>
              <a:rPr lang="en-US" sz="1600" dirty="0" smtClean="0"/>
              <a:t> de </a:t>
            </a:r>
            <a:r>
              <a:rPr lang="en-US" sz="1600" dirty="0" err="1" smtClean="0"/>
              <a:t>obicei</a:t>
            </a:r>
            <a:r>
              <a:rPr lang="en-US" sz="1600" dirty="0" smtClean="0"/>
              <a:t> </a:t>
            </a:r>
            <a:r>
              <a:rPr lang="en-US" sz="1600" dirty="0" err="1" smtClean="0"/>
              <a:t>arat</a:t>
            </a:r>
            <a:r>
              <a:rPr lang="ro-MD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ca italic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&lt;strong&gt; </a:t>
            </a:r>
            <a:r>
              <a:rPr lang="en-US" sz="1600" dirty="0" smtClean="0"/>
              <a:t>Strong </a:t>
            </a:r>
            <a:r>
              <a:rPr lang="en-US" sz="1600" b="1" dirty="0" smtClean="0"/>
              <a:t>&lt;/strong&gt; </a:t>
            </a:r>
            <a:r>
              <a:rPr lang="en-US" sz="1600" dirty="0" smtClean="0"/>
              <a:t>- Browser-</a:t>
            </a:r>
            <a:r>
              <a:rPr lang="en-US" sz="1600" dirty="0" err="1" smtClean="0"/>
              <a:t>ul</a:t>
            </a:r>
            <a:r>
              <a:rPr lang="en-US" sz="1600" dirty="0" smtClean="0"/>
              <a:t> de </a:t>
            </a:r>
            <a:r>
              <a:rPr lang="en-US" sz="1600" dirty="0" err="1" smtClean="0"/>
              <a:t>obicei</a:t>
            </a:r>
            <a:r>
              <a:rPr lang="en-US" sz="1600" dirty="0" smtClean="0"/>
              <a:t> </a:t>
            </a:r>
            <a:r>
              <a:rPr lang="en-US" sz="1600" dirty="0" err="1" smtClean="0"/>
              <a:t>arat</a:t>
            </a:r>
            <a:r>
              <a:rPr lang="ro-MD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ca bold.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&lt;cite&gt; </a:t>
            </a:r>
            <a:r>
              <a:rPr lang="en-US" sz="1600" i="1" dirty="0" err="1" smtClean="0"/>
              <a:t>Citatie</a:t>
            </a:r>
            <a:r>
              <a:rPr lang="en-US" sz="1600" dirty="0" smtClean="0"/>
              <a:t> </a:t>
            </a:r>
            <a:r>
              <a:rPr lang="en-US" sz="1600" b="1" dirty="0" smtClean="0"/>
              <a:t>&lt;/cite&gt; </a:t>
            </a:r>
            <a:r>
              <a:rPr lang="en-US" sz="1600" dirty="0" smtClean="0"/>
              <a:t>- </a:t>
            </a:r>
            <a:r>
              <a:rPr lang="en-US" sz="1600" dirty="0" err="1" smtClean="0"/>
              <a:t>Reprezint</a:t>
            </a:r>
            <a:r>
              <a:rPr lang="ro-MD" sz="1600" dirty="0" smtClean="0"/>
              <a:t>ă</a:t>
            </a:r>
            <a:r>
              <a:rPr lang="en-US" sz="1600" dirty="0" smtClean="0"/>
              <a:t> o </a:t>
            </a:r>
            <a:r>
              <a:rPr lang="en-US" sz="1600" dirty="0" err="1" smtClean="0"/>
              <a:t>cita</a:t>
            </a:r>
            <a:r>
              <a:rPr lang="ro-MD" sz="1600" dirty="0" smtClean="0"/>
              <a:t>ţ</a:t>
            </a:r>
            <a:r>
              <a:rPr lang="en-US" sz="1600" dirty="0" err="1" smtClean="0"/>
              <a:t>ie</a:t>
            </a:r>
            <a:r>
              <a:rPr lang="en-US" sz="1600" dirty="0" smtClean="0"/>
              <a:t> din document.</a:t>
            </a:r>
          </a:p>
          <a:p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BOLD, ITALIC, UNDERLINE </a:t>
            </a:r>
            <a:r>
              <a:rPr lang="ro-MD" b="1" dirty="0" smtClean="0"/>
              <a:t/>
            </a:r>
            <a:br>
              <a:rPr lang="ro-MD" b="1" dirty="0" smtClean="0"/>
            </a:br>
            <a:r>
              <a:rPr lang="ro-MD" b="1" dirty="0" smtClean="0"/>
              <a:t>Ş</a:t>
            </a:r>
            <a:r>
              <a:rPr lang="it-IT" b="1" dirty="0" smtClean="0"/>
              <a:t>I ALTE ELEMENTE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&lt;/head&gt;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&lt;div&gt;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&lt;span style="font-size:19px;"&gt;Font 19px.&lt;/span&gt; - normal - &lt;span style="font-</a:t>
            </a:r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size:12px;"&gt;</a:t>
            </a:r>
            <a:r>
              <a:rPr lang="en-US" sz="1600" b="1" dirty="0" err="1" smtClean="0">
                <a:solidFill>
                  <a:srgbClr val="0070C0"/>
                </a:solidFill>
              </a:rPr>
              <a:t>Marime</a:t>
            </a:r>
            <a:r>
              <a:rPr lang="en-US" sz="1600" b="1" dirty="0" smtClean="0">
                <a:solidFill>
                  <a:srgbClr val="0070C0"/>
                </a:solidFill>
              </a:rPr>
              <a:t> font 12px.&lt;/span&gt;&lt;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&lt;b&gt;Bold&lt;/b&gt;- &lt;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Italic &lt;/</a:t>
            </a:r>
            <a:r>
              <a:rPr lang="en-US" sz="1600" b="1" dirty="0" err="1" smtClean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&gt; - &lt;u&gt; </a:t>
            </a:r>
            <a:r>
              <a:rPr lang="en-US" sz="1600" b="1" dirty="0" err="1" smtClean="0">
                <a:solidFill>
                  <a:srgbClr val="0070C0"/>
                </a:solidFill>
              </a:rPr>
              <a:t>Subliniat</a:t>
            </a:r>
            <a:r>
              <a:rPr lang="en-US" sz="1600" b="1" dirty="0" smtClean="0">
                <a:solidFill>
                  <a:srgbClr val="0070C0"/>
                </a:solidFill>
              </a:rPr>
              <a:t> &lt;/u&gt;</a:t>
            </a:r>
            <a:r>
              <a:rPr lang="ro-MD" sz="1600" b="1" dirty="0" smtClean="0">
                <a:solidFill>
                  <a:srgbClr val="0070C0"/>
                </a:solidFill>
              </a:rPr>
              <a:t> -</a:t>
            </a: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&lt;span style="color:#fb0000"&gt; </a:t>
            </a:r>
            <a:r>
              <a:rPr lang="en-US" sz="1600" b="1" dirty="0" err="1" smtClean="0">
                <a:solidFill>
                  <a:srgbClr val="0070C0"/>
                </a:solidFill>
              </a:rPr>
              <a:t>Colorat</a:t>
            </a:r>
            <a:r>
              <a:rPr lang="en-US" sz="1600" b="1" dirty="0" smtClean="0">
                <a:solidFill>
                  <a:srgbClr val="0070C0"/>
                </a:solidFill>
              </a:rPr>
              <a:t> &lt;/span&gt;&lt;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Accentut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err="1" smtClean="0">
                <a:solidFill>
                  <a:srgbClr val="0070C0"/>
                </a:solidFill>
              </a:rPr>
              <a:t>em</a:t>
            </a:r>
            <a:r>
              <a:rPr lang="en-US" sz="1600" b="1" dirty="0" smtClean="0">
                <a:solidFill>
                  <a:srgbClr val="0070C0"/>
                </a:solidFill>
              </a:rPr>
              <a:t>&gt; - &lt;strong&gt; Strong &lt;/strong&gt;&lt;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&lt;cite&gt; </a:t>
            </a:r>
            <a:r>
              <a:rPr lang="en-US" sz="1600" b="1" dirty="0" err="1" smtClean="0">
                <a:solidFill>
                  <a:srgbClr val="0070C0"/>
                </a:solidFill>
              </a:rPr>
              <a:t>Citatie</a:t>
            </a:r>
            <a:r>
              <a:rPr lang="en-US" sz="1600" b="1" dirty="0" smtClean="0">
                <a:solidFill>
                  <a:srgbClr val="0070C0"/>
                </a:solidFill>
              </a:rPr>
              <a:t> &lt;/cite&gt;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&lt;/div&gt;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D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vi-VN" sz="2400" b="1" dirty="0" smtClean="0"/>
              <a:t>Ce este HTML? (Hypertext Markup Language)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Structura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documentului</a:t>
            </a:r>
            <a:r>
              <a:rPr lang="en-US" sz="2400" b="1" dirty="0" smtClean="0"/>
              <a:t> HTML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Creare </a:t>
            </a:r>
            <a:r>
              <a:rPr lang="ro-MD" sz="2400" b="1" dirty="0" smtClean="0"/>
              <a:t>ş</a:t>
            </a:r>
            <a:r>
              <a:rPr lang="it-IT" sz="2400" b="1" dirty="0" smtClean="0"/>
              <a:t>i editare pagin</a:t>
            </a:r>
            <a:r>
              <a:rPr lang="ro-MD" sz="2400" b="1" dirty="0" smtClean="0"/>
              <a:t>i</a:t>
            </a:r>
            <a:r>
              <a:rPr lang="it-IT" sz="2400" b="1" dirty="0" smtClean="0"/>
              <a:t>i HTML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Crearea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bazei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început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unui</a:t>
            </a:r>
            <a:r>
              <a:rPr lang="en-US" sz="2400" b="1" dirty="0" smtClean="0"/>
              <a:t> document</a:t>
            </a:r>
            <a:r>
              <a:rPr lang="ro-MD" sz="2400" b="1" dirty="0" smtClean="0"/>
              <a:t> HTML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Setarea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stilului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paginii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ro-MD" sz="2400" b="1" dirty="0" smtClean="0"/>
              <a:t>C</a:t>
            </a:r>
            <a:r>
              <a:rPr lang="en-US" sz="2400" b="1" dirty="0" err="1" smtClean="0"/>
              <a:t>ulori</a:t>
            </a:r>
            <a:r>
              <a:rPr lang="en-US" sz="2400" b="1" dirty="0" smtClean="0"/>
              <a:t> </a:t>
            </a:r>
            <a:r>
              <a:rPr lang="ro-MD" sz="2400" b="1" dirty="0" smtClean="0"/>
              <a:t>acceptate î</a:t>
            </a:r>
            <a:r>
              <a:rPr lang="en-US" sz="2400" b="1" dirty="0" smtClean="0"/>
              <a:t>n HTML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Elementul</a:t>
            </a:r>
            <a:r>
              <a:rPr lang="en-US" sz="2400" b="1" dirty="0" smtClean="0"/>
              <a:t> BODY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/>
              <a:t>Culoarea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textului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it-IT" sz="2400" b="1" dirty="0" smtClean="0"/>
              <a:t>Folosirea unei imagini ca fond pentru pagin</a:t>
            </a:r>
            <a:r>
              <a:rPr lang="ro-MD" sz="2400" b="1" dirty="0" smtClean="0"/>
              <a:t>ă</a:t>
            </a:r>
            <a:r>
              <a:rPr lang="it-IT" sz="2400" b="1" dirty="0" smtClean="0"/>
              <a:t> (background)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b="1" dirty="0" smtClean="0"/>
              <a:t>&lt;del&gt; </a:t>
            </a:r>
            <a:r>
              <a:rPr lang="en-US" sz="1600" dirty="0" smtClean="0"/>
              <a:t>Text </a:t>
            </a:r>
            <a:r>
              <a:rPr lang="en-US" sz="1600" dirty="0" err="1" smtClean="0"/>
              <a:t>taiat</a:t>
            </a:r>
            <a:r>
              <a:rPr lang="en-US" sz="1600" dirty="0" smtClean="0"/>
              <a:t> </a:t>
            </a:r>
            <a:r>
              <a:rPr lang="en-US" sz="1600" b="1" dirty="0" smtClean="0"/>
              <a:t>&lt;/del&gt;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&lt;small&gt; </a:t>
            </a:r>
            <a:r>
              <a:rPr lang="en-US" sz="1600" dirty="0" err="1" smtClean="0"/>
              <a:t>Prezinta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-un font </a:t>
            </a:r>
            <a:r>
              <a:rPr lang="en-US" sz="1600" dirty="0" err="1" smtClean="0"/>
              <a:t>mic</a:t>
            </a:r>
            <a:r>
              <a:rPr lang="en-US" sz="1600" dirty="0" smtClean="0"/>
              <a:t> </a:t>
            </a:r>
            <a:r>
              <a:rPr lang="en-US" sz="1600" b="1" dirty="0" smtClean="0"/>
              <a:t>&lt;/small&gt;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&lt;sub&gt; </a:t>
            </a:r>
            <a:r>
              <a:rPr lang="en-US" sz="1600" dirty="0" err="1" smtClean="0"/>
              <a:t>Afisaza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in </a:t>
            </a:r>
            <a:r>
              <a:rPr lang="en-US" sz="1600" dirty="0" err="1" smtClean="0"/>
              <a:t>pozitia</a:t>
            </a:r>
            <a:r>
              <a:rPr lang="en-US" sz="1600" dirty="0" smtClean="0"/>
              <a:t> subscript </a:t>
            </a:r>
            <a:r>
              <a:rPr lang="en-US" sz="1600" b="1" dirty="0" smtClean="0"/>
              <a:t>&lt;/sub&gt;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&lt;sup&gt; </a:t>
            </a:r>
            <a:r>
              <a:rPr lang="en-US" sz="1600" dirty="0" err="1" smtClean="0"/>
              <a:t>Aseaza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</a:t>
            </a:r>
            <a:r>
              <a:rPr lang="en-US" sz="1600" dirty="0" smtClean="0"/>
              <a:t> in </a:t>
            </a:r>
            <a:r>
              <a:rPr lang="en-US" sz="1600" dirty="0" err="1" smtClean="0"/>
              <a:t>pozitia</a:t>
            </a:r>
            <a:r>
              <a:rPr lang="en-US" sz="1600" dirty="0" smtClean="0"/>
              <a:t> superscript </a:t>
            </a:r>
            <a:r>
              <a:rPr lang="en-US" sz="1600" b="1" dirty="0" smtClean="0"/>
              <a:t>&lt;/sup&gt;</a:t>
            </a:r>
          </a:p>
          <a:p>
            <a:endParaRPr lang="ro-MD" sz="1600" b="1" u="sng" dirty="0" smtClean="0"/>
          </a:p>
          <a:p>
            <a:r>
              <a:rPr lang="ro-MD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&lt;title&gt;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documentului</a:t>
            </a:r>
            <a:r>
              <a:rPr lang="en-US" sz="1600" b="1" dirty="0" smtClean="0">
                <a:solidFill>
                  <a:srgbClr val="0070C0"/>
                </a:solidFill>
              </a:rPr>
              <a:t>&lt;/title&gt;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&lt;/head&gt;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&lt;p&gt;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&lt;del&gt; Text </a:t>
            </a:r>
            <a:r>
              <a:rPr lang="en-US" sz="1600" b="1" dirty="0" err="1" smtClean="0">
                <a:solidFill>
                  <a:srgbClr val="0070C0"/>
                </a:solidFill>
              </a:rPr>
              <a:t>taiat</a:t>
            </a:r>
            <a:r>
              <a:rPr lang="en-US" sz="1600" b="1" dirty="0" smtClean="0">
                <a:solidFill>
                  <a:srgbClr val="0070C0"/>
                </a:solidFill>
              </a:rPr>
              <a:t> &lt;/del&gt;&lt;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&lt;small&gt; </a:t>
            </a:r>
            <a:r>
              <a:rPr lang="en-US" sz="1600" b="1" dirty="0" err="1" smtClean="0">
                <a:solidFill>
                  <a:srgbClr val="0070C0"/>
                </a:solidFill>
              </a:rPr>
              <a:t>Prezinta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intr</a:t>
            </a:r>
            <a:r>
              <a:rPr lang="en-US" sz="1600" b="1" dirty="0" smtClean="0">
                <a:solidFill>
                  <a:srgbClr val="0070C0"/>
                </a:solidFill>
              </a:rPr>
              <a:t>-un font </a:t>
            </a:r>
            <a:r>
              <a:rPr lang="en-US" sz="1600" b="1" dirty="0" err="1" smtClean="0">
                <a:solidFill>
                  <a:srgbClr val="0070C0"/>
                </a:solidFill>
              </a:rPr>
              <a:t>mic</a:t>
            </a:r>
            <a:r>
              <a:rPr lang="en-US" sz="1600" b="1" dirty="0" smtClean="0">
                <a:solidFill>
                  <a:srgbClr val="0070C0"/>
                </a:solidFill>
              </a:rPr>
              <a:t> &lt;/small&gt;&lt;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&lt;sub&gt; </a:t>
            </a:r>
            <a:r>
              <a:rPr lang="en-US" sz="1600" b="1" dirty="0" err="1" smtClean="0">
                <a:solidFill>
                  <a:srgbClr val="0070C0"/>
                </a:solidFill>
              </a:rPr>
              <a:t>Aseaza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in </a:t>
            </a:r>
            <a:r>
              <a:rPr lang="en-US" sz="1600" b="1" dirty="0" err="1" smtClean="0">
                <a:solidFill>
                  <a:srgbClr val="0070C0"/>
                </a:solidFill>
              </a:rPr>
              <a:t>pozitia</a:t>
            </a:r>
            <a:r>
              <a:rPr lang="en-US" sz="1600" b="1" dirty="0" smtClean="0">
                <a:solidFill>
                  <a:srgbClr val="0070C0"/>
                </a:solidFill>
              </a:rPr>
              <a:t> subscript &lt;/sub&gt; normal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&lt;sup&gt; </a:t>
            </a:r>
            <a:r>
              <a:rPr lang="en-US" sz="1600" b="1" dirty="0" err="1" smtClean="0">
                <a:solidFill>
                  <a:srgbClr val="0070C0"/>
                </a:solidFill>
              </a:rPr>
              <a:t>Aseaza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textul</a:t>
            </a:r>
            <a:r>
              <a:rPr lang="en-US" sz="1600" b="1" dirty="0" smtClean="0">
                <a:solidFill>
                  <a:srgbClr val="0070C0"/>
                </a:solidFill>
              </a:rPr>
              <a:t> in </a:t>
            </a:r>
            <a:r>
              <a:rPr lang="en-US" sz="1600" b="1" dirty="0" err="1" smtClean="0">
                <a:solidFill>
                  <a:srgbClr val="0070C0"/>
                </a:solidFill>
              </a:rPr>
              <a:t>pozitia</a:t>
            </a:r>
            <a:r>
              <a:rPr lang="en-US" sz="1600" b="1" dirty="0" smtClean="0">
                <a:solidFill>
                  <a:srgbClr val="0070C0"/>
                </a:solidFill>
              </a:rPr>
              <a:t> superscript &lt;/sup&gt;&lt;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&lt;/p&gt;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 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Urm</a:t>
            </a:r>
            <a:r>
              <a:rPr lang="ro-MD" sz="1600" dirty="0" smtClean="0"/>
              <a:t>ă</a:t>
            </a:r>
            <a:r>
              <a:rPr lang="en-US" sz="1600" dirty="0" err="1" smtClean="0"/>
              <a:t>toarele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format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rar</a:t>
            </a:r>
            <a:r>
              <a:rPr lang="en-US" sz="1600" dirty="0" smtClean="0"/>
              <a:t> </a:t>
            </a:r>
            <a:r>
              <a:rPr lang="ro-MD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documente</a:t>
            </a:r>
            <a:r>
              <a:rPr lang="en-US" sz="1600" dirty="0" smtClean="0"/>
              <a:t> cu </a:t>
            </a:r>
            <a:r>
              <a:rPr lang="en-US" sz="1600" dirty="0" err="1" smtClean="0"/>
              <a:t>aplica</a:t>
            </a:r>
            <a:r>
              <a:rPr lang="ro-MD" sz="1600" dirty="0" smtClean="0"/>
              <a:t>ţ</a:t>
            </a:r>
            <a:r>
              <a:rPr lang="en-US" sz="1600" dirty="0" smtClean="0"/>
              <a:t>ii </a:t>
            </a:r>
            <a:r>
              <a:rPr lang="en-US" sz="1600" dirty="0" err="1" smtClean="0"/>
              <a:t>tehnice</a:t>
            </a:r>
            <a:r>
              <a:rPr lang="en-US" sz="1600" dirty="0" smtClean="0"/>
              <a:t> </a:t>
            </a:r>
            <a:endParaRPr lang="ro-MD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dfn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Defineste</a:t>
            </a:r>
            <a:r>
              <a:rPr lang="en-US" sz="1600" dirty="0" smtClean="0"/>
              <a:t> </a:t>
            </a:r>
            <a:r>
              <a:rPr lang="en-US" sz="1600" dirty="0" err="1" smtClean="0"/>
              <a:t>exemplu</a:t>
            </a:r>
            <a:r>
              <a:rPr lang="en-US" sz="1600" dirty="0" smtClean="0"/>
              <a:t> de </a:t>
            </a:r>
            <a:r>
              <a:rPr lang="en-US" sz="1600" dirty="0" err="1" smtClean="0"/>
              <a:t>termen</a:t>
            </a:r>
            <a:r>
              <a:rPr lang="en-US" sz="1600" dirty="0" smtClean="0"/>
              <a:t> </a:t>
            </a:r>
            <a:r>
              <a:rPr lang="en-US" sz="1600" dirty="0" err="1" smtClean="0"/>
              <a:t>inchis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dfn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&lt;code&gt;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 de cod </a:t>
            </a:r>
            <a:r>
              <a:rPr lang="en-US" sz="1600" b="1" dirty="0" smtClean="0"/>
              <a:t>&lt;/code&gt;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samp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simple </a:t>
            </a:r>
            <a:r>
              <a:rPr lang="en-US" sz="1600" dirty="0" err="1" smtClean="0"/>
              <a:t>productii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programe</a:t>
            </a:r>
            <a:r>
              <a:rPr lang="en-US" sz="1600" dirty="0" smtClean="0"/>
              <a:t>, </a:t>
            </a:r>
            <a:r>
              <a:rPr lang="en-US" sz="1600" dirty="0" err="1" smtClean="0"/>
              <a:t>scripturi</a:t>
            </a:r>
            <a:r>
              <a:rPr lang="en-US" sz="1600" dirty="0" smtClean="0"/>
              <a:t> , etc.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samp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kbd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 care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scris</a:t>
            </a:r>
            <a:r>
              <a:rPr lang="en-US" sz="1600" dirty="0" smtClean="0"/>
              <a:t> de </a:t>
            </a:r>
            <a:r>
              <a:rPr lang="en-US" sz="1600" dirty="0" err="1" smtClean="0"/>
              <a:t>utilizator</a:t>
            </a:r>
            <a:r>
              <a:rPr lang="en-US" sz="1600" dirty="0" smtClean="0"/>
              <a:t>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kbd</a:t>
            </a:r>
            <a:r>
              <a:rPr lang="en-US" sz="1600" b="1" dirty="0" smtClean="0"/>
              <a:t>&gt;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&gt;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indicare</a:t>
            </a:r>
            <a:r>
              <a:rPr lang="en-US" sz="1600" dirty="0" smtClean="0"/>
              <a:t> </a:t>
            </a:r>
            <a:r>
              <a:rPr lang="en-US" sz="1600" dirty="0" err="1" smtClean="0"/>
              <a:t>variabile</a:t>
            </a:r>
            <a:r>
              <a:rPr lang="en-US" sz="1600" dirty="0" smtClean="0"/>
              <a:t> de program </a:t>
            </a:r>
            <a:r>
              <a:rPr lang="en-US" sz="1600" b="1" dirty="0" smtClean="0"/>
              <a:t>&lt;/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&gt;</a:t>
            </a:r>
          </a:p>
          <a:p>
            <a:endParaRPr lang="ro-MD" sz="1600" b="1" u="sng" dirty="0" smtClean="0"/>
          </a:p>
          <a:p>
            <a:r>
              <a:rPr lang="ro-MD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&lt;p&gt;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dfn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dfk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exemplu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termen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inchis</a:t>
            </a:r>
            <a:r>
              <a:rPr lang="en-US" sz="1600" b="1" dirty="0" smtClean="0">
                <a:solidFill>
                  <a:srgbClr val="0070C0"/>
                </a:solidFill>
              </a:rPr>
              <a:t> &lt;/</a:t>
            </a:r>
            <a:r>
              <a:rPr lang="en-US" sz="1600" b="1" dirty="0" err="1" smtClean="0">
                <a:solidFill>
                  <a:srgbClr val="0070C0"/>
                </a:solidFill>
              </a:rPr>
              <a:t>dfn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&lt;code&gt;code - </a:t>
            </a:r>
            <a:r>
              <a:rPr lang="en-US" sz="1600" b="1" dirty="0" err="1" smtClean="0">
                <a:solidFill>
                  <a:srgbClr val="0070C0"/>
                </a:solidFill>
              </a:rPr>
              <a:t>Folosit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pentru</a:t>
            </a:r>
            <a:r>
              <a:rPr lang="en-US" sz="1600" b="1" dirty="0" smtClean="0">
                <a:solidFill>
                  <a:srgbClr val="0070C0"/>
                </a:solidFill>
              </a:rPr>
              <a:t> cod de program &lt;/code&gt;&lt;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 - simple </a:t>
            </a:r>
            <a:r>
              <a:rPr lang="en-US" sz="1600" b="1" dirty="0" err="1" smtClean="0">
                <a:solidFill>
                  <a:srgbClr val="0070C0"/>
                </a:solidFill>
              </a:rPr>
              <a:t>productii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programe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scripturi</a:t>
            </a:r>
            <a:r>
              <a:rPr lang="en-US" sz="1600" b="1" dirty="0" smtClean="0">
                <a:solidFill>
                  <a:srgbClr val="0070C0"/>
                </a:solidFill>
              </a:rPr>
              <a:t> , etc. &lt;/</a:t>
            </a:r>
            <a:r>
              <a:rPr lang="en-US" sz="1600" b="1" dirty="0" err="1" smtClean="0">
                <a:solidFill>
                  <a:srgbClr val="0070C0"/>
                </a:solidFill>
              </a:rPr>
              <a:t>samp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pentru</a:t>
            </a:r>
            <a:r>
              <a:rPr lang="en-US" sz="1600" b="1" dirty="0" smtClean="0">
                <a:solidFill>
                  <a:srgbClr val="0070C0"/>
                </a:solidFill>
              </a:rPr>
              <a:t> text care </a:t>
            </a:r>
            <a:r>
              <a:rPr lang="en-US" sz="1600" b="1" dirty="0" err="1" smtClean="0">
                <a:solidFill>
                  <a:srgbClr val="0070C0"/>
                </a:solidFill>
              </a:rPr>
              <a:t>va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fi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scris</a:t>
            </a:r>
            <a:r>
              <a:rPr lang="en-US" sz="1600" b="1" dirty="0" smtClean="0">
                <a:solidFill>
                  <a:srgbClr val="0070C0"/>
                </a:solidFill>
              </a:rPr>
              <a:t> de </a:t>
            </a:r>
            <a:r>
              <a:rPr lang="en-US" sz="1600" b="1" dirty="0" err="1" smtClean="0">
                <a:solidFill>
                  <a:srgbClr val="0070C0"/>
                </a:solidFill>
              </a:rPr>
              <a:t>utilizator</a:t>
            </a:r>
            <a:r>
              <a:rPr lang="en-US" sz="1600" b="1" dirty="0" smtClean="0">
                <a:solidFill>
                  <a:srgbClr val="0070C0"/>
                </a:solidFill>
              </a:rPr>
              <a:t> &lt;/</a:t>
            </a:r>
            <a:r>
              <a:rPr lang="en-US" sz="1600" b="1" dirty="0" err="1" smtClean="0">
                <a:solidFill>
                  <a:srgbClr val="0070C0"/>
                </a:solidFill>
              </a:rPr>
              <a:t>kbd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&gt;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 - </a:t>
            </a:r>
            <a:r>
              <a:rPr lang="en-US" sz="1600" b="1" dirty="0" err="1" smtClean="0">
                <a:solidFill>
                  <a:srgbClr val="0070C0"/>
                </a:solidFill>
              </a:rPr>
              <a:t>variabile</a:t>
            </a:r>
            <a:r>
              <a:rPr lang="en-US" sz="1600" b="1" dirty="0" smtClean="0">
                <a:solidFill>
                  <a:srgbClr val="0070C0"/>
                </a:solidFill>
              </a:rPr>
              <a:t> de program &lt;/</a:t>
            </a:r>
            <a:r>
              <a:rPr lang="en-US" sz="1600" b="1" dirty="0" err="1" smtClean="0">
                <a:solidFill>
                  <a:srgbClr val="0070C0"/>
                </a:solidFill>
              </a:rPr>
              <a:t>var</a:t>
            </a:r>
            <a:r>
              <a:rPr lang="en-US" sz="1600" b="1" dirty="0" smtClean="0">
                <a:solidFill>
                  <a:srgbClr val="0070C0"/>
                </a:solidFill>
              </a:rPr>
              <a:t>&gt;&lt;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&lt;/p&gt;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ALTE TAG-URI HTML PENTRU FORMATUL TEXTULUI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1430481"/>
            <a:ext cx="87129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Alte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formatul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: </a:t>
            </a:r>
            <a:endParaRPr lang="ro-MD" sz="1600" dirty="0" smtClean="0"/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&lt;q&gt; ... &lt;/q&gt; </a:t>
            </a:r>
            <a:r>
              <a:rPr lang="en-US" sz="1600" dirty="0" smtClean="0"/>
              <a:t>-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citate</a:t>
            </a:r>
            <a:r>
              <a:rPr lang="en-US" sz="1600" dirty="0" smtClean="0"/>
              <a:t> </a:t>
            </a:r>
            <a:r>
              <a:rPr lang="en-US" sz="1600" dirty="0" err="1" smtClean="0"/>
              <a:t>scurte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 ... &lt;/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 </a:t>
            </a:r>
            <a:r>
              <a:rPr lang="en-US" sz="1600" dirty="0" smtClean="0"/>
              <a:t>-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ro-MD" sz="1600" dirty="0" smtClean="0"/>
              <a:t>î</a:t>
            </a:r>
            <a:r>
              <a:rPr lang="en-US" sz="1600" dirty="0" err="1" smtClean="0"/>
              <a:t>ncadrarea</a:t>
            </a:r>
            <a:r>
              <a:rPr lang="en-US" sz="1600" dirty="0" smtClean="0"/>
              <a:t> de </a:t>
            </a:r>
            <a:r>
              <a:rPr lang="en-US" sz="1600" dirty="0" err="1" smtClean="0"/>
              <a:t>citate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lungi</a:t>
            </a:r>
            <a:r>
              <a:rPr lang="en-US" sz="1600" dirty="0" smtClean="0"/>
              <a:t>, </a:t>
            </a:r>
            <a:r>
              <a:rPr lang="en-US" sz="1600" dirty="0" err="1" smtClean="0"/>
              <a:t>creaz</a:t>
            </a:r>
            <a:r>
              <a:rPr lang="ro-MD" sz="1600" dirty="0" smtClean="0"/>
              <a:t>ă</a:t>
            </a:r>
            <a:r>
              <a:rPr lang="en-US" sz="1600" dirty="0" smtClean="0"/>
              <a:t> spa</a:t>
            </a:r>
            <a:r>
              <a:rPr lang="ro-MD" sz="1600" dirty="0" smtClean="0"/>
              <a:t>ţ</a:t>
            </a:r>
            <a:r>
              <a:rPr lang="en-US" sz="1600" dirty="0" err="1" smtClean="0"/>
              <a:t>iu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text.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crea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spa</a:t>
            </a:r>
            <a:r>
              <a:rPr lang="ro-MD" sz="1600" dirty="0" smtClean="0"/>
              <a:t>ţ</a:t>
            </a:r>
            <a:r>
              <a:rPr lang="en-US" sz="1600" dirty="0" err="1" smtClean="0"/>
              <a:t>iu</a:t>
            </a:r>
            <a:r>
              <a:rPr lang="en-US" sz="1600" dirty="0" smtClean="0"/>
              <a:t> </a:t>
            </a:r>
            <a:r>
              <a:rPr lang="en-US" sz="1600" dirty="0" err="1" smtClean="0"/>
              <a:t>pute</a:t>
            </a:r>
            <a:r>
              <a:rPr lang="ro-MD" sz="1600" dirty="0" smtClean="0"/>
              <a:t>ţ</a:t>
            </a:r>
            <a:r>
              <a:rPr lang="en-US" sz="1600" dirty="0" err="1" smtClean="0"/>
              <a:t>i</a:t>
            </a:r>
            <a:r>
              <a:rPr lang="en-US" sz="1600" dirty="0" smtClean="0"/>
              <a:t> ad</a:t>
            </a:r>
            <a:r>
              <a:rPr lang="ro-MD" sz="1600" dirty="0" smtClean="0"/>
              <a:t>ă</a:t>
            </a:r>
            <a:r>
              <a:rPr lang="en-US" sz="1600" dirty="0" err="1" smtClean="0"/>
              <a:t>uga</a:t>
            </a:r>
            <a:r>
              <a:rPr lang="en-US" sz="1600" dirty="0" smtClean="0"/>
              <a:t> de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ori</a:t>
            </a:r>
            <a:r>
              <a:rPr lang="en-US" sz="1600" dirty="0" smtClean="0"/>
              <a:t>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element.</a:t>
            </a:r>
          </a:p>
          <a:p>
            <a:r>
              <a:rPr lang="en-US" sz="1600" dirty="0" smtClean="0"/>
              <a:t>- </a:t>
            </a:r>
            <a:r>
              <a:rPr lang="en-US" sz="1600" b="1" dirty="0" smtClean="0"/>
              <a:t>&lt;address&gt; ... &lt;/address&gt; </a:t>
            </a:r>
            <a:r>
              <a:rPr lang="en-US" sz="1600" dirty="0" smtClean="0"/>
              <a:t>- Cu </a:t>
            </a:r>
            <a:r>
              <a:rPr lang="en-US" sz="1600" dirty="0" err="1" smtClean="0"/>
              <a:t>acest</a:t>
            </a:r>
            <a:r>
              <a:rPr lang="en-US" sz="1600" dirty="0" smtClean="0"/>
              <a:t> element se specific</a:t>
            </a:r>
            <a:r>
              <a:rPr lang="ro-MD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</a:t>
            </a:r>
            <a:r>
              <a:rPr lang="ro-MD" sz="1600" dirty="0" smtClean="0"/>
              <a:t>ţ</a:t>
            </a:r>
            <a:r>
              <a:rPr lang="en-US" sz="1600" dirty="0" smtClean="0"/>
              <a:t>ii cum </a:t>
            </a:r>
            <a:r>
              <a:rPr lang="en-US" sz="1600" dirty="0" err="1" smtClean="0"/>
              <a:t>ar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autorul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documentului</a:t>
            </a:r>
            <a:r>
              <a:rPr lang="en-US" sz="1600" dirty="0" smtClean="0"/>
              <a:t> </a:t>
            </a:r>
            <a:r>
              <a:rPr lang="ro-MD" sz="1600" dirty="0" smtClean="0"/>
              <a:t>ş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detalii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contact.</a:t>
            </a:r>
          </a:p>
          <a:p>
            <a:endParaRPr lang="ro-MD" sz="1600" b="1" u="sng" dirty="0" smtClean="0"/>
          </a:p>
          <a:p>
            <a:r>
              <a:rPr lang="ro-MD" sz="1600" b="1" u="sng" dirty="0" smtClean="0"/>
              <a:t>Exemple: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&lt;q&gt;</a:t>
            </a:r>
            <a:r>
              <a:rPr lang="en-US" sz="1600" b="1" dirty="0" err="1" smtClean="0">
                <a:solidFill>
                  <a:srgbClr val="0070C0"/>
                </a:solidFill>
              </a:rPr>
              <a:t>Daca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vrei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si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crezi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orice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este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posibil</a:t>
            </a:r>
            <a:r>
              <a:rPr lang="en-US" sz="1600" b="1" dirty="0" smtClean="0">
                <a:solidFill>
                  <a:srgbClr val="0070C0"/>
                </a:solidFill>
              </a:rPr>
              <a:t>.&lt;/q&gt;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</a:t>
            </a:r>
            <a:r>
              <a:rPr lang="en-US" sz="1600" b="1" dirty="0" err="1" smtClean="0">
                <a:solidFill>
                  <a:srgbClr val="0070C0"/>
                </a:solidFill>
              </a:rPr>
              <a:t>blockquote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Bucuriile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neimpartasite</a:t>
            </a:r>
            <a:r>
              <a:rPr lang="en-US" sz="1600" b="1" dirty="0" smtClean="0">
                <a:solidFill>
                  <a:srgbClr val="0070C0"/>
                </a:solidFill>
              </a:rPr>
              <a:t> pot </a:t>
            </a:r>
            <a:r>
              <a:rPr lang="en-US" sz="1600" b="1" dirty="0" err="1" smtClean="0">
                <a:solidFill>
                  <a:srgbClr val="0070C0"/>
                </a:solidFill>
              </a:rPr>
              <a:t>aduce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tristete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iar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suferinta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impartasita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poate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o-MD" sz="1600" b="1" dirty="0" smtClean="0">
                <a:solidFill>
                  <a:srgbClr val="0070C0"/>
                </a:solidFill>
              </a:rPr>
              <a:t>			</a:t>
            </a:r>
            <a:r>
              <a:rPr lang="en-US" sz="1600" b="1" dirty="0" err="1" smtClean="0">
                <a:solidFill>
                  <a:srgbClr val="0070C0"/>
                </a:solidFill>
              </a:rPr>
              <a:t>aduca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bucurie</a:t>
            </a:r>
            <a:r>
              <a:rPr lang="en-US" sz="1600" b="1" dirty="0" smtClean="0">
                <a:solidFill>
                  <a:srgbClr val="0070C0"/>
                </a:solidFill>
              </a:rPr>
              <a:t>.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</a:rPr>
              <a:t>Aceasta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este</a:t>
            </a:r>
            <a:r>
              <a:rPr lang="en-US" sz="1600" b="1" dirty="0" smtClean="0">
                <a:solidFill>
                  <a:srgbClr val="0070C0"/>
                </a:solidFill>
              </a:rPr>
              <a:t> prima </a:t>
            </a:r>
            <a:r>
              <a:rPr lang="en-US" sz="1600" b="1" dirty="0" err="1" smtClean="0">
                <a:solidFill>
                  <a:srgbClr val="0070C0"/>
                </a:solidFill>
              </a:rPr>
              <a:t>zi</a:t>
            </a:r>
            <a:r>
              <a:rPr lang="en-US" sz="1600" b="1" dirty="0" smtClean="0">
                <a:solidFill>
                  <a:srgbClr val="0070C0"/>
                </a:solidFill>
              </a:rPr>
              <a:t> din </a:t>
            </a:r>
            <a:r>
              <a:rPr lang="en-US" sz="1600" b="1" dirty="0" err="1" smtClean="0">
                <a:solidFill>
                  <a:srgbClr val="0070C0"/>
                </a:solidFill>
              </a:rPr>
              <a:t>restul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vietii</a:t>
            </a:r>
            <a:r>
              <a:rPr lang="en-US" sz="1600" b="1" dirty="0" smtClean="0">
                <a:solidFill>
                  <a:srgbClr val="0070C0"/>
                </a:solidFill>
              </a:rPr>
              <a:t> tale.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</a:t>
            </a:r>
            <a:r>
              <a:rPr lang="en-US" sz="1600" b="1" dirty="0" err="1" smtClean="0">
                <a:solidFill>
                  <a:srgbClr val="0070C0"/>
                </a:solidFill>
              </a:rPr>
              <a:t>blockquote</a:t>
            </a:r>
            <a:r>
              <a:rPr lang="en-US" sz="1600" b="1" dirty="0" smtClean="0">
                <a:solidFill>
                  <a:srgbClr val="0070C0"/>
                </a:solidFill>
              </a:rPr>
              <a:t>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&lt;div style="text-</a:t>
            </a:r>
            <a:r>
              <a:rPr lang="en-US" sz="1600" b="1" dirty="0" err="1" smtClean="0">
                <a:solidFill>
                  <a:srgbClr val="0070C0"/>
                </a:solidFill>
              </a:rPr>
              <a:t>align:center</a:t>
            </a:r>
            <a:r>
              <a:rPr lang="en-US" sz="1600" b="1" dirty="0" smtClean="0">
                <a:solidFill>
                  <a:srgbClr val="0070C0"/>
                </a:solidFill>
              </a:rPr>
              <a:t>;"&gt;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&lt;address&gt;180 </a:t>
            </a:r>
            <a:r>
              <a:rPr lang="en-US" sz="1600" b="1" dirty="0" err="1" smtClean="0">
                <a:solidFill>
                  <a:srgbClr val="0070C0"/>
                </a:solidFill>
              </a:rPr>
              <a:t>Attwell</a:t>
            </a:r>
            <a:r>
              <a:rPr lang="en-US" sz="1600" b="1" dirty="0" smtClean="0">
                <a:solidFill>
                  <a:srgbClr val="0070C0"/>
                </a:solidFill>
              </a:rPr>
              <a:t> Dr. Suite 130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Toronto, ON &lt;</a:t>
            </a:r>
            <a:r>
              <a:rPr lang="en-US" sz="1600" b="1" dirty="0" err="1" smtClean="0">
                <a:solidFill>
                  <a:srgbClr val="0070C0"/>
                </a:solidFill>
              </a:rPr>
              <a:t>br</a:t>
            </a:r>
            <a:r>
              <a:rPr lang="en-US" sz="1600" b="1" dirty="0" smtClean="0">
                <a:solidFill>
                  <a:srgbClr val="0070C0"/>
                </a:solidFill>
              </a:rPr>
              <a:t>&gt; M9W 6A9&lt;/address&gt;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ro-MD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&lt;/div&gt; </a:t>
            </a:r>
            <a:endParaRPr lang="ro-MD" sz="1600" b="1" dirty="0" smtClean="0">
              <a:solidFill>
                <a:srgbClr val="0070C0"/>
              </a:solidFill>
            </a:endParaRP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&lt;/body&gt;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10801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FORMATUL TEXTULUI</a:t>
            </a:r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>DIACRITICE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23728" y="1430481"/>
            <a:ext cx="6840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MD" sz="1600" b="1" u="sng" dirty="0" smtClean="0"/>
          </a:p>
          <a:p>
            <a:r>
              <a:rPr lang="ro-MD" sz="1600" b="1" u="sng" dirty="0" smtClean="0"/>
              <a:t>Exemplu: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&lt;head&gt;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</a:rPr>
              <a:t>&lt;title&gt; </a:t>
            </a:r>
            <a:r>
              <a:rPr lang="en-US" sz="1600" b="1" dirty="0" err="1" smtClean="0">
                <a:solidFill>
                  <a:srgbClr val="0070C0"/>
                </a:solidFill>
              </a:rPr>
              <a:t>Titlul</a:t>
            </a:r>
            <a:r>
              <a:rPr lang="en-US" sz="1600" b="1" dirty="0" smtClean="0">
                <a:solidFill>
                  <a:srgbClr val="0070C0"/>
                </a:solidFill>
              </a:rPr>
              <a:t> &lt;/title&gt;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&lt;/head&gt;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&lt;h1&gt;</a:t>
            </a:r>
            <a:r>
              <a:rPr lang="en-US" sz="1600" b="1" dirty="0" err="1" smtClean="0">
                <a:solidFill>
                  <a:srgbClr val="0070C0"/>
                </a:solidFill>
              </a:rPr>
              <a:t>Titlu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afi</a:t>
            </a:r>
            <a:r>
              <a:rPr lang="en-US" sz="1600" b="1" dirty="0" smtClean="0">
                <a:solidFill>
                  <a:srgbClr val="0070C0"/>
                </a:solidFill>
              </a:rPr>
              <a:t>&amp;#351;at &amp;#238;n </a:t>
            </a:r>
            <a:r>
              <a:rPr lang="en-US" sz="1600" b="1" dirty="0" err="1" smtClean="0">
                <a:solidFill>
                  <a:srgbClr val="0070C0"/>
                </a:solidFill>
              </a:rPr>
              <a:t>pagin</a:t>
            </a:r>
            <a:r>
              <a:rPr lang="en-US" sz="1600" b="1" dirty="0" smtClean="0">
                <a:solidFill>
                  <a:srgbClr val="0070C0"/>
                </a:solidFill>
              </a:rPr>
              <a:t>&amp;#259;&lt;/h1&gt;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Con&amp;#355;inut </a:t>
            </a:r>
          </a:p>
          <a:p>
            <a:r>
              <a:rPr lang="ro-RO" sz="1600" b="1" dirty="0" smtClean="0">
                <a:solidFill>
                  <a:srgbClr val="0070C0"/>
                </a:solidFill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&lt;/html&gt;</a:t>
            </a:r>
            <a:endParaRPr lang="ru-RU" sz="17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1810116"/>
          <a:ext cx="1710055" cy="2525083"/>
        </p:xfrm>
        <a:graphic>
          <a:graphicData uri="http://schemas.openxmlformats.org/drawingml/2006/table">
            <a:tbl>
              <a:tblPr/>
              <a:tblGrid>
                <a:gridCol w="989330"/>
                <a:gridCol w="7207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latin typeface="Arial"/>
                          <a:ea typeface="Calibri"/>
                          <a:cs typeface="Times New Roman"/>
                        </a:rPr>
                        <a:t>VALOARE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Calibri"/>
                          <a:cs typeface="Times New Roman"/>
                        </a:rPr>
                        <a:t>COD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latin typeface="Arial"/>
                          <a:ea typeface="Calibri"/>
                          <a:cs typeface="Times New Roman"/>
                        </a:rPr>
                        <a:t>ă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&amp;#259;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Ă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&amp;#258;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â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&amp;#226;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Â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&amp;#194;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î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&amp;#238;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Î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&amp;#206;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ș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&amp;#351;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Ș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&amp;#350;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ț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&amp;#355;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/>
                          <a:ea typeface="Calibri"/>
                          <a:cs typeface="Times New Roman"/>
                        </a:rPr>
                        <a:t>Ț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Calibri"/>
                          <a:cs typeface="Times New Roman"/>
                        </a:rPr>
                        <a:t>&amp;#354;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LISTE ORDONATE</a:t>
            </a:r>
            <a:br>
              <a:rPr lang="ro-RO" dirty="0" smtClean="0"/>
            </a:br>
            <a:r>
              <a:rPr lang="ro-RO" dirty="0" smtClean="0"/>
              <a:t>LISTE NEORDONATE </a:t>
            </a:r>
            <a:br>
              <a:rPr lang="ro-RO" dirty="0" smtClean="0"/>
            </a:br>
            <a:r>
              <a:rPr lang="ro-RO" dirty="0" smtClean="0"/>
              <a:t>LISTE DE DEFINIȚII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dirty="0" smtClean="0"/>
              <a:t>Lecţia </a:t>
            </a:r>
            <a:r>
              <a:rPr lang="ro-RO" dirty="0" smtClean="0"/>
              <a:t>4-5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D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NEORDONATE -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NEORDONATE – </a:t>
            </a:r>
            <a:r>
              <a:rPr lang="ro-RO" sz="2400" b="1" dirty="0" smtClean="0">
                <a:solidFill>
                  <a:srgbClr val="FF0000"/>
                </a:solidFill>
              </a:rPr>
              <a:t>tipuri de marcatori</a:t>
            </a:r>
            <a:endParaRPr lang="ro-MD" sz="2400" b="1" dirty="0" smtClean="0"/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ORDONATE - </a:t>
            </a:r>
            <a:r>
              <a:rPr lang="en-US" sz="2400" b="1" dirty="0" smtClean="0">
                <a:solidFill>
                  <a:srgbClr val="FF0000"/>
                </a:solidFill>
              </a:rPr>
              <a:t>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TIPURI DE LISTE ORDONATE </a:t>
            </a:r>
            <a:r>
              <a:rPr lang="en-US" sz="2400" b="1" dirty="0" smtClean="0">
                <a:solidFill>
                  <a:srgbClr val="FF0000"/>
                </a:solidFill>
              </a:rPr>
              <a:t>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ATRIBUTUL </a:t>
            </a:r>
            <a:r>
              <a:rPr lang="ro-RO" sz="2400" b="1" dirty="0" smtClean="0">
                <a:solidFill>
                  <a:srgbClr val="FF0000"/>
                </a:solidFill>
              </a:rPr>
              <a:t>START</a:t>
            </a:r>
            <a:r>
              <a:rPr lang="ro-RO" sz="2400" b="1" dirty="0" smtClean="0"/>
              <a:t> și </a:t>
            </a:r>
            <a:r>
              <a:rPr lang="ro-RO" sz="2400" b="1" dirty="0" smtClean="0">
                <a:solidFill>
                  <a:srgbClr val="FF0000"/>
                </a:solidFill>
              </a:rPr>
              <a:t>REVERSED</a:t>
            </a: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BLOCURI DE LISTE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</a:rPr>
              <a:t>&gt; 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DE DEFINIȚII -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DL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DE TIP ACORDEON - 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endParaRPr lang="ro-R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ro-RO" sz="2400" b="1" dirty="0" smtClean="0"/>
              <a:t> </a:t>
            </a:r>
            <a:r>
              <a:rPr lang="en-US" sz="2400" b="1" dirty="0" smtClean="0"/>
              <a:t>&amp;</a:t>
            </a:r>
            <a:r>
              <a:rPr lang="ro-RO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SUMMARY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endParaRPr lang="ro-RO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SUMMARY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C00000"/>
                </a:solidFill>
              </a:rPr>
              <a:t>&lt;OPEN&gt;</a:t>
            </a:r>
            <a:endParaRPr lang="ro-RO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NEORDONATE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tag-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utile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ezarea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sub form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citit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eviden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Un element des folosit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 formarea listelor (neordonate) este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&lt;ul&gt;</a:t>
            </a: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&lt;ul&gt;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este elementul de început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i dup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scrierea listei se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ncheie cu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&lt;/ul&gt;</a:t>
            </a: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- Majoritatea elementelor pentru marcatori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i numerotare sunt compuse din unu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sau mai multe elemente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 ... &lt;/li&gt;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(list element).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 mod implicit, acestea prezintă un marcaj ca un bullet.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UL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283968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221088"/>
            <a:ext cx="2019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NEORDONATE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err="1" smtClean="0"/>
              <a:t>Sunt</a:t>
            </a:r>
            <a:r>
              <a:rPr lang="en-US" sz="2000" dirty="0" smtClean="0"/>
              <a:t> 3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de </a:t>
            </a:r>
            <a:r>
              <a:rPr lang="en-US" sz="2000" dirty="0" err="1" smtClean="0"/>
              <a:t>marcatori</a:t>
            </a:r>
            <a:r>
              <a:rPr lang="en-US" sz="2000" dirty="0" smtClean="0"/>
              <a:t>: </a:t>
            </a:r>
            <a:endParaRPr lang="ro-RO" sz="2000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disc</a:t>
            </a:r>
            <a:endParaRPr lang="ro-RO" sz="2000" b="1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circle </a:t>
            </a:r>
            <a:r>
              <a:rPr lang="en-US" sz="2000" dirty="0" smtClean="0"/>
              <a:t>(</a:t>
            </a:r>
            <a:r>
              <a:rPr lang="en-US" sz="2000" dirty="0" err="1" smtClean="0"/>
              <a:t>cerc</a:t>
            </a:r>
            <a:r>
              <a:rPr lang="en-US" sz="2000" dirty="0" smtClean="0"/>
              <a:t>) </a:t>
            </a:r>
            <a:endParaRPr lang="ro-RO" sz="2000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square</a:t>
            </a:r>
            <a:r>
              <a:rPr lang="en-US" sz="2000" dirty="0" smtClean="0"/>
              <a:t> (</a:t>
            </a:r>
            <a:r>
              <a:rPr lang="en-US" sz="2000" dirty="0" err="1" smtClean="0"/>
              <a:t>patrat</a:t>
            </a:r>
            <a:r>
              <a:rPr lang="en-US" sz="2000" dirty="0" smtClean="0"/>
              <a:t>)</a:t>
            </a:r>
            <a:endParaRPr lang="ro-RO" sz="2000" dirty="0" smtClean="0"/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 err="1" smtClean="0"/>
              <a:t>Tipul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dore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se introduce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CSS: </a:t>
            </a:r>
            <a:endParaRPr lang="ro-RO" sz="2000" dirty="0" smtClean="0"/>
          </a:p>
          <a:p>
            <a:pPr algn="just"/>
            <a:r>
              <a:rPr lang="ro-RO" sz="2000" dirty="0" smtClean="0"/>
              <a:t>		</a:t>
            </a:r>
            <a:r>
              <a:rPr lang="en-US" sz="2000" b="1" dirty="0" smtClean="0"/>
              <a:t>list-style-type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style.</a:t>
            </a:r>
            <a:endParaRPr lang="ro-RO" sz="2000" dirty="0" smtClean="0"/>
          </a:p>
          <a:p>
            <a:pPr algn="just">
              <a:buFontTx/>
              <a:buChar char="-"/>
            </a:pPr>
            <a:endParaRPr lang="ro-RO" sz="2000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UL</a:t>
            </a:r>
            <a:r>
              <a:rPr lang="ro-RO" b="1" dirty="0" smtClean="0">
                <a:solidFill>
                  <a:srgbClr val="C00000"/>
                </a:solidFill>
              </a:rPr>
              <a:t> square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ro-RO" b="1" dirty="0" smtClean="0">
                <a:solidFill>
                  <a:srgbClr val="0070C0"/>
                </a:solidFill>
              </a:rPr>
              <a:t> style=</a:t>
            </a:r>
            <a:r>
              <a:rPr lang="en-US" b="1" dirty="0" smtClean="0">
                <a:solidFill>
                  <a:srgbClr val="0070C0"/>
                </a:solidFill>
              </a:rPr>
              <a:t>‘list-style-</a:t>
            </a:r>
            <a:r>
              <a:rPr lang="en-US" b="1" dirty="0" err="1" smtClean="0">
                <a:solidFill>
                  <a:srgbClr val="0070C0"/>
                </a:solidFill>
              </a:rPr>
              <a:t>type:square</a:t>
            </a:r>
            <a:r>
              <a:rPr lang="en-US" b="1" dirty="0" smtClean="0">
                <a:solidFill>
                  <a:srgbClr val="0070C0"/>
                </a:solidFill>
              </a:rPr>
              <a:t>’&gt;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16016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323" y="4221088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ORDONATE - </a:t>
            </a:r>
            <a:r>
              <a:rPr lang="en-US" b="1" dirty="0" smtClean="0">
                <a:solidFill>
                  <a:srgbClr val="FF0000"/>
                </a:solidFill>
              </a:rPr>
              <a:t>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Un alt element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formarea</a:t>
            </a:r>
            <a:r>
              <a:rPr lang="en-US" sz="2000" dirty="0" smtClean="0"/>
              <a:t> </a:t>
            </a:r>
            <a:r>
              <a:rPr lang="en-US" sz="2000" dirty="0" err="1" smtClean="0"/>
              <a:t>listelor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ol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</a:p>
          <a:p>
            <a:pPr algn="just">
              <a:buFontTx/>
              <a:buChar char="-"/>
            </a:pP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en-US" sz="2000" dirty="0" err="1" smtClean="0"/>
              <a:t>afi</a:t>
            </a:r>
            <a:r>
              <a:rPr lang="ro-RO" sz="2000" dirty="0" smtClean="0"/>
              <a:t>ș</a:t>
            </a:r>
            <a:r>
              <a:rPr lang="en-US" sz="2000" dirty="0" err="1" smtClean="0"/>
              <a:t>eaz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listele</a:t>
            </a:r>
            <a:r>
              <a:rPr lang="en-US" sz="2000" dirty="0" smtClean="0"/>
              <a:t> </a:t>
            </a:r>
            <a:r>
              <a:rPr lang="en-US" sz="2000" dirty="0" err="1" smtClean="0"/>
              <a:t>ordonate</a:t>
            </a:r>
            <a:r>
              <a:rPr lang="en-US" sz="2000" dirty="0" smtClean="0"/>
              <a:t> numeric.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o-RO" b="1" dirty="0" smtClean="0">
                <a:solidFill>
                  <a:srgbClr val="C0000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RO" b="1" dirty="0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RO" b="1" dirty="0" smtClean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355976" y="386104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140968"/>
            <a:ext cx="2143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TIPURI DE LISTE </a:t>
            </a:r>
            <a:r>
              <a:rPr lang="en-US" b="1" dirty="0" smtClean="0">
                <a:solidFill>
                  <a:srgbClr val="FF0000"/>
                </a:solidFill>
              </a:rPr>
              <a:t>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de </a:t>
            </a:r>
            <a:r>
              <a:rPr lang="en-US" sz="2000" dirty="0" err="1" smtClean="0"/>
              <a:t>numerotare</a:t>
            </a:r>
            <a:r>
              <a:rPr lang="en-US" sz="2000" dirty="0" smtClean="0"/>
              <a:t> care pot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. </a:t>
            </a:r>
            <a:endParaRPr lang="ro-RO" sz="2000" dirty="0" smtClean="0"/>
          </a:p>
          <a:p>
            <a:r>
              <a:rPr lang="en-US" sz="2000" dirty="0" err="1" smtClean="0"/>
              <a:t>Acestea</a:t>
            </a:r>
            <a:r>
              <a:rPr lang="en-US" sz="2000" dirty="0" smtClean="0"/>
              <a:t> pot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controlate</a:t>
            </a:r>
            <a:r>
              <a:rPr lang="en-US" sz="2000" dirty="0" smtClean="0"/>
              <a:t> cu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type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adauga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ol</a:t>
            </a:r>
            <a:r>
              <a:rPr lang="en-US" sz="2000" b="1" dirty="0" smtClean="0"/>
              <a:t>&gt; 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type='1'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1, 2, 3,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type='a'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a, b, c,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</a:t>
            </a:r>
            <a:r>
              <a:rPr lang="en-US" sz="2000" dirty="0" err="1" smtClean="0"/>
              <a:t>i</a:t>
            </a:r>
            <a:r>
              <a:rPr lang="en-US" sz="2000" dirty="0" smtClean="0"/>
              <a:t>, ii, iii,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type='I'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I, II, III, ...</a:t>
            </a: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OL cu type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type='a'&gt;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88024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149080"/>
            <a:ext cx="2676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vi-VN" b="1" dirty="0" smtClean="0"/>
              <a:t>Ce este HTML?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vi-VN" sz="2200" b="1" dirty="0" smtClean="0"/>
              <a:t>(Hypertext Markup Language)</a:t>
            </a: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268760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- Este un set de coduri logice care constituie apariţia unui document web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a informa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iilor pe care le deţine. Codurile sunt scrise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“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&gt;</a:t>
            </a:r>
            <a:r>
              <a:rPr lang="vi-VN" sz="2000" dirty="0" smtClean="0">
                <a:latin typeface="+mj-lt"/>
              </a:rPr>
              <a:t>”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Cele mai multe elemente (numite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t</a:t>
            </a:r>
            <a:r>
              <a:rPr lang="ro-RO" sz="2000" dirty="0" smtClean="0">
                <a:latin typeface="+mj-lt"/>
              </a:rPr>
              <a:t>a</a:t>
            </a:r>
            <a:r>
              <a:rPr lang="vi-VN" sz="2000" dirty="0" smtClean="0">
                <a:latin typeface="+mj-lt"/>
              </a:rPr>
              <a:t>g-uri) au un element (tag) de deschidere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un element de închidere distins prin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vi-VN" sz="2000" dirty="0" smtClean="0">
                <a:latin typeface="+mj-lt"/>
              </a:rPr>
              <a:t>"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".</a:t>
            </a:r>
            <a:br>
              <a:rPr lang="vi-VN" sz="2000" dirty="0" smtClean="0">
                <a:latin typeface="+mj-lt"/>
              </a:rPr>
            </a:br>
            <a:r>
              <a:rPr lang="vi-VN" sz="2000" b="1" dirty="0" smtClean="0">
                <a:solidFill>
                  <a:srgbClr val="0070C0"/>
                </a:solidFill>
                <a:latin typeface="+mj-lt"/>
              </a:rPr>
              <a:t>Exemplu:</a:t>
            </a:r>
            <a:r>
              <a:rPr lang="vi-VN" sz="2000" dirty="0" smtClean="0">
                <a:latin typeface="+mj-lt"/>
              </a:rPr>
              <a:t>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&lt;DIV&gt; ... &lt;/DIV&gt;</a:t>
            </a:r>
          </a:p>
          <a:p>
            <a:pPr>
              <a:buFontTx/>
              <a:buChar char="-"/>
            </a:pPr>
            <a:r>
              <a:rPr lang="vi-VN" sz="2000" dirty="0" smtClean="0">
                <a:latin typeface="+mj-lt"/>
              </a:rPr>
              <a:t>Primul cuvânt care apare înăuntru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</a:t>
            </a:r>
            <a:r>
              <a:rPr lang="vi-VN" sz="2000" dirty="0" smtClean="0">
                <a:latin typeface="+mj-lt"/>
              </a:rPr>
              <a:t>" se numeşte </a:t>
            </a:r>
            <a:r>
              <a:rPr lang="vi-VN" sz="2000" b="1" dirty="0" smtClean="0">
                <a:latin typeface="+mj-lt"/>
              </a:rPr>
              <a:t>element</a:t>
            </a:r>
            <a:r>
              <a:rPr lang="vi-VN" sz="2000" dirty="0" smtClean="0">
                <a:latin typeface="+mj-lt"/>
              </a:rPr>
              <a:t> sau etichet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HTML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spune browser-ului s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facă ceva, precum &lt;DIV&gt;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Cuvintele care urmeaza după element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interiorul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&lt; &gt;</a:t>
            </a:r>
            <a:r>
              <a:rPr lang="vi-VN" sz="2000" dirty="0" smtClean="0">
                <a:latin typeface="+mj-lt"/>
              </a:rPr>
              <a:t>"se numesc </a:t>
            </a:r>
            <a:r>
              <a:rPr lang="vi-VN" sz="2000" b="1" dirty="0" smtClean="0">
                <a:latin typeface="+mj-lt"/>
              </a:rPr>
              <a:t>atribute</a:t>
            </a:r>
            <a:r>
              <a:rPr lang="vi-VN" sz="2000" dirty="0" smtClean="0">
                <a:latin typeface="+mj-lt"/>
              </a:rPr>
              <a:t> care descriu proprietăţile elementului</a:t>
            </a:r>
            <a:r>
              <a:rPr lang="ro-RO" sz="2000" dirty="0" smtClean="0">
                <a:latin typeface="+mj-lt"/>
              </a:rPr>
              <a:t>,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um ar fi stilul: culoarea, mărimea, etc.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Atributele sunt separate prin spa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iu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urmate de semnul egal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=</a:t>
            </a:r>
            <a:r>
              <a:rPr lang="vi-VN" sz="2000" dirty="0" smtClean="0">
                <a:latin typeface="+mj-lt"/>
              </a:rPr>
              <a:t>", dup</a:t>
            </a:r>
            <a:r>
              <a:rPr lang="ro-RO" sz="2000" dirty="0" smtClean="0">
                <a:latin typeface="+mj-lt"/>
              </a:rPr>
              <a:t>ă</a:t>
            </a:r>
            <a:r>
              <a:rPr lang="vi-VN" sz="2000" dirty="0" smtClean="0">
                <a:latin typeface="+mj-lt"/>
              </a:rPr>
              <a:t> care sunt scrise, </a:t>
            </a:r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ntre ghilimele (" ") </a:t>
            </a:r>
            <a:r>
              <a:rPr lang="vi-VN" sz="2000" b="1" dirty="0" smtClean="0">
                <a:latin typeface="+mj-lt"/>
              </a:rPr>
              <a:t>valorile atributelor</a:t>
            </a:r>
            <a:r>
              <a:rPr lang="vi-VN" sz="2000" dirty="0" smtClean="0">
                <a:latin typeface="+mj-lt"/>
              </a:rPr>
              <a:t>.</a:t>
            </a:r>
            <a:br>
              <a:rPr lang="vi-VN" sz="2000" dirty="0" smtClean="0">
                <a:latin typeface="+mj-lt"/>
              </a:rPr>
            </a:br>
            <a:r>
              <a:rPr lang="vi-VN" sz="2000" dirty="0" smtClean="0">
                <a:latin typeface="+mj-lt"/>
              </a:rPr>
              <a:t>- Astfel, o eticheta HTML poate con</a:t>
            </a:r>
            <a:r>
              <a:rPr lang="ro-RO" sz="2000" dirty="0" smtClean="0">
                <a:latin typeface="+mj-lt"/>
              </a:rPr>
              <a:t>ț</a:t>
            </a:r>
            <a:r>
              <a:rPr lang="vi-VN" sz="2000" dirty="0" smtClean="0">
                <a:latin typeface="+mj-lt"/>
              </a:rPr>
              <a:t>ine elementul de identificare, atribute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valori.</a:t>
            </a:r>
            <a:br>
              <a:rPr lang="vi-VN" sz="2000" dirty="0" smtClean="0">
                <a:latin typeface="+mj-lt"/>
              </a:rPr>
            </a:br>
            <a:endParaRPr lang="ro-RO" sz="2000" dirty="0" smtClean="0">
              <a:latin typeface="+mj-lt"/>
            </a:endParaRPr>
          </a:p>
          <a:p>
            <a:r>
              <a:rPr lang="ro-RO" sz="2000" dirty="0" smtClean="0">
                <a:latin typeface="+mj-lt"/>
              </a:rPr>
              <a:t>Î</a:t>
            </a:r>
            <a:r>
              <a:rPr lang="vi-VN" sz="2000" dirty="0" smtClean="0">
                <a:latin typeface="+mj-lt"/>
              </a:rPr>
              <a:t>n urmatorul exemplu elementul este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DIV</a:t>
            </a:r>
            <a:r>
              <a:rPr lang="vi-VN" sz="2000" dirty="0" smtClean="0">
                <a:latin typeface="+mj-lt"/>
              </a:rPr>
              <a:t> atributul 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style</a:t>
            </a:r>
            <a:r>
              <a:rPr lang="vi-VN" sz="2000" dirty="0" smtClean="0">
                <a:latin typeface="+mj-lt"/>
              </a:rPr>
              <a:t> </a:t>
            </a:r>
            <a:r>
              <a:rPr lang="ro-RO" sz="2000" dirty="0" smtClean="0">
                <a:latin typeface="+mj-lt"/>
              </a:rPr>
              <a:t>ș</a:t>
            </a:r>
            <a:r>
              <a:rPr lang="vi-VN" sz="2000" dirty="0" smtClean="0">
                <a:latin typeface="+mj-lt"/>
              </a:rPr>
              <a:t>i valoarea "</a:t>
            </a:r>
            <a:r>
              <a:rPr lang="vi-VN" sz="2000" b="1" dirty="0" smtClean="0">
                <a:solidFill>
                  <a:srgbClr val="C00000"/>
                </a:solidFill>
                <a:latin typeface="+mj-lt"/>
              </a:rPr>
              <a:t>color:blue;</a:t>
            </a:r>
            <a:r>
              <a:rPr lang="vi-VN" sz="2000" dirty="0" smtClean="0">
                <a:latin typeface="+mj-lt"/>
              </a:rPr>
              <a:t>": </a:t>
            </a:r>
            <a:r>
              <a:rPr lang="vi-VN" sz="2000" b="1" dirty="0" smtClean="0">
                <a:solidFill>
                  <a:srgbClr val="0070C0"/>
                </a:solidFill>
              </a:rPr>
              <a:t>Exemplu: 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&lt;DIV style="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color:blue;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"&gt;</a:t>
            </a:r>
            <a:r>
              <a:rPr lang="vi-VN" sz="2000" dirty="0" smtClean="0">
                <a:solidFill>
                  <a:srgbClr val="0070C0"/>
                </a:solidFill>
                <a:latin typeface="+mj-lt"/>
              </a:rPr>
              <a:t>Acest text va fi albastru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&lt;/DIV&gt;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ATRIBUTUL </a:t>
            </a:r>
            <a:r>
              <a:rPr lang="ro-RO" b="1" dirty="0" smtClean="0">
                <a:solidFill>
                  <a:srgbClr val="FF0000"/>
                </a:solidFill>
              </a:rPr>
              <a:t>START</a:t>
            </a:r>
            <a:r>
              <a:rPr lang="ro-RO" b="1" dirty="0" smtClean="0"/>
              <a:t> și </a:t>
            </a:r>
            <a:r>
              <a:rPr lang="ro-RO" b="1" dirty="0" smtClean="0">
                <a:solidFill>
                  <a:srgbClr val="FF0000"/>
                </a:solidFill>
              </a:rPr>
              <a:t>REVERSED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specifica</a:t>
            </a:r>
            <a:r>
              <a:rPr lang="en-US" sz="2000" dirty="0" smtClean="0"/>
              <a:t> num</a:t>
            </a:r>
            <a:r>
              <a:rPr lang="ro-RO" sz="2000" dirty="0" smtClean="0"/>
              <a:t>ă</a:t>
            </a:r>
            <a:r>
              <a:rPr lang="en-US" sz="2000" dirty="0" err="1" smtClean="0"/>
              <a:t>rul</a:t>
            </a:r>
            <a:r>
              <a:rPr lang="en-US" sz="2000" dirty="0" smtClean="0"/>
              <a:t> de </a:t>
            </a:r>
            <a:r>
              <a:rPr lang="ro-RO" sz="2000" dirty="0" smtClean="0"/>
              <a:t>î</a:t>
            </a:r>
            <a:r>
              <a:rPr lang="en-US" sz="2000" dirty="0" err="1" smtClean="0"/>
              <a:t>nceput</a:t>
            </a:r>
            <a:r>
              <a:rPr lang="en-US" sz="2000" dirty="0" smtClean="0"/>
              <a:t> al </a:t>
            </a:r>
            <a:r>
              <a:rPr lang="en-US" sz="2000" dirty="0" err="1" smtClean="0"/>
              <a:t>numerot</a:t>
            </a:r>
            <a:r>
              <a:rPr lang="ro-RO" sz="2000" dirty="0" smtClean="0"/>
              <a:t>ă</a:t>
            </a:r>
            <a:r>
              <a:rPr lang="en-US" sz="2000" dirty="0" err="1" smtClean="0"/>
              <a:t>rii</a:t>
            </a:r>
            <a:r>
              <a:rPr lang="en-US" sz="2000" dirty="0" smtClean="0"/>
              <a:t> </a:t>
            </a:r>
            <a:r>
              <a:rPr lang="en-US" sz="2000" dirty="0" err="1" smtClean="0"/>
              <a:t>printr</a:t>
            </a:r>
            <a:r>
              <a:rPr lang="en-US" sz="2000" dirty="0" smtClean="0"/>
              <a:t>-o </a:t>
            </a:r>
            <a:r>
              <a:rPr lang="en-US" sz="2000" dirty="0" err="1" smtClean="0"/>
              <a:t>valoare</a:t>
            </a:r>
            <a:r>
              <a:rPr lang="en-US" sz="2000" dirty="0" smtClean="0"/>
              <a:t> </a:t>
            </a:r>
            <a:r>
              <a:rPr lang="en-US" sz="2000" dirty="0" err="1" smtClean="0"/>
              <a:t>dat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atributului</a:t>
            </a:r>
            <a:r>
              <a:rPr lang="en-US" sz="2000" dirty="0" smtClean="0"/>
              <a:t>: </a:t>
            </a:r>
            <a:r>
              <a:rPr lang="en-US" sz="2000" b="1" dirty="0" smtClean="0"/>
              <a:t>start</a:t>
            </a:r>
            <a:r>
              <a:rPr lang="en-US" sz="2000" dirty="0" smtClean="0"/>
              <a:t>.</a:t>
            </a:r>
            <a:r>
              <a:rPr lang="ro-RO" sz="2000" dirty="0" smtClean="0"/>
              <a:t> </a:t>
            </a:r>
            <a:r>
              <a:rPr lang="en-US" sz="2000" dirty="0" err="1" smtClean="0"/>
              <a:t>Numerotarea</a:t>
            </a:r>
            <a:r>
              <a:rPr lang="en-US" sz="2000" dirty="0" smtClean="0"/>
              <a:t>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inversa</a:t>
            </a:r>
            <a:r>
              <a:rPr lang="en-US" sz="2000" dirty="0" smtClean="0"/>
              <a:t> </a:t>
            </a:r>
            <a:r>
              <a:rPr lang="en-US" sz="2000" dirty="0" err="1" smtClean="0"/>
              <a:t>aplic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: </a:t>
            </a:r>
            <a:r>
              <a:rPr lang="en-US" sz="2000" b="1" dirty="0" smtClean="0"/>
              <a:t>reversed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OL cu start </a:t>
            </a:r>
            <a:r>
              <a:rPr lang="en-US" b="1" dirty="0" err="1" smtClean="0">
                <a:solidFill>
                  <a:srgbClr val="C00000"/>
                </a:solidFill>
              </a:rPr>
              <a:t>si</a:t>
            </a:r>
            <a:r>
              <a:rPr lang="en-US" b="1" dirty="0" smtClean="0">
                <a:solidFill>
                  <a:srgbClr val="C00000"/>
                </a:solidFill>
              </a:rPr>
              <a:t> reversed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OL cu start='3'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start='3'&gt;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ro-RO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Alta </a:t>
            </a:r>
            <a:r>
              <a:rPr lang="en-US" b="1" dirty="0" err="1" smtClean="0">
                <a:solidFill>
                  <a:srgbClr val="0070C0"/>
                </a:solidFill>
              </a:rPr>
              <a:t>lista</a:t>
            </a:r>
            <a:r>
              <a:rPr lang="en-US" b="1" dirty="0" smtClean="0">
                <a:solidFill>
                  <a:srgbClr val="0070C0"/>
                </a:solidFill>
              </a:rPr>
              <a:t>: type='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', start='3'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reversed: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type='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' start='3' reversed&gt;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283968" y="39330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780928"/>
            <a:ext cx="34294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BLOCURI DE LISTE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 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Elementele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li</a:t>
            </a:r>
            <a:r>
              <a:rPr lang="en-US" sz="2000" b="1" dirty="0" smtClean="0"/>
              <a:t>&gt; </a:t>
            </a:r>
            <a:r>
              <a:rPr lang="en-US" sz="2000" dirty="0" err="1" smtClean="0"/>
              <a:t>sunt</a:t>
            </a:r>
            <a:r>
              <a:rPr lang="en-US" sz="2000" dirty="0" smtClean="0"/>
              <a:t> de tip bloc, </a:t>
            </a:r>
            <a:r>
              <a:rPr lang="ro-R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ele</a:t>
            </a:r>
            <a:r>
              <a:rPr lang="en-US" sz="2000" dirty="0" smtClean="0"/>
              <a:t> se pot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tag-</a:t>
            </a:r>
            <a:r>
              <a:rPr lang="en-US" sz="2000" dirty="0" err="1" smtClean="0"/>
              <a:t>uri</a:t>
            </a:r>
            <a:r>
              <a:rPr lang="en-US" sz="2000" dirty="0" smtClean="0"/>
              <a:t> de tip bloc </a:t>
            </a:r>
            <a:endParaRPr lang="ro-RO" sz="2000" dirty="0" smtClean="0"/>
          </a:p>
          <a:p>
            <a:r>
              <a:rPr lang="en-US" sz="2000" dirty="0" smtClean="0"/>
              <a:t>(&lt;p&gt;, &lt;/div&gt;, &lt;pre&gt;, etc.) </a:t>
            </a:r>
            <a:r>
              <a:rPr lang="ro-RO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chiar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ul</a:t>
            </a:r>
            <a:r>
              <a:rPr lang="en-US" sz="2000" b="1" dirty="0" smtClean="0"/>
              <a:t>&gt;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ol</a:t>
            </a:r>
            <a:r>
              <a:rPr lang="en-US" sz="2000" b="1" dirty="0" smtClean="0"/>
              <a:t>&gt;.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it-IT" dirty="0" smtClean="0"/>
              <a:t>&lt;</a:t>
            </a:r>
            <a:r>
              <a:rPr lang="it-IT" b="1" dirty="0" smtClean="0">
                <a:solidFill>
                  <a:srgbClr val="0070C0"/>
                </a:solidFill>
              </a:rPr>
              <a:t>h4&gt;</a:t>
            </a:r>
            <a:r>
              <a:rPr lang="it-IT" b="1" dirty="0" smtClean="0">
                <a:solidFill>
                  <a:srgbClr val="C00000"/>
                </a:solidFill>
              </a:rPr>
              <a:t>Exemplu liste imbricate</a:t>
            </a:r>
            <a:r>
              <a:rPr lang="it-IT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it-IT" b="1" dirty="0" smtClean="0">
                <a:solidFill>
                  <a:srgbClr val="0070C0"/>
                </a:solidFill>
              </a:rPr>
              <a:t>&lt;ol&gt;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&lt;li&gt;&lt;p&gt;Acesta e un paragraph&lt;br&gt;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it-IT" b="1" dirty="0" smtClean="0">
                <a:solidFill>
                  <a:srgbClr val="0070C0"/>
                </a:solidFill>
              </a:rPr>
              <a:t>O noua linie...&lt;/p&gt;&lt;/li&gt;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&lt;li&gt;Tutorial HTML: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&lt;ul type='square'&gt;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&lt;li&gt;Lista UL imbricata.&lt;/li&gt;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&lt;li&gt;Alta lista imbricata.&lt;/li&gt;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&lt;/ul&gt;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&lt;li&gt;Rabdare cu Iubire, si invers.&lt;/li&gt;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it-IT" b="1" dirty="0" smtClean="0">
                <a:solidFill>
                  <a:srgbClr val="0070C0"/>
                </a:solidFill>
              </a:rPr>
              <a:t>&lt;/ol&gt;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644008" y="40050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068960"/>
            <a:ext cx="34480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DE DEFINIȚII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DL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err="1" smtClean="0"/>
              <a:t>Elementul</a:t>
            </a:r>
            <a:r>
              <a:rPr lang="en-US" sz="2000" dirty="0" smtClean="0"/>
              <a:t> HTML </a:t>
            </a:r>
            <a:r>
              <a:rPr lang="en-US" sz="2000" b="1" dirty="0" smtClean="0">
                <a:solidFill>
                  <a:srgbClr val="FF0000"/>
                </a:solidFill>
              </a:rPr>
              <a:t>&lt;dl&gt; ... &lt;/dl&gt;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impreun</a:t>
            </a:r>
            <a:r>
              <a:rPr lang="ro-RO" sz="2000" dirty="0" smtClean="0"/>
              <a:t>ă</a:t>
            </a:r>
            <a:r>
              <a:rPr lang="en-US" sz="2000" dirty="0" smtClean="0"/>
              <a:t> cu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definirea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ncadrarea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de </a:t>
            </a:r>
            <a:r>
              <a:rPr lang="en-US" sz="2000" dirty="0" err="1" smtClean="0"/>
              <a:t>defini</a:t>
            </a:r>
            <a:r>
              <a:rPr lang="ro-RO" sz="2000" dirty="0" smtClean="0"/>
              <a:t>ț</a:t>
            </a:r>
            <a:r>
              <a:rPr lang="en-US" sz="2000" dirty="0" smtClean="0"/>
              <a:t>ii.</a:t>
            </a:r>
            <a:endParaRPr lang="ro-RO" sz="2000" dirty="0" smtClean="0"/>
          </a:p>
          <a:p>
            <a:pPr algn="just"/>
            <a:r>
              <a:rPr lang="en-US" sz="2000" dirty="0" smtClean="0"/>
              <a:t>-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... &lt;/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smtClean="0"/>
              <a:t>define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elementul</a:t>
            </a:r>
            <a:r>
              <a:rPr lang="en-US" sz="2000" dirty="0" smtClean="0"/>
              <a:t> din </a:t>
            </a:r>
            <a:r>
              <a:rPr lang="en-US" sz="2000" dirty="0" err="1" smtClean="0"/>
              <a:t>lista</a:t>
            </a:r>
            <a:r>
              <a:rPr lang="en-US" sz="2000" dirty="0" smtClean="0"/>
              <a:t> care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defini</a:t>
            </a:r>
            <a:r>
              <a:rPr lang="ro-RO" sz="2000" dirty="0" smtClean="0"/>
              <a:t>ț</a:t>
            </a:r>
            <a:r>
              <a:rPr lang="en-US" sz="2000" dirty="0" smtClean="0"/>
              <a:t>ii. </a:t>
            </a: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preceda</a:t>
            </a:r>
            <a:r>
              <a:rPr lang="ro-RO" sz="2000" dirty="0" smtClean="0"/>
              <a:t>t</a:t>
            </a:r>
            <a:r>
              <a:rPr lang="en-US" sz="2000" dirty="0" smtClean="0"/>
              <a:t> de </a:t>
            </a:r>
            <a:r>
              <a:rPr lang="en-US" sz="2000" dirty="0" err="1" smtClean="0"/>
              <a:t>unul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 ... &lt;/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descrierea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elementului</a:t>
            </a:r>
            <a:r>
              <a:rPr lang="en-US" sz="2000" dirty="0" smtClean="0"/>
              <a:t> </a:t>
            </a:r>
            <a:r>
              <a:rPr lang="en-US" sz="2000" dirty="0" err="1" smtClean="0"/>
              <a:t>definit</a:t>
            </a:r>
            <a:r>
              <a:rPr lang="en-US" sz="2000" dirty="0" smtClean="0"/>
              <a:t>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cu DL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&gt;HTML&lt;/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- Hyper Text Markup Language&lt;/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- </a:t>
            </a:r>
            <a:r>
              <a:rPr lang="en-US" b="1" dirty="0" err="1" smtClean="0">
                <a:solidFill>
                  <a:srgbClr val="0070C0"/>
                </a:solidFill>
              </a:rPr>
              <a:t>Limbaj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pentru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pagini</a:t>
            </a:r>
            <a:r>
              <a:rPr lang="en-US" b="1" dirty="0" smtClean="0">
                <a:solidFill>
                  <a:srgbClr val="0070C0"/>
                </a:solidFill>
              </a:rPr>
              <a:t> web&lt;/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&gt;Dog&lt;/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&gt;dog = </a:t>
            </a:r>
            <a:r>
              <a:rPr lang="en-US" b="1" dirty="0" err="1" smtClean="0">
                <a:solidFill>
                  <a:srgbClr val="0070C0"/>
                </a:solidFill>
              </a:rPr>
              <a:t>caine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&gt;animal de casa&lt;/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&lt;/dl&gt;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16016" y="407707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8923" y="3717032"/>
            <a:ext cx="3235077" cy="20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ro-RO" b="1" dirty="0" smtClean="0"/>
              <a:t> – Liste de tip acordeon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HTML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specific</a:t>
            </a:r>
            <a:r>
              <a:rPr lang="ro-RO" sz="2000" dirty="0" smtClean="0"/>
              <a:t>ă</a:t>
            </a:r>
            <a:r>
              <a:rPr lang="en-US" sz="2000" dirty="0" smtClean="0"/>
              <a:t> un </a:t>
            </a:r>
            <a:r>
              <a:rPr lang="en-US" sz="2000" dirty="0" err="1" smtClean="0"/>
              <a:t>cadru</a:t>
            </a:r>
            <a:r>
              <a:rPr lang="en-US" sz="2000" dirty="0" smtClean="0"/>
              <a:t> cu </a:t>
            </a:r>
            <a:r>
              <a:rPr lang="en-US" sz="2000" dirty="0" err="1" smtClean="0"/>
              <a:t>detalii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</a:t>
            </a:r>
            <a:r>
              <a:rPr lang="en-US" sz="2000" dirty="0" err="1" smtClean="0"/>
              <a:t>utilizatorul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deschide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nchide</a:t>
            </a:r>
            <a:r>
              <a:rPr lang="en-US" sz="2000" dirty="0" smtClean="0"/>
              <a:t> dup</a:t>
            </a:r>
            <a:r>
              <a:rPr lang="ro-RO" sz="2000" dirty="0" smtClean="0"/>
              <a:t>ă</a:t>
            </a:r>
            <a:r>
              <a:rPr lang="en-US" sz="2000" dirty="0" smtClean="0"/>
              <a:t> cum </a:t>
            </a:r>
            <a:r>
              <a:rPr lang="en-US" sz="2000" dirty="0" err="1" smtClean="0"/>
              <a:t>vrea</a:t>
            </a:r>
            <a:r>
              <a:rPr lang="en-US" sz="2000" dirty="0" smtClean="0"/>
              <a:t>.</a:t>
            </a:r>
            <a:endParaRPr lang="ro-RO" sz="2000" dirty="0" smtClean="0"/>
          </a:p>
          <a:p>
            <a:pPr algn="just">
              <a:buFontTx/>
              <a:buChar char="-"/>
            </a:pPr>
            <a:r>
              <a:rPr lang="ro-RO" sz="2000" dirty="0" smtClean="0"/>
              <a:t> </a:t>
            </a:r>
            <a:r>
              <a:rPr lang="en-US" sz="2000" dirty="0" err="1" smtClean="0"/>
              <a:t>Acest</a:t>
            </a:r>
            <a:r>
              <a:rPr lang="en-US" sz="2000" dirty="0" smtClean="0"/>
              <a:t> element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interactive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</a:t>
            </a:r>
            <a:r>
              <a:rPr lang="en-US" sz="2000" dirty="0" err="1" smtClean="0"/>
              <a:t>utilizatorul</a:t>
            </a:r>
            <a:r>
              <a:rPr lang="en-US" sz="2000" dirty="0" smtClean="0"/>
              <a:t> le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deschide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nchide</a:t>
            </a:r>
            <a:r>
              <a:rPr lang="en-US" sz="2000" dirty="0" smtClean="0"/>
              <a:t> (ca un </a:t>
            </a:r>
            <a:r>
              <a:rPr lang="en-US" sz="2000" dirty="0" err="1" smtClean="0"/>
              <a:t>efect</a:t>
            </a:r>
            <a:r>
              <a:rPr lang="en-US" sz="2000" dirty="0" smtClean="0"/>
              <a:t> tip </a:t>
            </a:r>
            <a:r>
              <a:rPr lang="en-US" sz="2000" dirty="0" err="1" smtClean="0"/>
              <a:t>acordeon</a:t>
            </a:r>
            <a:r>
              <a:rPr lang="en-US" sz="2000" dirty="0" smtClean="0"/>
              <a:t>).</a:t>
            </a:r>
            <a:endParaRPr lang="ro-RO" sz="2000" dirty="0" smtClean="0"/>
          </a:p>
          <a:p>
            <a:pPr algn="just">
              <a:buFontTx/>
              <a:buChar char="-"/>
            </a:pPr>
            <a:r>
              <a:rPr lang="ro-RO" sz="2000" dirty="0" smtClean="0"/>
              <a:t> </a:t>
            </a: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e un element de tip bloc,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contina</a:t>
            </a:r>
            <a:r>
              <a:rPr lang="en-US" sz="2000" dirty="0" smtClean="0"/>
              <a:t> </a:t>
            </a:r>
            <a:r>
              <a:rPr lang="en-US" sz="2000" dirty="0" err="1" smtClean="0"/>
              <a:t>orice</a:t>
            </a:r>
            <a:r>
              <a:rPr lang="en-US" sz="2000" dirty="0" smtClean="0"/>
              <a:t> tip de </a:t>
            </a:r>
            <a:r>
              <a:rPr lang="en-US" sz="2000" dirty="0" err="1" smtClean="0"/>
              <a:t>continut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tag-</a:t>
            </a:r>
            <a:r>
              <a:rPr lang="en-US" sz="2000" dirty="0" err="1" smtClean="0"/>
              <a:t>uri</a:t>
            </a:r>
            <a:r>
              <a:rPr lang="en-US" sz="2000" dirty="0" smtClean="0"/>
              <a:t> HTML.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tag-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details&lt;/h4&gt;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&lt;p&gt;</a:t>
            </a:r>
            <a:r>
              <a:rPr lang="en-US" b="1" dirty="0" err="1" smtClean="0">
                <a:solidFill>
                  <a:srgbClr val="0070C0"/>
                </a:solidFill>
              </a:rPr>
              <a:t>Acesta</a:t>
            </a:r>
            <a:r>
              <a:rPr lang="en-US" b="1" dirty="0" smtClean="0">
                <a:solidFill>
                  <a:srgbClr val="0070C0"/>
                </a:solidFill>
              </a:rPr>
              <a:t> e un </a:t>
            </a:r>
            <a:r>
              <a:rPr lang="en-US" b="1" dirty="0" err="1" smtClean="0">
                <a:solidFill>
                  <a:srgbClr val="0070C0"/>
                </a:solidFill>
              </a:rPr>
              <a:t>paragraf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adaugat</a:t>
            </a:r>
            <a:r>
              <a:rPr lang="en-US" b="1" dirty="0" smtClean="0">
                <a:solidFill>
                  <a:srgbClr val="0070C0"/>
                </a:solidFill>
              </a:rPr>
              <a:t> in tag-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details.&lt;/p&gt;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827584" y="58052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661248"/>
            <a:ext cx="2016224" cy="80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4499992" y="587727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013176"/>
            <a:ext cx="2389885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ro-RO" b="1" dirty="0" smtClean="0"/>
              <a:t> </a:t>
            </a:r>
            <a:r>
              <a:rPr lang="en-US" b="1" dirty="0" smtClean="0"/>
              <a:t>&amp;</a:t>
            </a:r>
            <a:r>
              <a:rPr lang="ro-RO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SUMMARY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RO" sz="2000" dirty="0" smtClean="0"/>
              <a:t>Î</a:t>
            </a:r>
            <a:r>
              <a:rPr lang="en-US" sz="2000" dirty="0" smtClean="0"/>
              <a:t>n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se </a:t>
            </a:r>
            <a:r>
              <a:rPr lang="en-US" sz="2000" dirty="0" err="1" smtClean="0"/>
              <a:t>poatea</a:t>
            </a:r>
            <a:r>
              <a:rPr lang="en-US" sz="2000" dirty="0" smtClean="0"/>
              <a:t>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</a:t>
            </a:r>
            <a:r>
              <a:rPr lang="en-US" sz="2000" dirty="0" smtClean="0"/>
              <a:t> un tag </a:t>
            </a:r>
            <a:r>
              <a:rPr lang="en-US" sz="2000" b="1" dirty="0" smtClean="0"/>
              <a:t>&lt;summary&gt;</a:t>
            </a:r>
            <a:r>
              <a:rPr lang="en-US" sz="2000" dirty="0" smtClean="0"/>
              <a:t> care specific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partea</a:t>
            </a:r>
            <a:r>
              <a:rPr lang="en-US" sz="2000" dirty="0" smtClean="0"/>
              <a:t> </a:t>
            </a:r>
            <a:r>
              <a:rPr lang="en-US" sz="2000" dirty="0" err="1" smtClean="0"/>
              <a:t>vizibil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clic</a:t>
            </a:r>
            <a:r>
              <a:rPr lang="en-US" sz="2000" dirty="0" smtClean="0"/>
              <a:t> ca s</a:t>
            </a:r>
            <a:r>
              <a:rPr lang="ro-RO" sz="2000" dirty="0" smtClean="0"/>
              <a:t>ă</a:t>
            </a:r>
            <a:r>
              <a:rPr lang="en-US" sz="2000" dirty="0" smtClean="0"/>
              <a:t> se </a:t>
            </a:r>
            <a:r>
              <a:rPr lang="en-US" sz="2000" dirty="0" err="1" smtClean="0"/>
              <a:t>deschid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</a:t>
            </a:r>
            <a:r>
              <a:rPr lang="ro-RO" sz="2000" dirty="0" smtClean="0"/>
              <a:t>ă</a:t>
            </a:r>
            <a:r>
              <a:rPr lang="en-US" sz="2000" dirty="0" smtClean="0"/>
              <a:t> 'details'. </a:t>
            </a:r>
            <a:endParaRPr lang="ro-RO" sz="2000" dirty="0" smtClean="0"/>
          </a:p>
          <a:p>
            <a:pPr algn="just"/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ro-MD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details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summary&lt;/h4&gt;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Clic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pentru</a:t>
            </a:r>
            <a:r>
              <a:rPr lang="en-US" b="1" dirty="0" smtClean="0">
                <a:solidFill>
                  <a:srgbClr val="0070C0"/>
                </a:solidFill>
              </a:rPr>
              <a:t> a </a:t>
            </a:r>
            <a:r>
              <a:rPr lang="en-US" b="1" dirty="0" err="1" smtClean="0">
                <a:solidFill>
                  <a:srgbClr val="0070C0"/>
                </a:solidFill>
              </a:rPr>
              <a:t>vedea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detaliile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Daruieste</a:t>
            </a:r>
            <a:r>
              <a:rPr lang="en-US" b="1" dirty="0" smtClean="0">
                <a:solidFill>
                  <a:srgbClr val="0070C0"/>
                </a:solidFill>
              </a:rPr>
              <a:t> Pace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Bucurie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vei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primi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Fericire</a:t>
            </a:r>
            <a:r>
              <a:rPr lang="en-US" b="1" dirty="0" smtClean="0">
                <a:solidFill>
                  <a:srgbClr val="0070C0"/>
                </a:solidFill>
              </a:rPr>
              <a:t>.&lt;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         </a:t>
            </a:r>
            <a:r>
              <a:rPr lang="en-US" b="1" dirty="0" err="1" smtClean="0">
                <a:solidFill>
                  <a:srgbClr val="0070C0"/>
                </a:solidFill>
              </a:rPr>
              <a:t>Iarta</a:t>
            </a:r>
            <a:r>
              <a:rPr lang="en-US" b="1" dirty="0" smtClean="0">
                <a:solidFill>
                  <a:srgbClr val="0070C0"/>
                </a:solidFill>
              </a:rPr>
              <a:t>(-</a:t>
            </a:r>
            <a:r>
              <a:rPr lang="en-US" b="1" dirty="0" err="1" smtClean="0">
                <a:solidFill>
                  <a:srgbClr val="0070C0"/>
                </a:solidFill>
              </a:rPr>
              <a:t>te</a:t>
            </a:r>
            <a:r>
              <a:rPr lang="en-US" b="1" dirty="0" smtClean="0">
                <a:solidFill>
                  <a:srgbClr val="0070C0"/>
                </a:solidFill>
              </a:rPr>
              <a:t>), </a:t>
            </a:r>
            <a:r>
              <a:rPr lang="en-US" b="1" dirty="0" err="1" smtClean="0">
                <a:solidFill>
                  <a:srgbClr val="0070C0"/>
                </a:solidFill>
              </a:rPr>
              <a:t>multumeste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iubeste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primesti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cum </a:t>
            </a:r>
            <a:r>
              <a:rPr lang="en-US" b="1" dirty="0" err="1" smtClean="0">
                <a:solidFill>
                  <a:srgbClr val="0070C0"/>
                </a:solidFill>
              </a:rPr>
              <a:t>daruiesti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827584" y="58052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4355976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667677"/>
            <a:ext cx="2160240" cy="71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941168"/>
            <a:ext cx="3291525" cy="183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48872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SUMMARY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C00000"/>
                </a:solidFill>
              </a:rPr>
              <a:t>&lt;OPEN&gt;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err="1" smtClean="0"/>
              <a:t>poate</a:t>
            </a:r>
            <a:r>
              <a:rPr lang="en-US" sz="2000" dirty="0" smtClean="0"/>
              <a:t> s</a:t>
            </a:r>
            <a:r>
              <a:rPr lang="ro-RO" sz="2000" dirty="0" smtClean="0"/>
              <a:t>ă</a:t>
            </a:r>
            <a:r>
              <a:rPr lang="en-US" sz="2000" dirty="0" smtClean="0"/>
              <a:t> con</a:t>
            </a:r>
            <a:r>
              <a:rPr lang="ro-RO" sz="2000" dirty="0" smtClean="0"/>
              <a:t>ț</a:t>
            </a:r>
            <a:r>
              <a:rPr lang="en-US" sz="2000" dirty="0" smtClean="0"/>
              <a:t>in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atributele</a:t>
            </a:r>
            <a:r>
              <a:rPr lang="en-US" sz="2000" dirty="0" smtClean="0"/>
              <a:t> standard (id, class, style)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open</a:t>
            </a:r>
            <a:r>
              <a:rPr lang="en-US" sz="2000" dirty="0" smtClean="0"/>
              <a:t>. 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open</a:t>
            </a:r>
            <a:r>
              <a:rPr lang="en-US" sz="2000" dirty="0" smtClean="0"/>
              <a:t> e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ugat</a:t>
            </a:r>
            <a:r>
              <a:rPr lang="en-US" sz="2000" dirty="0" smtClean="0"/>
              <a:t>, face </a:t>
            </a:r>
            <a:r>
              <a:rPr lang="en-US" sz="2000" dirty="0" err="1" smtClean="0"/>
              <a:t>elementul</a:t>
            </a:r>
            <a:r>
              <a:rPr lang="en-US" sz="2000" dirty="0" smtClean="0"/>
              <a:t> details </a:t>
            </a:r>
            <a:r>
              <a:rPr lang="en-US" sz="2000" dirty="0" err="1" smtClean="0"/>
              <a:t>vizibil</a:t>
            </a:r>
            <a:r>
              <a:rPr lang="en-US" sz="2000" dirty="0" smtClean="0"/>
              <a:t> (</a:t>
            </a:r>
            <a:r>
              <a:rPr lang="en-US" sz="2000" dirty="0" err="1" smtClean="0"/>
              <a:t>deschis</a:t>
            </a:r>
            <a:r>
              <a:rPr lang="en-US" sz="2000" dirty="0" smtClean="0"/>
              <a:t>).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details open&lt;/h4&gt;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 open&gt;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Astazi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este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Mereu</a:t>
            </a:r>
            <a:r>
              <a:rPr lang="en-US" b="1" dirty="0" smtClean="0">
                <a:solidFill>
                  <a:srgbClr val="0070C0"/>
                </a:solidFill>
              </a:rPr>
              <a:t>, o </a:t>
            </a:r>
            <a:r>
              <a:rPr lang="en-US" b="1" dirty="0" err="1" smtClean="0">
                <a:solidFill>
                  <a:srgbClr val="0070C0"/>
                </a:solidFill>
              </a:rPr>
              <a:t>zi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minunata</a:t>
            </a:r>
            <a:r>
              <a:rPr lang="en-US" b="1" dirty="0" smtClean="0">
                <a:solidFill>
                  <a:srgbClr val="0070C0"/>
                </a:solidFill>
              </a:rPr>
              <a:t>.&lt;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	         </a:t>
            </a:r>
            <a:r>
              <a:rPr lang="en-US" b="1" dirty="0" smtClean="0">
                <a:solidFill>
                  <a:srgbClr val="0070C0"/>
                </a:solidFill>
              </a:rPr>
              <a:t>Prima </a:t>
            </a:r>
            <a:r>
              <a:rPr lang="en-US" b="1" dirty="0" err="1" smtClean="0">
                <a:solidFill>
                  <a:srgbClr val="0070C0"/>
                </a:solidFill>
              </a:rPr>
              <a:t>zi</a:t>
            </a:r>
            <a:r>
              <a:rPr lang="en-US" b="1" dirty="0" smtClean="0">
                <a:solidFill>
                  <a:srgbClr val="0070C0"/>
                </a:solidFill>
              </a:rPr>
              <a:t> din </a:t>
            </a:r>
            <a:r>
              <a:rPr lang="en-US" b="1" dirty="0" err="1" smtClean="0">
                <a:solidFill>
                  <a:srgbClr val="0070C0"/>
                </a:solidFill>
              </a:rPr>
              <a:t>restul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vietii</a:t>
            </a:r>
            <a:r>
              <a:rPr lang="en-US" b="1" dirty="0" smtClean="0">
                <a:solidFill>
                  <a:srgbClr val="0070C0"/>
                </a:solidFill>
              </a:rPr>
              <a:t> tale.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Cerinte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Sistem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&lt;p&gt;O </a:t>
            </a:r>
            <a:r>
              <a:rPr lang="en-US" b="1" dirty="0" err="1" smtClean="0">
                <a:solidFill>
                  <a:srgbClr val="0070C0"/>
                </a:solidFill>
              </a:rPr>
              <a:t>minte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linistita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inima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curata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suflet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iubitor</a:t>
            </a:r>
            <a:r>
              <a:rPr lang="en-US" b="1" dirty="0" smtClean="0">
                <a:solidFill>
                  <a:srgbClr val="0070C0"/>
                </a:solidFill>
              </a:rPr>
              <a:t>.&lt;/p&gt;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D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755576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139952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157192"/>
            <a:ext cx="2376860" cy="155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869160"/>
            <a:ext cx="2105025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427168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Structura</a:t>
            </a:r>
            <a:r>
              <a:rPr lang="en-US" b="1" dirty="0" smtClean="0"/>
              <a:t> </a:t>
            </a:r>
            <a:r>
              <a:rPr lang="en-US" b="1" dirty="0" err="1" smtClean="0"/>
              <a:t>documentului</a:t>
            </a:r>
            <a:r>
              <a:rPr lang="en-US" b="1" dirty="0" smtClean="0"/>
              <a:t> HTML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052736"/>
            <a:ext cx="89289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vi-VN" sz="2200" dirty="0" smtClean="0">
                <a:latin typeface="+mj-lt"/>
              </a:rPr>
              <a:t>Un document (fi</a:t>
            </a:r>
            <a:r>
              <a:rPr lang="ro-RO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ier) HTML este alc</a:t>
            </a:r>
            <a:r>
              <a:rPr lang="ro-MD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tuit din mai multe elemente 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atributele lor.</a:t>
            </a:r>
            <a:br>
              <a:rPr lang="vi-VN" sz="2200" dirty="0" smtClean="0">
                <a:latin typeface="+mj-lt"/>
              </a:rPr>
            </a:br>
            <a:r>
              <a:rPr lang="vi-VN" sz="2200" dirty="0" smtClean="0">
                <a:latin typeface="+mj-lt"/>
              </a:rPr>
              <a:t>- La început un element HTML cuprinde (înconjoară ) datele documentului. Acest element conţine dou</a:t>
            </a:r>
            <a:r>
              <a:rPr lang="ro-MD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sub-elemente principale: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. </a:t>
            </a:r>
            <a:endParaRPr lang="ro-MD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D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HEAD</a:t>
            </a:r>
            <a:r>
              <a:rPr lang="vi-VN" sz="2200" dirty="0" smtClean="0">
                <a:latin typeface="+mj-lt"/>
              </a:rPr>
              <a:t> se poate ad</a:t>
            </a:r>
            <a:r>
              <a:rPr lang="ro-MD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uga titlul paginii web 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alte elemente numite metatag-uri, precum 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scripturi JavaScript 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i stil-uri CSS. </a:t>
            </a:r>
            <a:endParaRPr lang="ro-MD" sz="2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o-MD" sz="2200" dirty="0" smtClean="0">
                <a:latin typeface="+mj-lt"/>
              </a:rPr>
              <a:t> Î</a:t>
            </a:r>
            <a:r>
              <a:rPr lang="vi-VN" sz="2200" dirty="0" smtClean="0">
                <a:latin typeface="+mj-lt"/>
              </a:rPr>
              <a:t>n </a:t>
            </a:r>
            <a:r>
              <a:rPr lang="vi-VN" sz="2200" b="1" dirty="0" smtClean="0">
                <a:latin typeface="+mj-lt"/>
              </a:rPr>
              <a:t>BODY</a:t>
            </a:r>
            <a:r>
              <a:rPr lang="vi-VN" sz="2200" dirty="0" smtClean="0">
                <a:latin typeface="+mj-lt"/>
              </a:rPr>
              <a:t> se adaug</a:t>
            </a:r>
            <a:r>
              <a:rPr lang="ro-MD" sz="2200" dirty="0" smtClean="0">
                <a:latin typeface="+mj-lt"/>
              </a:rPr>
              <a:t>ă</a:t>
            </a:r>
            <a:r>
              <a:rPr lang="vi-VN" sz="2200" dirty="0" smtClean="0">
                <a:latin typeface="+mj-lt"/>
              </a:rPr>
              <a:t> con</a:t>
            </a:r>
            <a:r>
              <a:rPr lang="ro-MD" sz="2200" dirty="0" smtClean="0">
                <a:latin typeface="+mj-lt"/>
              </a:rPr>
              <a:t>ţ</a:t>
            </a:r>
            <a:r>
              <a:rPr lang="vi-VN" sz="2200" dirty="0" smtClean="0">
                <a:latin typeface="+mj-lt"/>
              </a:rPr>
              <a:t>inutul documentului care va fi afi</a:t>
            </a:r>
            <a:r>
              <a:rPr lang="ro-MD" sz="2200" dirty="0" smtClean="0">
                <a:latin typeface="+mj-lt"/>
              </a:rPr>
              <a:t>ş</a:t>
            </a:r>
            <a:r>
              <a:rPr lang="vi-VN" sz="2200" dirty="0" smtClean="0">
                <a:latin typeface="+mj-lt"/>
              </a:rPr>
              <a:t>at </a:t>
            </a:r>
            <a:r>
              <a:rPr lang="ro-MD" sz="2200" dirty="0" smtClean="0">
                <a:latin typeface="+mj-lt"/>
              </a:rPr>
              <a:t>î</a:t>
            </a:r>
            <a:r>
              <a:rPr lang="vi-VN" sz="2200" dirty="0" smtClean="0">
                <a:latin typeface="+mj-lt"/>
              </a:rPr>
              <a:t>n pagina web.</a:t>
            </a:r>
            <a:br>
              <a:rPr lang="vi-VN" sz="2200" dirty="0" smtClean="0">
                <a:latin typeface="+mj-lt"/>
              </a:rPr>
            </a:br>
            <a:r>
              <a:rPr lang="vi-VN" sz="2200" b="1" dirty="0" smtClean="0">
                <a:solidFill>
                  <a:srgbClr val="0070C0"/>
                </a:solidFill>
                <a:latin typeface="+mj-lt"/>
              </a:rPr>
              <a:t>Exemplu:</a:t>
            </a:r>
          </a:p>
          <a:p>
            <a:r>
              <a:rPr lang="vi-VN" sz="2000" dirty="0" smtClean="0">
                <a:solidFill>
                  <a:srgbClr val="C00000"/>
                </a:solidFill>
              </a:rPr>
              <a:t>&lt;!DOCTYPE 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&lt;html&gt;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&lt;title&gt;Titlu Documentului&lt;/title&gt;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&lt;/head&gt;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   Continutul paginii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  &lt;/body&gt;</a:t>
            </a:r>
            <a:br>
              <a:rPr lang="vi-VN" sz="2000" dirty="0" smtClean="0">
                <a:solidFill>
                  <a:srgbClr val="C00000"/>
                </a:solidFill>
              </a:rPr>
            </a:br>
            <a:r>
              <a:rPr lang="vi-VN" sz="2000" dirty="0" smtClean="0">
                <a:solidFill>
                  <a:srgbClr val="C00000"/>
                </a:solidFill>
              </a:rPr>
              <a:t>&lt;/html&gt;</a:t>
            </a:r>
            <a:endParaRPr lang="vi-VN" sz="20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3752"/>
            <a:ext cx="7704856" cy="926976"/>
          </a:xfrm>
        </p:spPr>
        <p:txBody>
          <a:bodyPr>
            <a:noAutofit/>
          </a:bodyPr>
          <a:lstStyle/>
          <a:p>
            <a:r>
              <a:rPr lang="it-IT" sz="3300" b="1" dirty="0" smtClean="0"/>
              <a:t>Structura general</a:t>
            </a:r>
            <a:r>
              <a:rPr lang="ro-MD" sz="3300" b="1" dirty="0" smtClean="0"/>
              <a:t>ă</a:t>
            </a:r>
            <a:r>
              <a:rPr lang="it-IT" sz="3300" b="1" dirty="0" smtClean="0"/>
              <a:t> a unui document HTML</a:t>
            </a:r>
            <a:endParaRPr lang="en-US" sz="33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908720"/>
            <a:ext cx="8928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" b="1" dirty="0" smtClean="0">
                <a:solidFill>
                  <a:srgbClr val="C00000"/>
                </a:solidFill>
              </a:rPr>
              <a:t>&lt;!DOCTYPE html&gt;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b="1" dirty="0" smtClean="0">
                <a:solidFill>
                  <a:srgbClr val="C00000"/>
                </a:solidFill>
              </a:rPr>
              <a:t>&lt;html&gt;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</a:t>
            </a:r>
            <a:r>
              <a:rPr lang="vi-VN" sz="1700" b="1" dirty="0" smtClean="0">
                <a:solidFill>
                  <a:srgbClr val="C00000"/>
                </a:solidFill>
              </a:rPr>
              <a:t> &lt;HEAD&gt; </a:t>
            </a:r>
            <a:r>
              <a:rPr lang="vi-VN" sz="1700" dirty="0" smtClean="0"/>
              <a:t>Acesta are </a:t>
            </a:r>
            <a:r>
              <a:rPr lang="ro-MD" sz="1700" dirty="0" smtClean="0"/>
              <a:t>ş</a:t>
            </a:r>
            <a:r>
              <a:rPr lang="vi-VN" sz="1700" dirty="0" smtClean="0"/>
              <a:t>i el mai multe sub-elemente:</a:t>
            </a:r>
            <a:br>
              <a:rPr lang="vi-VN" sz="1700" dirty="0" smtClean="0"/>
            </a:br>
            <a:r>
              <a:rPr lang="vi-VN" sz="1700" dirty="0" smtClean="0"/>
              <a:t>       </a:t>
            </a:r>
            <a:r>
              <a:rPr lang="vi-VN" sz="1700" dirty="0" smtClean="0">
                <a:solidFill>
                  <a:srgbClr val="C00000"/>
                </a:solidFill>
              </a:rPr>
              <a:t> </a:t>
            </a:r>
            <a:r>
              <a:rPr lang="vi-VN" sz="1700" b="1" dirty="0" smtClean="0">
                <a:solidFill>
                  <a:srgbClr val="C00000"/>
                </a:solidFill>
              </a:rPr>
              <a:t>&lt;TITLE&gt; </a:t>
            </a:r>
            <a:r>
              <a:rPr lang="vi-VN" sz="1700" dirty="0" smtClean="0"/>
              <a:t>Aici se scrie titlul documentului, c</a:t>
            </a:r>
            <a:r>
              <a:rPr lang="ro-MD" sz="1700" dirty="0" smtClean="0"/>
              <a:t>â</a:t>
            </a:r>
            <a:r>
              <a:rPr lang="vi-VN" sz="1700" dirty="0" smtClean="0"/>
              <a:t>t mai sugestiv, </a:t>
            </a:r>
            <a:r>
              <a:rPr lang="ro-MD" sz="1700" dirty="0" smtClean="0"/>
              <a:t>ş</a:t>
            </a:r>
            <a:r>
              <a:rPr lang="vi-VN" sz="1700" dirty="0" smtClean="0"/>
              <a:t>i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&lt;/TITLE&gt;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&lt;BASE&gt; </a:t>
            </a:r>
            <a:r>
              <a:rPr lang="vi-VN" sz="1700" dirty="0" smtClean="0"/>
              <a:t>Poate fi folosit pentru a înregistra locaţia documentului </a:t>
            </a:r>
            <a:r>
              <a:rPr lang="ro-MD" sz="1700" dirty="0" smtClean="0"/>
              <a:t>î</a:t>
            </a:r>
            <a:r>
              <a:rPr lang="vi-VN" sz="1700" dirty="0" smtClean="0"/>
              <a:t>n forma URL. (Necesar dac</a:t>
            </a:r>
            <a:r>
              <a:rPr lang="ro-MD" sz="1700" dirty="0" smtClean="0"/>
              <a:t>ă</a:t>
            </a:r>
            <a:r>
              <a:rPr lang="vi-VN" sz="1700" dirty="0" smtClean="0"/>
              <a:t> documentul nu este accesat </a:t>
            </a:r>
            <a:r>
              <a:rPr lang="ro-MD" sz="1700" dirty="0" smtClean="0"/>
              <a:t>î</a:t>
            </a:r>
            <a:r>
              <a:rPr lang="vi-VN" sz="1700" dirty="0" smtClean="0"/>
              <a:t>n locaţia lui original</a:t>
            </a:r>
            <a:r>
              <a:rPr lang="ro-MD" sz="1700" dirty="0" smtClean="0"/>
              <a:t>ă</a:t>
            </a:r>
            <a:r>
              <a:rPr lang="vi-VN" sz="1700" dirty="0" smtClean="0"/>
              <a:t>).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&lt;/BASE&gt;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&lt;LINK&gt; </a:t>
            </a:r>
            <a:r>
              <a:rPr lang="vi-VN" sz="1700" dirty="0" smtClean="0"/>
              <a:t>Indic</a:t>
            </a:r>
            <a:r>
              <a:rPr lang="ro-MD" sz="1700" dirty="0" smtClean="0"/>
              <a:t>ă</a:t>
            </a:r>
            <a:r>
              <a:rPr lang="vi-VN" sz="1700" dirty="0" smtClean="0"/>
              <a:t> o relaţie dintre document </a:t>
            </a:r>
            <a:r>
              <a:rPr lang="ro-MD" sz="1700" dirty="0" smtClean="0"/>
              <a:t>ş</a:t>
            </a:r>
            <a:r>
              <a:rPr lang="vi-VN" sz="1700" dirty="0" smtClean="0"/>
              <a:t>i alte obiecte de pe WEB.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&lt;/LINK&gt;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&lt;META&gt; </a:t>
            </a:r>
            <a:r>
              <a:rPr lang="vi-VN" sz="1700" dirty="0" smtClean="0"/>
              <a:t> Aici sunt scrise informaţii cum ar fi tastatura (limbaj) folosit</a:t>
            </a:r>
            <a:r>
              <a:rPr lang="ro-MD" sz="1700" dirty="0" smtClean="0"/>
              <a:t>ă</a:t>
            </a:r>
            <a:r>
              <a:rPr lang="vi-VN" sz="1700" dirty="0" smtClean="0"/>
              <a:t>, descrierea </a:t>
            </a:r>
            <a:r>
              <a:rPr lang="ro-MD" sz="1700" dirty="0" smtClean="0"/>
              <a:t>ş</a:t>
            </a:r>
            <a:r>
              <a:rPr lang="vi-VN" sz="1700" dirty="0" smtClean="0"/>
              <a:t>i cuvinte cheie care pot fi găsite de motoarele de căutare.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&lt;/META&gt;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</a:t>
            </a:r>
            <a:r>
              <a:rPr lang="vi-VN" sz="1700" dirty="0" smtClean="0"/>
              <a:t>Conţine oricare din JavaScript sau VB Script.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    </a:t>
            </a:r>
            <a:r>
              <a:rPr lang="vi-VN" sz="1700" b="1" dirty="0" smtClean="0">
                <a:solidFill>
                  <a:srgbClr val="C00000"/>
                </a:solidFill>
              </a:rPr>
              <a:t>&lt;STYLE&gt; </a:t>
            </a:r>
            <a:r>
              <a:rPr lang="vi-VN" sz="1700" dirty="0" smtClean="0"/>
              <a:t>Conţine informaţii privind stilul, grafica informaţiilor care vor apărea pe pagin</a:t>
            </a:r>
            <a:r>
              <a:rPr lang="ro-MD" sz="1700" dirty="0" smtClean="0"/>
              <a:t>ă</a:t>
            </a:r>
            <a:r>
              <a:rPr lang="vi-VN" sz="1700" dirty="0" smtClean="0"/>
              <a:t>. Se încheie cu </a:t>
            </a:r>
            <a:r>
              <a:rPr lang="vi-VN" sz="1700" b="1" dirty="0" smtClean="0">
                <a:solidFill>
                  <a:srgbClr val="C00000"/>
                </a:solidFill>
              </a:rPr>
              <a:t>&lt;/STYLE&gt;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    Aici se încheie elementele adaugate </a:t>
            </a:r>
            <a:r>
              <a:rPr lang="ro-MD" sz="1700" dirty="0" smtClean="0"/>
              <a:t>î</a:t>
            </a:r>
            <a:r>
              <a:rPr lang="vi-VN" sz="1700" dirty="0" smtClean="0"/>
              <a:t>n HEAD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&lt;/HEAD&gt;</a:t>
            </a:r>
            <a:r>
              <a:rPr lang="vi-VN" sz="1700" dirty="0" smtClean="0">
                <a:solidFill>
                  <a:srgbClr val="C00000"/>
                </a:solidFill>
              </a:rPr>
              <a:t/>
            </a:r>
            <a:br>
              <a:rPr lang="vi-VN" sz="1700" dirty="0" smtClean="0">
                <a:solidFill>
                  <a:srgbClr val="C00000"/>
                </a:solidFill>
              </a:rPr>
            </a:br>
            <a:r>
              <a:rPr lang="vi-VN" sz="1700" dirty="0" smtClean="0">
                <a:solidFill>
                  <a:srgbClr val="C00000"/>
                </a:solidFill>
              </a:rPr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&lt;BODY&gt; </a:t>
            </a:r>
            <a:r>
              <a:rPr lang="vi-VN" sz="1700" dirty="0" smtClean="0"/>
              <a:t>Etichetele HTML </a:t>
            </a:r>
            <a:r>
              <a:rPr lang="ro-MD" sz="1700" dirty="0" smtClean="0"/>
              <a:t>ş</a:t>
            </a:r>
            <a:r>
              <a:rPr lang="vi-VN" sz="1700" dirty="0" smtClean="0"/>
              <a:t>i continutul documentului care va fi afi</a:t>
            </a:r>
            <a:r>
              <a:rPr lang="ro-MD" sz="1700" dirty="0" smtClean="0"/>
              <a:t>ş</a:t>
            </a:r>
            <a:r>
              <a:rPr lang="vi-VN" sz="1700" dirty="0" smtClean="0"/>
              <a:t>at </a:t>
            </a:r>
            <a:r>
              <a:rPr lang="ro-MD" sz="1700" dirty="0" smtClean="0"/>
              <a:t>î</a:t>
            </a:r>
            <a:r>
              <a:rPr lang="vi-VN" sz="1700" dirty="0" smtClean="0"/>
              <a:t>n pagina web sunt incluse </a:t>
            </a:r>
            <a:r>
              <a:rPr lang="ro-MD" sz="1700" dirty="0" smtClean="0"/>
              <a:t>î</a:t>
            </a:r>
            <a:r>
              <a:rPr lang="vi-VN" sz="1700" dirty="0" smtClean="0"/>
              <a:t>n acest element. Aici pot fi puse </a:t>
            </a:r>
            <a:r>
              <a:rPr lang="ro-MD" sz="1700" dirty="0" smtClean="0"/>
              <a:t>ş</a:t>
            </a:r>
            <a:r>
              <a:rPr lang="vi-VN" sz="1700" dirty="0" smtClean="0"/>
              <a:t>i elemente cum ar fi: </a:t>
            </a:r>
            <a:r>
              <a:rPr lang="vi-VN" sz="1700" b="1" dirty="0" smtClean="0">
                <a:solidFill>
                  <a:srgbClr val="C00000"/>
                </a:solidFill>
              </a:rPr>
              <a:t>&lt;SCRIPT&gt; &lt;/SCRIPT&gt;</a:t>
            </a:r>
            <a:r>
              <a:rPr lang="vi-VN" sz="1700" dirty="0" smtClean="0"/>
              <a:t/>
            </a:r>
            <a:br>
              <a:rPr lang="vi-VN" sz="1700" dirty="0" smtClean="0"/>
            </a:br>
            <a:r>
              <a:rPr lang="vi-VN" sz="1700" dirty="0" smtClean="0"/>
              <a:t>Se încheie cu</a:t>
            </a:r>
            <a:br>
              <a:rPr lang="vi-VN" sz="1700" dirty="0" smtClean="0"/>
            </a:br>
            <a:r>
              <a:rPr lang="vi-VN" sz="1700" dirty="0" smtClean="0"/>
              <a:t>    </a:t>
            </a:r>
            <a:r>
              <a:rPr lang="vi-VN" sz="1700" b="1" dirty="0" smtClean="0">
                <a:solidFill>
                  <a:srgbClr val="C00000"/>
                </a:solidFill>
              </a:rPr>
              <a:t>&lt;/BODY&gt;</a:t>
            </a:r>
            <a:br>
              <a:rPr lang="vi-VN" sz="1700" b="1" dirty="0" smtClean="0">
                <a:solidFill>
                  <a:srgbClr val="C00000"/>
                </a:solidFill>
              </a:rPr>
            </a:br>
            <a:r>
              <a:rPr lang="vi-VN" sz="1700" b="1" dirty="0" smtClean="0">
                <a:solidFill>
                  <a:srgbClr val="C00000"/>
                </a:solidFill>
              </a:rPr>
              <a:t>    &lt;/HTML&gt;</a:t>
            </a:r>
            <a:endParaRPr lang="vi-VN" sz="17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Crearea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bazei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început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unui</a:t>
            </a:r>
            <a:r>
              <a:rPr lang="en-US" sz="3600" b="1" dirty="0" smtClean="0"/>
              <a:t> document</a:t>
            </a:r>
            <a:r>
              <a:rPr lang="ro-MD" sz="3600" b="1" dirty="0" smtClean="0"/>
              <a:t>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HTML con</a:t>
            </a:r>
            <a:r>
              <a:rPr lang="ro-MD" sz="2400" dirty="0" smtClean="0"/>
              <a:t>ţ</a:t>
            </a:r>
            <a:r>
              <a:rPr lang="en-US" sz="2400" dirty="0" err="1" smtClean="0"/>
              <a:t>ine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sigure</a:t>
            </a:r>
            <a:r>
              <a:rPr lang="en-US" sz="2400" dirty="0" smtClean="0"/>
              <a:t>, </a:t>
            </a:r>
            <a:r>
              <a:rPr lang="en-US" sz="2400" dirty="0" err="1" smtClean="0"/>
              <a:t>generale</a:t>
            </a:r>
            <a:r>
              <a:rPr lang="en-US" sz="2400" dirty="0" smtClean="0"/>
              <a:t>, care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crearea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document HTML.</a:t>
            </a:r>
            <a:r>
              <a:rPr lang="ro-MD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început</a:t>
            </a:r>
            <a:r>
              <a:rPr lang="en-US" sz="2400" dirty="0" smtClean="0"/>
              <a:t> </a:t>
            </a:r>
            <a:r>
              <a:rPr lang="en-US" sz="2400" dirty="0" err="1" smtClean="0"/>
              <a:t>deschide</a:t>
            </a:r>
            <a:r>
              <a:rPr lang="ro-MD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MD" sz="2400" dirty="0" smtClean="0"/>
              <a:t>ţ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NotePad</a:t>
            </a:r>
            <a:r>
              <a:rPr lang="en-US" sz="2400" dirty="0" smtClean="0"/>
              <a:t> </a:t>
            </a:r>
            <a:r>
              <a:rPr lang="ro-MD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scrie</a:t>
            </a:r>
            <a:r>
              <a:rPr lang="ro-MD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structura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baz</a:t>
            </a:r>
            <a:r>
              <a:rPr lang="ro-MD" sz="2400" dirty="0" smtClean="0"/>
              <a:t>ă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 web. </a:t>
            </a:r>
            <a:r>
              <a:rPr lang="en-US" sz="2400" dirty="0" err="1" smtClean="0"/>
              <a:t>Aceasta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:</a:t>
            </a:r>
            <a:endParaRPr lang="ro-MD" sz="2400" dirty="0" smtClean="0"/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&lt;!DOCTYPE html&gt;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&lt;html&gt;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&lt;head&gt;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&lt;title&gt; </a:t>
            </a:r>
            <a:r>
              <a:rPr lang="en-US" sz="2400" dirty="0" err="1" smtClean="0"/>
              <a:t>Titlul</a:t>
            </a:r>
            <a:r>
              <a:rPr lang="en-US" sz="2400" dirty="0" smtClean="0">
                <a:solidFill>
                  <a:srgbClr val="0070C0"/>
                </a:solidFill>
              </a:rPr>
              <a:t> &lt;/title&gt;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&lt;/head&gt;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&lt;body&gt;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&lt;h1&gt;</a:t>
            </a:r>
            <a:r>
              <a:rPr lang="en-US" sz="2400" dirty="0" err="1" smtClean="0"/>
              <a:t>Titlu</a:t>
            </a:r>
            <a:r>
              <a:rPr lang="en-US" sz="2400" dirty="0" smtClean="0"/>
              <a:t> </a:t>
            </a:r>
            <a:r>
              <a:rPr lang="en-US" sz="2400" dirty="0" err="1" smtClean="0"/>
              <a:t>afisat</a:t>
            </a:r>
            <a:r>
              <a:rPr lang="en-US" sz="2400" dirty="0" smtClean="0"/>
              <a:t> in </a:t>
            </a:r>
            <a:r>
              <a:rPr lang="en-US" sz="2400" dirty="0" err="1" smtClean="0"/>
              <a:t>pagina</a:t>
            </a:r>
            <a:r>
              <a:rPr lang="en-US" sz="2400" dirty="0" smtClean="0">
                <a:solidFill>
                  <a:srgbClr val="0070C0"/>
                </a:solidFill>
              </a:rPr>
              <a:t>&lt;/h1&gt;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070C0"/>
                </a:solidFill>
              </a:rPr>
              <a:t>Continut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&lt;/body&gt; </a:t>
            </a:r>
            <a:endParaRPr lang="ro-MD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&lt;/html&gt;</a:t>
            </a:r>
            <a:endParaRPr lang="vi-VN" sz="2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ro-MD" sz="3600" b="1" dirty="0" err="1" smtClean="0"/>
              <a:t>C</a:t>
            </a:r>
            <a:r>
              <a:rPr lang="en-US" sz="3600" b="1" dirty="0" err="1" smtClean="0"/>
              <a:t>ulori</a:t>
            </a:r>
            <a:r>
              <a:rPr lang="en-US" sz="3600" b="1" dirty="0" smtClean="0"/>
              <a:t> </a:t>
            </a:r>
            <a:r>
              <a:rPr lang="ro-MD" sz="3600" b="1" dirty="0" smtClean="0"/>
              <a:t>acceptate î</a:t>
            </a:r>
            <a:r>
              <a:rPr lang="en-US" sz="3600" b="1" dirty="0" smtClean="0"/>
              <a:t>n HTML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96752"/>
            <a:ext cx="87849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9330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 smtClean="0"/>
              <a:t>Tabelul de culori în HTML</a:t>
            </a:r>
            <a:r>
              <a:rPr lang="ro-MD" dirty="0" smtClean="0"/>
              <a:t>: </a:t>
            </a:r>
            <a:r>
              <a:rPr lang="ro-MD" dirty="0" smtClean="0">
                <a:hlinkClick r:id="rId4"/>
              </a:rPr>
              <a:t>http://ghidweb.3x.ro/tabel%20culori%20html.html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Culoarea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textului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MD" sz="2400" dirty="0" smtClean="0"/>
              <a:t>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color din "</a:t>
            </a:r>
            <a:r>
              <a:rPr lang="en-US" sz="2400" b="1" dirty="0" smtClean="0"/>
              <a:t>style</a:t>
            </a:r>
            <a:r>
              <a:rPr lang="en-US" sz="2400" dirty="0" smtClean="0"/>
              <a:t>" </a:t>
            </a:r>
            <a:r>
              <a:rPr lang="en-US" sz="2400" dirty="0" err="1" smtClean="0"/>
              <a:t>controleaz</a:t>
            </a:r>
            <a:r>
              <a:rPr lang="ro-MD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. 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Acesta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afecta</a:t>
            </a:r>
            <a:r>
              <a:rPr lang="en-US" sz="2400" dirty="0" smtClean="0"/>
              <a:t> tot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din document care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colorat</a:t>
            </a:r>
            <a:r>
              <a:rPr lang="en-US" sz="2400" dirty="0" smtClean="0"/>
              <a:t> de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. 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standard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text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Negru</a:t>
            </a:r>
            <a:r>
              <a:rPr lang="en-US" sz="2400" dirty="0" smtClean="0"/>
              <a:t>. 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 </a:t>
            </a:r>
            <a:r>
              <a:rPr lang="ro-MD" sz="2400" dirty="0" smtClean="0"/>
              <a:t>Mai jos aveţi un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ro-MD" sz="2400" dirty="0" smtClean="0"/>
              <a:t>î</a:t>
            </a:r>
            <a:r>
              <a:rPr lang="en-US" sz="2400" dirty="0" smtClean="0"/>
              <a:t>n care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fondului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albastru</a:t>
            </a:r>
            <a:r>
              <a:rPr lang="en-US" sz="2400" dirty="0" smtClean="0"/>
              <a:t> </a:t>
            </a:r>
            <a:r>
              <a:rPr lang="ro-MD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culoarea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ro</a:t>
            </a:r>
            <a:r>
              <a:rPr lang="ro-MD" sz="2400" dirty="0" smtClean="0"/>
              <a:t>ş</a:t>
            </a:r>
            <a:r>
              <a:rPr lang="en-US" sz="2400" dirty="0" smtClean="0"/>
              <a:t>u: </a:t>
            </a:r>
            <a:endParaRPr lang="ro-MD" sz="2400" dirty="0" smtClean="0"/>
          </a:p>
          <a:p>
            <a:pPr algn="just">
              <a:buFontTx/>
              <a:buChar char="-"/>
            </a:pPr>
            <a:endParaRPr lang="ro-MD" sz="2400" b="1" dirty="0" smtClean="0">
              <a:solidFill>
                <a:srgbClr val="C00000"/>
              </a:solidFill>
              <a:latin typeface="+mj-lt"/>
            </a:endParaRPr>
          </a:p>
          <a:p>
            <a:pPr algn="just"/>
            <a:endParaRPr lang="ro-MD" sz="2400" b="1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&lt;body</a:t>
            </a:r>
            <a:r>
              <a:rPr lang="ro-MD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style="background-color:#0000fe; color:#fe0000;"&gt;</a:t>
            </a:r>
            <a:r>
              <a:rPr lang="en-US" sz="2200" dirty="0" smtClean="0"/>
              <a:t>Con</a:t>
            </a:r>
            <a:r>
              <a:rPr lang="ro-MD" sz="2200" dirty="0" smtClean="0"/>
              <a:t>ţ</a:t>
            </a:r>
            <a:r>
              <a:rPr lang="en-US" sz="2200" dirty="0" err="1" smtClean="0"/>
              <a:t>inut</a:t>
            </a:r>
            <a:r>
              <a:rPr lang="en-US" sz="2200" dirty="0" smtClean="0">
                <a:solidFill>
                  <a:srgbClr val="C00000"/>
                </a:solidFill>
              </a:rPr>
              <a:t>&lt;/body&gt;</a:t>
            </a:r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9776"/>
            <a:ext cx="7704856" cy="926976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Folosirea unei imagini ca fond pentru pagin</a:t>
            </a:r>
            <a:r>
              <a:rPr lang="ro-MD" sz="3600" b="1" dirty="0" smtClean="0"/>
              <a:t>ă</a:t>
            </a:r>
            <a:r>
              <a:rPr lang="it-IT" sz="3600" b="1" dirty="0" smtClean="0"/>
              <a:t> (background)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504" y="1333212"/>
            <a:ext cx="89289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MD" sz="2400" dirty="0" smtClean="0"/>
              <a:t> </a:t>
            </a:r>
            <a:r>
              <a:rPr lang="en-US" sz="2400" dirty="0" smtClean="0"/>
              <a:t>La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ad</a:t>
            </a:r>
            <a:r>
              <a:rPr lang="ro-MD" sz="2400" dirty="0" smtClean="0"/>
              <a:t>ă</a:t>
            </a:r>
            <a:r>
              <a:rPr lang="en-US" sz="2400" dirty="0" err="1" smtClean="0"/>
              <a:t>uga</a:t>
            </a:r>
            <a:r>
              <a:rPr lang="en-US" sz="2400" dirty="0" smtClean="0"/>
              <a:t> </a:t>
            </a:r>
            <a:r>
              <a:rPr lang="ro-MD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o imagine, cu </a:t>
            </a:r>
            <a:r>
              <a:rPr lang="en-US" sz="2400" dirty="0" err="1" smtClean="0"/>
              <a:t>proprietatea</a:t>
            </a:r>
            <a:r>
              <a:rPr lang="en-US" sz="2400" dirty="0" smtClean="0"/>
              <a:t> 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('bgimage.jpg').</a:t>
            </a:r>
            <a:br>
              <a:rPr lang="en-US" sz="2400" dirty="0" smtClean="0"/>
            </a:br>
            <a:r>
              <a:rPr lang="ro-MD" sz="2400" dirty="0" smtClean="0"/>
              <a:t>- </a:t>
            </a:r>
            <a:r>
              <a:rPr lang="en-US" sz="2400" dirty="0" err="1" smtClean="0"/>
              <a:t>Dac</a:t>
            </a:r>
            <a:r>
              <a:rPr lang="ro-MD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mic</a:t>
            </a:r>
            <a:r>
              <a:rPr lang="ro-MD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decât</a:t>
            </a:r>
            <a:r>
              <a:rPr lang="en-US" sz="2400" dirty="0" smtClean="0"/>
              <a:t> </a:t>
            </a:r>
            <a:r>
              <a:rPr lang="en-US" sz="2400" dirty="0" err="1" smtClean="0"/>
              <a:t>dimensiunile</a:t>
            </a:r>
            <a:r>
              <a:rPr lang="en-US" sz="2400" dirty="0" smtClean="0"/>
              <a:t> </a:t>
            </a:r>
            <a:r>
              <a:rPr lang="en-US" sz="2400" dirty="0" err="1" smtClean="0"/>
              <a:t>paginii</a:t>
            </a:r>
            <a:r>
              <a:rPr lang="en-US" sz="2400" dirty="0" smtClean="0"/>
              <a:t> </a:t>
            </a:r>
            <a:r>
              <a:rPr lang="en-US" sz="2400" dirty="0" err="1" smtClean="0"/>
              <a:t>atunci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multiplicat</a:t>
            </a:r>
            <a:r>
              <a:rPr lang="ro-MD" sz="2400" dirty="0" smtClean="0"/>
              <a:t>ă</a:t>
            </a:r>
            <a:r>
              <a:rPr lang="en-US" sz="2400" dirty="0" smtClean="0"/>
              <a:t> p</a:t>
            </a:r>
            <a:r>
              <a:rPr lang="ro-MD" sz="2400" dirty="0" smtClean="0"/>
              <a:t>â</a:t>
            </a:r>
            <a:r>
              <a:rPr lang="en-US" sz="2400" dirty="0" smtClean="0"/>
              <a:t>n</a:t>
            </a:r>
            <a:r>
              <a:rPr lang="ro-MD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acoperi</a:t>
            </a:r>
            <a:r>
              <a:rPr lang="en-US" sz="2400" dirty="0" smtClean="0"/>
              <a:t> </a:t>
            </a:r>
            <a:r>
              <a:rPr lang="en-US" sz="2400" dirty="0" err="1" smtClean="0"/>
              <a:t>întreg</a:t>
            </a:r>
            <a:r>
              <a:rPr lang="en-US" sz="2400" dirty="0" smtClean="0"/>
              <a:t> </a:t>
            </a:r>
            <a:r>
              <a:rPr lang="en-US" sz="2400" dirty="0" err="1" smtClean="0"/>
              <a:t>cadru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Este </a:t>
            </a:r>
            <a:r>
              <a:rPr lang="en-US" sz="2400" dirty="0" err="1" smtClean="0"/>
              <a:t>indicat</a:t>
            </a:r>
            <a:r>
              <a:rPr lang="en-US" sz="2400" dirty="0" smtClean="0"/>
              <a:t> ca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in format </a:t>
            </a:r>
            <a:r>
              <a:rPr lang="en-US" sz="2400" b="1" dirty="0" smtClean="0"/>
              <a:t>*.gif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b="1" dirty="0" smtClean="0"/>
              <a:t>*.jpg</a:t>
            </a:r>
            <a:r>
              <a:rPr lang="en-US" sz="2400" dirty="0" smtClean="0"/>
              <a:t>. 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err="1" smtClean="0"/>
              <a:t>Folosirea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un aspect pl</a:t>
            </a:r>
            <a:r>
              <a:rPr lang="ro-MD" sz="2400" dirty="0" smtClean="0"/>
              <a:t>ă</a:t>
            </a:r>
            <a:r>
              <a:rPr lang="en-US" sz="2400" dirty="0" smtClean="0"/>
              <a:t>cut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. </a:t>
            </a:r>
            <a:endParaRPr lang="ro-MD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Un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cod HTML cu imagine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background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urmatorul</a:t>
            </a:r>
            <a:r>
              <a:rPr lang="en-US" sz="2400" dirty="0" smtClean="0"/>
              <a:t>: </a:t>
            </a:r>
            <a:endParaRPr lang="ro-MD" sz="2400" dirty="0" smtClean="0"/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&lt;body style="background-</a:t>
            </a:r>
            <a:r>
              <a:rPr lang="en-US" sz="2400" dirty="0" err="1" smtClean="0">
                <a:solidFill>
                  <a:srgbClr val="C00000"/>
                </a:solidFill>
              </a:rPr>
              <a:t>image:url</a:t>
            </a:r>
            <a:r>
              <a:rPr lang="en-US" sz="2400" dirty="0" smtClean="0">
                <a:solidFill>
                  <a:srgbClr val="C00000"/>
                </a:solidFill>
              </a:rPr>
              <a:t>('bgimage.jpg');"&gt;</a:t>
            </a:r>
            <a:r>
              <a:rPr lang="en-US" sz="2400" dirty="0" smtClean="0"/>
              <a:t>Con</a:t>
            </a:r>
            <a:r>
              <a:rPr lang="ro-MD" sz="2400" dirty="0" smtClean="0"/>
              <a:t>ţ</a:t>
            </a:r>
            <a:r>
              <a:rPr lang="en-US" sz="2400" dirty="0" err="1" smtClean="0"/>
              <a:t>inut</a:t>
            </a:r>
            <a:r>
              <a:rPr lang="en-US" sz="2400" dirty="0" smtClean="0">
                <a:solidFill>
                  <a:srgbClr val="C00000"/>
                </a:solidFill>
              </a:rPr>
              <a:t>&lt;/body&gt;</a:t>
            </a:r>
            <a:endParaRPr lang="ro-MD" sz="2400" dirty="0" smtClean="0">
              <a:solidFill>
                <a:srgbClr val="C00000"/>
              </a:solidFill>
            </a:endParaRPr>
          </a:p>
          <a:p>
            <a:pPr algn="just"/>
            <a:endParaRPr lang="ro-MD" sz="2400" dirty="0" smtClean="0">
              <a:solidFill>
                <a:srgbClr val="C00000"/>
              </a:solidFill>
            </a:endParaRPr>
          </a:p>
          <a:p>
            <a:pPr algn="just"/>
            <a:r>
              <a:rPr lang="ro-MD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fondul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D" sz="2400" dirty="0" smtClean="0"/>
              <a:t>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din </a:t>
            </a:r>
            <a:r>
              <a:rPr lang="en-US" sz="2400" dirty="0" err="1" smtClean="0"/>
              <a:t>fi</a:t>
            </a:r>
            <a:r>
              <a:rPr lang="ro-MD" sz="2400" dirty="0" smtClean="0"/>
              <a:t>ş</a:t>
            </a:r>
            <a:r>
              <a:rPr lang="en-US" sz="2400" dirty="0" err="1" smtClean="0"/>
              <a:t>ierul</a:t>
            </a:r>
            <a:r>
              <a:rPr lang="en-US" sz="2400" dirty="0" smtClean="0"/>
              <a:t> "</a:t>
            </a:r>
            <a:r>
              <a:rPr lang="en-US" sz="2400" b="1" dirty="0" smtClean="0"/>
              <a:t>bgimage.jpg</a:t>
            </a:r>
            <a:r>
              <a:rPr lang="en-US" sz="2400" dirty="0" smtClean="0"/>
              <a:t>", care </a:t>
            </a:r>
            <a:r>
              <a:rPr lang="en-US" sz="2400" u="sng" dirty="0" smtClean="0">
                <a:solidFill>
                  <a:srgbClr val="C00000"/>
                </a:solidFill>
              </a:rPr>
              <a:t>s</a:t>
            </a:r>
            <a:r>
              <a:rPr lang="ro-MD" sz="2400" u="sng" dirty="0" smtClean="0">
                <a:solidFill>
                  <a:srgbClr val="C00000"/>
                </a:solidFill>
              </a:rPr>
              <a:t>ă</a:t>
            </a:r>
            <a:r>
              <a:rPr lang="en-US" sz="2400" u="sng" dirty="0" smtClean="0">
                <a:solidFill>
                  <a:srgbClr val="C00000"/>
                </a:solidFill>
              </a:rPr>
              <a:t> fie </a:t>
            </a:r>
            <a:r>
              <a:rPr lang="ro-MD" sz="2400" u="sng" dirty="0" smtClean="0">
                <a:solidFill>
                  <a:srgbClr val="C00000"/>
                </a:solidFill>
              </a:rPr>
              <a:t>î</a:t>
            </a:r>
            <a:r>
              <a:rPr lang="en-US" sz="2400" u="sng" dirty="0" smtClean="0">
                <a:solidFill>
                  <a:srgbClr val="C00000"/>
                </a:solidFill>
              </a:rPr>
              <a:t>n </a:t>
            </a:r>
            <a:r>
              <a:rPr lang="en-US" sz="2400" u="sng" dirty="0" err="1" smtClean="0">
                <a:solidFill>
                  <a:srgbClr val="C00000"/>
                </a:solidFill>
              </a:rPr>
              <a:t>acela</a:t>
            </a:r>
            <a:r>
              <a:rPr lang="ro-MD" sz="2400" u="sng" dirty="0" smtClean="0">
                <a:solidFill>
                  <a:srgbClr val="C00000"/>
                </a:solidFill>
              </a:rPr>
              <a:t>ş</a:t>
            </a:r>
            <a:r>
              <a:rPr lang="en-US" sz="2400" u="sng" dirty="0" err="1" smtClean="0">
                <a:solidFill>
                  <a:srgbClr val="C00000"/>
                </a:solidFill>
              </a:rPr>
              <a:t>i</a:t>
            </a:r>
            <a:r>
              <a:rPr lang="en-US" sz="2400" u="sng" dirty="0" smtClean="0">
                <a:solidFill>
                  <a:srgbClr val="C00000"/>
                </a:solidFill>
              </a:rPr>
              <a:t> director</a:t>
            </a:r>
            <a:r>
              <a:rPr lang="en-US" sz="2400" dirty="0" smtClean="0"/>
              <a:t>.</a:t>
            </a:r>
          </a:p>
          <a:p>
            <a:pPr algn="just"/>
            <a:endParaRPr lang="vi-VN" sz="2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2091</Words>
  <Application>Microsoft Office PowerPoint</Application>
  <PresentationFormat>Экран (4:3)</PresentationFormat>
  <Paragraphs>475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Тема Office</vt:lpstr>
      <vt:lpstr>ÎNTRODUCERE ÎN HTML (HyperText Markup Language)</vt:lpstr>
      <vt:lpstr>CUPRINS</vt:lpstr>
      <vt:lpstr>Ce este HTML?  (Hypertext Markup Language)</vt:lpstr>
      <vt:lpstr>Structura documentului HTML</vt:lpstr>
      <vt:lpstr>Structura generală a unui document HTML</vt:lpstr>
      <vt:lpstr>Crearea bazei de început a unui document HTML</vt:lpstr>
      <vt:lpstr>Culori acceptate în HTML</vt:lpstr>
      <vt:lpstr>Culoarea textului</vt:lpstr>
      <vt:lpstr>Folosirea unei imagini ca fond pentru pagină (background)</vt:lpstr>
      <vt:lpstr>FORMATAREA TEXTULUI ÎN HTML (HyperText Markup Language)</vt:lpstr>
      <vt:lpstr>CUPRINS</vt:lpstr>
      <vt:lpstr>TITLURI  &lt;Hx&gt; ... &lt;/Hx&gt;</vt:lpstr>
      <vt:lpstr>PARAGRAFE  &lt;p&gt; ... &lt;/p&gt;</vt:lpstr>
      <vt:lpstr>UN NOU RÂND  &lt;br&gt;</vt:lpstr>
      <vt:lpstr>LINIE ORIZONTALĂ  &lt;hr&gt;</vt:lpstr>
      <vt:lpstr>ALINIERE TEXT</vt:lpstr>
      <vt:lpstr>MĂRIMEA, FONTUL ŞI CULOAREA TEXTULUI</vt:lpstr>
      <vt:lpstr>BOLD, ITALIC, UNDERLINE  ŞI ALTE ELEMENTE</vt:lpstr>
      <vt:lpstr>BOLD, ITALIC, UNDERLINE  ŞI ALTE ELEMENTE</vt:lpstr>
      <vt:lpstr>ALTE TAG-URI HTML PENTRU FORMATUL TEXTULUI</vt:lpstr>
      <vt:lpstr>ALTE TAG-URI HTML PENTRU FORMATUL TEXTULUI</vt:lpstr>
      <vt:lpstr>ALTE TAG-URI HTML PENTRU FORMATUL TEXTULUI</vt:lpstr>
      <vt:lpstr>FORMATUL TEXTULUI DIACRITICE</vt:lpstr>
      <vt:lpstr>LISTE ORDONATE LISTE NEORDONATE  LISTE DE DEFINIȚII</vt:lpstr>
      <vt:lpstr>CUPRINS</vt:lpstr>
      <vt:lpstr>LISTE NEORDONATE - &lt;UL&gt;</vt:lpstr>
      <vt:lpstr>LISTE NEORDONATE - &lt;UL&gt;</vt:lpstr>
      <vt:lpstr>LISTE ORDONATE - &lt;OL&gt;</vt:lpstr>
      <vt:lpstr>TIPURI DE LISTE &lt;OL&gt;</vt:lpstr>
      <vt:lpstr>ATRIBUTUL START și REVERSED</vt:lpstr>
      <vt:lpstr>BLOCURI DE LISTE &lt;UL&gt; &lt;OL&gt;</vt:lpstr>
      <vt:lpstr>LISTE DE DEFINIȚII - &lt;DL&gt;</vt:lpstr>
      <vt:lpstr>DETAILS – Liste de tip acordeon</vt:lpstr>
      <vt:lpstr>&lt;DETAILS&gt; &amp; &lt;SUMMARY&gt;</vt:lpstr>
      <vt:lpstr>&lt;DETAILS&gt;&amp;&lt;SUMMARY&gt;&amp;&lt;OPEN&gt;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Admin</cp:lastModifiedBy>
  <cp:revision>30</cp:revision>
  <dcterms:created xsi:type="dcterms:W3CDTF">2020-07-27T17:45:27Z</dcterms:created>
  <dcterms:modified xsi:type="dcterms:W3CDTF">2022-02-16T19:34:34Z</dcterms:modified>
</cp:coreProperties>
</file>