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85" r:id="rId4"/>
    <p:sldId id="277" r:id="rId5"/>
    <p:sldId id="282" r:id="rId6"/>
    <p:sldId id="283" r:id="rId7"/>
    <p:sldId id="286" r:id="rId8"/>
    <p:sldId id="295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C55B9-09C2-41E4-92A6-DDD7456376E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F132CB-6B01-4023-B09E-5F1E4ADACE2C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A4DDB-CBF4-40C5-A7E0-C4B4122FAD2E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FBB3F-C441-404A-9FA6-C5E8EC16CE48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0FC50-B78B-4253-9040-51CC7FDD4CC8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6B7B1-8AE7-44C0-9F93-65089FAEEC03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B74EB-0B3A-449D-9AC2-B191FE81BCAD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8221B-FC3D-4647-8D69-F4F923ADB4D9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5EA8C-7745-41F9-9908-B20967BE1789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19295-7228-46AA-9C5D-4C47E2EFBC28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59799-0AEC-4673-9DF0-F95A1547B33D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7AF0533-5C27-469F-9615-604CAAA62E07}" type="datetime3">
              <a:rPr lang="zh-CN" altLang="en-US" smtClean="0"/>
              <a:pPr/>
              <a:t>2015年9月3日星期四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4" y="2060575"/>
            <a:ext cx="8320116" cy="1368425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第五次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多线程编程实验课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zh-CN" altLang="en-US" sz="3200" b="1" dirty="0" smtClean="0">
                <a:latin typeface="+mn-ea"/>
              </a:rPr>
              <a:t>清华大学计算机系</a:t>
            </a:r>
            <a:endParaRPr lang="zh-CN" altLang="zh-CN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>
            <a:spLocks noGrp="1" noChangeArrowheads="1"/>
          </p:cNvSpPr>
          <p:nvPr>
            <p:ph type="title"/>
          </p:nvPr>
        </p:nvSpPr>
        <p:spPr>
          <a:xfrm>
            <a:off x="642910" y="0"/>
            <a:ext cx="7772400" cy="914400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实验内容</a:t>
            </a:r>
            <a:r>
              <a:rPr lang="zh-CN" altLang="en-US" dirty="0" smtClean="0"/>
              <a:t>	</a:t>
            </a:r>
          </a:p>
        </p:txBody>
      </p:sp>
      <p:sp>
        <p:nvSpPr>
          <p:cNvPr id="34819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516120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编写一个即时通信程序，包括客户端和服务器端两部分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服务器能够支持来自不同机器的多个用户同时登录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用户之间可以通过服务器实现两两通讯。</a:t>
            </a:r>
          </a:p>
          <a:p>
            <a:pPr eaLnBrk="1" hangingPunct="1"/>
            <a:endParaRPr lang="zh-CN" altLang="en-US" dirty="0" smtClean="0"/>
          </a:p>
        </p:txBody>
      </p:sp>
      <p:grpSp>
        <p:nvGrpSpPr>
          <p:cNvPr id="2" name="组合 13"/>
          <p:cNvGrpSpPr/>
          <p:nvPr/>
        </p:nvGrpSpPr>
        <p:grpSpPr>
          <a:xfrm>
            <a:off x="2195736" y="3212703"/>
            <a:ext cx="4608512" cy="3168625"/>
            <a:chOff x="1187624" y="2852936"/>
            <a:chExt cx="4608512" cy="3168625"/>
          </a:xfrm>
        </p:grpSpPr>
        <p:graphicFrame>
          <p:nvGraphicFramePr>
            <p:cNvPr id="4" name="Object 12"/>
            <p:cNvGraphicFramePr>
              <a:graphicFrameLocks noChangeAspect="1"/>
            </p:cNvGraphicFramePr>
            <p:nvPr/>
          </p:nvGraphicFramePr>
          <p:xfrm>
            <a:off x="1187624" y="2924944"/>
            <a:ext cx="635840" cy="1368152"/>
          </p:xfrm>
          <a:graphic>
            <a:graphicData uri="http://schemas.openxmlformats.org/presentationml/2006/ole">
              <p:oleObj spid="_x0000_s1026" name="剪辑" r:id="rId4" imgW="1857600" imgH="3995640" progId="">
                <p:embed/>
              </p:oleObj>
            </a:graphicData>
          </a:graphic>
        </p:graphicFrame>
        <p:sp>
          <p:nvSpPr>
            <p:cNvPr id="5" name="Line 17"/>
            <p:cNvSpPr>
              <a:spLocks noChangeShapeType="1"/>
            </p:cNvSpPr>
            <p:nvPr/>
          </p:nvSpPr>
          <p:spPr bwMode="auto">
            <a:xfrm flipH="1">
              <a:off x="2627784" y="4077072"/>
              <a:ext cx="504056" cy="57606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123728" y="4581128"/>
            <a:ext cx="635000" cy="1368425"/>
          </p:xfrm>
          <a:graphic>
            <a:graphicData uri="http://schemas.openxmlformats.org/presentationml/2006/ole">
              <p:oleObj spid="_x0000_s1027" name="剪辑" r:id="rId5" imgW="1857600" imgH="3995640" progId="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153024" y="4653136"/>
            <a:ext cx="635000" cy="1368425"/>
          </p:xfrm>
          <a:graphic>
            <a:graphicData uri="http://schemas.openxmlformats.org/presentationml/2006/ole">
              <p:oleObj spid="_x0000_s1028" name="剪辑" r:id="rId6" imgW="1857600" imgH="3995640" progId="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5161136" y="2924944"/>
            <a:ext cx="635000" cy="1368425"/>
          </p:xfrm>
          <a:graphic>
            <a:graphicData uri="http://schemas.openxmlformats.org/presentationml/2006/ole">
              <p:oleObj spid="_x0000_s1029" name="剪辑" r:id="rId7" imgW="1857600" imgH="3995640" progId="">
                <p:embed/>
              </p:oleObj>
            </a:graphicData>
          </a:graphic>
        </p:graphicFrame>
        <p:pic>
          <p:nvPicPr>
            <p:cNvPr id="1030" name="Picture 6" descr="F:\Teaching\程序设计与训练\2011.summer\SVN2011\大实验\各类型服务器图标可爱图片 漂亮小图片 集合地~_files\proxy_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48744" y="2852936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1691680" y="3356992"/>
              <a:ext cx="1296144" cy="2880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3995936" y="3356992"/>
              <a:ext cx="1440160" cy="21602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 flipV="1">
              <a:off x="3923928" y="4077072"/>
              <a:ext cx="504056" cy="7200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179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pPr algn="ctr" eaLnBrk="1" hangingPunct="1"/>
            <a:r>
              <a:rPr lang="zh-CN" altLang="en-US" sz="3600" smtClean="0"/>
              <a:t>实验内容及要求</a:t>
            </a:r>
          </a:p>
        </p:txBody>
      </p:sp>
      <p:sp>
        <p:nvSpPr>
          <p:cNvPr id="35843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0768"/>
            <a:ext cx="7772400" cy="490763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服务器：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启动时能输入自己的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值和端口值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并能进行在线监听是否有客户端要求连接，如果有，接受连接请求，建立连接。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监听已有连接是否有消息需要转发，实现相关客户端的消息互发。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能在文件中维护用户列表，支持新用户添加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dirty="0" smtClean="0">
              <a:latin typeface="Arial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 advTm="5998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pPr algn="ctr" eaLnBrk="1" hangingPunct="1"/>
            <a:r>
              <a:rPr lang="zh-CN" altLang="en-US" sz="3600" smtClean="0"/>
              <a:t>实验内容及要求</a:t>
            </a:r>
          </a:p>
        </p:txBody>
      </p:sp>
      <p:sp>
        <p:nvSpPr>
          <p:cNvPr id="35843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0768"/>
            <a:ext cx="7772400" cy="4907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客户端：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能输入远程服务器的</a:t>
            </a:r>
            <a:r>
              <a:rPr lang="en-US" altLang="zh-CN" sz="20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值和端口号，并进行连接请求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当连接上后要能与服务器进行通讯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支持用户的注册、登录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可以从服务器返回用户列表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可以和任意用户聊天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 advTm="5998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457200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/>
              <a:t>实验要求</a:t>
            </a:r>
          </a:p>
        </p:txBody>
      </p:sp>
      <p:sp>
        <p:nvSpPr>
          <p:cNvPr id="37891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994848" cy="482724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只允许使用基本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Qt Socket 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API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函数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服务器使用文件维护用户列表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使用多线程实现并发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使用多线程实现多路信息通信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要求在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QT Creator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集成开发环境中完成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客户端要求图形界面，包括用户列表，已有信息显示框，待发消息编辑框。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点击用户列表中某个用户，就切换到对应的用户聊天界面</a:t>
            </a:r>
          </a:p>
        </p:txBody>
      </p:sp>
    </p:spTree>
  </p:cSld>
  <p:clrMapOvr>
    <a:masterClrMapping/>
  </p:clrMapOvr>
  <p:transition spd="slow" advTm="6270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提交材料包括：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详细设计文档（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doc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）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源代码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具体要求：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客户端和服务器端能够正确进行通讯，即任意两个客户端彼此能看到对方的消息</a:t>
            </a:r>
            <a:endParaRPr lang="en-US" altLang="zh-CN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设计文档需要涵盖：客户端、服务器端的工作流程；二者通信协议；网络通信编程框架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2251528" y="2967335"/>
            <a:ext cx="464095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zh-CN" altLang="en-US" sz="54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内容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25538"/>
            <a:ext cx="8177241" cy="5256212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多线程快速排序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r>
              <a:rPr lang="zh-CN" altLang="en-US" dirty="0" smtClean="0"/>
              <a:t>多客户端的聊天软件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76" y="188913"/>
            <a:ext cx="6542096" cy="792162"/>
          </a:xfrm>
        </p:spPr>
        <p:txBody>
          <a:bodyPr/>
          <a:lstStyle/>
          <a:p>
            <a:r>
              <a:rPr lang="zh-CN" altLang="zh-CN" dirty="0" smtClean="0"/>
              <a:t>快速排序的</a:t>
            </a:r>
            <a:r>
              <a:rPr lang="zh-CN" altLang="en-US" dirty="0" smtClean="0"/>
              <a:t>并行</a:t>
            </a:r>
            <a:r>
              <a:rPr lang="zh-CN" altLang="zh-CN" dirty="0" smtClean="0"/>
              <a:t>优化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快速排序通过将数据划分为两个数据段，再对两个数据段分别进行快速排序。</a:t>
            </a:r>
            <a:endParaRPr lang="en-US" altLang="zh-CN" sz="2800" dirty="0" smtClean="0"/>
          </a:p>
          <a:p>
            <a:r>
              <a:rPr lang="zh-CN" altLang="zh-CN" sz="2800" dirty="0" smtClean="0"/>
              <a:t>对于双核、多核处理器，排序时只有一个核心在工作，那怎么充分发挥处理器的性能呢？</a:t>
            </a:r>
          </a:p>
          <a:p>
            <a:r>
              <a:rPr lang="zh-CN" altLang="zh-CN" sz="2800" dirty="0" smtClean="0"/>
              <a:t>通过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个线程并行排序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个划分以后的数据段。下面是实现方式：</a:t>
            </a:r>
          </a:p>
          <a:p>
            <a:pPr lvl="1"/>
            <a:r>
              <a:rPr lang="en-US" altLang="zh-CN" sz="2400" dirty="0" smtClean="0"/>
              <a:t>1</a:t>
            </a:r>
            <a:r>
              <a:rPr lang="zh-CN" altLang="zh-CN" sz="2400" dirty="0" smtClean="0"/>
              <a:t>、将数据分割成两个数据段</a:t>
            </a:r>
          </a:p>
          <a:p>
            <a:pPr lvl="1"/>
            <a:r>
              <a:rPr lang="en-US" altLang="zh-CN" sz="2400" dirty="0" smtClean="0"/>
              <a:t>2</a:t>
            </a:r>
            <a:r>
              <a:rPr lang="zh-CN" altLang="zh-CN" sz="2400" dirty="0" smtClean="0"/>
              <a:t>、创建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个线程分别进行快速排序</a:t>
            </a:r>
          </a:p>
          <a:p>
            <a:pPr lvl="1"/>
            <a:r>
              <a:rPr lang="en-US" altLang="zh-CN" sz="2400" dirty="0" smtClean="0"/>
              <a:t>3</a:t>
            </a:r>
            <a:r>
              <a:rPr lang="zh-CN" altLang="zh-CN" sz="2400" dirty="0" smtClean="0"/>
              <a:t>、主线程等到子线程结束后，返回</a:t>
            </a:r>
            <a:r>
              <a:rPr lang="zh-CN" altLang="zh-CN" sz="2400" dirty="0" smtClean="0"/>
              <a:t>结果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913"/>
            <a:ext cx="6813969" cy="792162"/>
          </a:xfrm>
        </p:spPr>
        <p:txBody>
          <a:bodyPr/>
          <a:lstStyle/>
          <a:p>
            <a:r>
              <a:rPr lang="zh-CN" altLang="en-US" sz="3200" dirty="0" smtClean="0"/>
              <a:t>多线程快速排序</a:t>
            </a:r>
            <a:endParaRPr lang="zh-CN" altLang="en-US" sz="3200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Windows </a:t>
            </a:r>
            <a:r>
              <a:rPr lang="zh-CN" altLang="en-US" dirty="0" smtClean="0"/>
              <a:t>环境</a:t>
            </a:r>
            <a:r>
              <a:rPr lang="zh-CN" altLang="en-US" dirty="0"/>
              <a:t>下，编写一个</a:t>
            </a:r>
            <a:r>
              <a:rPr lang="zh-CN" altLang="en-US" dirty="0" smtClean="0"/>
              <a:t>多线程进行</a:t>
            </a:r>
            <a:r>
              <a:rPr lang="zh-CN" altLang="en-US" dirty="0"/>
              <a:t>快速排序的程序，使用的是产生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个随机数的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从数据文件中读到内存后，多线程共享数组</a:t>
            </a:r>
            <a:endParaRPr lang="zh-CN" altLang="en-US" dirty="0"/>
          </a:p>
          <a:p>
            <a:pPr lvl="1"/>
            <a:r>
              <a:rPr lang="zh-CN" altLang="en-US" dirty="0"/>
              <a:t>给出程序运行的系统资源配置，给出测试结果并对测试程序和结果做出说明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88913"/>
            <a:ext cx="6858047" cy="792162"/>
          </a:xfrm>
        </p:spPr>
        <p:txBody>
          <a:bodyPr/>
          <a:lstStyle/>
          <a:p>
            <a:r>
              <a:rPr lang="zh-CN" altLang="en-US" sz="3200" dirty="0" smtClean="0"/>
              <a:t>多线程快速排序问题</a:t>
            </a:r>
            <a:endParaRPr lang="zh-CN" altLang="en-US" sz="320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分割</a:t>
            </a:r>
            <a:r>
              <a:rPr lang="zh-CN" altLang="en-US" sz="2800" dirty="0"/>
              <a:t>的均匀程度</a:t>
            </a:r>
            <a:r>
              <a:rPr lang="zh-CN" altLang="en-US" sz="2800" dirty="0" smtClean="0"/>
              <a:t>对线程数目</a:t>
            </a:r>
            <a:r>
              <a:rPr lang="zh-CN" altLang="en-US" sz="2800" dirty="0"/>
              <a:t>和结果有什么影响？</a:t>
            </a:r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 smtClean="0"/>
              <a:t>的线程</a:t>
            </a:r>
            <a:r>
              <a:rPr lang="zh-CN" altLang="en-US" sz="2400" dirty="0"/>
              <a:t>数</a:t>
            </a:r>
            <a:r>
              <a:rPr lang="zh-CN" altLang="en-US" sz="2400" dirty="0" smtClean="0"/>
              <a:t>不同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r>
              <a:rPr lang="zh-CN" altLang="en-US" sz="2800" dirty="0"/>
              <a:t>对数据分割的均匀程度对排序的时间有何影响 </a:t>
            </a:r>
          </a:p>
          <a:p>
            <a:pPr lvl="1"/>
            <a:r>
              <a:rPr lang="zh-CN" altLang="en-US" sz="2400" dirty="0"/>
              <a:t>算法复杂度</a:t>
            </a:r>
            <a:r>
              <a:rPr lang="en-US" altLang="zh-CN" sz="2400" dirty="0"/>
              <a:t>O(log n)</a:t>
            </a:r>
            <a:r>
              <a:rPr lang="zh-CN" altLang="en-US" sz="2400" dirty="0"/>
              <a:t>到</a:t>
            </a:r>
            <a:r>
              <a:rPr lang="en-US" altLang="zh-CN" sz="2400" dirty="0"/>
              <a:t>O(n^2)</a:t>
            </a:r>
          </a:p>
          <a:p>
            <a:pPr lvl="1"/>
            <a:r>
              <a:rPr lang="zh-CN" altLang="en-US" sz="2400" dirty="0" smtClean="0"/>
              <a:t>对线程数目</a:t>
            </a:r>
            <a:r>
              <a:rPr lang="zh-CN" altLang="en-US" sz="2400" dirty="0"/>
              <a:t>也有影响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913"/>
            <a:ext cx="6956845" cy="792162"/>
          </a:xfrm>
        </p:spPr>
        <p:txBody>
          <a:bodyPr/>
          <a:lstStyle/>
          <a:p>
            <a:r>
              <a:rPr lang="zh-CN" altLang="en-US" sz="3200" dirty="0" smtClean="0"/>
              <a:t>多线程快速排序问题</a:t>
            </a:r>
            <a:endParaRPr lang="zh-CN" altLang="en-US" sz="32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分解到每个线程的排序算法应不应采用快速排序算法，为什么？</a:t>
            </a:r>
          </a:p>
          <a:p>
            <a:pPr lvl="1"/>
            <a:r>
              <a:rPr lang="zh-CN" altLang="en-US" dirty="0"/>
              <a:t>数据量小，快速排序效率不一定高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1738" y="188913"/>
            <a:ext cx="5327650" cy="792162"/>
          </a:xfrm>
        </p:spPr>
        <p:txBody>
          <a:bodyPr/>
          <a:lstStyle/>
          <a:p>
            <a:r>
              <a:rPr lang="en-US" altLang="zh-CN" dirty="0" smtClean="0"/>
              <a:t>*~*</a:t>
            </a:r>
            <a:r>
              <a:rPr lang="zh-CN" altLang="en-US" dirty="0" smtClean="0"/>
              <a:t>需要提交的材料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125538"/>
            <a:ext cx="8248679" cy="5256212"/>
          </a:xfrm>
        </p:spPr>
        <p:txBody>
          <a:bodyPr/>
          <a:lstStyle/>
          <a:p>
            <a:r>
              <a:rPr lang="zh-CN" altLang="en-US" sz="2800" dirty="0" smtClean="0"/>
              <a:t>用多线程实现快速排序的代码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线程数不同时，快速排序算法的性能比较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974" y="2060575"/>
            <a:ext cx="8320116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实验二：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	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即时通讯系统</a:t>
            </a:r>
            <a:endParaRPr kumimoji="0" lang="zh-CN" altLang="zh-CN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>
            <a:spLocks noGrp="1" noChangeArrowheads="1"/>
          </p:cNvSpPr>
          <p:nvPr>
            <p:ph type="title"/>
          </p:nvPr>
        </p:nvSpPr>
        <p:spPr>
          <a:xfrm>
            <a:off x="642910" y="0"/>
            <a:ext cx="7772400" cy="914400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实验目的</a:t>
            </a:r>
            <a:r>
              <a:rPr lang="zh-CN" altLang="en-US" dirty="0" smtClean="0"/>
              <a:t>	</a:t>
            </a:r>
          </a:p>
        </p:txBody>
      </p:sp>
      <p:sp>
        <p:nvSpPr>
          <p:cNvPr id="34819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516120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掌握更高级别的模块设计、编程实现技术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遇到一个网络编程问题，如何进行客户端、服务器端任务分工设计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如何进行客户端、服务器端之间的网络通信协议设计，包括语法、语义、时序</a:t>
            </a:r>
            <a:endParaRPr lang="en-US" altLang="zh-CN" sz="2000" dirty="0" smtClean="0">
              <a:latin typeface="Arial" pitchFamily="34" charset="0"/>
              <a:ea typeface="仿宋_GB2312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Arial" pitchFamily="34" charset="0"/>
                <a:ea typeface="仿宋_GB2312" pitchFamily="49" charset="-122"/>
              </a:rPr>
              <a:t>设计客户端、服务器端之间的网络通信动作，进行对应的通信流程规划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掌握基于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Qt Socket API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的编程方法。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掌握</a:t>
            </a:r>
            <a:r>
              <a:rPr lang="en-US" altLang="zh-CN" sz="2400" dirty="0" smtClean="0">
                <a:latin typeface="Arial" pitchFamily="34" charset="0"/>
                <a:ea typeface="仿宋_GB2312" pitchFamily="49" charset="-122"/>
              </a:rPr>
              <a:t>Qt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环境</a:t>
            </a: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下基于多线程的并发编程。</a:t>
            </a:r>
            <a:endParaRPr lang="en-US" altLang="zh-CN" sz="24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" pitchFamily="34" charset="0"/>
                <a:ea typeface="仿宋_GB2312" pitchFamily="49" charset="-122"/>
              </a:rPr>
              <a:t>掌握高级网络服务器快速响应的基本技术。</a:t>
            </a:r>
            <a:endParaRPr lang="zh-CN" altLang="en-US" dirty="0" smtClean="0"/>
          </a:p>
        </p:txBody>
      </p:sp>
    </p:spTree>
  </p:cSld>
  <p:clrMapOvr>
    <a:masterClrMapping/>
  </p:clrMapOvr>
  <p:transition spd="slow" advTm="179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4447</TotalTime>
  <Words>672</Words>
  <Application>Microsoft Office PowerPoint</Application>
  <PresentationFormat>全屏显示(4:3)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tsinghua-template</vt:lpstr>
      <vt:lpstr>剪辑</vt:lpstr>
      <vt:lpstr>第五次：多线程编程实验课</vt:lpstr>
      <vt:lpstr>内容</vt:lpstr>
      <vt:lpstr>快速排序的并行优化思路</vt:lpstr>
      <vt:lpstr>多线程快速排序</vt:lpstr>
      <vt:lpstr>多线程快速排序问题</vt:lpstr>
      <vt:lpstr>多线程快速排序问题</vt:lpstr>
      <vt:lpstr>*~*需要提交的材料</vt:lpstr>
      <vt:lpstr>幻灯片 8</vt:lpstr>
      <vt:lpstr>实验目的 </vt:lpstr>
      <vt:lpstr>实验内容 </vt:lpstr>
      <vt:lpstr>实验内容及要求</vt:lpstr>
      <vt:lpstr>实验内容及要求</vt:lpstr>
      <vt:lpstr>实验要求</vt:lpstr>
      <vt:lpstr>评分考核指标</vt:lpstr>
      <vt:lpstr>幻灯片 15</vt:lpstr>
    </vt:vector>
  </TitlesOfParts>
  <Company>MSPRC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Stevens</cp:lastModifiedBy>
  <cp:revision>211</cp:revision>
  <dcterms:created xsi:type="dcterms:W3CDTF">2010-07-18T08:18:18Z</dcterms:created>
  <dcterms:modified xsi:type="dcterms:W3CDTF">2015-09-02T23:41:30Z</dcterms:modified>
</cp:coreProperties>
</file>