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6"/>
  </p:notesMasterIdLst>
  <p:sldIdLst>
    <p:sldId id="344" r:id="rId2"/>
    <p:sldId id="410" r:id="rId3"/>
    <p:sldId id="528" r:id="rId4"/>
    <p:sldId id="411" r:id="rId5"/>
    <p:sldId id="553" r:id="rId6"/>
    <p:sldId id="493" r:id="rId7"/>
    <p:sldId id="464" r:id="rId8"/>
    <p:sldId id="465" r:id="rId9"/>
    <p:sldId id="466" r:id="rId10"/>
    <p:sldId id="486" r:id="rId11"/>
    <p:sldId id="487" r:id="rId12"/>
    <p:sldId id="488" r:id="rId13"/>
    <p:sldId id="489" r:id="rId14"/>
    <p:sldId id="490" r:id="rId15"/>
    <p:sldId id="491" r:id="rId16"/>
    <p:sldId id="530" r:id="rId17"/>
    <p:sldId id="467" r:id="rId18"/>
    <p:sldId id="412" r:id="rId19"/>
    <p:sldId id="529" r:id="rId20"/>
    <p:sldId id="468" r:id="rId21"/>
    <p:sldId id="527" r:id="rId22"/>
    <p:sldId id="483" r:id="rId23"/>
    <p:sldId id="495" r:id="rId24"/>
    <p:sldId id="496" r:id="rId25"/>
    <p:sldId id="497" r:id="rId26"/>
    <p:sldId id="498" r:id="rId27"/>
    <p:sldId id="492" r:id="rId28"/>
    <p:sldId id="502" r:id="rId29"/>
    <p:sldId id="503" r:id="rId30"/>
    <p:sldId id="559" r:id="rId31"/>
    <p:sldId id="560" r:id="rId32"/>
    <p:sldId id="561" r:id="rId33"/>
    <p:sldId id="537" r:id="rId34"/>
    <p:sldId id="505" r:id="rId35"/>
    <p:sldId id="562" r:id="rId36"/>
    <p:sldId id="485" r:id="rId37"/>
    <p:sldId id="557" r:id="rId38"/>
    <p:sldId id="554" r:id="rId39"/>
    <p:sldId id="555" r:id="rId40"/>
    <p:sldId id="556" r:id="rId41"/>
    <p:sldId id="516" r:id="rId42"/>
    <p:sldId id="519" r:id="rId43"/>
    <p:sldId id="551" r:id="rId44"/>
    <p:sldId id="543" r:id="rId45"/>
  </p:sldIdLst>
  <p:sldSz cx="9144000" cy="6858000" type="screen4x3"/>
  <p:notesSz cx="6858000" cy="9144000"/>
  <p:defaultTextStyle>
    <a:defPPr>
      <a:defRPr lang="en-US"/>
    </a:defPPr>
    <a:lvl1pPr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5pPr>
    <a:lvl6pPr marL="2286000" algn="l" defTabSz="914400" rtl="0" eaLnBrk="1" latinLnBrk="0" hangingPunct="1">
      <a:defRPr kumimoji="1" sz="2400" b="1" kern="1200">
        <a:solidFill>
          <a:srgbClr val="0033CC"/>
        </a:solidFill>
        <a:latin typeface="Times New Roman" pitchFamily="18" charset="0"/>
        <a:ea typeface="宋体" pitchFamily="2" charset="-122"/>
        <a:cs typeface="+mn-cs"/>
      </a:defRPr>
    </a:lvl6pPr>
    <a:lvl7pPr marL="2743200" algn="l" defTabSz="914400" rtl="0" eaLnBrk="1" latinLnBrk="0" hangingPunct="1">
      <a:defRPr kumimoji="1" sz="2400" b="1" kern="1200">
        <a:solidFill>
          <a:srgbClr val="0033CC"/>
        </a:solidFill>
        <a:latin typeface="Times New Roman" pitchFamily="18" charset="0"/>
        <a:ea typeface="宋体" pitchFamily="2" charset="-122"/>
        <a:cs typeface="+mn-cs"/>
      </a:defRPr>
    </a:lvl7pPr>
    <a:lvl8pPr marL="3200400" algn="l" defTabSz="914400" rtl="0" eaLnBrk="1" latinLnBrk="0" hangingPunct="1">
      <a:defRPr kumimoji="1" sz="2400" b="1" kern="1200">
        <a:solidFill>
          <a:srgbClr val="0033CC"/>
        </a:solidFill>
        <a:latin typeface="Times New Roman" pitchFamily="18" charset="0"/>
        <a:ea typeface="宋体" pitchFamily="2" charset="-122"/>
        <a:cs typeface="+mn-cs"/>
      </a:defRPr>
    </a:lvl8pPr>
    <a:lvl9pPr marL="3657600" algn="l" defTabSz="914400" rtl="0" eaLnBrk="1" latinLnBrk="0" hangingPunct="1">
      <a:defRPr kumimoji="1" sz="2400" b="1" kern="1200">
        <a:solidFill>
          <a:srgbClr val="0033CC"/>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E0802"/>
    <a:srgbClr val="FF3300"/>
    <a:srgbClr val="0033CC"/>
    <a:srgbClr val="003300"/>
    <a:srgbClr val="FFFF00"/>
    <a:srgbClr val="CC9900"/>
    <a:srgbClr val="0066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74" autoAdjust="0"/>
  </p:normalViewPr>
  <p:slideViewPr>
    <p:cSldViewPr>
      <p:cViewPr varScale="1">
        <p:scale>
          <a:sx n="74" d="100"/>
          <a:sy n="74" d="100"/>
        </p:scale>
        <p:origin x="852"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ahoma" pitchFamily="34" charset="0"/>
              </a:defRPr>
            </a:lvl1pPr>
          </a:lstStyle>
          <a:p>
            <a:pPr>
              <a:defRPr/>
            </a:pPr>
            <a:endParaRPr lang="zh-CN" altLang="en-US"/>
          </a:p>
        </p:txBody>
      </p:sp>
      <p:sp>
        <p:nvSpPr>
          <p:cNvPr id="3502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ahoma" pitchFamily="34" charset="0"/>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02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02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ahoma" pitchFamily="34" charset="0"/>
              </a:defRPr>
            </a:lvl1pPr>
          </a:lstStyle>
          <a:p>
            <a:pPr>
              <a:defRPr/>
            </a:pPr>
            <a:endParaRPr lang="en-US" altLang="zh-CN"/>
          </a:p>
        </p:txBody>
      </p:sp>
      <p:sp>
        <p:nvSpPr>
          <p:cNvPr id="3502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ahoma" pitchFamily="34" charset="0"/>
              </a:defRPr>
            </a:lvl1pPr>
          </a:lstStyle>
          <a:p>
            <a:pPr>
              <a:defRPr/>
            </a:pPr>
            <a:fld id="{4196D6AE-AA4F-4196-9AB0-1DEB13AD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ftr" sz="quarter" idx="4"/>
          </p:nvPr>
        </p:nvSpPr>
        <p:spPr>
          <a:noFill/>
        </p:spPr>
        <p:txBody>
          <a:bodyPr/>
          <a:lstStyle/>
          <a:p>
            <a:r>
              <a:rPr lang="en-US" altLang="zh-CN" smtClean="0"/>
              <a:t>CS252 S05</a:t>
            </a:r>
          </a:p>
        </p:txBody>
      </p:sp>
      <p:sp>
        <p:nvSpPr>
          <p:cNvPr id="59395" name="Rectangle 5"/>
          <p:cNvSpPr>
            <a:spLocks noGrp="1" noChangeArrowheads="1"/>
          </p:cNvSpPr>
          <p:nvPr>
            <p:ph type="sldNum" sz="quarter" idx="5"/>
          </p:nvPr>
        </p:nvSpPr>
        <p:spPr>
          <a:noFill/>
        </p:spPr>
        <p:txBody>
          <a:bodyPr/>
          <a:lstStyle/>
          <a:p>
            <a:fld id="{D15963C5-481B-4923-B434-89BD7557D632}" type="slidenum">
              <a:rPr lang="en-US" altLang="zh-CN" smtClean="0"/>
              <a:pPr/>
              <a:t>44</a:t>
            </a:fld>
            <a:endParaRPr lang="en-US" altLang="zh-CN" smtClean="0"/>
          </a:p>
        </p:txBody>
      </p:sp>
      <p:sp>
        <p:nvSpPr>
          <p:cNvPr id="59396" name="Rectangle 2"/>
          <p:cNvSpPr>
            <a:spLocks noGrp="1" noChangeArrowheads="1"/>
          </p:cNvSpPr>
          <p:nvPr>
            <p:ph type="body" idx="1"/>
          </p:nvPr>
        </p:nvSpPr>
        <p:spPr>
          <a:xfrm>
            <a:off x="1254438" y="4344358"/>
            <a:ext cx="4277049" cy="4114587"/>
          </a:xfrm>
          <a:noFill/>
          <a:ln/>
        </p:spPr>
        <p:txBody>
          <a:bodyPr lIns="88296" tIns="43373" rIns="88296" bIns="43373"/>
          <a:lstStyle/>
          <a:p>
            <a:endParaRPr lang="en-US" altLang="zh-CN" smtClean="0">
              <a:latin typeface="Arial" pitchFamily="34" charset="0"/>
            </a:endParaRPr>
          </a:p>
        </p:txBody>
      </p:sp>
      <p:sp>
        <p:nvSpPr>
          <p:cNvPr id="59397" name="Rectangle 3"/>
          <p:cNvSpPr>
            <a:spLocks noGrp="1" noRot="1" noChangeAspect="1" noChangeArrowheads="1" noTextEdit="1"/>
          </p:cNvSpPr>
          <p:nvPr>
            <p:ph type="sldImg"/>
          </p:nvPr>
        </p:nvSpPr>
        <p:spPr>
          <a:xfrm>
            <a:off x="1143000" y="685800"/>
            <a:ext cx="4573588" cy="3430588"/>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7" name="图片 16" descr="图片1.png"/>
          <p:cNvPicPr>
            <a:picLocks noChangeAspect="1"/>
          </p:cNvPicPr>
          <p:nvPr userDrawn="1"/>
        </p:nvPicPr>
        <p:blipFill>
          <a:blip r:embed="rId2" cstate="print"/>
          <a:stretch>
            <a:fillRect/>
          </a:stretch>
        </p:blipFill>
        <p:spPr>
          <a:xfrm>
            <a:off x="1492" y="0"/>
            <a:ext cx="9141016" cy="6858000"/>
          </a:xfrm>
          <a:prstGeom prst="rect">
            <a:avLst/>
          </a:prstGeom>
        </p:spPr>
      </p:pic>
      <p:sp>
        <p:nvSpPr>
          <p:cNvPr id="65548" name="Rectangle 12"/>
          <p:cNvSpPr>
            <a:spLocks noGrp="1" noChangeArrowheads="1"/>
          </p:cNvSpPr>
          <p:nvPr>
            <p:ph type="ctrTitle"/>
          </p:nvPr>
        </p:nvSpPr>
        <p:spPr>
          <a:xfrm>
            <a:off x="1142976" y="2214554"/>
            <a:ext cx="7772400" cy="1143000"/>
          </a:xfrm>
        </p:spPr>
        <p:txBody>
          <a:bodyPr/>
          <a:lstStyle>
            <a:lvl1pPr>
              <a:defRPr/>
            </a:lvl1pPr>
          </a:lstStyle>
          <a:p>
            <a:r>
              <a:rPr lang="zh-CN" altLang="en-US"/>
              <a:t>单击此处编辑母版标题样式</a:t>
            </a:r>
          </a:p>
        </p:txBody>
      </p:sp>
      <p:sp>
        <p:nvSpPr>
          <p:cNvPr id="65549" name="Rectangle 13"/>
          <p:cNvSpPr>
            <a:spLocks noGrp="1" noChangeArrowheads="1"/>
          </p:cNvSpPr>
          <p:nvPr>
            <p:ph type="subTitle" idx="1"/>
          </p:nvPr>
        </p:nvSpPr>
        <p:spPr>
          <a:xfrm>
            <a:off x="1371600" y="3886200"/>
            <a:ext cx="6400800" cy="1752600"/>
          </a:xfrm>
        </p:spPr>
        <p:txBody>
          <a:bodyPr/>
          <a:lstStyle>
            <a:lvl1pPr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215206" y="6357958"/>
            <a:ext cx="1905000" cy="457200"/>
          </a:xfrm>
        </p:spPr>
        <p:txBody>
          <a:bodyPr/>
          <a:lstStyle>
            <a:lvl1pPr>
              <a:defRPr>
                <a:solidFill>
                  <a:schemeClr val="bg2"/>
                </a:solidFill>
              </a:defRPr>
            </a:lvl1pPr>
          </a:lstStyle>
          <a:p>
            <a:pPr>
              <a:defRPr/>
            </a:pPr>
            <a:fld id="{4326EC8B-5819-4B56-AD64-E4753B85C63C}"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45E352D-7248-47E1-A107-DD615ADE415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52400"/>
            <a:ext cx="1847850" cy="5827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152400"/>
            <a:ext cx="5391150" cy="58277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BB49E0B-5498-407D-8E78-0C4B8862E5C9}"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1628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95400" y="1371600"/>
            <a:ext cx="7391400" cy="46085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0997A8E-E6DC-4F12-9A02-27AD861B311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64DAB4D5-F0C3-4C37-A130-06EE4E3AA5CA}"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B218873-C3BC-4F6F-8B3D-46717A7FF5C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D28506F-6914-4FE6-B657-0CED35094F5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7E3B7AE-551D-42C2-9BD5-986472ABE8E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B8E109B-F0B1-43C6-B7AA-B99C5018D3E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A9896FF7-39DB-4CF6-B44A-1638BCDD2DD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1691A9F-9E59-47FA-98FD-BD41AED1B08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EE4352-72E1-425C-B9FE-954DB8C1F6D7}"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0" name="Rectangle 8"/>
          <p:cNvSpPr>
            <a:spLocks noChangeArrowheads="1"/>
          </p:cNvSpPr>
          <p:nvPr userDrawn="1"/>
        </p:nvSpPr>
        <p:spPr bwMode="gray">
          <a:xfrm>
            <a:off x="544513" y="1019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b="0">
              <a:solidFill>
                <a:schemeClr val="tx1"/>
              </a:solidFill>
              <a:latin typeface="Tahoma" pitchFamily="34" charset="0"/>
            </a:endParaRPr>
          </a:p>
        </p:txBody>
      </p:sp>
      <p:sp>
        <p:nvSpPr>
          <p:cNvPr id="1027" name="Rectangle 9"/>
          <p:cNvSpPr>
            <a:spLocks noGrp="1" noChangeArrowheads="1"/>
          </p:cNvSpPr>
          <p:nvPr>
            <p:ph type="title"/>
          </p:nvPr>
        </p:nvSpPr>
        <p:spPr bwMode="auto">
          <a:xfrm>
            <a:off x="1371600" y="152400"/>
            <a:ext cx="7162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1295400" y="1371600"/>
            <a:ext cx="7391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solidFill>
                  <a:schemeClr val="tx1"/>
                </a:solidFill>
                <a:latin typeface="+mn-lt"/>
              </a:defRPr>
            </a:lvl1pPr>
          </a:lstStyle>
          <a:p>
            <a:pPr>
              <a:defRPr/>
            </a:pPr>
            <a:endParaRPr lang="en-US" altLang="zh-CN"/>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solidFill>
                  <a:schemeClr val="tx1"/>
                </a:solidFill>
                <a:latin typeface="+mn-lt"/>
              </a:defRPr>
            </a:lvl1pPr>
          </a:lstStyle>
          <a:p>
            <a:pPr>
              <a:defRPr/>
            </a:pPr>
            <a:endParaRPr lang="en-US" altLang="zh-CN"/>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solidFill>
                  <a:schemeClr val="tx1"/>
                </a:solidFill>
                <a:latin typeface="+mn-lt"/>
              </a:defRPr>
            </a:lvl1pPr>
          </a:lstStyle>
          <a:p>
            <a:pPr>
              <a:defRPr/>
            </a:pPr>
            <a:fld id="{74B6C88E-2E94-4550-B950-4FE9D9DE416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rtl="0" eaLnBrk="0" fontAlgn="base" hangingPunct="0">
        <a:spcBef>
          <a:spcPct val="0"/>
        </a:spcBef>
        <a:spcAft>
          <a:spcPct val="0"/>
        </a:spcAft>
        <a:defRPr kumimoji="1" sz="3200" b="1">
          <a:solidFill>
            <a:srgbClr val="996600"/>
          </a:solidFill>
          <a:latin typeface="+mj-lt"/>
          <a:ea typeface="+mj-ea"/>
          <a:cs typeface="+mj-cs"/>
        </a:defRPr>
      </a:lvl1pPr>
      <a:lvl2pPr algn="l" rtl="0" eaLnBrk="0" fontAlgn="base" hangingPunct="0">
        <a:spcBef>
          <a:spcPct val="0"/>
        </a:spcBef>
        <a:spcAft>
          <a:spcPct val="0"/>
        </a:spcAft>
        <a:defRPr kumimoji="1" sz="3200" b="1">
          <a:solidFill>
            <a:srgbClr val="996600"/>
          </a:solidFill>
          <a:latin typeface="Tahoma" pitchFamily="34" charset="0"/>
          <a:ea typeface="宋体" pitchFamily="2" charset="-122"/>
        </a:defRPr>
      </a:lvl2pPr>
      <a:lvl3pPr algn="l" rtl="0" eaLnBrk="0" fontAlgn="base" hangingPunct="0">
        <a:spcBef>
          <a:spcPct val="0"/>
        </a:spcBef>
        <a:spcAft>
          <a:spcPct val="0"/>
        </a:spcAft>
        <a:defRPr kumimoji="1" sz="3200" b="1">
          <a:solidFill>
            <a:srgbClr val="996600"/>
          </a:solidFill>
          <a:latin typeface="Tahoma" pitchFamily="34" charset="0"/>
          <a:ea typeface="宋体" pitchFamily="2" charset="-122"/>
        </a:defRPr>
      </a:lvl3pPr>
      <a:lvl4pPr algn="l" rtl="0" eaLnBrk="0" fontAlgn="base" hangingPunct="0">
        <a:spcBef>
          <a:spcPct val="0"/>
        </a:spcBef>
        <a:spcAft>
          <a:spcPct val="0"/>
        </a:spcAft>
        <a:defRPr kumimoji="1" sz="3200" b="1">
          <a:solidFill>
            <a:srgbClr val="996600"/>
          </a:solidFill>
          <a:latin typeface="Tahoma" pitchFamily="34" charset="0"/>
          <a:ea typeface="宋体" pitchFamily="2" charset="-122"/>
        </a:defRPr>
      </a:lvl4pPr>
      <a:lvl5pPr algn="l" rtl="0" eaLnBrk="0" fontAlgn="base" hangingPunct="0">
        <a:spcBef>
          <a:spcPct val="0"/>
        </a:spcBef>
        <a:spcAft>
          <a:spcPct val="0"/>
        </a:spcAft>
        <a:defRPr kumimoji="1" sz="3200" b="1">
          <a:solidFill>
            <a:srgbClr val="996600"/>
          </a:solidFill>
          <a:latin typeface="Tahoma" pitchFamily="34" charset="0"/>
          <a:ea typeface="宋体" pitchFamily="2" charset="-122"/>
        </a:defRPr>
      </a:lvl5pPr>
      <a:lvl6pPr marL="457200" algn="l" rtl="0" fontAlgn="base">
        <a:spcBef>
          <a:spcPct val="0"/>
        </a:spcBef>
        <a:spcAft>
          <a:spcPct val="0"/>
        </a:spcAft>
        <a:defRPr kumimoji="1" sz="3200" b="1">
          <a:solidFill>
            <a:srgbClr val="996600"/>
          </a:solidFill>
          <a:latin typeface="Tahoma" pitchFamily="34" charset="0"/>
          <a:ea typeface="宋体" pitchFamily="2" charset="-122"/>
        </a:defRPr>
      </a:lvl6pPr>
      <a:lvl7pPr marL="914400" algn="l" rtl="0" fontAlgn="base">
        <a:spcBef>
          <a:spcPct val="0"/>
        </a:spcBef>
        <a:spcAft>
          <a:spcPct val="0"/>
        </a:spcAft>
        <a:defRPr kumimoji="1" sz="3200" b="1">
          <a:solidFill>
            <a:srgbClr val="996600"/>
          </a:solidFill>
          <a:latin typeface="Tahoma" pitchFamily="34" charset="0"/>
          <a:ea typeface="宋体" pitchFamily="2" charset="-122"/>
        </a:defRPr>
      </a:lvl7pPr>
      <a:lvl8pPr marL="1371600" algn="l" rtl="0" fontAlgn="base">
        <a:spcBef>
          <a:spcPct val="0"/>
        </a:spcBef>
        <a:spcAft>
          <a:spcPct val="0"/>
        </a:spcAft>
        <a:defRPr kumimoji="1" sz="3200" b="1">
          <a:solidFill>
            <a:srgbClr val="996600"/>
          </a:solidFill>
          <a:latin typeface="Tahoma" pitchFamily="34" charset="0"/>
          <a:ea typeface="宋体" pitchFamily="2" charset="-122"/>
        </a:defRPr>
      </a:lvl8pPr>
      <a:lvl9pPr marL="1828800" algn="l" rtl="0" fontAlgn="base">
        <a:spcBef>
          <a:spcPct val="0"/>
        </a:spcBef>
        <a:spcAft>
          <a:spcPct val="0"/>
        </a:spcAft>
        <a:defRPr kumimoji="1" sz="3200" b="1">
          <a:solidFill>
            <a:srgbClr val="9966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b="1">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84275" indent="-228600" algn="l" rtl="0" eaLnBrk="0" fontAlgn="base" hangingPunct="0">
        <a:spcBef>
          <a:spcPct val="20000"/>
        </a:spcBef>
        <a:spcAft>
          <a:spcPct val="0"/>
        </a:spcAft>
        <a:buClr>
          <a:schemeClr val="folHlink"/>
        </a:buClr>
        <a:buSzPct val="50000"/>
        <a:buFont typeface="Wingdings" pitchFamily="2" charset="2"/>
        <a:buChar char="n"/>
        <a:defRPr kumimoji="1" sz="2800" b="1">
          <a:solidFill>
            <a:schemeClr val="tx1"/>
          </a:solidFill>
          <a:latin typeface="+mn-lt"/>
          <a:ea typeface="+mn-ea"/>
        </a:defRPr>
      </a:lvl3pPr>
      <a:lvl4pPr marL="1603375" indent="-228600" algn="l" rtl="0" eaLnBrk="0" fontAlgn="base" hangingPunct="0">
        <a:spcBef>
          <a:spcPct val="20000"/>
        </a:spcBef>
        <a:spcAft>
          <a:spcPct val="0"/>
        </a:spcAft>
        <a:buClr>
          <a:schemeClr val="accent2"/>
        </a:buClr>
        <a:buSzPct val="55000"/>
        <a:buFont typeface="Wingdings" pitchFamily="2" charset="2"/>
        <a:buChar char="n"/>
        <a:defRPr kumimoji="1"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oc.qt.io/qt-5/qthread.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oc.qt.io/qt-5/qthread.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jpeg"/><Relationship Id="rId5" Type="http://schemas.openxmlformats.org/officeDocument/2006/relationships/oleObject" Target="../embeddings/oleObject2.bin"/><Relationship Id="rId10" Type="http://schemas.openxmlformats.org/officeDocument/2006/relationships/image" Target="../media/image12.jpeg"/><Relationship Id="rId4" Type="http://schemas.openxmlformats.org/officeDocument/2006/relationships/image" Target="../media/image10.wmf"/><Relationship Id="rId9"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2875" y="2594464"/>
            <a:ext cx="2285985" cy="769441"/>
          </a:xfrm>
          <a:noFill/>
        </p:spPr>
        <p:txBody>
          <a:bodyPr wrap="square">
            <a:spAutoFit/>
          </a:bodyPr>
          <a:lstStyle/>
          <a:p>
            <a:pPr algn="ctr" eaLnBrk="1" hangingPunct="1"/>
            <a:r>
              <a:rPr lang="zh-CN" altLang="en-US" sz="4400" dirty="0" smtClean="0">
                <a:solidFill>
                  <a:srgbClr val="0000CC"/>
                </a:solidFill>
                <a:latin typeface="黑体" pitchFamily="49" charset="-122"/>
                <a:ea typeface="黑体" pitchFamily="49" charset="-122"/>
              </a:rPr>
              <a:t>第五讲：</a:t>
            </a:r>
          </a:p>
        </p:txBody>
      </p:sp>
      <p:sp>
        <p:nvSpPr>
          <p:cNvPr id="3075" name="Rectangle 9"/>
          <p:cNvSpPr>
            <a:spLocks noChangeArrowheads="1"/>
          </p:cNvSpPr>
          <p:nvPr/>
        </p:nvSpPr>
        <p:spPr bwMode="auto">
          <a:xfrm>
            <a:off x="2994754" y="2588121"/>
            <a:ext cx="4145687" cy="769441"/>
          </a:xfrm>
          <a:prstGeom prst="rect">
            <a:avLst/>
          </a:prstGeom>
          <a:noFill/>
          <a:ln w="9525">
            <a:noFill/>
            <a:miter lim="800000"/>
            <a:headEnd/>
            <a:tailEnd/>
          </a:ln>
        </p:spPr>
        <p:txBody>
          <a:bodyPr wrap="none">
            <a:spAutoFit/>
          </a:bodyPr>
          <a:lstStyle/>
          <a:p>
            <a:pPr algn="ctr"/>
            <a:r>
              <a:rPr lang="zh-CN" altLang="en-US" sz="4400" dirty="0" smtClean="0">
                <a:solidFill>
                  <a:srgbClr val="FF0000"/>
                </a:solidFill>
                <a:latin typeface="黑体" pitchFamily="49" charset="-122"/>
                <a:ea typeface="黑体" pitchFamily="49" charset="-122"/>
              </a:rPr>
              <a:t>多线程编程技术</a:t>
            </a:r>
            <a:endParaRPr lang="zh-CN" altLang="en-US" sz="4400" dirty="0">
              <a:solidFill>
                <a:srgbClr val="FF0000"/>
              </a:solidFill>
              <a:latin typeface="黑体" pitchFamily="49" charset="-122"/>
              <a:ea typeface="黑体" pitchFamily="49" charset="-122"/>
            </a:endParaRPr>
          </a:p>
        </p:txBody>
      </p:sp>
      <p:sp>
        <p:nvSpPr>
          <p:cNvPr id="4" name="Rectangle 9"/>
          <p:cNvSpPr>
            <a:spLocks noChangeArrowheads="1"/>
          </p:cNvSpPr>
          <p:nvPr/>
        </p:nvSpPr>
        <p:spPr bwMode="auto">
          <a:xfrm>
            <a:off x="3181521" y="3857628"/>
            <a:ext cx="3890809" cy="646331"/>
          </a:xfrm>
          <a:prstGeom prst="rect">
            <a:avLst/>
          </a:prstGeom>
          <a:noFill/>
          <a:ln w="9525">
            <a:noFill/>
            <a:miter lim="800000"/>
            <a:headEnd/>
            <a:tailEnd/>
          </a:ln>
        </p:spPr>
        <p:txBody>
          <a:bodyPr wrap="none">
            <a:spAutoFit/>
          </a:bodyPr>
          <a:lstStyle/>
          <a:p>
            <a:pPr algn="ctr">
              <a:defRPr/>
            </a:pPr>
            <a:r>
              <a:rPr lang="zh-CN" altLang="en-US" sz="3600" dirty="0" smtClean="0">
                <a:solidFill>
                  <a:schemeClr val="tx1"/>
                </a:solidFill>
                <a:latin typeface="+mn-ea"/>
                <a:ea typeface="+mn-ea"/>
                <a:cs typeface="+mj-cs"/>
              </a:rPr>
              <a:t>清华大学计算机系</a:t>
            </a:r>
            <a:endParaRPr lang="zh-CN" altLang="en-US" sz="3600" dirty="0">
              <a:solidFill>
                <a:schemeClr val="tx1"/>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进程的并发性</a:t>
            </a:r>
          </a:p>
        </p:txBody>
      </p:sp>
      <p:sp>
        <p:nvSpPr>
          <p:cNvPr id="45059" name="Rectangle 3"/>
          <p:cNvSpPr>
            <a:spLocks noGrp="1" noChangeArrowheads="1"/>
          </p:cNvSpPr>
          <p:nvPr>
            <p:ph type="body" idx="1"/>
          </p:nvPr>
        </p:nvSpPr>
        <p:spPr>
          <a:xfrm>
            <a:off x="857224" y="1428736"/>
            <a:ext cx="7772400" cy="4554535"/>
          </a:xfrm>
        </p:spPr>
        <p:txBody>
          <a:bodyPr/>
          <a:lstStyle/>
          <a:p>
            <a:pPr>
              <a:lnSpc>
                <a:spcPct val="120000"/>
              </a:lnSpc>
              <a:spcBef>
                <a:spcPts val="600"/>
              </a:spcBef>
            </a:pPr>
            <a:r>
              <a:rPr lang="zh-CN" altLang="en-US" sz="2400" dirty="0">
                <a:latin typeface="Arial" pitchFamily="34" charset="0"/>
                <a:ea typeface="仿宋_GB2312" pitchFamily="49" charset="-122"/>
              </a:rPr>
              <a:t>宏观上，</a:t>
            </a:r>
            <a:r>
              <a:rPr lang="zh-CN" altLang="en-US" sz="2400" dirty="0">
                <a:solidFill>
                  <a:srgbClr val="0000CC"/>
                </a:solidFill>
                <a:latin typeface="Arial" pitchFamily="34" charset="0"/>
                <a:ea typeface="仿宋_GB2312" pitchFamily="49" charset="-122"/>
              </a:rPr>
              <a:t>所有进程都是并发运行的</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微观上，</a:t>
            </a:r>
            <a:r>
              <a:rPr lang="zh-CN" altLang="en-US" sz="2400" dirty="0">
                <a:solidFill>
                  <a:srgbClr val="FF0000"/>
                </a:solidFill>
                <a:latin typeface="Arial" pitchFamily="34" charset="0"/>
                <a:ea typeface="仿宋_GB2312" pitchFamily="49" charset="-122"/>
              </a:rPr>
              <a:t>除非是</a:t>
            </a:r>
            <a:r>
              <a:rPr lang="zh-CN" altLang="en-US" sz="2400" dirty="0" smtClean="0">
                <a:solidFill>
                  <a:srgbClr val="FF0000"/>
                </a:solidFill>
                <a:latin typeface="Arial" pitchFamily="34" charset="0"/>
                <a:ea typeface="仿宋_GB2312" pitchFamily="49" charset="-122"/>
              </a:rPr>
              <a:t>多处理器或多核处理器，</a:t>
            </a:r>
            <a:r>
              <a:rPr lang="zh-CN" altLang="en-US" sz="2400" dirty="0">
                <a:solidFill>
                  <a:srgbClr val="FF0000"/>
                </a:solidFill>
                <a:latin typeface="Arial" pitchFamily="34" charset="0"/>
                <a:ea typeface="仿宋_GB2312" pitchFamily="49" charset="-122"/>
              </a:rPr>
              <a:t>否则不可能有两个进程在同时运行</a:t>
            </a:r>
            <a:r>
              <a:rPr lang="zh-CN" altLang="en-US" sz="2400" dirty="0">
                <a:latin typeface="Arial" pitchFamily="34" charset="0"/>
                <a:ea typeface="仿宋_GB2312" pitchFamily="49" charset="-122"/>
              </a:rPr>
              <a:t>。具体方法是</a:t>
            </a:r>
            <a:r>
              <a:rPr lang="zh-CN" altLang="en-US" sz="2400" dirty="0">
                <a:solidFill>
                  <a:srgbClr val="0000CC"/>
                </a:solidFill>
                <a:latin typeface="Arial" pitchFamily="34" charset="0"/>
                <a:ea typeface="仿宋_GB2312" pitchFamily="49" charset="-122"/>
              </a:rPr>
              <a:t>时间片轮转</a:t>
            </a:r>
            <a:r>
              <a:rPr lang="zh-CN" altLang="en-US" sz="2400" dirty="0">
                <a:latin typeface="Arial" pitchFamily="34" charset="0"/>
                <a:ea typeface="仿宋_GB2312" pitchFamily="49" charset="-122"/>
              </a:rPr>
              <a:t>：一个进程运行一个时间片，就把</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让出来让另一个进程运行。因为时间片很小，所以用户看起来所有进程都在运行。</a:t>
            </a:r>
          </a:p>
          <a:p>
            <a:pPr>
              <a:lnSpc>
                <a:spcPct val="120000"/>
              </a:lnSpc>
              <a:spcBef>
                <a:spcPts val="600"/>
              </a:spcBef>
            </a:pPr>
            <a:r>
              <a:rPr lang="zh-CN" altLang="en-US" sz="2400" dirty="0">
                <a:latin typeface="Arial" pitchFamily="34" charset="0"/>
                <a:ea typeface="仿宋_GB2312" pitchFamily="49" charset="-122"/>
              </a:rPr>
              <a:t>任何</a:t>
            </a:r>
            <a:r>
              <a:rPr lang="zh-CN" altLang="en-US" sz="2400" dirty="0">
                <a:solidFill>
                  <a:srgbClr val="0000CC"/>
                </a:solidFill>
                <a:latin typeface="Arial" pitchFamily="34" charset="0"/>
                <a:ea typeface="仿宋_GB2312" pitchFamily="49" charset="-122"/>
              </a:rPr>
              <a:t>两个不相关的进程</a:t>
            </a:r>
            <a:r>
              <a:rPr lang="zh-CN" altLang="en-US" sz="2400" dirty="0">
                <a:latin typeface="Arial" pitchFamily="34" charset="0"/>
                <a:ea typeface="仿宋_GB2312" pitchFamily="49" charset="-122"/>
              </a:rPr>
              <a:t>其推进速度可能是任意的。</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153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并发带来的</a:t>
            </a:r>
            <a:r>
              <a:rPr lang="zh-CN" altLang="en-US" dirty="0" smtClean="0">
                <a:solidFill>
                  <a:schemeClr val="tx1"/>
                </a:solidFill>
                <a:latin typeface="华文中宋" pitchFamily="2" charset="-122"/>
                <a:ea typeface="华文中宋" pitchFamily="2" charset="-122"/>
              </a:rPr>
              <a:t>好处</a:t>
            </a:r>
            <a:endParaRPr lang="zh-CN" altLang="en-US" dirty="0">
              <a:solidFill>
                <a:schemeClr val="tx1"/>
              </a:solidFill>
              <a:latin typeface="华文中宋" pitchFamily="2" charset="-122"/>
              <a:ea typeface="华文中宋" pitchFamily="2" charset="-122"/>
            </a:endParaRPr>
          </a:p>
        </p:txBody>
      </p:sp>
      <p:sp>
        <p:nvSpPr>
          <p:cNvPr id="46083" name="Rectangle 3"/>
          <p:cNvSpPr>
            <a:spLocks noGrp="1" noChangeArrowheads="1"/>
          </p:cNvSpPr>
          <p:nvPr>
            <p:ph type="body" idx="1"/>
          </p:nvPr>
        </p:nvSpPr>
        <p:spPr>
          <a:xfrm>
            <a:off x="642910" y="1285860"/>
            <a:ext cx="7929618" cy="4579937"/>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很</a:t>
            </a:r>
            <a:r>
              <a:rPr lang="zh-CN" altLang="en-US" sz="2400" dirty="0" smtClean="0">
                <a:solidFill>
                  <a:srgbClr val="0000CC"/>
                </a:solidFill>
                <a:latin typeface="Arial" pitchFamily="34" charset="0"/>
                <a:ea typeface="仿宋_GB2312" pitchFamily="49" charset="-122"/>
              </a:rPr>
              <a:t>明显的好处</a:t>
            </a:r>
            <a:r>
              <a:rPr lang="zh-CN" altLang="en-US" sz="2400" dirty="0">
                <a:latin typeface="Arial" pitchFamily="34" charset="0"/>
                <a:ea typeface="仿宋_GB2312" pitchFamily="49" charset="-122"/>
              </a:rPr>
              <a:t>：可以让多个用户分享</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。对单用户而言，也可同时运行多个程序，如一边上网一边</a:t>
            </a:r>
            <a:r>
              <a:rPr lang="en-US" altLang="zh-CN" sz="2400" dirty="0">
                <a:latin typeface="Arial" pitchFamily="34" charset="0"/>
                <a:ea typeface="仿宋_GB2312" pitchFamily="49" charset="-122"/>
              </a:rPr>
              <a:t>QQ</a:t>
            </a:r>
            <a:r>
              <a:rPr lang="zh-CN" altLang="en-US" sz="2400" dirty="0">
                <a:latin typeface="Arial" pitchFamily="34" charset="0"/>
                <a:ea typeface="仿宋_GB2312" pitchFamily="49" charset="-122"/>
              </a:rPr>
              <a:t>。</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更深</a:t>
            </a:r>
            <a:r>
              <a:rPr lang="zh-CN" altLang="en-US" sz="2400" dirty="0">
                <a:solidFill>
                  <a:srgbClr val="0000CC"/>
                </a:solidFill>
                <a:latin typeface="Arial" pitchFamily="34" charset="0"/>
                <a:ea typeface="仿宋_GB2312" pitchFamily="49" charset="-122"/>
              </a:rPr>
              <a:t>层次的好处</a:t>
            </a:r>
            <a:r>
              <a:rPr lang="zh-CN" altLang="en-US" sz="2400" dirty="0">
                <a:latin typeface="Arial" pitchFamily="34" charset="0"/>
                <a:ea typeface="仿宋_GB2312" pitchFamily="49" charset="-122"/>
              </a:rPr>
              <a:t>：充分利用</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资源。</a:t>
            </a:r>
          </a:p>
          <a:p>
            <a:pPr marL="762000" lvl="2" indent="-342900">
              <a:lnSpc>
                <a:spcPct val="120000"/>
              </a:lnSpc>
              <a:spcBef>
                <a:spcPts val="600"/>
              </a:spcBef>
              <a:buSzPct val="60000"/>
            </a:pPr>
            <a:r>
              <a:rPr lang="zh-CN" altLang="en-US" sz="2000" dirty="0">
                <a:latin typeface="Arial" pitchFamily="34" charset="0"/>
                <a:ea typeface="仿宋_GB2312" pitchFamily="49" charset="-122"/>
                <a:cs typeface="+mn-cs"/>
              </a:rPr>
              <a:t>当一个进程在等待数据时</a:t>
            </a:r>
            <a:r>
              <a:rPr lang="zh-CN" altLang="en-US" sz="2000" dirty="0" smtClean="0">
                <a:latin typeface="Arial" pitchFamily="34" charset="0"/>
                <a:ea typeface="仿宋_GB2312" pitchFamily="49" charset="-122"/>
                <a:cs typeface="+mn-cs"/>
              </a:rPr>
              <a:t>（来自网络</a:t>
            </a:r>
            <a:r>
              <a:rPr lang="zh-CN" altLang="en-US" sz="2000" dirty="0">
                <a:latin typeface="Arial" pitchFamily="34" charset="0"/>
                <a:ea typeface="仿宋_GB2312" pitchFamily="49" charset="-122"/>
                <a:cs typeface="+mn-cs"/>
              </a:rPr>
              <a:t>，外部设备等），其它进程可占用</a:t>
            </a:r>
            <a:r>
              <a:rPr lang="en-US" altLang="zh-CN" sz="2000" dirty="0">
                <a:latin typeface="Arial" pitchFamily="34" charset="0"/>
                <a:ea typeface="仿宋_GB2312" pitchFamily="49" charset="-122"/>
                <a:cs typeface="+mn-cs"/>
              </a:rPr>
              <a:t>CPU</a:t>
            </a:r>
            <a:r>
              <a:rPr lang="zh-CN" altLang="en-US" sz="2000" dirty="0">
                <a:latin typeface="Arial" pitchFamily="34" charset="0"/>
                <a:ea typeface="仿宋_GB2312" pitchFamily="49" charset="-122"/>
                <a:cs typeface="+mn-cs"/>
              </a:rPr>
              <a:t>。</a:t>
            </a:r>
          </a:p>
          <a:p>
            <a:pPr>
              <a:buFont typeface="Wingdings" pitchFamily="2" charset="2"/>
              <a:buNone/>
            </a:pPr>
            <a:endParaRPr lang="en-US" altLang="zh-CN"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2976" y="251937"/>
            <a:ext cx="674139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a:t>
            </a:r>
            <a:r>
              <a:rPr lang="zh-CN" altLang="en-US" dirty="0" smtClean="0">
                <a:solidFill>
                  <a:schemeClr val="tx1"/>
                </a:solidFill>
                <a:latin typeface="华文中宋" pitchFamily="2" charset="-122"/>
                <a:ea typeface="华文中宋" pitchFamily="2" charset="-122"/>
              </a:rPr>
              <a:t>的挑战</a:t>
            </a:r>
            <a:endParaRPr lang="zh-CN" altLang="en-US" dirty="0">
              <a:solidFill>
                <a:schemeClr val="tx1"/>
              </a:solidFill>
              <a:latin typeface="华文中宋" pitchFamily="2" charset="-122"/>
              <a:ea typeface="华文中宋" pitchFamily="2" charset="-122"/>
            </a:endParaRPr>
          </a:p>
        </p:txBody>
      </p:sp>
      <p:sp>
        <p:nvSpPr>
          <p:cNvPr id="47107" name="Rectangle 3"/>
          <p:cNvSpPr>
            <a:spLocks noGrp="1" noChangeArrowheads="1"/>
          </p:cNvSpPr>
          <p:nvPr>
            <p:ph type="body" idx="1"/>
          </p:nvPr>
        </p:nvSpPr>
        <p:spPr>
          <a:xfrm>
            <a:off x="571472" y="1214422"/>
            <a:ext cx="8129590" cy="4579937"/>
          </a:xfrm>
        </p:spPr>
        <p:txBody>
          <a:bodyPr/>
          <a:lstStyle/>
          <a:p>
            <a:pPr>
              <a:lnSpc>
                <a:spcPct val="120000"/>
              </a:lnSpc>
              <a:spcBef>
                <a:spcPts val="600"/>
              </a:spcBef>
            </a:pPr>
            <a:r>
              <a:rPr lang="zh-CN" altLang="en-US" sz="2400" dirty="0">
                <a:latin typeface="Arial" pitchFamily="34" charset="0"/>
                <a:ea typeface="仿宋_GB2312" pitchFamily="49" charset="-122"/>
              </a:rPr>
              <a:t>挑战：并不是所有的事情都可以同时做。</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两</a:t>
            </a:r>
            <a:r>
              <a:rPr lang="zh-CN" altLang="en-US" sz="2400" dirty="0">
                <a:latin typeface="Arial" pitchFamily="34" charset="0"/>
                <a:ea typeface="仿宋_GB2312" pitchFamily="49" charset="-122"/>
                <a:cs typeface="+mn-cs"/>
              </a:rPr>
              <a:t>个进程同时写一个文件，对于普通文件，文件某一个位置上的内容是最后一次写入的结果。好像还不太糟。</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但</a:t>
            </a:r>
            <a:r>
              <a:rPr lang="zh-CN" altLang="en-US" sz="2400" dirty="0">
                <a:latin typeface="Arial" pitchFamily="34" charset="0"/>
                <a:ea typeface="仿宋_GB2312" pitchFamily="49" charset="-122"/>
                <a:cs typeface="+mn-cs"/>
              </a:rPr>
              <a:t>如果这个文件是一台打印机那将会怎么样？可以想像打印出来的东西将不是任何一个进程想得到的。</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u="sng" dirty="0" smtClean="0">
                <a:solidFill>
                  <a:srgbClr val="0000CC"/>
                </a:solidFill>
                <a:latin typeface="Arial" pitchFamily="34" charset="0"/>
                <a:ea typeface="仿宋_GB2312" pitchFamily="49" charset="-122"/>
                <a:cs typeface="+mn-cs"/>
              </a:rPr>
              <a:t>数据</a:t>
            </a:r>
            <a:r>
              <a:rPr lang="zh-CN" altLang="en-US" sz="2400" u="sng" dirty="0">
                <a:solidFill>
                  <a:srgbClr val="0000CC"/>
                </a:solidFill>
                <a:latin typeface="Arial" pitchFamily="34" charset="0"/>
                <a:ea typeface="仿宋_GB2312" pitchFamily="49" charset="-122"/>
                <a:cs typeface="+mn-cs"/>
              </a:rPr>
              <a:t>的</a:t>
            </a:r>
            <a:r>
              <a:rPr lang="zh-CN" altLang="en-US" sz="2400" u="sng" dirty="0" smtClean="0">
                <a:solidFill>
                  <a:srgbClr val="0000CC"/>
                </a:solidFill>
                <a:latin typeface="Arial" pitchFamily="34" charset="0"/>
                <a:ea typeface="仿宋_GB2312" pitchFamily="49" charset="-122"/>
                <a:cs typeface="+mn-cs"/>
              </a:rPr>
              <a:t>不一致性</a:t>
            </a:r>
            <a:endParaRPr lang="zh-CN" altLang="en-US" sz="2400" u="sng" dirty="0">
              <a:solidFill>
                <a:srgbClr val="0000CC"/>
              </a:solidFill>
              <a:latin typeface="Arial" pitchFamily="34" charset="0"/>
              <a:ea typeface="仿宋_GB2312" pitchFamily="49" charset="-122"/>
              <a:cs typeface="+mn-cs"/>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2976" y="251937"/>
            <a:ext cx="7391424"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48131" name="Rectangle 3"/>
          <p:cNvSpPr>
            <a:spLocks noGrp="1" noChangeArrowheads="1"/>
          </p:cNvSpPr>
          <p:nvPr>
            <p:ph type="body" idx="1"/>
          </p:nvPr>
        </p:nvSpPr>
        <p:spPr>
          <a:xfrm>
            <a:off x="642910" y="1371600"/>
            <a:ext cx="8043890" cy="4608513"/>
          </a:xfrm>
        </p:spPr>
        <p:txBody>
          <a:bodyPr/>
          <a:lstStyle/>
          <a:p>
            <a:pPr>
              <a:lnSpc>
                <a:spcPct val="120000"/>
              </a:lnSpc>
              <a:spcBef>
                <a:spcPts val="600"/>
              </a:spcBef>
            </a:pPr>
            <a:r>
              <a:rPr lang="zh-CN" altLang="en-US" sz="2400" dirty="0">
                <a:latin typeface="Arial" pitchFamily="34" charset="0"/>
                <a:ea typeface="仿宋_GB2312" pitchFamily="49" charset="-122"/>
              </a:rPr>
              <a:t>例：多个进程通过共享</a:t>
            </a:r>
            <a:r>
              <a:rPr lang="zh-CN" altLang="en-US" sz="2400" dirty="0" smtClean="0">
                <a:latin typeface="Arial" pitchFamily="34" charset="0"/>
                <a:ea typeface="仿宋_GB2312" pitchFamily="49" charset="-122"/>
              </a:rPr>
              <a:t>内存实现通信，</a:t>
            </a:r>
            <a:r>
              <a:rPr lang="zh-CN" altLang="en-US" sz="2400" dirty="0">
                <a:latin typeface="Arial" pitchFamily="34" charset="0"/>
                <a:ea typeface="仿宋_GB2312" pitchFamily="49" charset="-122"/>
              </a:rPr>
              <a:t>共享一块物理地址</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每个</a:t>
            </a:r>
            <a:r>
              <a:rPr lang="zh-CN" altLang="en-US" sz="2400" dirty="0">
                <a:latin typeface="Arial" pitchFamily="34" charset="0"/>
                <a:ea typeface="仿宋_GB2312" pitchFamily="49" charset="-122"/>
              </a:rPr>
              <a:t>进程都</a:t>
            </a:r>
            <a:r>
              <a:rPr lang="zh-CN" altLang="en-US" sz="2400" dirty="0" smtClean="0">
                <a:latin typeface="Arial" pitchFamily="34" charset="0"/>
                <a:ea typeface="仿宋_GB2312" pitchFamily="49" charset="-122"/>
              </a:rPr>
              <a:t>通过  </a:t>
            </a:r>
            <a:r>
              <a:rPr lang="en-US" altLang="zh-CN" sz="2400" dirty="0" err="1" smtClean="0">
                <a:latin typeface="Arial" pitchFamily="34" charset="0"/>
                <a:ea typeface="仿宋_GB2312" pitchFamily="49" charset="-122"/>
              </a:rPr>
              <a:t>int</a:t>
            </a:r>
            <a:r>
              <a:rPr lang="en-US" altLang="zh-CN" sz="2400" dirty="0" smtClean="0">
                <a:latin typeface="Arial" pitchFamily="34" charset="0"/>
                <a:ea typeface="仿宋_GB2312" pitchFamily="49" charset="-122"/>
              </a:rPr>
              <a:t>   *p </a:t>
            </a:r>
            <a:r>
              <a:rPr lang="zh-CN" altLang="en-US" sz="2400" dirty="0" smtClean="0">
                <a:latin typeface="Arial" pitchFamily="34" charset="0"/>
                <a:ea typeface="仿宋_GB2312" pitchFamily="49" charset="-122"/>
              </a:rPr>
              <a:t>映射</a:t>
            </a:r>
            <a:r>
              <a:rPr lang="zh-CN" altLang="en-US" sz="2400" dirty="0">
                <a:latin typeface="Arial" pitchFamily="34" charset="0"/>
                <a:ea typeface="仿宋_GB2312" pitchFamily="49" charset="-122"/>
              </a:rPr>
              <a:t>到这块物理地址。进程每次获取一个网页，调用*</a:t>
            </a:r>
            <a:r>
              <a:rPr lang="en-US" altLang="zh-CN" sz="2400" dirty="0">
                <a:latin typeface="Arial" pitchFamily="34" charset="0"/>
                <a:ea typeface="仿宋_GB2312" pitchFamily="49" charset="-122"/>
              </a:rPr>
              <a:t>p=*p</a:t>
            </a:r>
            <a:r>
              <a:rPr lang="zh-CN" altLang="en-US" sz="2400" dirty="0">
                <a:latin typeface="Arial" pitchFamily="34" charset="0"/>
                <a:ea typeface="仿宋_GB2312" pitchFamily="49" charset="-122"/>
              </a:rPr>
              <a:t>＋</a:t>
            </a:r>
            <a:r>
              <a:rPr lang="en-US" altLang="zh-CN" sz="2400" dirty="0">
                <a:latin typeface="Arial" pitchFamily="34" charset="0"/>
                <a:ea typeface="仿宋_GB2312" pitchFamily="49" charset="-122"/>
              </a:rPr>
              <a:t>1</a:t>
            </a:r>
            <a:r>
              <a:rPr lang="zh-CN" altLang="en-US" sz="2400" dirty="0">
                <a:latin typeface="Arial" pitchFamily="34" charset="0"/>
                <a:ea typeface="仿宋_GB2312" pitchFamily="49" charset="-122"/>
              </a:rPr>
              <a:t>。最后*</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的值就是多个进程获取到的网页</a:t>
            </a:r>
            <a:r>
              <a:rPr lang="zh-CN" altLang="en-US" sz="2400" dirty="0" smtClean="0">
                <a:latin typeface="Arial" pitchFamily="34" charset="0"/>
                <a:ea typeface="仿宋_GB2312" pitchFamily="49" charset="-122"/>
              </a:rPr>
              <a:t>总和。</a:t>
            </a:r>
            <a:endParaRPr lang="zh-CN" altLang="en-US" sz="24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a:solidFill>
                  <a:schemeClr val="tx1"/>
                </a:solidFill>
                <a:latin typeface="华文中宋" pitchFamily="2" charset="-122"/>
                <a:ea typeface="华文中宋" pitchFamily="2" charset="-122"/>
              </a:rPr>
              <a:t>数据的不一致性</a:t>
            </a:r>
          </a:p>
        </p:txBody>
      </p:sp>
      <p:sp>
        <p:nvSpPr>
          <p:cNvPr id="49156" name="Rectangle 4"/>
          <p:cNvSpPr>
            <a:spLocks noGrp="1" noChangeArrowheads="1"/>
          </p:cNvSpPr>
          <p:nvPr>
            <p:ph type="body" sz="half" idx="1"/>
          </p:nvPr>
        </p:nvSpPr>
        <p:spPr>
          <a:xfrm>
            <a:off x="714348" y="1357298"/>
            <a:ext cx="3810000" cy="3355975"/>
          </a:xfrm>
        </p:spPr>
        <p:txBody>
          <a:bodyPr/>
          <a:lstStyle/>
          <a:p>
            <a:r>
              <a:rPr lang="zh-CN" altLang="en-US" dirty="0"/>
              <a:t>进程</a:t>
            </a:r>
            <a:r>
              <a:rPr lang="en-US" altLang="zh-CN" dirty="0"/>
              <a:t>1</a:t>
            </a:r>
          </a:p>
          <a:p>
            <a:pPr lvl="1"/>
            <a:r>
              <a:rPr lang="en-US" altLang="zh-CN" dirty="0" err="1"/>
              <a:t>mov</a:t>
            </a:r>
            <a:r>
              <a:rPr lang="en-US" altLang="zh-CN" dirty="0"/>
              <a:t> </a:t>
            </a:r>
            <a:r>
              <a:rPr lang="en-US" altLang="zh-CN" dirty="0" err="1"/>
              <a:t>eax</a:t>
            </a:r>
            <a:r>
              <a:rPr lang="en-US" altLang="zh-CN" dirty="0"/>
              <a:t>, [p]</a:t>
            </a:r>
          </a:p>
          <a:p>
            <a:pPr lvl="1"/>
            <a:endParaRPr lang="en-US" altLang="zh-CN" dirty="0"/>
          </a:p>
          <a:p>
            <a:pPr lvl="1"/>
            <a:endParaRPr lang="en-US" altLang="zh-CN" dirty="0"/>
          </a:p>
          <a:p>
            <a:pPr lvl="1"/>
            <a:endParaRPr lang="en-US" altLang="zh-CN" dirty="0"/>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a:p>
            <a:pPr lvl="1"/>
            <a:endParaRPr lang="en-US" altLang="zh-CN" dirty="0"/>
          </a:p>
        </p:txBody>
      </p:sp>
      <p:sp>
        <p:nvSpPr>
          <p:cNvPr id="49157" name="Rectangle 5"/>
          <p:cNvSpPr>
            <a:spLocks noGrp="1" noChangeArrowheads="1"/>
          </p:cNvSpPr>
          <p:nvPr>
            <p:ph type="body" sz="half" idx="2"/>
          </p:nvPr>
        </p:nvSpPr>
        <p:spPr>
          <a:xfrm>
            <a:off x="4929190" y="1357298"/>
            <a:ext cx="3810000" cy="3355975"/>
          </a:xfrm>
        </p:spPr>
        <p:txBody>
          <a:bodyPr/>
          <a:lstStyle/>
          <a:p>
            <a:r>
              <a:rPr lang="zh-CN" altLang="en-US" dirty="0"/>
              <a:t>进程</a:t>
            </a:r>
            <a:r>
              <a:rPr lang="en-US" altLang="zh-CN" dirty="0"/>
              <a:t>2</a:t>
            </a:r>
          </a:p>
          <a:p>
            <a:endParaRPr lang="en-US" altLang="zh-CN" dirty="0"/>
          </a:p>
          <a:p>
            <a:pPr lvl="1"/>
            <a:r>
              <a:rPr lang="en-US" altLang="zh-CN" dirty="0" err="1"/>
              <a:t>mov</a:t>
            </a:r>
            <a:r>
              <a:rPr lang="en-US" altLang="zh-CN" dirty="0"/>
              <a:t> </a:t>
            </a:r>
            <a:r>
              <a:rPr lang="en-US" altLang="zh-CN" dirty="0" err="1"/>
              <a:t>eax</a:t>
            </a:r>
            <a:r>
              <a:rPr lang="en-US" altLang="zh-CN" dirty="0"/>
              <a:t>, [p]</a:t>
            </a:r>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p:txBody>
      </p:sp>
      <p:sp>
        <p:nvSpPr>
          <p:cNvPr id="49158" name="Text Box 6"/>
          <p:cNvSpPr txBox="1">
            <a:spLocks noChangeArrowheads="1"/>
          </p:cNvSpPr>
          <p:nvPr/>
        </p:nvSpPr>
        <p:spPr bwMode="auto">
          <a:xfrm>
            <a:off x="900113" y="5143512"/>
            <a:ext cx="7488237" cy="523220"/>
          </a:xfrm>
          <a:prstGeom prst="rect">
            <a:avLst/>
          </a:prstGeom>
          <a:noFill/>
          <a:ln w="9525">
            <a:noFill/>
            <a:miter lim="800000"/>
            <a:headEnd/>
            <a:tailEnd/>
          </a:ln>
          <a:effectLst/>
        </p:spPr>
        <p:txBody>
          <a:bodyPr>
            <a:spAutoFit/>
          </a:bodyPr>
          <a:lstStyle/>
          <a:p>
            <a:pPr eaLnBrk="1" hangingPunct="1">
              <a:spcBef>
                <a:spcPct val="50000"/>
              </a:spcBef>
            </a:pPr>
            <a:r>
              <a:rPr lang="zh-CN" altLang="en-US" sz="2800" dirty="0">
                <a:latin typeface="Tahoma" pitchFamily="34" charset="0"/>
              </a:rPr>
              <a:t>结果不是我们想要的，*</a:t>
            </a:r>
            <a:r>
              <a:rPr lang="en-US" altLang="zh-CN" sz="2800" dirty="0">
                <a:latin typeface="Tahoma" pitchFamily="34" charset="0"/>
              </a:rPr>
              <a:t>p</a:t>
            </a:r>
            <a:r>
              <a:rPr lang="zh-CN" altLang="en-US" sz="2800" dirty="0">
                <a:latin typeface="Tahoma" pitchFamily="34" charset="0"/>
              </a:rPr>
              <a:t>只被加了</a:t>
            </a:r>
            <a:r>
              <a:rPr lang="en-US" altLang="zh-CN" sz="2800" dirty="0">
                <a:latin typeface="Tahoma" pitchFamily="34" charset="0"/>
              </a:rPr>
              <a:t>1</a:t>
            </a:r>
            <a:r>
              <a:rPr lang="zh-CN" altLang="en-US" sz="2800" dirty="0">
                <a:latin typeface="Tahoma" pitchFamily="34" charset="0"/>
              </a:rPr>
              <a:t>！</a:t>
            </a:r>
          </a:p>
        </p:txBody>
      </p:sp>
      <p:sp>
        <p:nvSpPr>
          <p:cNvPr id="6" name="灯片编号占位符 5"/>
          <p:cNvSpPr>
            <a:spLocks noGrp="1"/>
          </p:cNvSpPr>
          <p:nvPr>
            <p:ph type="sldNum" sz="quarter" idx="12"/>
          </p:nvPr>
        </p:nvSpPr>
        <p:spPr/>
        <p:txBody>
          <a:bodyPr/>
          <a:lstStyle/>
          <a:p>
            <a:pPr>
              <a:defRPr/>
            </a:pPr>
            <a:fld id="{0D28506F-6914-4FE6-B657-0CED35094F5E}" type="slidenum">
              <a:rPr lang="zh-CN" altLang="en-US"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52227" name="Rectangle 3"/>
          <p:cNvSpPr>
            <a:spLocks noGrp="1" noChangeArrowheads="1"/>
          </p:cNvSpPr>
          <p:nvPr>
            <p:ph type="body" idx="1"/>
          </p:nvPr>
        </p:nvSpPr>
        <p:spPr>
          <a:xfrm>
            <a:off x="714348" y="1371600"/>
            <a:ext cx="7972452" cy="4608513"/>
          </a:xfrm>
        </p:spPr>
        <p:txBody>
          <a:bodyPr/>
          <a:lstStyle/>
          <a:p>
            <a:pPr>
              <a:lnSpc>
                <a:spcPct val="120000"/>
              </a:lnSpc>
              <a:spcBef>
                <a:spcPts val="600"/>
              </a:spcBef>
            </a:pPr>
            <a:r>
              <a:rPr lang="zh-CN" altLang="en-US" sz="2400" dirty="0">
                <a:latin typeface="Arial" pitchFamily="34" charset="0"/>
                <a:ea typeface="仿宋_GB2312" pitchFamily="49" charset="-122"/>
              </a:rPr>
              <a:t>因为*</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是共享资源，因此对它写操作应该是互斥的。访问文件也是类似。</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不加同步控制的多进程程序，运行结果是不可预知的。</a:t>
            </a:r>
            <a:endParaRPr lang="en-US" altLang="zh-CN" sz="2400" dirty="0" smtClean="0">
              <a:solidFill>
                <a:srgbClr val="0000CC"/>
              </a:solidFill>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a:t>
            </a:r>
            <a:r>
              <a:rPr lang="zh-CN" altLang="en-US" sz="2400" dirty="0">
                <a:latin typeface="Arial" pitchFamily="34" charset="0"/>
                <a:ea typeface="仿宋_GB2312" pitchFamily="49" charset="-122"/>
              </a:rPr>
              <a:t>编写多进程或多线程程序时应当特别注意</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引入多线程技术的动机</a:t>
            </a:r>
          </a:p>
        </p:txBody>
      </p:sp>
      <p:sp>
        <p:nvSpPr>
          <p:cNvPr id="2099203" name="Rectangle 3"/>
          <p:cNvSpPr>
            <a:spLocks noGrp="1" noChangeArrowheads="1"/>
          </p:cNvSpPr>
          <p:nvPr>
            <p:ph type="body" idx="1"/>
          </p:nvPr>
        </p:nvSpPr>
        <p:spPr>
          <a:xfrm>
            <a:off x="539552" y="1332979"/>
            <a:ext cx="7992888" cy="4976341"/>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进程</a:t>
            </a:r>
            <a:r>
              <a:rPr lang="zh-CN" altLang="en-US" sz="2400" dirty="0" smtClean="0">
                <a:solidFill>
                  <a:srgbClr val="0000CC"/>
                </a:solidFill>
                <a:latin typeface="Arial" pitchFamily="34" charset="0"/>
                <a:ea typeface="仿宋_GB2312" pitchFamily="49" charset="-122"/>
              </a:rPr>
              <a:t>切换开销</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，频繁的进程调度将耗费大量处理器时间</a:t>
            </a:r>
          </a:p>
          <a:p>
            <a:pPr>
              <a:lnSpc>
                <a:spcPct val="120000"/>
              </a:lnSpc>
              <a:spcBef>
                <a:spcPts val="600"/>
              </a:spcBef>
            </a:pPr>
            <a:r>
              <a:rPr lang="zh-CN" altLang="en-US" sz="2400" dirty="0" smtClean="0">
                <a:solidFill>
                  <a:srgbClr val="0000CC"/>
                </a:solidFill>
                <a:latin typeface="Arial" pitchFamily="34" charset="0"/>
                <a:ea typeface="仿宋_GB2312" pitchFamily="49" charset="-122"/>
              </a:rPr>
              <a:t>进程间通信代价</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，每次通信均要涉及通信进程之间以及通信进程与操作系统之间的切换</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进程间</a:t>
            </a:r>
            <a:r>
              <a:rPr lang="zh-CN" altLang="en-US" sz="2400" dirty="0">
                <a:latin typeface="Arial" pitchFamily="34" charset="0"/>
                <a:ea typeface="仿宋_GB2312" pitchFamily="49" charset="-122"/>
              </a:rPr>
              <a:t>的</a:t>
            </a:r>
            <a:r>
              <a:rPr lang="zh-CN" altLang="en-US" sz="2400" dirty="0" smtClean="0">
                <a:solidFill>
                  <a:srgbClr val="0000CC"/>
                </a:solidFill>
                <a:latin typeface="Arial" pitchFamily="34" charset="0"/>
                <a:ea typeface="仿宋_GB2312" pitchFamily="49" charset="-122"/>
              </a:rPr>
              <a:t>并发粒度</a:t>
            </a:r>
            <a:r>
              <a:rPr lang="zh-CN" altLang="en-US" sz="2400" dirty="0">
                <a:solidFill>
                  <a:srgbClr val="0000CC"/>
                </a:solidFill>
                <a:latin typeface="Arial" pitchFamily="34" charset="0"/>
                <a:ea typeface="仿宋_GB2312" pitchFamily="49" charset="-122"/>
              </a:rPr>
              <a:t>较粗</a:t>
            </a:r>
            <a:r>
              <a:rPr lang="zh-CN" altLang="en-US" sz="2400" dirty="0" smtClean="0">
                <a:solidFill>
                  <a:srgbClr val="0000CC"/>
                </a:solidFill>
                <a:latin typeface="Arial" pitchFamily="34" charset="0"/>
                <a:ea typeface="仿宋_GB2312" pitchFamily="49" charset="-122"/>
              </a:rPr>
              <a:t>，并发度不高</a:t>
            </a:r>
            <a:r>
              <a:rPr lang="zh-CN" altLang="en-US" sz="2400" dirty="0" smtClean="0">
                <a:latin typeface="Arial" pitchFamily="34" charset="0"/>
                <a:ea typeface="仿宋_GB2312" pitchFamily="49" charset="-122"/>
              </a:rPr>
              <a:t>。过多</a:t>
            </a:r>
            <a:r>
              <a:rPr lang="zh-CN" altLang="en-US" sz="2400" dirty="0">
                <a:latin typeface="Arial" pitchFamily="34" charset="0"/>
                <a:ea typeface="仿宋_GB2312" pitchFamily="49" charset="-122"/>
              </a:rPr>
              <a:t>的进程切换和通信使得细粒度的并发得不偿失</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90000"/>
              </a:lnSpc>
              <a:buFont typeface="Monotype Sorts" pitchFamily="2" charset="2"/>
              <a:buNone/>
            </a:pPr>
            <a:r>
              <a:rPr lang="zh-CN" altLang="en-US" sz="2400" dirty="0" smtClean="0">
                <a:effectLst>
                  <a:outerShdw blurRad="38100" dist="38100" dir="2700000" algn="tl">
                    <a:srgbClr val="FFFFFF"/>
                  </a:outerShdw>
                </a:effectLst>
                <a:ea typeface="宋体" pitchFamily="2" charset="-122"/>
              </a:rPr>
              <a:t>轻量级进程（</a:t>
            </a:r>
            <a:r>
              <a:rPr lang="en-US" altLang="zh-CN" sz="2400" dirty="0" smtClean="0">
                <a:effectLst>
                  <a:outerShdw blurRad="38100" dist="38100" dir="2700000" algn="tl">
                    <a:srgbClr val="FFFFFF"/>
                  </a:outerShdw>
                </a:effectLst>
                <a:ea typeface="宋体" pitchFamily="2" charset="-122"/>
              </a:rPr>
              <a:t>Light Weight Process)</a:t>
            </a:r>
          </a:p>
          <a:p>
            <a:pPr algn="ctr">
              <a:lnSpc>
                <a:spcPct val="90000"/>
              </a:lnSpc>
              <a:buFont typeface="Monotype Sorts" pitchFamily="2" charset="2"/>
              <a:buNone/>
            </a:pPr>
            <a:r>
              <a:rPr lang="zh-CN" altLang="en-US" sz="2400" dirty="0" smtClean="0">
                <a:ea typeface="宋体" pitchFamily="2" charset="-122"/>
              </a:rPr>
              <a:t>－－</a:t>
            </a:r>
            <a:r>
              <a:rPr lang="zh-CN" altLang="en-US" sz="4000" dirty="0" smtClean="0">
                <a:solidFill>
                  <a:srgbClr val="FF0000"/>
                </a:solidFill>
                <a:effectLst>
                  <a:outerShdw blurRad="38100" dist="38100" dir="2700000" algn="tl">
                    <a:srgbClr val="000000"/>
                  </a:outerShdw>
                </a:effectLst>
                <a:ea typeface="楷体_GB2312" pitchFamily="49" charset="-122"/>
              </a:rPr>
              <a:t>线程</a:t>
            </a:r>
            <a:r>
              <a:rPr lang="zh-CN" altLang="en-US" sz="4000" dirty="0" smtClean="0">
                <a:solidFill>
                  <a:srgbClr val="FF0000"/>
                </a:solidFill>
                <a:ea typeface="宋体" pitchFamily="2" charset="-122"/>
              </a:rPr>
              <a:t>（</a:t>
            </a:r>
            <a:r>
              <a:rPr lang="en-US" altLang="zh-CN" sz="4000" dirty="0" smtClean="0">
                <a:solidFill>
                  <a:srgbClr val="FF0000"/>
                </a:solidFill>
                <a:ea typeface="宋体" pitchFamily="2" charset="-122"/>
              </a:rPr>
              <a:t>Thread</a:t>
            </a:r>
            <a:r>
              <a:rPr lang="zh-CN" altLang="en-US" sz="4000" dirty="0" smtClean="0">
                <a:solidFill>
                  <a:srgbClr val="FF0000"/>
                </a:solidFill>
                <a:ea typeface="宋体" pitchFamily="2" charset="-122"/>
              </a:rPr>
              <a:t>）</a:t>
            </a:r>
          </a:p>
          <a:p>
            <a:pPr>
              <a:lnSpc>
                <a:spcPct val="120000"/>
              </a:lnSpc>
              <a:spcBef>
                <a:spcPts val="600"/>
              </a:spcBef>
            </a:pPr>
            <a:endParaRPr lang="zh-CN" altLang="en-US" sz="2400" dirty="0">
              <a:latin typeface="Arial" pitchFamily="34" charset="0"/>
              <a:ea typeface="仿宋_GB2312" pitchFamily="49" charset="-122"/>
            </a:endParaRPr>
          </a:p>
          <a:p>
            <a:pPr lvl="1">
              <a:lnSpc>
                <a:spcPct val="90000"/>
              </a:lnSpc>
            </a:pPr>
            <a:endParaRPr lang="zh-CN" altLang="en-US" sz="2000" dirty="0">
              <a:ea typeface="宋体" pitchFamily="2"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16</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00100" y="260648"/>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、基本概念：线程</a:t>
            </a:r>
          </a:p>
        </p:txBody>
      </p:sp>
      <p:sp>
        <p:nvSpPr>
          <p:cNvPr id="105475" name="Rectangle 3"/>
          <p:cNvSpPr>
            <a:spLocks noGrp="1" noChangeArrowheads="1"/>
          </p:cNvSpPr>
          <p:nvPr>
            <p:ph type="body" idx="1"/>
          </p:nvPr>
        </p:nvSpPr>
        <p:spPr>
          <a:xfrm>
            <a:off x="571472" y="1142984"/>
            <a:ext cx="7960968" cy="4837129"/>
          </a:xfrm>
        </p:spPr>
        <p:txBody>
          <a:bodyPr/>
          <a:lstStyle/>
          <a:p>
            <a:pPr>
              <a:lnSpc>
                <a:spcPct val="120000"/>
              </a:lnSpc>
              <a:spcBef>
                <a:spcPts val="600"/>
              </a:spcBef>
            </a:pPr>
            <a:r>
              <a:rPr lang="zh-CN" altLang="en-US" sz="2400" dirty="0" smtClean="0">
                <a:latin typeface="Arial" pitchFamily="34" charset="0"/>
                <a:ea typeface="仿宋_GB2312" pitchFamily="49" charset="-122"/>
              </a:rPr>
              <a:t>线程</a:t>
            </a:r>
            <a:r>
              <a:rPr lang="zh-CN" altLang="en-US" sz="2400" dirty="0">
                <a:latin typeface="Arial" pitchFamily="34" charset="0"/>
                <a:ea typeface="仿宋_GB2312" pitchFamily="49" charset="-122"/>
              </a:rPr>
              <a:t>是进程</a:t>
            </a:r>
            <a:r>
              <a:rPr lang="zh-CN" altLang="en-US" sz="2400" dirty="0" smtClean="0">
                <a:latin typeface="Arial" pitchFamily="34" charset="0"/>
                <a:ea typeface="仿宋_GB2312" pitchFamily="49" charset="-122"/>
              </a:rPr>
              <a:t>的执行单元，一个进程内可以有多个线程</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进程所具有的动态含义</a:t>
            </a:r>
            <a:r>
              <a:rPr lang="zh-CN" altLang="en-US" sz="2400" dirty="0">
                <a:latin typeface="Arial" pitchFamily="34" charset="0"/>
                <a:ea typeface="仿宋_GB2312" pitchFamily="49" charset="-122"/>
              </a:rPr>
              <a:t>，是通过线程来体现的。</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17</a:t>
            </a:fld>
            <a:endParaRPr lang="en-US" altLang="zh-CN"/>
          </a:p>
        </p:txBody>
      </p:sp>
      <p:pic>
        <p:nvPicPr>
          <p:cNvPr id="19" name="Picture 2"/>
          <p:cNvPicPr>
            <a:picLocks noChangeAspect="1" noChangeArrowheads="1"/>
          </p:cNvPicPr>
          <p:nvPr/>
        </p:nvPicPr>
        <p:blipFill>
          <a:blip r:embed="rId2" cstate="print"/>
          <a:srcRect l="392" t="11746" r="392" b="11746"/>
          <a:stretch>
            <a:fillRect/>
          </a:stretch>
        </p:blipFill>
        <p:spPr bwMode="auto">
          <a:xfrm>
            <a:off x="1187624" y="2420888"/>
            <a:ext cx="6480720" cy="3748807"/>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5616"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、进程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en-US" altLang="en-US" kern="1200" dirty="0" err="1" smtClean="0">
                <a:solidFill>
                  <a:schemeClr val="tx1"/>
                </a:solidFill>
                <a:latin typeface="华文中宋" pitchFamily="2" charset="-122"/>
                <a:ea typeface="华文中宋" pitchFamily="2" charset="-122"/>
              </a:rPr>
              <a:t>线程</a:t>
            </a:r>
            <a:endParaRPr lang="zh-CN" altLang="en-US" kern="1200" dirty="0" smtClean="0">
              <a:solidFill>
                <a:schemeClr val="tx1"/>
              </a:solidFill>
              <a:latin typeface="华文中宋" pitchFamily="2" charset="-122"/>
              <a:ea typeface="华文中宋" pitchFamily="2" charset="-122"/>
            </a:endParaRPr>
          </a:p>
        </p:txBody>
      </p:sp>
      <p:sp>
        <p:nvSpPr>
          <p:cNvPr id="6147" name="Rectangle 3"/>
          <p:cNvSpPr>
            <a:spLocks noGrp="1" noChangeArrowheads="1"/>
          </p:cNvSpPr>
          <p:nvPr>
            <p:ph type="body" idx="1"/>
          </p:nvPr>
        </p:nvSpPr>
        <p:spPr>
          <a:xfrm>
            <a:off x="571472" y="1268760"/>
            <a:ext cx="7929618" cy="5160636"/>
          </a:xfrm>
        </p:spPr>
        <p:txBody>
          <a:bodyPr/>
          <a:lstStyle/>
          <a:p>
            <a:pPr>
              <a:lnSpc>
                <a:spcPct val="120000"/>
              </a:lnSpc>
              <a:spcBef>
                <a:spcPts val="600"/>
              </a:spcBef>
            </a:pP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是系统中程序执行和资源分配的基本单位</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每个进程有</a:t>
            </a:r>
            <a:r>
              <a:rPr lang="zh-CN" altLang="en-US" sz="2000" dirty="0" smtClean="0">
                <a:solidFill>
                  <a:srgbClr val="FF0000"/>
                </a:solidFill>
                <a:latin typeface="Arial" pitchFamily="34" charset="0"/>
                <a:ea typeface="仿宋_GB2312" pitchFamily="49" charset="-122"/>
              </a:rPr>
              <a:t>自己的数据段、代码段和堆栈段</a:t>
            </a:r>
            <a:endParaRPr lang="zh-CN" altLang="en-US" sz="2400" dirty="0" smtClean="0">
              <a:solidFill>
                <a:srgbClr val="FF0000"/>
              </a:solidFill>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“独立地址空间”是指各个进程都有自己的虚拟地址空间（在</a:t>
            </a:r>
            <a:r>
              <a:rPr lang="en-US" altLang="zh-CN" sz="2400" dirty="0" smtClean="0">
                <a:latin typeface="Arial" pitchFamily="34" charset="0"/>
                <a:ea typeface="仿宋_GB2312" pitchFamily="49" charset="-122"/>
              </a:rPr>
              <a:t>Linux</a:t>
            </a:r>
            <a:r>
              <a:rPr lang="zh-CN" altLang="en-US" sz="2400" dirty="0" smtClean="0">
                <a:latin typeface="Arial" pitchFamily="34" charset="0"/>
                <a:ea typeface="仿宋_GB2312" pitchFamily="49" charset="-122"/>
              </a:rPr>
              <a:t>下为</a:t>
            </a:r>
            <a:r>
              <a:rPr lang="en-US" altLang="zh-CN" sz="2400" dirty="0" smtClean="0">
                <a:latin typeface="Arial" pitchFamily="34" charset="0"/>
                <a:ea typeface="仿宋_GB2312" pitchFamily="49" charset="-122"/>
              </a:rPr>
              <a:t>0x0-0xbfffffff</a:t>
            </a:r>
            <a:r>
              <a:rPr lang="zh-CN" altLang="en-US" sz="2400" dirty="0" smtClean="0">
                <a:latin typeface="Arial" pitchFamily="34" charset="0"/>
                <a:ea typeface="仿宋_GB2312" pitchFamily="49" charset="-122"/>
              </a:rPr>
              <a:t>），而且任何进程都只能访问到自己的虚拟地址空间。</a:t>
            </a:r>
          </a:p>
          <a:p>
            <a:pPr>
              <a:lnSpc>
                <a:spcPct val="120000"/>
              </a:lnSpc>
              <a:spcBef>
                <a:spcPts val="600"/>
              </a:spcBef>
            </a:pPr>
            <a:r>
              <a:rPr lang="zh-CN" altLang="en-US" sz="2400" dirty="0" smtClean="0">
                <a:solidFill>
                  <a:srgbClr val="FF0000"/>
                </a:solidFill>
                <a:latin typeface="Arial" pitchFamily="34" charset="0"/>
                <a:ea typeface="仿宋_GB2312" pitchFamily="49" charset="-122"/>
              </a:rPr>
              <a:t>线程</a:t>
            </a:r>
            <a:r>
              <a:rPr lang="zh-CN" altLang="en-US" sz="2400" dirty="0" smtClean="0">
                <a:latin typeface="Arial" pitchFamily="34" charset="0"/>
                <a:ea typeface="仿宋_GB2312" pitchFamily="49" charset="-122"/>
              </a:rPr>
              <a:t>通常叫做轻量级进程。线程是在共享内存空间中并发执行的多道执行路径</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多个线程共享一个进程的资源</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因为线程和进程比起来很小，所以相对来说，线程花费更少的</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资源。</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线程内存映象和内容</a:t>
            </a:r>
          </a:p>
        </p:txBody>
      </p:sp>
      <p:sp>
        <p:nvSpPr>
          <p:cNvPr id="2101251" name="Rectangle 3"/>
          <p:cNvSpPr>
            <a:spLocks noGrp="1" noChangeArrowheads="1"/>
          </p:cNvSpPr>
          <p:nvPr>
            <p:ph type="body" idx="1"/>
          </p:nvPr>
        </p:nvSpPr>
        <p:spPr>
          <a:xfrm>
            <a:off x="236538" y="1234083"/>
            <a:ext cx="8694737" cy="970781"/>
          </a:xfrm>
        </p:spPr>
        <p:txBody>
          <a:bodyPr/>
          <a:lstStyle/>
          <a:p>
            <a:pPr>
              <a:lnSpc>
                <a:spcPct val="120000"/>
              </a:lnSpc>
              <a:spcBef>
                <a:spcPts val="600"/>
              </a:spcBef>
            </a:pPr>
            <a:r>
              <a:rPr lang="zh-CN" altLang="en-US" sz="2400" dirty="0" smtClean="0">
                <a:latin typeface="Arial" pitchFamily="34" charset="0"/>
                <a:ea typeface="仿宋_GB2312" pitchFamily="49" charset="-122"/>
              </a:rPr>
              <a:t>线程存在于进程之中，除了堆栈和</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状态外，全部数据是共享的</a:t>
            </a:r>
          </a:p>
        </p:txBody>
      </p:sp>
      <p:pic>
        <p:nvPicPr>
          <p:cNvPr id="2101252" name="Picture 4"/>
          <p:cNvPicPr>
            <a:picLocks noChangeAspect="1" noChangeArrowheads="1"/>
          </p:cNvPicPr>
          <p:nvPr/>
        </p:nvPicPr>
        <p:blipFill>
          <a:blip r:embed="rId2" cstate="print"/>
          <a:srcRect/>
          <a:stretch>
            <a:fillRect/>
          </a:stretch>
        </p:blipFill>
        <p:spPr bwMode="auto">
          <a:xfrm>
            <a:off x="1115616" y="2394146"/>
            <a:ext cx="7128792" cy="3807590"/>
          </a:xfrm>
          <a:prstGeom prst="rect">
            <a:avLst/>
          </a:prstGeom>
          <a:noFill/>
          <a:ln>
            <a:solidFill>
              <a:srgbClr val="0000CC"/>
            </a:solidFill>
          </a:ln>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p:spPr>
        <p:txBody>
          <a:bodyPr wrap="square">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rgbClr val="FF0000"/>
                </a:solidFill>
                <a:ea typeface="仿宋_GB2312" pitchFamily="49" charset="-122"/>
              </a:rPr>
              <a:t>多任务介绍</a:t>
            </a:r>
            <a:endParaRPr lang="en-US" altLang="zh-CN" sz="2800" dirty="0" smtClean="0">
              <a:solidFill>
                <a:srgbClr val="FF0000"/>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en-US" altLang="zh-CN" sz="2800" dirty="0" smtClean="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070148"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、用户级线程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zh-CN" altLang="en-US" kern="1200" dirty="0" smtClean="0">
                <a:solidFill>
                  <a:schemeClr val="tx1"/>
                </a:solidFill>
                <a:latin typeface="华文中宋" pitchFamily="2" charset="-122"/>
                <a:ea typeface="华文中宋" pitchFamily="2" charset="-122"/>
              </a:rPr>
              <a:t>内核级线程</a:t>
            </a:r>
          </a:p>
        </p:txBody>
      </p:sp>
      <p:sp>
        <p:nvSpPr>
          <p:cNvPr id="430083" name="Rectangle 3"/>
          <p:cNvSpPr>
            <a:spLocks noGrp="1" noChangeArrowheads="1"/>
          </p:cNvSpPr>
          <p:nvPr>
            <p:ph type="body" idx="1"/>
          </p:nvPr>
        </p:nvSpPr>
        <p:spPr>
          <a:xfrm>
            <a:off x="500035" y="1214422"/>
            <a:ext cx="8072494" cy="5238766"/>
          </a:xfrm>
        </p:spPr>
        <p:txBody>
          <a:bodyPr/>
          <a:lstStyle/>
          <a:p>
            <a:pPr>
              <a:lnSpc>
                <a:spcPct val="120000"/>
              </a:lnSpc>
              <a:spcBef>
                <a:spcPts val="600"/>
              </a:spcBef>
            </a:pPr>
            <a:r>
              <a:rPr lang="zh-CN" altLang="en-US" sz="2400" dirty="0" smtClean="0">
                <a:latin typeface="Arial" pitchFamily="34" charset="0"/>
                <a:ea typeface="仿宋_GB2312" pitchFamily="49" charset="-122"/>
              </a:rPr>
              <a:t>线程按照其调度者可分为两种：</a:t>
            </a:r>
            <a:endParaRPr lang="en-US" altLang="zh-CN" sz="2400" dirty="0" smtClean="0">
              <a:latin typeface="Arial" pitchFamily="34" charset="0"/>
              <a:ea typeface="仿宋_GB2312" pitchFamily="49" charset="-122"/>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1</a:t>
            </a:r>
            <a:r>
              <a:rPr lang="zh-CN" altLang="en-US" sz="2000" dirty="0" smtClean="0">
                <a:latin typeface="Arial" pitchFamily="34" charset="0"/>
                <a:ea typeface="仿宋_GB2312" pitchFamily="49" charset="-122"/>
                <a:cs typeface="+mn-cs"/>
              </a:rPr>
              <a:t>）</a:t>
            </a:r>
            <a:r>
              <a:rPr lang="zh-CN" altLang="en-US" sz="2000" dirty="0" smtClean="0">
                <a:solidFill>
                  <a:srgbClr val="0000CC"/>
                </a:solidFill>
                <a:latin typeface="Arial" pitchFamily="34" charset="0"/>
                <a:ea typeface="仿宋_GB2312" pitchFamily="49" charset="-122"/>
                <a:cs typeface="+mn-cs"/>
              </a:rPr>
              <a:t>用户级线程</a:t>
            </a:r>
            <a:r>
              <a:rPr lang="zh-CN" altLang="en-US" sz="2000" dirty="0" smtClean="0">
                <a:latin typeface="Arial" pitchFamily="34" charset="0"/>
                <a:ea typeface="仿宋_GB2312" pitchFamily="49" charset="-122"/>
                <a:cs typeface="+mn-cs"/>
              </a:rPr>
              <a:t>：主要解决的是上下文切换的问题，其调度算法和调度过程全部由用户决定。</a:t>
            </a:r>
            <a:endParaRPr lang="en-US" altLang="zh-CN" sz="2000" dirty="0" smtClean="0">
              <a:latin typeface="Arial" pitchFamily="34" charset="0"/>
              <a:ea typeface="仿宋_GB2312" pitchFamily="49" charset="-122"/>
              <a:cs typeface="+mn-cs"/>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2</a:t>
            </a:r>
            <a:r>
              <a:rPr lang="zh-CN" altLang="en-US" sz="2000" dirty="0" smtClean="0">
                <a:latin typeface="Arial" pitchFamily="34" charset="0"/>
                <a:ea typeface="仿宋_GB2312" pitchFamily="49" charset="-122"/>
                <a:cs typeface="+mn-cs"/>
              </a:rPr>
              <a:t>）</a:t>
            </a:r>
            <a:r>
              <a:rPr lang="zh-CN" altLang="en-US" sz="2000" dirty="0" smtClean="0">
                <a:solidFill>
                  <a:srgbClr val="0000CC"/>
                </a:solidFill>
                <a:latin typeface="Arial" pitchFamily="34" charset="0"/>
                <a:ea typeface="仿宋_GB2312" pitchFamily="49" charset="-122"/>
                <a:cs typeface="+mn-cs"/>
              </a:rPr>
              <a:t>内核级线程</a:t>
            </a:r>
            <a:r>
              <a:rPr lang="zh-CN" altLang="en-US" sz="2000" dirty="0" smtClean="0">
                <a:latin typeface="Arial" pitchFamily="34" charset="0"/>
                <a:ea typeface="仿宋_GB2312" pitchFamily="49" charset="-122"/>
                <a:cs typeface="+mn-cs"/>
              </a:rPr>
              <a:t>：由内核调度机制实现。</a:t>
            </a:r>
          </a:p>
          <a:p>
            <a:pPr>
              <a:lnSpc>
                <a:spcPct val="120000"/>
              </a:lnSpc>
              <a:spcBef>
                <a:spcPts val="600"/>
              </a:spcBef>
            </a:pPr>
            <a:r>
              <a:rPr lang="zh-CN" altLang="en-US" sz="2400" dirty="0" smtClean="0">
                <a:latin typeface="Arial" pitchFamily="34" charset="0"/>
                <a:ea typeface="仿宋_GB2312" pitchFamily="49" charset="-122"/>
              </a:rPr>
              <a:t>现在大多数操作系统都采用用户级线程和内核级线程并存的方法。</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用户级线程可与内核级线程实现“一对一”、“一对多”的对应关系。</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endParaRPr lang="zh-CN" altLang="en-US"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298"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线程的实现方法</a:t>
            </a:r>
          </a:p>
        </p:txBody>
      </p:sp>
      <p:sp>
        <p:nvSpPr>
          <p:cNvPr id="2103299" name="Rectangle 3"/>
          <p:cNvSpPr>
            <a:spLocks noGrp="1" noChangeArrowheads="1"/>
          </p:cNvSpPr>
          <p:nvPr>
            <p:ph type="body" idx="1"/>
          </p:nvPr>
        </p:nvSpPr>
        <p:spPr>
          <a:xfrm>
            <a:off x="376238" y="1268760"/>
            <a:ext cx="8323262" cy="1224136"/>
          </a:xfrm>
        </p:spPr>
        <p:txBody>
          <a:bodyPr/>
          <a:lstStyle/>
          <a:p>
            <a:pPr>
              <a:lnSpc>
                <a:spcPct val="120000"/>
              </a:lnSpc>
              <a:spcBef>
                <a:spcPts val="600"/>
              </a:spcBef>
            </a:pPr>
            <a:r>
              <a:rPr lang="zh-CN" altLang="en-US" sz="2000" dirty="0" smtClean="0">
                <a:latin typeface="Arial" pitchFamily="34" charset="0"/>
                <a:ea typeface="仿宋_GB2312" pitchFamily="49" charset="-122"/>
              </a:rPr>
              <a:t>从实现的角度看，线程可以分成用户级线程</a:t>
            </a:r>
            <a:r>
              <a:rPr lang="en-US" altLang="zh-CN" sz="2000" dirty="0" smtClean="0">
                <a:latin typeface="Arial" pitchFamily="34" charset="0"/>
                <a:ea typeface="仿宋_GB2312" pitchFamily="49" charset="-122"/>
              </a:rPr>
              <a:t>ULT(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Java</a:t>
            </a:r>
            <a:r>
              <a:rPr lang="zh-CN" altLang="en-US" sz="2000" dirty="0" smtClean="0">
                <a:latin typeface="Arial" pitchFamily="34" charset="0"/>
                <a:ea typeface="仿宋_GB2312" pitchFamily="49" charset="-122"/>
              </a:rPr>
              <a:t>和</a:t>
            </a:r>
            <a:r>
              <a:rPr lang="en-US" altLang="zh-CN" sz="2000" dirty="0" smtClean="0">
                <a:latin typeface="Arial" pitchFamily="34" charset="0"/>
                <a:ea typeface="仿宋_GB2312" pitchFamily="49" charset="-122"/>
              </a:rPr>
              <a:t>Informix)</a:t>
            </a:r>
            <a:r>
              <a:rPr lang="zh-CN" altLang="en-US" sz="2000" dirty="0" smtClean="0">
                <a:latin typeface="Arial" pitchFamily="34" charset="0"/>
                <a:ea typeface="仿宋_GB2312" pitchFamily="49" charset="-122"/>
              </a:rPr>
              <a:t>和内核级线程</a:t>
            </a:r>
            <a:r>
              <a:rPr lang="en-US" altLang="zh-CN" sz="2000" dirty="0" smtClean="0">
                <a:latin typeface="Arial" pitchFamily="34" charset="0"/>
                <a:ea typeface="仿宋_GB2312" pitchFamily="49" charset="-122"/>
              </a:rPr>
              <a:t>KLT(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OS/2)</a:t>
            </a:r>
            <a:r>
              <a:rPr lang="zh-CN" altLang="en-US" sz="2000" dirty="0" smtClean="0">
                <a:latin typeface="Arial" pitchFamily="34" charset="0"/>
                <a:ea typeface="仿宋_GB2312" pitchFamily="49" charset="-122"/>
              </a:rPr>
              <a:t>。也有一些系统</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Solaris)</a:t>
            </a:r>
            <a:r>
              <a:rPr lang="zh-CN" altLang="en-US" sz="2000" dirty="0" smtClean="0">
                <a:latin typeface="Arial" pitchFamily="34" charset="0"/>
                <a:ea typeface="仿宋_GB2312" pitchFamily="49" charset="-122"/>
              </a:rPr>
              <a:t>提供了混合式线程，同时支持两种线程实现</a:t>
            </a:r>
          </a:p>
        </p:txBody>
      </p:sp>
      <p:pic>
        <p:nvPicPr>
          <p:cNvPr id="2103300" name="Picture 4"/>
          <p:cNvPicPr>
            <a:picLocks noChangeAspect="1" noChangeArrowheads="1"/>
          </p:cNvPicPr>
          <p:nvPr/>
        </p:nvPicPr>
        <p:blipFill>
          <a:blip r:embed="rId2" cstate="print"/>
          <a:srcRect/>
          <a:stretch>
            <a:fillRect/>
          </a:stretch>
        </p:blipFill>
        <p:spPr bwMode="auto">
          <a:xfrm>
            <a:off x="1187624" y="2630395"/>
            <a:ext cx="7618239" cy="3833904"/>
          </a:xfrm>
          <a:prstGeom prst="rect">
            <a:avLst/>
          </a:prstGeom>
          <a:noFill/>
          <a:ln w="9525" algn="ctr">
            <a:solidFill>
              <a:srgbClr val="0000CC"/>
            </a:solidFill>
            <a:miter lim="800000"/>
            <a:headEnd/>
            <a:tailEnd/>
          </a:ln>
          <a:effectLst/>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21</a:t>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65963"/>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Qt </a:t>
            </a:r>
            <a:r>
              <a:rPr lang="zh-CN" altLang="en-US" sz="2800" dirty="0" smtClean="0">
                <a:solidFill>
                  <a:srgbClr val="FF0000"/>
                </a:solidFill>
                <a:ea typeface="仿宋_GB2312" pitchFamily="49" charset="-122"/>
              </a:rPr>
              <a:t>多进程编程</a:t>
            </a:r>
            <a:endParaRPr lang="en-US" altLang="zh-CN" sz="2800" dirty="0" smtClean="0">
              <a:solidFill>
                <a:srgbClr val="FF0000"/>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进程的启动 </a:t>
            </a:r>
          </a:p>
        </p:txBody>
      </p:sp>
      <p:sp>
        <p:nvSpPr>
          <p:cNvPr id="166915" name="Rectangle 3"/>
          <p:cNvSpPr>
            <a:spLocks noGrp="1" noChangeArrowheads="1"/>
          </p:cNvSpPr>
          <p:nvPr>
            <p:ph type="body" idx="1"/>
          </p:nvPr>
        </p:nvSpPr>
        <p:spPr>
          <a:xfrm>
            <a:off x="539552" y="1052736"/>
            <a:ext cx="7992888" cy="5400600"/>
          </a:xfrm>
        </p:spPr>
        <p:txBody>
          <a:bodyPr/>
          <a:lstStyle/>
          <a:p>
            <a:pPr>
              <a:lnSpc>
                <a:spcPct val="120000"/>
              </a:lnSpc>
              <a:spcBef>
                <a:spcPts val="600"/>
              </a:spcBef>
            </a:pPr>
            <a:r>
              <a:rPr lang="en-US" altLang="zh-CN" sz="2400" dirty="0" err="1" smtClean="0">
                <a:latin typeface="Arial" pitchFamily="34" charset="0"/>
                <a:ea typeface="仿宋_GB2312" pitchFamily="49" charset="-122"/>
              </a:rPr>
              <a:t>QProcess</a:t>
            </a:r>
            <a:r>
              <a:rPr lang="zh-CN" altLang="en-US" sz="2400" dirty="0" smtClean="0">
                <a:latin typeface="Arial" pitchFamily="34" charset="0"/>
                <a:ea typeface="仿宋_GB2312" pitchFamily="49" charset="-122"/>
              </a:rPr>
              <a:t>可用于完成启动外部程序，并与之交互通信</a:t>
            </a:r>
          </a:p>
          <a:p>
            <a:pPr>
              <a:lnSpc>
                <a:spcPct val="120000"/>
              </a:lnSpc>
              <a:spcBef>
                <a:spcPts val="600"/>
              </a:spcBef>
            </a:pPr>
            <a:r>
              <a:rPr lang="zh-CN" altLang="en-US" sz="2400" dirty="0">
                <a:latin typeface="Arial" pitchFamily="34" charset="0"/>
                <a:ea typeface="仿宋_GB2312" pitchFamily="49" charset="-122"/>
              </a:rPr>
              <a:t>启动</a:t>
            </a:r>
            <a:r>
              <a:rPr lang="zh-CN" altLang="en-US" sz="2400" dirty="0" smtClean="0">
                <a:latin typeface="Arial" pitchFamily="34" charset="0"/>
                <a:ea typeface="仿宋_GB2312" pitchFamily="49" charset="-122"/>
              </a:rPr>
              <a:t>外部程序的两种方式：</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000" dirty="0" smtClean="0">
                <a:solidFill>
                  <a:srgbClr val="0000CC"/>
                </a:solidFill>
                <a:latin typeface="Arial" pitchFamily="34" charset="0"/>
                <a:ea typeface="仿宋_GB2312" pitchFamily="49" charset="-122"/>
              </a:rPr>
              <a:t>（</a:t>
            </a:r>
            <a:r>
              <a:rPr lang="en-US" altLang="zh-CN" sz="2000" dirty="0" smtClean="0">
                <a:solidFill>
                  <a:srgbClr val="0000CC"/>
                </a:solidFill>
                <a:latin typeface="Arial" pitchFamily="34" charset="0"/>
                <a:ea typeface="仿宋_GB2312" pitchFamily="49" charset="-122"/>
              </a:rPr>
              <a:t>1</a:t>
            </a:r>
            <a:r>
              <a:rPr lang="zh-CN" altLang="en-US" sz="2000" dirty="0" smtClean="0">
                <a:solidFill>
                  <a:srgbClr val="0000CC"/>
                </a:solidFill>
                <a:latin typeface="Arial" pitchFamily="34" charset="0"/>
                <a:ea typeface="仿宋_GB2312" pitchFamily="49" charset="-122"/>
              </a:rPr>
              <a:t>）一体式：外部程序启动后，将随主程序的退出而退出。 </a:t>
            </a:r>
            <a:r>
              <a:rPr lang="en-US" altLang="zh-CN" sz="2000" dirty="0" smtClean="0">
                <a:latin typeface="Arial" pitchFamily="34" charset="0"/>
                <a:ea typeface="仿宋_GB2312" pitchFamily="49" charset="-122"/>
              </a:rPr>
              <a:t/>
            </a:r>
            <a:br>
              <a:rPr lang="en-US" altLang="zh-CN" sz="2000" dirty="0" smtClean="0">
                <a:latin typeface="Arial" pitchFamily="34" charset="0"/>
                <a:ea typeface="仿宋_GB2312" pitchFamily="49" charset="-122"/>
              </a:rPr>
            </a:b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QProcess</a:t>
            </a:r>
            <a:r>
              <a:rPr lang="en-US" altLang="zh-CN" sz="2000" dirty="0" smtClean="0">
                <a:latin typeface="Arial" pitchFamily="34" charset="0"/>
                <a:ea typeface="仿宋_GB2312" pitchFamily="49" charset="-122"/>
              </a:rPr>
              <a:t>::</a:t>
            </a:r>
            <a:r>
              <a:rPr lang="en-US" altLang="zh-CN" sz="2000" dirty="0" smtClean="0">
                <a:solidFill>
                  <a:srgbClr val="FF0000"/>
                </a:solidFill>
                <a:latin typeface="Arial" pitchFamily="34" charset="0"/>
                <a:ea typeface="仿宋_GB2312" pitchFamily="49" charset="-122"/>
              </a:rPr>
              <a:t>start</a:t>
            </a:r>
            <a:r>
              <a:rPr lang="en-US" altLang="zh-CN" sz="2000" dirty="0" smtClean="0">
                <a:latin typeface="Arial" pitchFamily="34" charset="0"/>
                <a:ea typeface="仿宋_GB2312" pitchFamily="49" charset="-122"/>
              </a:rPr>
              <a:t>(const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program, const </a:t>
            </a:r>
            <a:r>
              <a:rPr lang="en-US" altLang="zh-CN" sz="2000" dirty="0" err="1" smtClean="0">
                <a:latin typeface="Arial" pitchFamily="34" charset="0"/>
                <a:ea typeface="仿宋_GB2312" pitchFamily="49" charset="-122"/>
              </a:rPr>
              <a:t>QStringList</a:t>
            </a:r>
            <a:r>
              <a:rPr lang="en-US" altLang="zh-CN" sz="2000" dirty="0" smtClean="0">
                <a:latin typeface="Arial" pitchFamily="34" charset="0"/>
                <a:ea typeface="仿宋_GB2312" pitchFamily="49" charset="-122"/>
              </a:rPr>
              <a:t> &amp; arguments, </a:t>
            </a:r>
            <a:r>
              <a:rPr lang="en-US" altLang="zh-CN" sz="2000" dirty="0" err="1" smtClean="0">
                <a:latin typeface="Arial" pitchFamily="34" charset="0"/>
                <a:ea typeface="仿宋_GB2312" pitchFamily="49" charset="-122"/>
              </a:rPr>
              <a:t>OpenMode</a:t>
            </a:r>
            <a:r>
              <a:rPr lang="en-US" altLang="zh-CN" sz="2000" dirty="0" smtClean="0">
                <a:latin typeface="Arial" pitchFamily="34" charset="0"/>
                <a:ea typeface="仿宋_GB2312" pitchFamily="49" charset="-122"/>
              </a:rPr>
              <a:t> mode = </a:t>
            </a:r>
            <a:r>
              <a:rPr lang="en-US" altLang="zh-CN" sz="2000" dirty="0" err="1" smtClean="0">
                <a:latin typeface="Arial" pitchFamily="34" charset="0"/>
                <a:ea typeface="仿宋_GB2312" pitchFamily="49" charset="-122"/>
              </a:rPr>
              <a:t>ReadWrite</a:t>
            </a:r>
            <a:r>
              <a:rPr lang="en-US" altLang="zh-CN" sz="2000" dirty="0" smtClean="0">
                <a:latin typeface="Arial" pitchFamily="34" charset="0"/>
                <a:ea typeface="仿宋_GB2312" pitchFamily="49" charset="-122"/>
              </a:rPr>
              <a:t>)</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a:t>
            </a:r>
            <a:r>
              <a:rPr lang="en-US" altLang="zh-CN" sz="2000" dirty="0" smtClean="0">
                <a:solidFill>
                  <a:srgbClr val="0000CC"/>
                </a:solidFill>
                <a:latin typeface="Arial" pitchFamily="34" charset="0"/>
                <a:ea typeface="仿宋_GB2312" pitchFamily="49" charset="-122"/>
              </a:rPr>
              <a:t>2</a:t>
            </a:r>
            <a:r>
              <a:rPr lang="zh-CN" altLang="en-US" sz="2000" dirty="0" smtClean="0">
                <a:solidFill>
                  <a:srgbClr val="0000CC"/>
                </a:solidFill>
                <a:latin typeface="Arial" pitchFamily="34" charset="0"/>
                <a:ea typeface="仿宋_GB2312" pitchFamily="49" charset="-122"/>
              </a:rPr>
              <a:t>）分离式：外部程序启动后，当主程序退出时并不退出，而是继续运行。 </a:t>
            </a:r>
            <a:r>
              <a:rPr lang="en-US" altLang="zh-CN" sz="2000" dirty="0" smtClean="0">
                <a:solidFill>
                  <a:srgbClr val="0000CC"/>
                </a:solidFill>
                <a:latin typeface="Arial" pitchFamily="34" charset="0"/>
                <a:ea typeface="仿宋_GB2312" pitchFamily="49" charset="-122"/>
              </a:rPr>
              <a:t/>
            </a:r>
            <a:br>
              <a:rPr lang="en-US" altLang="zh-CN" sz="2000" dirty="0" smtClean="0">
                <a:solidFill>
                  <a:srgbClr val="0000CC"/>
                </a:solidFill>
                <a:latin typeface="Arial" pitchFamily="34" charset="0"/>
                <a:ea typeface="仿宋_GB2312" pitchFamily="49" charset="-122"/>
              </a:rPr>
            </a:b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QProcess</a:t>
            </a:r>
            <a:r>
              <a:rPr lang="en-US" altLang="zh-CN" sz="2000" dirty="0" smtClean="0">
                <a:latin typeface="Arial" pitchFamily="34" charset="0"/>
                <a:ea typeface="仿宋_GB2312" pitchFamily="49" charset="-122"/>
              </a:rPr>
              <a:t>::</a:t>
            </a:r>
            <a:r>
              <a:rPr lang="en-US" altLang="zh-CN" sz="2000" dirty="0" err="1" smtClean="0">
                <a:solidFill>
                  <a:srgbClr val="FF0000"/>
                </a:solidFill>
                <a:latin typeface="Arial" pitchFamily="34" charset="0"/>
                <a:ea typeface="仿宋_GB2312" pitchFamily="49" charset="-122"/>
              </a:rPr>
              <a:t>startDetached</a:t>
            </a:r>
            <a:r>
              <a:rPr lang="en-US" altLang="zh-CN" sz="2000" dirty="0" smtClean="0">
                <a:latin typeface="Arial" pitchFamily="34" charset="0"/>
                <a:ea typeface="仿宋_GB2312" pitchFamily="49" charset="-122"/>
              </a:rPr>
              <a:t>(const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program, const </a:t>
            </a:r>
            <a:r>
              <a:rPr lang="en-US" altLang="zh-CN" sz="2000" dirty="0" err="1" smtClean="0">
                <a:latin typeface="Arial" pitchFamily="34" charset="0"/>
                <a:ea typeface="仿宋_GB2312" pitchFamily="49" charset="-122"/>
              </a:rPr>
              <a:t>QStringList</a:t>
            </a:r>
            <a:r>
              <a:rPr lang="en-US" altLang="zh-CN" sz="2000" dirty="0" smtClean="0">
                <a:latin typeface="Arial" pitchFamily="34" charset="0"/>
                <a:ea typeface="仿宋_GB2312" pitchFamily="49" charset="-122"/>
              </a:rPr>
              <a:t> &amp; arguments, 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a:t>
            </a:r>
            <a:r>
              <a:rPr lang="en-US" altLang="zh-CN" sz="2000" dirty="0" err="1" smtClean="0">
                <a:latin typeface="Arial" pitchFamily="34" charset="0"/>
                <a:ea typeface="仿宋_GB2312" pitchFamily="49" charset="-122"/>
              </a:rPr>
              <a:t>workingDirectory</a:t>
            </a:r>
            <a:r>
              <a:rPr lang="en-US" altLang="zh-CN" sz="2000" dirty="0" smtClean="0">
                <a:latin typeface="Arial" pitchFamily="34" charset="0"/>
                <a:ea typeface="仿宋_GB2312" pitchFamily="49" charset="-122"/>
              </a:rPr>
              <a:t> =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qint64 * </a:t>
            </a:r>
            <a:r>
              <a:rPr lang="en-US" altLang="zh-CN" sz="2000" dirty="0" err="1" smtClean="0">
                <a:latin typeface="Arial" pitchFamily="34" charset="0"/>
                <a:ea typeface="仿宋_GB2312" pitchFamily="49" charset="-122"/>
              </a:rPr>
              <a:t>pid</a:t>
            </a:r>
            <a:r>
              <a:rPr lang="en-US" altLang="zh-CN" sz="2000" dirty="0" smtClean="0">
                <a:latin typeface="Arial" pitchFamily="34" charset="0"/>
                <a:ea typeface="仿宋_GB2312" pitchFamily="49" charset="-122"/>
              </a:rPr>
              <a:t> = 0)</a:t>
            </a:r>
          </a:p>
          <a:p>
            <a:pPr>
              <a:lnSpc>
                <a:spcPct val="120000"/>
              </a:lnSpc>
              <a:spcBef>
                <a:spcPts val="600"/>
              </a:spcBef>
            </a:pPr>
            <a:r>
              <a:rPr lang="zh-CN" altLang="en-US" sz="2400" dirty="0" smtClean="0">
                <a:latin typeface="Arial" pitchFamily="34" charset="0"/>
                <a:ea typeface="仿宋_GB2312" pitchFamily="49" charset="-122"/>
              </a:rPr>
              <a:t>传递外部程序的路径和执行参数，参数用</a:t>
            </a:r>
            <a:r>
              <a:rPr lang="en-US" altLang="zh-CN" sz="2400" dirty="0" err="1" smtClean="0">
                <a:latin typeface="Arial" pitchFamily="34" charset="0"/>
                <a:ea typeface="仿宋_GB2312" pitchFamily="49" charset="-122"/>
              </a:rPr>
              <a:t>QStringList</a:t>
            </a:r>
            <a:r>
              <a:rPr lang="zh-CN" altLang="en-US" sz="2400" dirty="0" smtClean="0">
                <a:latin typeface="Arial" pitchFamily="34" charset="0"/>
                <a:ea typeface="仿宋_GB2312" pitchFamily="49" charset="-122"/>
              </a:rPr>
              <a:t>来带入。 </a:t>
            </a:r>
            <a:r>
              <a:rPr lang="en-US" altLang="zh-CN" sz="2400" dirty="0" smtClean="0">
                <a:latin typeface="Arial" pitchFamily="34" charset="0"/>
                <a:ea typeface="仿宋_GB2312" pitchFamily="49" charset="-122"/>
              </a:rPr>
              <a:t/>
            </a:r>
            <a:br>
              <a:rPr lang="en-US" altLang="zh-CN" sz="2400" dirty="0" smtClean="0">
                <a:latin typeface="Arial" pitchFamily="34" charset="0"/>
                <a:ea typeface="仿宋_GB2312" pitchFamily="49" charset="-122"/>
              </a:rPr>
            </a:br>
            <a:endParaRPr lang="en-US" altLang="zh-CN" sz="2400" dirty="0" smtClean="0">
              <a:latin typeface="Arial" pitchFamily="34" charset="0"/>
              <a:ea typeface="仿宋_GB2312" pitchFamily="49" charset="-122"/>
            </a:endParaRPr>
          </a:p>
          <a:p>
            <a:pPr>
              <a:lnSpc>
                <a:spcPct val="120000"/>
              </a:lnSpc>
              <a:spcBef>
                <a:spcPts val="600"/>
              </a:spcBef>
            </a:pPr>
            <a:r>
              <a:rPr lang="en-US" altLang="zh-CN" sz="2400" dirty="0" smtClean="0">
                <a:latin typeface="Arial" pitchFamily="34" charset="0"/>
                <a:ea typeface="仿宋_GB2312" pitchFamily="49" charset="-122"/>
              </a:rPr>
              <a:t>       </a:t>
            </a:r>
            <a:endParaRPr lang="zh-CN" altLang="en-US"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进程的程序与参数</a:t>
            </a:r>
          </a:p>
        </p:txBody>
      </p:sp>
      <p:sp>
        <p:nvSpPr>
          <p:cNvPr id="16793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取得该进程上次启动的程序：</a:t>
            </a:r>
          </a:p>
          <a:p>
            <a:pPr>
              <a:lnSpc>
                <a:spcPct val="80000"/>
              </a:lnSpc>
              <a:buNone/>
            </a:pPr>
            <a:endParaRPr lang="en-US" altLang="zh-CN" sz="1800" dirty="0" smtClean="0"/>
          </a:p>
          <a:p>
            <a:pPr>
              <a:lnSpc>
                <a:spcPct val="80000"/>
              </a:lnSpc>
              <a:buNone/>
            </a:pPr>
            <a:r>
              <a:rPr lang="en-US" altLang="zh-CN" sz="1800" dirty="0" smtClean="0"/>
              <a:t>	</a:t>
            </a:r>
            <a:r>
              <a:rPr lang="en-US" altLang="zh-CN" sz="1800" dirty="0" err="1" smtClean="0"/>
              <a:t>QString</a:t>
            </a:r>
            <a:r>
              <a:rPr lang="en-US" altLang="zh-CN" sz="1800" dirty="0" smtClean="0"/>
              <a:t> </a:t>
            </a:r>
            <a:r>
              <a:rPr lang="en-US" altLang="zh-CN" sz="1800" dirty="0" err="1" smtClean="0"/>
              <a:t>QProcess</a:t>
            </a:r>
            <a:r>
              <a:rPr lang="en-US" altLang="zh-CN" sz="1800" dirty="0" smtClean="0"/>
              <a:t>::</a:t>
            </a:r>
            <a:r>
              <a:rPr lang="en-US" altLang="zh-CN" sz="1800" dirty="0" smtClean="0">
                <a:solidFill>
                  <a:srgbClr val="FF0000"/>
                </a:solidFill>
              </a:rPr>
              <a:t>program</a:t>
            </a:r>
            <a:r>
              <a:rPr lang="en-US" altLang="zh-CN" sz="1800" dirty="0" smtClean="0"/>
              <a:t>() const</a:t>
            </a:r>
          </a:p>
          <a:p>
            <a:endParaRPr lang="en-US" altLang="zh-CN" sz="1800" dirty="0" smtClean="0"/>
          </a:p>
          <a:p>
            <a:pPr>
              <a:lnSpc>
                <a:spcPct val="120000"/>
              </a:lnSpc>
              <a:spcBef>
                <a:spcPts val="600"/>
              </a:spcBef>
            </a:pPr>
            <a:r>
              <a:rPr lang="zh-CN" altLang="en-US" sz="2400" dirty="0" smtClean="0">
                <a:latin typeface="Arial" pitchFamily="34" charset="0"/>
                <a:ea typeface="仿宋_GB2312" pitchFamily="49" charset="-122"/>
              </a:rPr>
              <a:t>取得该进程上次启动程序时所带的参数：</a:t>
            </a:r>
          </a:p>
          <a:p>
            <a:pPr>
              <a:lnSpc>
                <a:spcPct val="80000"/>
              </a:lnSpc>
              <a:buNone/>
            </a:pPr>
            <a:endParaRPr lang="en-US" altLang="zh-CN" sz="1800" dirty="0" smtClean="0"/>
          </a:p>
          <a:p>
            <a:pPr>
              <a:lnSpc>
                <a:spcPct val="80000"/>
              </a:lnSpc>
              <a:buNone/>
            </a:pPr>
            <a:r>
              <a:rPr lang="en-US" altLang="zh-CN" sz="1800" dirty="0" smtClean="0"/>
              <a:t>	</a:t>
            </a:r>
            <a:r>
              <a:rPr lang="en-US" altLang="zh-CN" sz="1800" dirty="0" err="1" smtClean="0"/>
              <a:t>QString</a:t>
            </a:r>
            <a:r>
              <a:rPr lang="en-US" altLang="zh-CN" sz="1800" dirty="0" smtClean="0"/>
              <a:t> </a:t>
            </a:r>
            <a:r>
              <a:rPr lang="en-US" altLang="zh-CN" sz="1800" dirty="0" err="1" smtClean="0"/>
              <a:t>QProcess</a:t>
            </a:r>
            <a:r>
              <a:rPr lang="en-US" altLang="zh-CN" sz="1800" dirty="0" smtClean="0"/>
              <a:t>::</a:t>
            </a:r>
            <a:r>
              <a:rPr lang="en-US" altLang="zh-CN" sz="1800" dirty="0" err="1" smtClean="0">
                <a:solidFill>
                  <a:srgbClr val="FF0000"/>
                </a:solidFill>
              </a:rPr>
              <a:t>nativeArguments</a:t>
            </a:r>
            <a:r>
              <a:rPr lang="en-US" altLang="zh-CN" sz="1800" dirty="0" smtClean="0"/>
              <a:t>() const</a:t>
            </a:r>
          </a:p>
          <a:p>
            <a:pPr>
              <a:lnSpc>
                <a:spcPct val="80000"/>
              </a:lnSpc>
              <a:buNone/>
            </a:pPr>
            <a:endParaRPr lang="en-US" altLang="zh-CN" sz="1800" dirty="0" smtClean="0"/>
          </a:p>
          <a:p>
            <a:pPr>
              <a:lnSpc>
                <a:spcPct val="80000"/>
              </a:lnSpc>
              <a:buNone/>
            </a:pPr>
            <a:endParaRPr lang="en-US" altLang="zh-CN" sz="18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如果该进程正在运行，返回进程</a:t>
            </a:r>
            <a:r>
              <a:rPr lang="en-US" altLang="zh-CN" sz="2400" dirty="0" smtClean="0">
                <a:latin typeface="Arial" pitchFamily="34" charset="0"/>
                <a:ea typeface="仿宋_GB2312" pitchFamily="49" charset="-122"/>
              </a:rPr>
              <a:t>id</a:t>
            </a:r>
            <a:r>
              <a:rPr lang="zh-CN" altLang="en-US" sz="2400" dirty="0" smtClean="0">
                <a:latin typeface="Arial" pitchFamily="34" charset="0"/>
                <a:ea typeface="仿宋_GB2312" pitchFamily="49" charset="-122"/>
              </a:rPr>
              <a:t>；否则，返回</a:t>
            </a:r>
            <a:r>
              <a:rPr lang="en-US" altLang="zh-CN" sz="2400" dirty="0" smtClean="0">
                <a:latin typeface="Arial" pitchFamily="34" charset="0"/>
                <a:ea typeface="仿宋_GB2312" pitchFamily="49" charset="-122"/>
              </a:rPr>
              <a:t>0</a:t>
            </a:r>
            <a:r>
              <a:rPr lang="zh-CN" altLang="en-US" sz="2400" dirty="0" smtClean="0">
                <a:latin typeface="Arial" pitchFamily="34" charset="0"/>
                <a:ea typeface="仿宋_GB2312" pitchFamily="49" charset="-122"/>
              </a:rPr>
              <a:t>。</a:t>
            </a:r>
          </a:p>
          <a:p>
            <a:pPr>
              <a:lnSpc>
                <a:spcPct val="80000"/>
              </a:lnSpc>
              <a:buNone/>
            </a:pPr>
            <a:endParaRPr lang="en-US" altLang="zh-CN" sz="1800" dirty="0" smtClean="0"/>
          </a:p>
          <a:p>
            <a:pPr>
              <a:lnSpc>
                <a:spcPct val="80000"/>
              </a:lnSpc>
              <a:buNone/>
            </a:pPr>
            <a:r>
              <a:rPr lang="en-US" altLang="zh-CN" sz="1800" dirty="0" smtClean="0"/>
              <a:t>	qint64 </a:t>
            </a:r>
            <a:r>
              <a:rPr lang="en-US" altLang="zh-CN" sz="1800" dirty="0" err="1" smtClean="0"/>
              <a:t>QProcess</a:t>
            </a:r>
            <a:r>
              <a:rPr lang="en-US" altLang="zh-CN" sz="1800" dirty="0" smtClean="0"/>
              <a:t>::</a:t>
            </a:r>
            <a:r>
              <a:rPr lang="en-US" altLang="zh-CN" sz="1800" dirty="0" err="1" smtClean="0">
                <a:solidFill>
                  <a:srgbClr val="FF0000"/>
                </a:solidFill>
              </a:rPr>
              <a:t>processId</a:t>
            </a:r>
            <a:r>
              <a:rPr lang="en-US" altLang="zh-CN" sz="1800" dirty="0" smtClean="0"/>
              <a:t>() const</a:t>
            </a:r>
          </a:p>
          <a:p>
            <a:pPr>
              <a:lnSpc>
                <a:spcPct val="80000"/>
              </a:lnSpc>
              <a:buNone/>
            </a:pPr>
            <a:endParaRPr lang="zh-CN" altLang="en-US" sz="1800"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取得和设置进程的运行状态</a:t>
            </a:r>
          </a:p>
        </p:txBody>
      </p:sp>
      <p:sp>
        <p:nvSpPr>
          <p:cNvPr id="165891"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取得一个进程的当前状态：</a:t>
            </a:r>
          </a:p>
          <a:p>
            <a:pPr>
              <a:lnSpc>
                <a:spcPct val="90000"/>
              </a:lnSpc>
              <a:buNone/>
            </a:pPr>
            <a:r>
              <a:rPr lang="en-US" altLang="zh-CN" sz="2000" dirty="0" smtClean="0"/>
              <a:t>	</a:t>
            </a:r>
            <a:r>
              <a:rPr lang="en-US" altLang="zh-CN" sz="2000" dirty="0" err="1" smtClean="0"/>
              <a:t>QProcess</a:t>
            </a:r>
            <a:r>
              <a:rPr lang="en-US" altLang="zh-CN" sz="2000" dirty="0" smtClean="0"/>
              <a:t>::</a:t>
            </a:r>
            <a:r>
              <a:rPr lang="en-US" altLang="zh-CN" sz="2000" dirty="0" err="1" smtClean="0"/>
              <a:t>ProcessState</a:t>
            </a:r>
            <a:r>
              <a:rPr lang="en-US" altLang="zh-CN" sz="2000" dirty="0" smtClean="0"/>
              <a:t> </a:t>
            </a:r>
            <a:r>
              <a:rPr lang="en-US" altLang="zh-CN" sz="2000" dirty="0" err="1" smtClean="0"/>
              <a:t>QProcess</a:t>
            </a:r>
            <a:r>
              <a:rPr lang="en-US" altLang="zh-CN" sz="2000" dirty="0" smtClean="0"/>
              <a:t>::</a:t>
            </a:r>
            <a:r>
              <a:rPr lang="en-US" altLang="zh-CN" sz="2000" dirty="0" smtClean="0">
                <a:solidFill>
                  <a:srgbClr val="FF0000"/>
                </a:solidFill>
              </a:rPr>
              <a:t>state</a:t>
            </a:r>
            <a:r>
              <a:rPr lang="en-US" altLang="zh-CN" sz="2000" dirty="0" smtClean="0"/>
              <a:t>() const</a:t>
            </a:r>
          </a:p>
          <a:p>
            <a:pPr>
              <a:lnSpc>
                <a:spcPct val="90000"/>
              </a:lnSpc>
              <a:buFont typeface="Wingdings" pitchFamily="2" charset="2"/>
              <a:buNone/>
            </a:pPr>
            <a:endParaRPr lang="en-US" altLang="zh-CN" sz="2000" dirty="0" smtClean="0"/>
          </a:p>
          <a:p>
            <a:pPr>
              <a:lnSpc>
                <a:spcPct val="120000"/>
              </a:lnSpc>
              <a:spcBef>
                <a:spcPts val="600"/>
              </a:spcBef>
            </a:pPr>
            <a:r>
              <a:rPr lang="zh-CN" altLang="en-US" sz="2400" dirty="0" smtClean="0">
                <a:latin typeface="Arial" pitchFamily="34" charset="0"/>
                <a:ea typeface="仿宋_GB2312" pitchFamily="49" charset="-122"/>
              </a:rPr>
              <a:t>设置一个进程的当前状态：</a:t>
            </a:r>
          </a:p>
          <a:p>
            <a:pPr>
              <a:lnSpc>
                <a:spcPct val="90000"/>
              </a:lnSpc>
              <a:buNone/>
            </a:pPr>
            <a:r>
              <a:rPr lang="en-US" altLang="zh-CN" sz="2000" dirty="0" smtClean="0"/>
              <a:t>	void </a:t>
            </a:r>
            <a:r>
              <a:rPr lang="en-US" altLang="zh-CN" sz="2000" dirty="0" err="1" smtClean="0"/>
              <a:t>QProcess</a:t>
            </a:r>
            <a:r>
              <a:rPr lang="en-US" altLang="zh-CN" sz="2000" dirty="0" smtClean="0"/>
              <a:t>::</a:t>
            </a:r>
            <a:r>
              <a:rPr lang="en-US" altLang="zh-CN" sz="2000" dirty="0" err="1" smtClean="0">
                <a:solidFill>
                  <a:srgbClr val="FF0000"/>
                </a:solidFill>
              </a:rPr>
              <a:t>setProcessState</a:t>
            </a:r>
            <a:r>
              <a:rPr lang="en-US" altLang="zh-CN" sz="2000" dirty="0" smtClean="0"/>
              <a:t>(</a:t>
            </a:r>
            <a:r>
              <a:rPr lang="en-US" altLang="zh-CN" sz="2000" dirty="0" err="1" smtClean="0"/>
              <a:t>ProcessState</a:t>
            </a:r>
            <a:r>
              <a:rPr lang="en-US" altLang="zh-CN" sz="2000" i="1" dirty="0" smtClean="0"/>
              <a:t> state</a:t>
            </a:r>
            <a:r>
              <a:rPr lang="en-US" altLang="zh-CN" sz="2000" dirty="0" smtClean="0"/>
              <a:t>)</a:t>
            </a:r>
          </a:p>
          <a:p>
            <a:endParaRPr lang="en-US" altLang="zh-CN" sz="2000" dirty="0" smtClean="0"/>
          </a:p>
          <a:p>
            <a:pPr>
              <a:lnSpc>
                <a:spcPct val="90000"/>
              </a:lnSpc>
              <a:buNone/>
            </a:pPr>
            <a:endParaRPr lang="zh-CN" altLang="en-US" sz="2000"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25</a:t>
            </a:fld>
            <a:endParaRPr lang="en-US" altLang="zh-CN"/>
          </a:p>
        </p:txBody>
      </p:sp>
      <p:graphicFrame>
        <p:nvGraphicFramePr>
          <p:cNvPr id="5" name="表格 4"/>
          <p:cNvGraphicFramePr>
            <a:graphicFrameLocks noGrp="1"/>
          </p:cNvGraphicFramePr>
          <p:nvPr/>
        </p:nvGraphicFramePr>
        <p:xfrm>
          <a:off x="755576" y="3865592"/>
          <a:ext cx="7704855" cy="2011680"/>
        </p:xfrm>
        <a:graphic>
          <a:graphicData uri="http://schemas.openxmlformats.org/drawingml/2006/table">
            <a:tbl>
              <a:tblPr>
                <a:tableStyleId>{775DCB02-9BB8-47FD-8907-85C794F793BA}</a:tableStyleId>
              </a:tblPr>
              <a:tblGrid>
                <a:gridCol w="2568285">
                  <a:extLst>
                    <a:ext uri="{9D8B030D-6E8A-4147-A177-3AD203B41FA5}">
                      <a16:colId xmlns:a16="http://schemas.microsoft.com/office/drawing/2014/main" val="20000"/>
                    </a:ext>
                  </a:extLst>
                </a:gridCol>
                <a:gridCol w="960107">
                  <a:extLst>
                    <a:ext uri="{9D8B030D-6E8A-4147-A177-3AD203B41FA5}">
                      <a16:colId xmlns:a16="http://schemas.microsoft.com/office/drawing/2014/main" val="20001"/>
                    </a:ext>
                  </a:extLst>
                </a:gridCol>
                <a:gridCol w="4176463">
                  <a:extLst>
                    <a:ext uri="{9D8B030D-6E8A-4147-A177-3AD203B41FA5}">
                      <a16:colId xmlns:a16="http://schemas.microsoft.com/office/drawing/2014/main" val="20002"/>
                    </a:ext>
                  </a:extLst>
                </a:gridCol>
              </a:tblGrid>
              <a:tr h="0">
                <a:tc>
                  <a:txBody>
                    <a:bodyPr/>
                    <a:lstStyle/>
                    <a:p>
                      <a:pPr algn="ctr"/>
                      <a:r>
                        <a:rPr lang="en-US" b="1" dirty="0"/>
                        <a:t>Constant</a:t>
                      </a:r>
                    </a:p>
                  </a:txBody>
                  <a:tcPr/>
                </a:tc>
                <a:tc>
                  <a:txBody>
                    <a:bodyPr/>
                    <a:lstStyle/>
                    <a:p>
                      <a:pPr algn="ctr"/>
                      <a:r>
                        <a:rPr lang="en-US" b="1" dirty="0"/>
                        <a:t>Value</a:t>
                      </a:r>
                    </a:p>
                  </a:txBody>
                  <a:tcPr/>
                </a:tc>
                <a:tc>
                  <a:txBody>
                    <a:bodyPr/>
                    <a:lstStyle/>
                    <a:p>
                      <a:pPr algn="ctr"/>
                      <a:r>
                        <a:rPr lang="en-US" b="1" dirty="0"/>
                        <a:t>Description</a:t>
                      </a:r>
                    </a:p>
                  </a:txBody>
                  <a:tcPr/>
                </a:tc>
                <a:extLst>
                  <a:ext uri="{0D108BD9-81ED-4DB2-BD59-A6C34878D82A}">
                    <a16:rowId xmlns:a16="http://schemas.microsoft.com/office/drawing/2014/main" val="10000"/>
                  </a:ext>
                </a:extLst>
              </a:tr>
              <a:tr h="0">
                <a:tc>
                  <a:txBody>
                    <a:bodyPr/>
                    <a:lstStyle/>
                    <a:p>
                      <a:r>
                        <a:rPr lang="en-US"/>
                        <a:t>QProcess::NotRunning</a:t>
                      </a:r>
                    </a:p>
                  </a:txBody>
                  <a:tcPr anchor="ctr"/>
                </a:tc>
                <a:tc>
                  <a:txBody>
                    <a:bodyPr/>
                    <a:lstStyle/>
                    <a:p>
                      <a:pPr algn="ctr"/>
                      <a:r>
                        <a:rPr lang="en-US" altLang="zh-CN" dirty="0"/>
                        <a:t>0</a:t>
                      </a:r>
                    </a:p>
                  </a:txBody>
                  <a:tcPr anchor="ctr"/>
                </a:tc>
                <a:tc>
                  <a:txBody>
                    <a:bodyPr/>
                    <a:lstStyle/>
                    <a:p>
                      <a:r>
                        <a:rPr lang="en-US"/>
                        <a:t>The process is not running.</a:t>
                      </a:r>
                    </a:p>
                  </a:txBody>
                  <a:tcPr anchor="ctr"/>
                </a:tc>
                <a:extLst>
                  <a:ext uri="{0D108BD9-81ED-4DB2-BD59-A6C34878D82A}">
                    <a16:rowId xmlns:a16="http://schemas.microsoft.com/office/drawing/2014/main" val="10001"/>
                  </a:ext>
                </a:extLst>
              </a:tr>
              <a:tr h="0">
                <a:tc>
                  <a:txBody>
                    <a:bodyPr/>
                    <a:lstStyle/>
                    <a:p>
                      <a:r>
                        <a:rPr lang="en-US"/>
                        <a:t>QProcess::Starting</a:t>
                      </a:r>
                    </a:p>
                  </a:txBody>
                  <a:tcPr anchor="ctr"/>
                </a:tc>
                <a:tc>
                  <a:txBody>
                    <a:bodyPr/>
                    <a:lstStyle/>
                    <a:p>
                      <a:pPr algn="ctr"/>
                      <a:r>
                        <a:rPr lang="en-US" altLang="zh-CN" dirty="0"/>
                        <a:t>1</a:t>
                      </a:r>
                    </a:p>
                  </a:txBody>
                  <a:tcPr anchor="ctr"/>
                </a:tc>
                <a:tc>
                  <a:txBody>
                    <a:bodyPr/>
                    <a:lstStyle/>
                    <a:p>
                      <a:r>
                        <a:rPr lang="en-US" dirty="0"/>
                        <a:t>The process is starting, but the program has not yet been invoked.</a:t>
                      </a:r>
                    </a:p>
                  </a:txBody>
                  <a:tcPr anchor="ctr"/>
                </a:tc>
                <a:extLst>
                  <a:ext uri="{0D108BD9-81ED-4DB2-BD59-A6C34878D82A}">
                    <a16:rowId xmlns:a16="http://schemas.microsoft.com/office/drawing/2014/main" val="10002"/>
                  </a:ext>
                </a:extLst>
              </a:tr>
              <a:tr h="0">
                <a:tc>
                  <a:txBody>
                    <a:bodyPr/>
                    <a:lstStyle/>
                    <a:p>
                      <a:r>
                        <a:rPr lang="en-US"/>
                        <a:t>QProcess::Running</a:t>
                      </a:r>
                    </a:p>
                  </a:txBody>
                  <a:tcPr anchor="ctr"/>
                </a:tc>
                <a:tc>
                  <a:txBody>
                    <a:bodyPr/>
                    <a:lstStyle/>
                    <a:p>
                      <a:pPr algn="ctr"/>
                      <a:r>
                        <a:rPr lang="en-US" altLang="zh-CN" dirty="0"/>
                        <a:t>2</a:t>
                      </a:r>
                    </a:p>
                  </a:txBody>
                  <a:tcPr anchor="ctr"/>
                </a:tc>
                <a:tc>
                  <a:txBody>
                    <a:bodyPr/>
                    <a:lstStyle/>
                    <a:p>
                      <a:r>
                        <a:rPr lang="en-US" dirty="0"/>
                        <a:t>The process is running and is ready for reading and writing.</a:t>
                      </a:r>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进程的终止</a:t>
            </a:r>
          </a:p>
        </p:txBody>
      </p:sp>
      <p:sp>
        <p:nvSpPr>
          <p:cNvPr id="16281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终止一个进程有两种方法：</a:t>
            </a:r>
            <a:r>
              <a:rPr lang="en-US" altLang="zh-CN" sz="2400" dirty="0" smtClean="0">
                <a:latin typeface="Times New Roman" pitchFamily="18" charset="0"/>
                <a:ea typeface="仿宋_GB2312" pitchFamily="49" charset="-122"/>
              </a:rPr>
              <a:t> kill( )</a:t>
            </a:r>
            <a:r>
              <a:rPr lang="zh-CN" altLang="en-US" sz="2400" dirty="0" smtClean="0">
                <a:latin typeface="Times New Roman" pitchFamily="18" charset="0"/>
                <a:ea typeface="仿宋_GB2312" pitchFamily="49" charset="-122"/>
              </a:rPr>
              <a:t>和</a:t>
            </a:r>
            <a:r>
              <a:rPr lang="en-US" altLang="zh-CN" sz="2400" dirty="0" smtClean="0">
                <a:latin typeface="Times New Roman" pitchFamily="18" charset="0"/>
                <a:ea typeface="仿宋_GB2312" pitchFamily="49" charset="-122"/>
              </a:rPr>
              <a:t>Terminate( )</a:t>
            </a:r>
            <a:r>
              <a:rPr lang="zh-CN" altLang="en-US" sz="2400" dirty="0" smtClean="0">
                <a:latin typeface="Times New Roman" pitchFamily="18" charset="0"/>
                <a:ea typeface="仿宋_GB2312" pitchFamily="49" charset="-122"/>
              </a:rPr>
              <a:t>。</a:t>
            </a:r>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杀死当前进程，导致其</a:t>
            </a:r>
            <a:r>
              <a:rPr lang="zh-CN" altLang="en-US" sz="2400" dirty="0" smtClean="0">
                <a:solidFill>
                  <a:srgbClr val="0000CC"/>
                </a:solidFill>
                <a:latin typeface="Times New Roman" pitchFamily="18" charset="0"/>
                <a:ea typeface="仿宋_GB2312" pitchFamily="49" charset="-122"/>
              </a:rPr>
              <a:t>立即退出</a:t>
            </a:r>
            <a:r>
              <a:rPr lang="zh-CN" altLang="en-US" sz="2400" dirty="0" smtClean="0">
                <a:latin typeface="Times New Roman" pitchFamily="18" charset="0"/>
                <a:ea typeface="仿宋_GB2312" pitchFamily="49" charset="-122"/>
              </a:rPr>
              <a:t>。</a:t>
            </a:r>
            <a:endParaRPr lang="en-US" altLang="zh-CN" sz="2400" dirty="0" smtClean="0">
              <a:latin typeface="Times New Roman" pitchFamily="18" charset="0"/>
              <a:ea typeface="仿宋_GB2312" pitchFamily="49" charset="-122"/>
            </a:endParaRPr>
          </a:p>
          <a:p>
            <a:pPr>
              <a:lnSpc>
                <a:spcPct val="90000"/>
              </a:lnSpc>
              <a:buNone/>
            </a:pPr>
            <a:r>
              <a:rPr lang="en-US" altLang="zh-CN" sz="2400" dirty="0" smtClean="0">
                <a:latin typeface="Times New Roman" pitchFamily="18" charset="0"/>
                <a:ea typeface="仿宋_GB2312" pitchFamily="49" charset="-122"/>
              </a:rPr>
              <a:t>	void </a:t>
            </a:r>
            <a:r>
              <a:rPr lang="en-US" altLang="zh-CN" sz="2400" dirty="0" err="1" smtClean="0">
                <a:latin typeface="Times New Roman" pitchFamily="18" charset="0"/>
                <a:ea typeface="仿宋_GB2312" pitchFamily="49" charset="-122"/>
              </a:rPr>
              <a:t>QProcess</a:t>
            </a:r>
            <a:r>
              <a:rPr lang="en-US" altLang="zh-CN" sz="2400" dirty="0" smtClean="0">
                <a:latin typeface="Times New Roman" pitchFamily="18" charset="0"/>
                <a:ea typeface="仿宋_GB2312" pitchFamily="49" charset="-122"/>
              </a:rPr>
              <a:t>::kill()</a:t>
            </a:r>
            <a:endParaRPr lang="zh-CN" altLang="en-US" sz="2400" dirty="0">
              <a:latin typeface="Times New Roman" pitchFamily="18" charset="0"/>
              <a:ea typeface="仿宋_GB2312" pitchFamily="49" charset="-122"/>
            </a:endParaRPr>
          </a:p>
          <a:p>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尝试结束当前进程。</a:t>
            </a:r>
          </a:p>
          <a:p>
            <a:pPr>
              <a:lnSpc>
                <a:spcPct val="90000"/>
              </a:lnSpc>
              <a:buNone/>
            </a:pPr>
            <a:r>
              <a:rPr lang="en-US" altLang="zh-CN" sz="2400" dirty="0" smtClean="0">
                <a:latin typeface="Times New Roman" pitchFamily="18" charset="0"/>
                <a:ea typeface="仿宋_GB2312" pitchFamily="49" charset="-122"/>
              </a:rPr>
              <a:t>	void </a:t>
            </a:r>
            <a:r>
              <a:rPr lang="en-US" altLang="zh-CN" sz="2400" dirty="0" err="1" smtClean="0">
                <a:latin typeface="Times New Roman" pitchFamily="18" charset="0"/>
                <a:ea typeface="仿宋_GB2312" pitchFamily="49" charset="-122"/>
              </a:rPr>
              <a:t>QProcess</a:t>
            </a:r>
            <a:r>
              <a:rPr lang="en-US" altLang="zh-CN" sz="2400" dirty="0" smtClean="0">
                <a:latin typeface="Times New Roman" pitchFamily="18" charset="0"/>
                <a:ea typeface="仿宋_GB2312" pitchFamily="49" charset="-122"/>
              </a:rPr>
              <a:t>::terminate()</a:t>
            </a:r>
          </a:p>
          <a:p>
            <a:pPr>
              <a:lnSpc>
                <a:spcPct val="90000"/>
              </a:lnSpc>
              <a:buNone/>
            </a:pPr>
            <a:r>
              <a:rPr lang="en-US" altLang="zh-CN" sz="2400" dirty="0" smtClean="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调用该函数当前进程未必退出，比如给机会提示用户文件未保存。</a:t>
            </a:r>
            <a:endParaRPr lang="en-US" altLang="zh-CN" sz="2400"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Qt </a:t>
            </a:r>
            <a:r>
              <a:rPr lang="zh-CN" altLang="en-US" sz="2800" dirty="0" smtClean="0">
                <a:solidFill>
                  <a:srgbClr val="FF0000"/>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Grp="1" noChangeArrowheads="1"/>
          </p:cNvSpPr>
          <p:nvPr>
            <p:ph type="title"/>
          </p:nvPr>
        </p:nvSpPr>
        <p:spPr>
          <a:xfrm>
            <a:off x="1043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err="1" smtClean="0">
                <a:solidFill>
                  <a:schemeClr val="tx1"/>
                </a:solidFill>
                <a:latin typeface="华文中宋" pitchFamily="2" charset="-122"/>
                <a:ea typeface="华文中宋" pitchFamily="2" charset="-122"/>
              </a:rPr>
              <a:t>QThread</a:t>
            </a:r>
            <a:r>
              <a:rPr lang="zh-CN" altLang="en-US" kern="1200" dirty="0" smtClean="0">
                <a:solidFill>
                  <a:schemeClr val="tx1"/>
                </a:solidFill>
                <a:latin typeface="华文中宋" pitchFamily="2" charset="-122"/>
                <a:ea typeface="华文中宋" pitchFamily="2" charset="-122"/>
              </a:rPr>
              <a:t>中 的几个常用函数</a:t>
            </a:r>
          </a:p>
        </p:txBody>
      </p:sp>
      <p:graphicFrame>
        <p:nvGraphicFramePr>
          <p:cNvPr id="4" name="表格 3"/>
          <p:cNvGraphicFramePr>
            <a:graphicFrameLocks noGrp="1"/>
          </p:cNvGraphicFramePr>
          <p:nvPr>
            <p:extLst>
              <p:ext uri="{D42A27DB-BD31-4B8C-83A1-F6EECF244321}">
                <p14:modId xmlns:p14="http://schemas.microsoft.com/office/powerpoint/2010/main" val="919898030"/>
              </p:ext>
            </p:extLst>
          </p:nvPr>
        </p:nvGraphicFramePr>
        <p:xfrm>
          <a:off x="395536" y="1268760"/>
          <a:ext cx="8280920" cy="5029200"/>
        </p:xfrm>
        <a:graphic>
          <a:graphicData uri="http://schemas.openxmlformats.org/drawingml/2006/table">
            <a:tbl>
              <a:tblPr firstRow="1" bandRow="1">
                <a:tableStyleId>{5C22544A-7EE6-4342-B048-85BDC9FD1C3A}</a:tableStyleId>
              </a:tblPr>
              <a:tblGrid>
                <a:gridCol w="3086525">
                  <a:extLst>
                    <a:ext uri="{9D8B030D-6E8A-4147-A177-3AD203B41FA5}">
                      <a16:colId xmlns:a16="http://schemas.microsoft.com/office/drawing/2014/main" val="20000"/>
                    </a:ext>
                  </a:extLst>
                </a:gridCol>
                <a:gridCol w="5194395">
                  <a:extLst>
                    <a:ext uri="{9D8B030D-6E8A-4147-A177-3AD203B41FA5}">
                      <a16:colId xmlns:a16="http://schemas.microsoft.com/office/drawing/2014/main" val="20001"/>
                    </a:ext>
                  </a:extLst>
                </a:gridCol>
              </a:tblGrid>
              <a:tr h="370840">
                <a:tc>
                  <a:txBody>
                    <a:bodyPr/>
                    <a:lstStyle/>
                    <a:p>
                      <a:pPr algn="ctr">
                        <a:lnSpc>
                          <a:spcPct val="120000"/>
                        </a:lnSpc>
                      </a:pPr>
                      <a:r>
                        <a:rPr lang="zh-CN" altLang="en-US" sz="2000" b="1" baseline="0" dirty="0" smtClean="0">
                          <a:solidFill>
                            <a:schemeClr val="tx1"/>
                          </a:solidFill>
                          <a:latin typeface="Times New Roman" pitchFamily="18" charset="0"/>
                          <a:ea typeface="仿宋_GB2312" pitchFamily="49" charset="-122"/>
                        </a:rPr>
                        <a:t>函数</a:t>
                      </a:r>
                      <a:endParaRPr lang="zh-CN" altLang="en-US" sz="2000" b="1" baseline="0" dirty="0">
                        <a:solidFill>
                          <a:schemeClr val="tx1"/>
                        </a:solidFill>
                        <a:latin typeface="Times New Roman" pitchFamily="18" charset="0"/>
                        <a:ea typeface="仿宋_GB2312" pitchFamily="49" charset="-122"/>
                      </a:endParaRPr>
                    </a:p>
                  </a:txBody>
                  <a:tcPr/>
                </a:tc>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操作语义</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dirty="0" smtClean="0">
                          <a:latin typeface="Times New Roman" pitchFamily="18" charset="0"/>
                          <a:ea typeface="仿宋_GB2312" pitchFamily="49" charset="-122"/>
                        </a:rPr>
                        <a:t>start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启动执行一个新线程，通过调用</a:t>
                      </a:r>
                      <a:r>
                        <a:rPr lang="en-US" altLang="zh-CN" sz="2000" dirty="0" smtClean="0">
                          <a:solidFill>
                            <a:srgbClr val="FF0000"/>
                          </a:solidFill>
                          <a:latin typeface="Times New Roman" pitchFamily="18" charset="0"/>
                          <a:ea typeface="仿宋_GB2312" pitchFamily="49" charset="-122"/>
                        </a:rPr>
                        <a:t>run()</a:t>
                      </a:r>
                      <a:r>
                        <a:rPr lang="zh-CN" altLang="en-US" sz="2000" dirty="0" smtClean="0">
                          <a:solidFill>
                            <a:srgbClr val="FF0000"/>
                          </a:solidFill>
                          <a:latin typeface="Times New Roman" pitchFamily="18" charset="0"/>
                          <a:ea typeface="仿宋_GB2312" pitchFamily="49" charset="-122"/>
                        </a:rPr>
                        <a:t>函数</a:t>
                      </a:r>
                      <a:endParaRPr lang="zh-CN" altLang="en-US" sz="2000" b="1" baseline="0" dirty="0">
                        <a:solidFill>
                          <a:srgbClr val="FF0000"/>
                        </a:solidFill>
                        <a:latin typeface="Times New Roman" pitchFamily="18" charset="0"/>
                        <a:ea typeface="仿宋_GB2312" pitchFamily="49" charset="-122"/>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rgbClr val="C00000"/>
                          </a:solidFill>
                          <a:latin typeface="Times New Roman" pitchFamily="18" charset="0"/>
                          <a:ea typeface="仿宋_GB2312" pitchFamily="49" charset="-122"/>
                          <a:cs typeface="+mn-cs"/>
                        </a:rPr>
                        <a:t>started</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执行</a:t>
                      </a:r>
                      <a:r>
                        <a:rPr lang="en-US" altLang="zh-CN" sz="2000" b="1" baseline="0" dirty="0" smtClean="0">
                          <a:solidFill>
                            <a:schemeClr val="tx1"/>
                          </a:solidFill>
                          <a:latin typeface="Times New Roman" pitchFamily="18" charset="0"/>
                          <a:ea typeface="仿宋_GB2312" pitchFamily="49" charset="-122"/>
                        </a:rPr>
                        <a:t>start</a:t>
                      </a:r>
                      <a:r>
                        <a:rPr lang="zh-CN" altLang="en-US" sz="2000" b="1" baseline="0" dirty="0" smtClean="0">
                          <a:solidFill>
                            <a:schemeClr val="tx1"/>
                          </a:solidFill>
                          <a:latin typeface="Times New Roman" pitchFamily="18" charset="0"/>
                          <a:ea typeface="仿宋_GB2312" pitchFamily="49" charset="-122"/>
                        </a:rPr>
                        <a:t>时，在调用</a:t>
                      </a:r>
                      <a:r>
                        <a:rPr lang="en-US" altLang="zh-CN" sz="2000" dirty="0" smtClean="0">
                          <a:solidFill>
                            <a:srgbClr val="FF0000"/>
                          </a:solidFill>
                          <a:latin typeface="Times New Roman" pitchFamily="18" charset="0"/>
                          <a:ea typeface="仿宋_GB2312" pitchFamily="49" charset="-122"/>
                        </a:rPr>
                        <a:t>run</a:t>
                      </a:r>
                      <a:r>
                        <a:rPr lang="zh-CN" altLang="en-US" sz="2000" dirty="0" smtClean="0">
                          <a:solidFill>
                            <a:srgbClr val="FF0000"/>
                          </a:solidFill>
                          <a:latin typeface="Times New Roman" pitchFamily="18" charset="0"/>
                          <a:ea typeface="仿宋_GB2312" pitchFamily="49" charset="-122"/>
                        </a:rPr>
                        <a:t>函数</a:t>
                      </a:r>
                      <a:r>
                        <a:rPr lang="zh-CN" altLang="en-US" sz="2000" b="1" baseline="0" dirty="0" smtClean="0">
                          <a:solidFill>
                            <a:schemeClr val="tx1"/>
                          </a:solidFill>
                          <a:latin typeface="Times New Roman" pitchFamily="18" charset="0"/>
                          <a:ea typeface="仿宋_GB2312" pitchFamily="49" charset="-122"/>
                        </a:rPr>
                        <a:t>之前发射该信号</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exit</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smtClean="0">
                          <a:solidFill>
                            <a:schemeClr val="dk1"/>
                          </a:solidFill>
                          <a:latin typeface="Times New Roman" pitchFamily="18" charset="0"/>
                          <a:ea typeface="仿宋_GB2312" pitchFamily="49" charset="-122"/>
                          <a:cs typeface="+mn-cs"/>
                        </a:rPr>
                        <a:t>quit</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结束一个线程的执行，停止事件处理循环</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terminate</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尝试终止一个线程的执行，可能有延迟</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priority</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得到线程的优先级</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SetPriority</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设置一个线程的优先级</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sleep</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err="1" smtClean="0">
                          <a:solidFill>
                            <a:schemeClr val="dk1"/>
                          </a:solidFill>
                          <a:latin typeface="Times New Roman" pitchFamily="18" charset="0"/>
                          <a:ea typeface="仿宋_GB2312" pitchFamily="49" charset="-122"/>
                          <a:cs typeface="+mn-cs"/>
                        </a:rPr>
                        <a:t>msleep</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err="1" smtClean="0">
                          <a:solidFill>
                            <a:schemeClr val="dk1"/>
                          </a:solidFill>
                          <a:latin typeface="Times New Roman" pitchFamily="18" charset="0"/>
                          <a:ea typeface="仿宋_GB2312" pitchFamily="49" charset="-122"/>
                          <a:cs typeface="+mn-cs"/>
                        </a:rPr>
                        <a:t>usleep</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强迫当前线程睡眠一段时间</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yieldCurrentThread</a:t>
                      </a:r>
                      <a:endParaRPr lang="en-US" altLang="zh-CN" sz="2000" b="1" kern="1200" dirty="0" smtClean="0">
                        <a:solidFill>
                          <a:schemeClr val="dk1"/>
                        </a:solidFill>
                        <a:latin typeface="Times New Roman" pitchFamily="18" charset="0"/>
                        <a:ea typeface="仿宋_GB2312" pitchFamily="49" charset="-122"/>
                        <a:cs typeface="+mn-cs"/>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让出</a:t>
                      </a:r>
                      <a:r>
                        <a:rPr lang="en-US" altLang="zh-CN" sz="2000" b="1" baseline="0" dirty="0" smtClean="0">
                          <a:solidFill>
                            <a:schemeClr val="tx1"/>
                          </a:solidFill>
                          <a:latin typeface="Times New Roman" pitchFamily="18" charset="0"/>
                          <a:ea typeface="仿宋_GB2312" pitchFamily="49" charset="-122"/>
                        </a:rPr>
                        <a:t>CPU</a:t>
                      </a:r>
                      <a:r>
                        <a:rPr lang="zh-CN" altLang="en-US" sz="2000" b="1" baseline="0" dirty="0" smtClean="0">
                          <a:solidFill>
                            <a:schemeClr val="tx1"/>
                          </a:solidFill>
                          <a:latin typeface="Times New Roman" pitchFamily="18" charset="0"/>
                          <a:ea typeface="仿宋_GB2312" pitchFamily="49" charset="-122"/>
                        </a:rPr>
                        <a:t>资源给其他线程</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8"/>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isFinished</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线程运行是否结束</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9"/>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wait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等待一个线程的运行完成</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10"/>
                  </a:ext>
                </a:extLst>
              </a:tr>
            </a:tbl>
          </a:graphicData>
        </a:graphic>
      </p:graphicFrame>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线程的运行启动 </a:t>
            </a:r>
          </a:p>
        </p:txBody>
      </p:sp>
      <p:sp>
        <p:nvSpPr>
          <p:cNvPr id="161795"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线程通过调用</a:t>
            </a:r>
            <a:r>
              <a:rPr lang="en-US" altLang="zh-CN" sz="2400" dirty="0" smtClean="0">
                <a:latin typeface="Arial" pitchFamily="34" charset="0"/>
                <a:ea typeface="仿宋_GB2312" pitchFamily="49" charset="-122"/>
              </a:rPr>
              <a:t>run()</a:t>
            </a:r>
            <a:r>
              <a:rPr lang="zh-CN" altLang="en-US" sz="2400" dirty="0" smtClean="0">
                <a:latin typeface="Arial" pitchFamily="34" charset="0"/>
                <a:ea typeface="仿宋_GB2312" pitchFamily="49" charset="-122"/>
              </a:rPr>
              <a:t>函数开始执行：</a:t>
            </a: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::start(Priority </a:t>
            </a:r>
            <a:r>
              <a:rPr lang="en-US" altLang="zh-CN" sz="2000" dirty="0" err="1" smtClean="0">
                <a:latin typeface="Times New Roman" pitchFamily="18" charset="0"/>
                <a:ea typeface="仿宋_GB2312" pitchFamily="49" charset="-122"/>
              </a:rPr>
              <a:t>priority</a:t>
            </a:r>
            <a:r>
              <a:rPr lang="en-US" altLang="zh-CN" sz="2000" dirty="0" smtClean="0">
                <a:latin typeface="Times New Roman" pitchFamily="18" charset="0"/>
                <a:ea typeface="仿宋_GB2312" pitchFamily="49" charset="-122"/>
              </a:rPr>
              <a:t> = </a:t>
            </a:r>
            <a:r>
              <a:rPr lang="en-US" altLang="zh-CN" sz="2000" dirty="0" err="1" smtClean="0">
                <a:latin typeface="Times New Roman" pitchFamily="18" charset="0"/>
                <a:ea typeface="仿宋_GB2312" pitchFamily="49" charset="-122"/>
              </a:rPr>
              <a:t>InheritPriority</a:t>
            </a:r>
            <a:r>
              <a:rPr lang="en-US" altLang="zh-CN" sz="2000" dirty="0" smtClean="0">
                <a:latin typeface="Times New Roman" pitchFamily="18" charset="0"/>
                <a:ea typeface="仿宋_GB2312" pitchFamily="49" charset="-122"/>
              </a:rPr>
              <a:t>) </a:t>
            </a:r>
          </a:p>
          <a:p>
            <a:pPr lvl="1">
              <a:lnSpc>
                <a:spcPct val="120000"/>
              </a:lnSpc>
              <a:spcBef>
                <a:spcPts val="600"/>
              </a:spcBef>
            </a:pPr>
            <a:r>
              <a:rPr lang="zh-CN" altLang="en-US" sz="2000" dirty="0" smtClean="0">
                <a:latin typeface="Times New Roman" pitchFamily="18" charset="0"/>
                <a:ea typeface="仿宋_GB2312" pitchFamily="49" charset="-122"/>
              </a:rPr>
              <a:t>操作系统将根据</a:t>
            </a:r>
            <a:r>
              <a:rPr lang="en-US" altLang="zh-CN" sz="2000" dirty="0" smtClean="0">
                <a:latin typeface="Times New Roman" pitchFamily="18" charset="0"/>
                <a:ea typeface="仿宋_GB2312" pitchFamily="49" charset="-122"/>
              </a:rPr>
              <a:t>priority</a:t>
            </a:r>
            <a:r>
              <a:rPr lang="zh-CN" altLang="en-US" sz="2000" dirty="0" smtClean="0">
                <a:latin typeface="Times New Roman" pitchFamily="18" charset="0"/>
                <a:ea typeface="仿宋_GB2312" pitchFamily="49" charset="-122"/>
              </a:rPr>
              <a:t>参数来调度该线程。</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如果该线程正在运行，则该函数什么也不做。</a:t>
            </a:r>
            <a:endParaRPr lang="en-US" altLang="zh-CN" sz="2000" dirty="0" smtClean="0">
              <a:latin typeface="Times New Roman" pitchFamily="18" charset="0"/>
              <a:ea typeface="仿宋_GB2312" pitchFamily="49" charset="-122"/>
            </a:endParaRPr>
          </a:p>
          <a:p>
            <a:pPr>
              <a:lnSpc>
                <a:spcPct val="120000"/>
              </a:lnSpc>
              <a:spcBef>
                <a:spcPts val="600"/>
              </a:spcBef>
            </a:pPr>
            <a:r>
              <a:rPr lang="zh-CN" altLang="en-US" sz="2400" dirty="0" smtClean="0"/>
              <a:t>线程的启动点</a:t>
            </a:r>
            <a:endParaRPr lang="en-US" altLang="zh-CN" sz="2400" dirty="0" smtClean="0">
              <a:latin typeface="Arial" pitchFamily="34"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::run()</a:t>
            </a:r>
          </a:p>
          <a:p>
            <a:pPr lvl="1">
              <a:lnSpc>
                <a:spcPct val="120000"/>
              </a:lnSpc>
              <a:spcBef>
                <a:spcPts val="600"/>
              </a:spcBef>
            </a:pPr>
            <a:r>
              <a:rPr lang="zh-CN" altLang="en-US" sz="2000" dirty="0" smtClean="0">
                <a:latin typeface="Times New Roman" pitchFamily="18" charset="0"/>
                <a:ea typeface="仿宋_GB2312" pitchFamily="49" charset="-122"/>
              </a:rPr>
              <a:t>缺省的实现简单的调用</a:t>
            </a:r>
            <a:r>
              <a:rPr lang="en-US" altLang="zh-CN" sz="2000" dirty="0" smtClean="0">
                <a:latin typeface="Times New Roman" pitchFamily="18" charset="0"/>
                <a:ea typeface="仿宋_GB2312" pitchFamily="49" charset="-122"/>
              </a:rPr>
              <a:t>exec</a:t>
            </a:r>
            <a:r>
              <a:rPr lang="zh-CN" altLang="en-US" sz="2000" dirty="0" smtClean="0">
                <a:latin typeface="Times New Roman" pitchFamily="18" charset="0"/>
                <a:ea typeface="仿宋_GB2312" pitchFamily="49" charset="-122"/>
              </a:rPr>
              <a:t>（）。</a:t>
            </a:r>
            <a:endParaRPr lang="en-US" altLang="zh-CN" sz="2000" dirty="0" smtClean="0">
              <a:latin typeface="Times New Roman" pitchFamily="18" charset="0"/>
              <a:ea typeface="仿宋_GB2312" pitchFamily="49" charset="-122"/>
            </a:endParaRPr>
          </a:p>
          <a:p>
            <a:pPr lvl="1">
              <a:lnSpc>
                <a:spcPct val="120000"/>
              </a:lnSpc>
              <a:spcBef>
                <a:spcPts val="600"/>
              </a:spcBef>
            </a:pPr>
            <a:endParaRPr lang="en-US" altLang="zh-CN" sz="20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线程</a:t>
            </a:r>
            <a:r>
              <a:rPr lang="zh-CN" altLang="en-US" sz="2400" dirty="0" smtClean="0">
                <a:latin typeface="Times New Roman" pitchFamily="18" charset="0"/>
                <a:ea typeface="仿宋_GB2312" pitchFamily="49" charset="-122"/>
              </a:rPr>
              <a:t>执行</a:t>
            </a:r>
            <a:r>
              <a:rPr lang="en-US" altLang="zh-CN" sz="2400" dirty="0" smtClean="0">
                <a:latin typeface="Times New Roman" pitchFamily="18" charset="0"/>
                <a:ea typeface="仿宋_GB2312" pitchFamily="49" charset="-122"/>
              </a:rPr>
              <a:t>start</a:t>
            </a:r>
            <a:r>
              <a:rPr lang="zh-CN" altLang="en-US" sz="2400" dirty="0" smtClean="0">
                <a:latin typeface="Times New Roman" pitchFamily="18" charset="0"/>
                <a:ea typeface="仿宋_GB2312" pitchFamily="49" charset="-122"/>
              </a:rPr>
              <a:t>时，在调用</a:t>
            </a:r>
            <a:r>
              <a:rPr lang="en-US" altLang="zh-CN" sz="2400" dirty="0" smtClean="0">
                <a:solidFill>
                  <a:srgbClr val="FF0000"/>
                </a:solidFill>
                <a:latin typeface="Times New Roman" pitchFamily="18" charset="0"/>
                <a:ea typeface="仿宋_GB2312" pitchFamily="49" charset="-122"/>
              </a:rPr>
              <a:t>run</a:t>
            </a:r>
            <a:r>
              <a:rPr lang="zh-CN" altLang="en-US" sz="2400" dirty="0" smtClean="0">
                <a:solidFill>
                  <a:srgbClr val="FF0000"/>
                </a:solidFill>
                <a:latin typeface="Times New Roman" pitchFamily="18" charset="0"/>
                <a:ea typeface="仿宋_GB2312" pitchFamily="49" charset="-122"/>
              </a:rPr>
              <a:t>函数</a:t>
            </a:r>
            <a:r>
              <a:rPr lang="zh-CN" altLang="en-US" sz="2400" dirty="0" smtClean="0">
                <a:latin typeface="Times New Roman" pitchFamily="18" charset="0"/>
                <a:ea typeface="仿宋_GB2312" pitchFamily="49" charset="-122"/>
              </a:rPr>
              <a:t>之前发射信号</a:t>
            </a:r>
            <a:r>
              <a:rPr lang="zh-CN" altLang="en-US" sz="2400" dirty="0" smtClean="0">
                <a:latin typeface="Arial" pitchFamily="34" charset="0"/>
                <a:ea typeface="仿宋_GB2312" pitchFamily="49" charset="-122"/>
              </a:rPr>
              <a:t>：</a:t>
            </a:r>
          </a:p>
          <a:p>
            <a:pPr lvl="1">
              <a:lnSpc>
                <a:spcPct val="120000"/>
              </a:lnSpc>
              <a:spcBef>
                <a:spcPts val="600"/>
              </a:spcBef>
            </a:pP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QThread</a:t>
            </a:r>
            <a:r>
              <a:rPr lang="en-US" altLang="zh-CN" sz="2000" dirty="0" smtClean="0">
                <a:latin typeface="Arial" pitchFamily="34" charset="0"/>
                <a:ea typeface="仿宋_GB2312" pitchFamily="49" charset="-122"/>
              </a:rPr>
              <a:t>::started()</a:t>
            </a:r>
          </a:p>
          <a:p>
            <a:pPr>
              <a:lnSpc>
                <a:spcPct val="80000"/>
              </a:lnSpc>
              <a:buNone/>
            </a:pPr>
            <a:endParaRPr lang="en-US" altLang="zh-CN" sz="2000" dirty="0" smtClean="0">
              <a:latin typeface="Arial" pitchFamily="34" charset="0"/>
              <a:ea typeface="仿宋_GB2312" pitchFamily="49" charset="-122"/>
            </a:endParaRPr>
          </a:p>
          <a:p>
            <a:endParaRPr lang="en-US" altLang="zh-CN" sz="1800" dirty="0" smtClean="0"/>
          </a:p>
          <a:p>
            <a:pPr>
              <a:lnSpc>
                <a:spcPct val="80000"/>
              </a:lnSpc>
              <a:buFont typeface="Wingdings" pitchFamily="2" charset="2"/>
              <a:buNone/>
            </a:pPr>
            <a:endParaRPr lang="zh-CN" altLang="en-US" sz="18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8072" y="251937"/>
            <a:ext cx="77724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并行</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古老的思想</a:t>
            </a:r>
            <a:r>
              <a:rPr lang="en-US" altLang="zh-CN" dirty="0" smtClean="0">
                <a:solidFill>
                  <a:schemeClr val="tx1"/>
                </a:solidFill>
                <a:latin typeface="华文中宋" pitchFamily="2" charset="-122"/>
                <a:ea typeface="华文中宋" pitchFamily="2" charset="-122"/>
              </a:rPr>
              <a:t>!</a:t>
            </a:r>
          </a:p>
        </p:txBody>
      </p:sp>
      <p:sp>
        <p:nvSpPr>
          <p:cNvPr id="27651" name="Rectangle 3"/>
          <p:cNvSpPr>
            <a:spLocks noGrp="1" noChangeArrowheads="1"/>
          </p:cNvSpPr>
          <p:nvPr>
            <p:ph type="body" idx="1"/>
          </p:nvPr>
        </p:nvSpPr>
        <p:spPr>
          <a:xfrm>
            <a:off x="228600" y="1340768"/>
            <a:ext cx="5164138" cy="4824536"/>
          </a:xfrm>
        </p:spPr>
        <p:txBody>
          <a:bodyPr/>
          <a:lstStyle/>
          <a:p>
            <a:pPr>
              <a:lnSpc>
                <a:spcPct val="120000"/>
              </a:lnSpc>
              <a:spcBef>
                <a:spcPts val="600"/>
              </a:spcBef>
              <a:buClr>
                <a:schemeClr val="accent1"/>
              </a:buClr>
              <a:buFont typeface="Wingdings" pitchFamily="2" charset="2"/>
              <a:buChar char="v"/>
            </a:pPr>
            <a:r>
              <a:rPr lang="en-US" altLang="zh-CN" sz="2000" b="1" dirty="0">
                <a:solidFill>
                  <a:srgbClr val="FF0000"/>
                </a:solidFill>
                <a:latin typeface="Arial" pitchFamily="34" charset="0"/>
                <a:ea typeface="楷体_GB2312" pitchFamily="49" charset="-122"/>
              </a:rPr>
              <a:t>“... </a:t>
            </a:r>
            <a:r>
              <a:rPr lang="zh-CN" altLang="en-US" sz="2000" b="1" dirty="0">
                <a:solidFill>
                  <a:srgbClr val="0000CC"/>
                </a:solidFill>
                <a:latin typeface="Arial" pitchFamily="34" charset="0"/>
                <a:ea typeface="楷体_GB2312" pitchFamily="49" charset="-122"/>
              </a:rPr>
              <a:t>并行计算并不是什么新的思想</a:t>
            </a:r>
            <a:r>
              <a:rPr lang="en-US" altLang="zh-CN" sz="2000" b="1" dirty="0">
                <a:solidFill>
                  <a:srgbClr val="0000CC"/>
                </a:solidFill>
                <a:latin typeface="Arial" pitchFamily="34" charset="0"/>
                <a:ea typeface="楷体_GB2312" pitchFamily="49" charset="-122"/>
              </a:rPr>
              <a:t>,</a:t>
            </a:r>
            <a:r>
              <a:rPr lang="zh-CN" altLang="en-US" sz="2000" b="1" dirty="0">
                <a:solidFill>
                  <a:srgbClr val="0000CC"/>
                </a:solidFill>
                <a:latin typeface="Arial" pitchFamily="34" charset="0"/>
                <a:ea typeface="楷体_GB2312" pitchFamily="49" charset="-122"/>
              </a:rPr>
              <a:t>只是将它扩展应用于计算机而已</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作者也不认为这种扩展应用会存在什么无法克服的困难</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但也不要期待有效的并行编程方法与技术能够在一夜之间诞生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期间还需要有许多的工作和实验要做</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毕竟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今天的编程技术</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串行</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是若干年来艰苦的探索才取得的</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现在编程工作似乎成了一种令人单调乏味的工作</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事实上</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并行编程的出现将会使重新恢复编程工作者们的探索精神 </a:t>
            </a:r>
            <a:r>
              <a:rPr lang="en-US" altLang="zh-CN" sz="2000" b="1" dirty="0" smtClean="0">
                <a:solidFill>
                  <a:srgbClr val="FF0000"/>
                </a:solidFill>
                <a:latin typeface="Arial" pitchFamily="34" charset="0"/>
                <a:ea typeface="楷体_GB2312" pitchFamily="49" charset="-122"/>
              </a:rPr>
              <a:t>...</a:t>
            </a:r>
            <a:r>
              <a:rPr lang="zh-CN" altLang="en-US" sz="2000" dirty="0" smtClean="0">
                <a:solidFill>
                  <a:srgbClr val="FF0000"/>
                </a:solidFill>
                <a:latin typeface="Arial" pitchFamily="34" charset="0"/>
                <a:ea typeface="楷体_GB2312" pitchFamily="49" charset="-122"/>
              </a:rPr>
              <a:t>”</a:t>
            </a:r>
            <a:endParaRPr lang="en-US" altLang="zh-CN" sz="2000" dirty="0">
              <a:solidFill>
                <a:srgbClr val="FF0000"/>
              </a:solidFill>
              <a:latin typeface="Arial" pitchFamily="34" charset="0"/>
              <a:ea typeface="楷体_GB2312" pitchFamily="49" charset="-122"/>
            </a:endParaRPr>
          </a:p>
          <a:p>
            <a:pPr>
              <a:lnSpc>
                <a:spcPct val="120000"/>
              </a:lnSpc>
              <a:spcBef>
                <a:spcPts val="600"/>
              </a:spcBef>
              <a:buFontTx/>
              <a:buNone/>
            </a:pPr>
            <a:r>
              <a:rPr lang="en-US" altLang="zh-CN" sz="2000" dirty="0"/>
              <a:t>    (</a:t>
            </a:r>
            <a:r>
              <a:rPr lang="en-US" altLang="zh-CN" sz="2000" dirty="0">
                <a:solidFill>
                  <a:srgbClr val="000000"/>
                </a:solidFill>
              </a:rPr>
              <a:t>Gill, S. (1958), </a:t>
            </a:r>
            <a:r>
              <a:rPr lang="en-US" altLang="zh-CN" sz="2000" dirty="0">
                <a:solidFill>
                  <a:srgbClr val="0000FF"/>
                </a:solidFill>
              </a:rPr>
              <a:t>“Parallel Programming,” </a:t>
            </a:r>
            <a:r>
              <a:rPr lang="en-US" altLang="zh-CN" sz="2000" dirty="0">
                <a:solidFill>
                  <a:srgbClr val="000000"/>
                </a:solidFill>
              </a:rPr>
              <a:t>The Computer Journal, vol. 1, April, pp. 2-10.)</a:t>
            </a:r>
            <a:endParaRPr lang="en-US" altLang="zh-CN" sz="2000" dirty="0"/>
          </a:p>
        </p:txBody>
      </p:sp>
      <p:pic>
        <p:nvPicPr>
          <p:cNvPr id="27652" name="Picture 4" descr="C:\WINDOWS\Desktop\mpi.jpg"/>
          <p:cNvPicPr>
            <a:picLocks noChangeAspect="1" noChangeArrowheads="1"/>
          </p:cNvPicPr>
          <p:nvPr/>
        </p:nvPicPr>
        <p:blipFill>
          <a:blip r:embed="rId2" cstate="print"/>
          <a:srcRect/>
          <a:stretch>
            <a:fillRect/>
          </a:stretch>
        </p:blipFill>
        <p:spPr bwMode="auto">
          <a:xfrm>
            <a:off x="5487988" y="1586706"/>
            <a:ext cx="3351212" cy="3352800"/>
          </a:xfrm>
          <a:prstGeom prst="rect">
            <a:avLst/>
          </a:prstGeom>
          <a:noFill/>
          <a:effectLst>
            <a:outerShdw dist="107763" dir="2700000" algn="ctr" rotWithShape="0">
              <a:srgbClr val="808080"/>
            </a:outerShdw>
          </a:effectLst>
        </p:spPr>
      </p:pic>
      <p:sp>
        <p:nvSpPr>
          <p:cNvPr id="27653" name="Text Box 5"/>
          <p:cNvSpPr txBox="1">
            <a:spLocks noChangeArrowheads="1"/>
          </p:cNvSpPr>
          <p:nvPr/>
        </p:nvSpPr>
        <p:spPr bwMode="auto">
          <a:xfrm>
            <a:off x="5486400" y="5091906"/>
            <a:ext cx="3365500" cy="641350"/>
          </a:xfrm>
          <a:prstGeom prst="rect">
            <a:avLst/>
          </a:prstGeom>
          <a:noFill/>
          <a:ln w="9525">
            <a:noFill/>
            <a:miter lim="800000"/>
            <a:headEnd/>
            <a:tailEnd/>
          </a:ln>
          <a:effectLst/>
        </p:spPr>
        <p:txBody>
          <a:bodyPr wrap="none">
            <a:spAutoFit/>
          </a:bodyPr>
          <a:lstStyle/>
          <a:p>
            <a:pPr eaLnBrk="0" hangingPunct="0"/>
            <a:r>
              <a:rPr kumimoji="0" lang="en-US" altLang="zh-CN" sz="1800" b="1">
                <a:solidFill>
                  <a:srgbClr val="0066FF"/>
                </a:solidFill>
              </a:rPr>
              <a:t>Parallel Programming with MPI</a:t>
            </a:r>
          </a:p>
          <a:p>
            <a:pPr eaLnBrk="0" hangingPunct="0"/>
            <a:r>
              <a:rPr kumimoji="0" lang="en-US" altLang="zh-CN" sz="1800" b="1"/>
              <a:t>by Peter Pacheco(2000)</a:t>
            </a:r>
            <a:endParaRPr kumimoji="0" lang="en-US" altLang="zh-CN" sz="1800"/>
          </a:p>
        </p:txBody>
      </p:sp>
      <p:sp>
        <p:nvSpPr>
          <p:cNvPr id="6" name="灯片编号占位符 5"/>
          <p:cNvSpPr>
            <a:spLocks noGrp="1"/>
          </p:cNvSpPr>
          <p:nvPr>
            <p:ph type="sldNum" sz="quarter" idx="12"/>
          </p:nvPr>
        </p:nvSpPr>
        <p:spPr/>
        <p:txBody>
          <a:bodyPr/>
          <a:lstStyle/>
          <a:p>
            <a:pPr>
              <a:defRPr/>
            </a:pPr>
            <a:fld id="{64DAB4D5-F0C3-4C37-A130-06EE4E3AA5CA}" type="slidenum">
              <a:rPr lang="zh-CN" altLang="en-US"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线程的运行结束</a:t>
            </a:r>
          </a:p>
        </p:txBody>
      </p:sp>
      <p:sp>
        <p:nvSpPr>
          <p:cNvPr id="155651" name="Rectangle 3"/>
          <p:cNvSpPr>
            <a:spLocks noGrp="1" noChangeArrowheads="1"/>
          </p:cNvSpPr>
          <p:nvPr>
            <p:ph type="body" idx="1"/>
          </p:nvPr>
        </p:nvSpPr>
        <p:spPr>
          <a:xfrm>
            <a:off x="539552" y="1268760"/>
            <a:ext cx="8147248" cy="471135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告诉</a:t>
            </a:r>
            <a:r>
              <a:rPr lang="zh-CN" altLang="zh-CN" sz="2400" dirty="0" smtClean="0">
                <a:latin typeface="Times New Roman" pitchFamily="18" charset="0"/>
                <a:ea typeface="仿宋_GB2312" pitchFamily="49" charset="-122"/>
              </a:rPr>
              <a:t>线程的事件处理循环</a:t>
            </a:r>
            <a:r>
              <a:rPr lang="zh-CN" altLang="en-US" sz="2400" dirty="0" smtClean="0">
                <a:latin typeface="Times New Roman" pitchFamily="18" charset="0"/>
                <a:ea typeface="仿宋_GB2312" pitchFamily="49" charset="-122"/>
              </a:rPr>
              <a:t>，以给定的返回码退出</a:t>
            </a:r>
            <a:endParaRPr lang="zh-CN" altLang="zh-CN" sz="2400" dirty="0" smtClean="0">
              <a:latin typeface="Times New Roman" pitchFamily="18"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::exit(</a:t>
            </a:r>
            <a:r>
              <a:rPr lang="en-US" altLang="zh-CN" sz="2000" dirty="0" err="1" smtClean="0">
                <a:latin typeface="Times New Roman" pitchFamily="18" charset="0"/>
                <a:ea typeface="仿宋_GB2312" pitchFamily="49" charset="-122"/>
              </a:rPr>
              <a:t>int</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rPr>
              <a:t>returnCode</a:t>
            </a:r>
            <a:r>
              <a:rPr lang="en-US" altLang="zh-CN" sz="2000" dirty="0" smtClean="0">
                <a:latin typeface="Times New Roman" pitchFamily="18" charset="0"/>
                <a:ea typeface="仿宋_GB2312" pitchFamily="49" charset="-122"/>
              </a:rPr>
              <a:t> = 0)</a:t>
            </a:r>
          </a:p>
          <a:p>
            <a:pPr lvl="1">
              <a:lnSpc>
                <a:spcPct val="120000"/>
              </a:lnSpc>
              <a:spcBef>
                <a:spcPts val="600"/>
              </a:spcBef>
            </a:pPr>
            <a:r>
              <a:rPr lang="zh-CN" altLang="en-US" sz="2000" dirty="0" smtClean="0">
                <a:latin typeface="Times New Roman" pitchFamily="18" charset="0"/>
                <a:ea typeface="仿宋_GB2312" pitchFamily="49" charset="-122"/>
              </a:rPr>
              <a:t>线程离开事件处理循环，</a:t>
            </a:r>
            <a:r>
              <a:rPr lang="en-US" altLang="zh-CN" sz="2000" dirty="0" smtClean="0">
                <a:latin typeface="Times New Roman" pitchFamily="18" charset="0"/>
                <a:ea typeface="仿宋_GB2312" pitchFamily="49" charset="-122"/>
              </a:rPr>
              <a:t>exec</a:t>
            </a:r>
            <a:r>
              <a:rPr lang="zh-CN" altLang="en-US" sz="2000" dirty="0" smtClean="0">
                <a:latin typeface="Times New Roman" pitchFamily="18" charset="0"/>
                <a:ea typeface="仿宋_GB2312" pitchFamily="49" charset="-122"/>
              </a:rPr>
              <a:t>返回</a:t>
            </a:r>
            <a:r>
              <a:rPr lang="en-US" altLang="zh-CN" sz="2000" dirty="0" err="1" smtClean="0">
                <a:latin typeface="Times New Roman" pitchFamily="18" charset="0"/>
                <a:ea typeface="仿宋_GB2312" pitchFamily="49" charset="-122"/>
              </a:rPr>
              <a:t>returnCode</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返回码为</a:t>
            </a:r>
            <a:r>
              <a:rPr lang="en-US" altLang="zh-CN" sz="2000" dirty="0" smtClean="0">
                <a:latin typeface="Times New Roman" pitchFamily="18" charset="0"/>
                <a:ea typeface="仿宋_GB2312" pitchFamily="49" charset="-122"/>
              </a:rPr>
              <a:t>0</a:t>
            </a:r>
            <a:r>
              <a:rPr lang="zh-CN" altLang="en-US" sz="2000" dirty="0" smtClean="0">
                <a:latin typeface="Times New Roman" pitchFamily="18" charset="0"/>
                <a:ea typeface="仿宋_GB2312" pitchFamily="49" charset="-122"/>
              </a:rPr>
              <a:t>，表示成功；否则，表示出错。</a:t>
            </a:r>
            <a:endParaRPr lang="en-US" altLang="zh-CN" sz="2000" dirty="0" smtClean="0">
              <a:latin typeface="Times New Roman" pitchFamily="18" charset="0"/>
              <a:ea typeface="仿宋_GB2312" pitchFamily="49" charset="-122"/>
            </a:endParaRPr>
          </a:p>
          <a:p>
            <a:pPr>
              <a:lnSpc>
                <a:spcPct val="120000"/>
              </a:lnSpc>
              <a:spcBef>
                <a:spcPts val="600"/>
              </a:spcBef>
            </a:pPr>
            <a:r>
              <a:rPr lang="en-US" altLang="zh-CN" sz="2400" dirty="0" smtClean="0">
                <a:latin typeface="Times New Roman" pitchFamily="18" charset="0"/>
                <a:ea typeface="仿宋_GB2312" pitchFamily="49" charset="-122"/>
              </a:rPr>
              <a:t>void </a:t>
            </a:r>
            <a:r>
              <a:rPr lang="en-US" altLang="zh-CN" sz="2400" dirty="0" err="1" smtClean="0">
                <a:latin typeface="Times New Roman" pitchFamily="18" charset="0"/>
                <a:ea typeface="仿宋_GB2312" pitchFamily="49" charset="-122"/>
              </a:rPr>
              <a:t>QThread</a:t>
            </a:r>
            <a:r>
              <a:rPr lang="en-US" altLang="zh-CN" sz="2400" dirty="0" smtClean="0">
                <a:latin typeface="Times New Roman" pitchFamily="18" charset="0"/>
                <a:ea typeface="仿宋_GB2312" pitchFamily="49" charset="-122"/>
              </a:rPr>
              <a:t>::</a:t>
            </a:r>
            <a:r>
              <a:rPr lang="en-US" altLang="zh-CN" sz="2400" dirty="0" smtClean="0">
                <a:solidFill>
                  <a:srgbClr val="0000CC"/>
                </a:solidFill>
                <a:latin typeface="Times New Roman" pitchFamily="18" charset="0"/>
                <a:ea typeface="仿宋_GB2312" pitchFamily="49" charset="-122"/>
              </a:rPr>
              <a:t>quit</a:t>
            </a:r>
            <a:r>
              <a:rPr lang="en-US" altLang="zh-CN" sz="2400" dirty="0" smtClean="0">
                <a:latin typeface="Times New Roman" pitchFamily="18" charset="0"/>
                <a:ea typeface="仿宋_GB2312" pitchFamily="49" charset="-122"/>
              </a:rPr>
              <a:t>() </a:t>
            </a:r>
            <a:r>
              <a:rPr lang="en-US" altLang="zh-CN" sz="2400" dirty="0" smtClean="0">
                <a:solidFill>
                  <a:srgbClr val="FF0000"/>
                </a:solidFill>
                <a:latin typeface="Times New Roman" pitchFamily="18" charset="0"/>
                <a:ea typeface="仿宋_GB2312" pitchFamily="49" charset="-122"/>
              </a:rPr>
              <a:t>=</a:t>
            </a:r>
            <a:r>
              <a:rPr lang="en-US" altLang="zh-CN" sz="2400" dirty="0" err="1" smtClean="0">
                <a:latin typeface="Times New Roman" pitchFamily="18" charset="0"/>
                <a:ea typeface="仿宋_GB2312" pitchFamily="49" charset="-122"/>
              </a:rPr>
              <a:t>QThread</a:t>
            </a:r>
            <a:r>
              <a:rPr lang="en-US" altLang="zh-CN" sz="2400" dirty="0" smtClean="0">
                <a:latin typeface="Times New Roman" pitchFamily="18" charset="0"/>
                <a:ea typeface="仿宋_GB2312" pitchFamily="49" charset="-122"/>
              </a:rPr>
              <a:t>::exit(0).</a:t>
            </a:r>
          </a:p>
          <a:p>
            <a:pPr>
              <a:lnSpc>
                <a:spcPct val="120000"/>
              </a:lnSpc>
              <a:spcBef>
                <a:spcPts val="600"/>
              </a:spcBef>
            </a:pPr>
            <a:endParaRPr lang="en-US" altLang="zh-CN" sz="2400" dirty="0" smtClean="0">
              <a:latin typeface="Times New Roman" pitchFamily="18" charset="0"/>
              <a:ea typeface="仿宋_GB2312" pitchFamily="49" charset="-122"/>
            </a:endParaRPr>
          </a:p>
          <a:p>
            <a:pPr>
              <a:lnSpc>
                <a:spcPct val="120000"/>
              </a:lnSpc>
              <a:spcBef>
                <a:spcPts val="600"/>
              </a:spcBef>
            </a:pPr>
            <a:r>
              <a:rPr lang="zh-CN" altLang="zh-CN" sz="2400" dirty="0" smtClean="0">
                <a:latin typeface="Times New Roman" pitchFamily="18" charset="0"/>
                <a:ea typeface="仿宋_GB2312" pitchFamily="49" charset="-122"/>
              </a:rPr>
              <a:t>尝试终止一个线程的执行，可能有延迟</a:t>
            </a: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::terminate()</a:t>
            </a:r>
          </a:p>
          <a:p>
            <a:pPr lvl="1">
              <a:lnSpc>
                <a:spcPct val="120000"/>
              </a:lnSpc>
              <a:spcBef>
                <a:spcPts val="600"/>
              </a:spcBef>
            </a:pPr>
            <a:r>
              <a:rPr lang="zh-CN" altLang="en-US" sz="2000" dirty="0" smtClean="0">
                <a:latin typeface="Times New Roman" pitchFamily="18" charset="0"/>
                <a:ea typeface="仿宋_GB2312" pitchFamily="49" charset="-122"/>
              </a:rPr>
              <a:t>线程是否立即终止，依赖于操作系统的调度策略</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为了确保线程结束，调用</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hlinkClick r:id="rId2"/>
              </a:rPr>
              <a:t>QThread</a:t>
            </a:r>
            <a:r>
              <a:rPr lang="en-US" altLang="zh-CN" sz="2000" dirty="0" smtClean="0">
                <a:latin typeface="Times New Roman" pitchFamily="18" charset="0"/>
                <a:ea typeface="仿宋_GB2312" pitchFamily="49" charset="-122"/>
                <a:hlinkClick r:id="rId2"/>
              </a:rPr>
              <a:t>::wait</a:t>
            </a:r>
            <a:r>
              <a:rPr lang="en-US" altLang="zh-CN" sz="2000" dirty="0" smtClean="0">
                <a:latin typeface="Times New Roman" pitchFamily="18" charset="0"/>
                <a:ea typeface="仿宋_GB2312" pitchFamily="49" charset="-122"/>
              </a:rPr>
              <a:t>()</a:t>
            </a:r>
          </a:p>
          <a:p>
            <a:pPr lvl="1">
              <a:lnSpc>
                <a:spcPct val="120000"/>
              </a:lnSpc>
              <a:spcBef>
                <a:spcPts val="600"/>
              </a:spcBef>
            </a:pPr>
            <a:r>
              <a:rPr lang="zh-CN" altLang="en-US" sz="2000" dirty="0" smtClean="0">
                <a:latin typeface="Times New Roman" pitchFamily="18" charset="0"/>
                <a:ea typeface="仿宋_GB2312" pitchFamily="49" charset="-122"/>
              </a:rPr>
              <a:t>当线程真的结束了，所有“等待该线程完成”的线程都会被唤醒</a:t>
            </a:r>
            <a:endParaRPr lang="en-US" altLang="zh-CN" sz="2000"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Grp="1" noChangeArrowheads="1"/>
          </p:cNvSpPr>
          <p:nvPr>
            <p:ph type="title"/>
          </p:nvPr>
        </p:nvSpPr>
        <p:spPr>
          <a:xfrm>
            <a:off x="104360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操作线程优先级的函数</a:t>
            </a:r>
          </a:p>
        </p:txBody>
      </p:sp>
      <p:sp>
        <p:nvSpPr>
          <p:cNvPr id="158723" name="Rectangle 3"/>
          <p:cNvSpPr>
            <a:spLocks noGrp="1" noChangeArrowheads="1"/>
          </p:cNvSpPr>
          <p:nvPr>
            <p:ph type="body" idx="1"/>
          </p:nvPr>
        </p:nvSpPr>
        <p:spPr>
          <a:xfrm>
            <a:off x="539552" y="1371600"/>
            <a:ext cx="8147248" cy="460851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获得一个线程的优先级：</a:t>
            </a:r>
          </a:p>
          <a:p>
            <a:pPr lvl="1">
              <a:lnSpc>
                <a:spcPct val="120000"/>
              </a:lnSpc>
              <a:spcBef>
                <a:spcPts val="600"/>
              </a:spcBef>
            </a:pPr>
            <a:r>
              <a:rPr lang="en-US" altLang="zh-CN" sz="2000" dirty="0" smtClean="0">
                <a:latin typeface="Times New Roman" pitchFamily="18" charset="0"/>
                <a:ea typeface="仿宋_GB2312" pitchFamily="49" charset="-122"/>
              </a:rPr>
              <a:t>Priority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::priority() const</a:t>
            </a:r>
          </a:p>
          <a:p>
            <a:pPr lvl="1">
              <a:lnSpc>
                <a:spcPct val="120000"/>
              </a:lnSpc>
              <a:spcBef>
                <a:spcPts val="600"/>
              </a:spcBef>
            </a:pPr>
            <a:r>
              <a:rPr lang="zh-CN" altLang="en-US" sz="2000" dirty="0" smtClean="0">
                <a:latin typeface="Times New Roman" pitchFamily="18" charset="0"/>
                <a:ea typeface="仿宋_GB2312" pitchFamily="49" charset="-122"/>
              </a:rPr>
              <a:t>如果该线程正在执行，则返回该线程的优先级；</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否则，返回</a:t>
            </a:r>
            <a:r>
              <a:rPr lang="en-US" altLang="zh-CN" sz="2000" dirty="0" err="1" smtClean="0">
                <a:latin typeface="Times New Roman" pitchFamily="18" charset="0"/>
                <a:ea typeface="仿宋_GB2312" pitchFamily="49" charset="-122"/>
              </a:rPr>
              <a:t>InheritPriority</a:t>
            </a:r>
            <a:r>
              <a:rPr lang="en-US" altLang="zh-CN" sz="2000" dirty="0" smtClean="0">
                <a:latin typeface="Times New Roman" pitchFamily="18" charset="0"/>
                <a:ea typeface="仿宋_GB2312" pitchFamily="49" charset="-122"/>
              </a:rPr>
              <a:t>.</a:t>
            </a:r>
          </a:p>
          <a:p>
            <a:pPr>
              <a:lnSpc>
                <a:spcPct val="120000"/>
              </a:lnSpc>
              <a:spcBef>
                <a:spcPts val="600"/>
              </a:spcBef>
            </a:pPr>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设置一个线程的优先级：</a:t>
            </a:r>
            <a:r>
              <a:rPr lang="en-US" altLang="zh-CN" sz="1800" dirty="0" smtClean="0"/>
              <a:t>	</a:t>
            </a:r>
          </a:p>
          <a:p>
            <a:pPr lvl="1">
              <a:lnSpc>
                <a:spcPct val="120000"/>
              </a:lnSpc>
              <a:spcBef>
                <a:spcPts val="600"/>
              </a:spcBef>
            </a:pPr>
            <a:r>
              <a:rPr lang="en-US" altLang="zh-CN" sz="1800" dirty="0" smtClean="0">
                <a:latin typeface="Times New Roman" pitchFamily="18" charset="0"/>
                <a:ea typeface="仿宋_GB2312" pitchFamily="49" charset="-122"/>
                <a:cs typeface="Arial" pitchFamily="34" charset="0"/>
              </a:rPr>
              <a:t>	</a:t>
            </a: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a:t>
            </a:r>
            <a:r>
              <a:rPr lang="en-US" altLang="zh-CN" sz="2000" dirty="0" err="1" smtClean="0">
                <a:latin typeface="Times New Roman" pitchFamily="18" charset="0"/>
                <a:ea typeface="仿宋_GB2312" pitchFamily="49" charset="-122"/>
              </a:rPr>
              <a:t>setPriority</a:t>
            </a:r>
            <a:r>
              <a:rPr lang="en-US" altLang="zh-CN" sz="2000" dirty="0" smtClean="0">
                <a:latin typeface="Times New Roman" pitchFamily="18" charset="0"/>
                <a:ea typeface="仿宋_GB2312" pitchFamily="49" charset="-122"/>
              </a:rPr>
              <a:t>(</a:t>
            </a:r>
            <a:r>
              <a:rPr lang="en-US" altLang="zh-CN" sz="2000" dirty="0" smtClean="0">
                <a:latin typeface="Times New Roman" pitchFamily="18" charset="0"/>
                <a:ea typeface="仿宋_GB2312" pitchFamily="49" charset="-122"/>
                <a:hlinkClick r:id="rId2"/>
              </a:rPr>
              <a:t>Priority</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rPr>
              <a:t>priority</a:t>
            </a:r>
            <a:r>
              <a:rPr lang="en-US" altLang="zh-CN" sz="2000" dirty="0" smtClean="0">
                <a:latin typeface="Times New Roman" pitchFamily="18" charset="0"/>
                <a:ea typeface="仿宋_GB2312" pitchFamily="49" charset="-122"/>
              </a:rPr>
              <a:t>) </a:t>
            </a:r>
          </a:p>
          <a:p>
            <a:pPr lvl="1">
              <a:lnSpc>
                <a:spcPct val="120000"/>
              </a:lnSpc>
              <a:spcBef>
                <a:spcPts val="600"/>
              </a:spcBef>
            </a:pPr>
            <a:r>
              <a:rPr lang="zh-CN" altLang="en-US" sz="2000" dirty="0" smtClean="0">
                <a:latin typeface="Times New Roman" pitchFamily="18" charset="0"/>
                <a:ea typeface="仿宋_GB2312" pitchFamily="49" charset="-122"/>
              </a:rPr>
              <a:t>为一个正在运行的线程设置优先级。（如果线程没在运行，则什么都不做）</a:t>
            </a:r>
            <a:endParaRPr lang="en-US" altLang="zh-CN" sz="2000" dirty="0" smtClean="0">
              <a:latin typeface="Times New Roman" pitchFamily="18"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Use </a:t>
            </a:r>
            <a:r>
              <a:rPr lang="en-US" altLang="zh-CN" sz="2000" dirty="0" smtClean="0">
                <a:latin typeface="Times New Roman" pitchFamily="18" charset="0"/>
                <a:ea typeface="仿宋_GB2312" pitchFamily="49" charset="-122"/>
                <a:hlinkClick r:id="rId2"/>
              </a:rPr>
              <a:t>start</a:t>
            </a:r>
            <a:r>
              <a:rPr lang="en-US" altLang="zh-CN" sz="2000" dirty="0" smtClean="0">
                <a:latin typeface="Times New Roman" pitchFamily="18" charset="0"/>
                <a:ea typeface="仿宋_GB2312" pitchFamily="49" charset="-122"/>
              </a:rPr>
              <a:t>() to start a thread with a specific priority.</a:t>
            </a:r>
          </a:p>
          <a:p>
            <a:pPr>
              <a:lnSpc>
                <a:spcPct val="80000"/>
              </a:lnSpc>
              <a:buNone/>
            </a:pPr>
            <a:endParaRPr lang="zh-CN" altLang="en-US" sz="1800" dirty="0" smtClean="0">
              <a:latin typeface="Times New Roman" pitchFamily="18" charset="0"/>
              <a:ea typeface="仿宋_GB2312" pitchFamily="49" charset="-122"/>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1538" y="260648"/>
            <a:ext cx="7358114"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a:t>
            </a:r>
            <a:r>
              <a:rPr lang="zh-CN" altLang="en-US" sz="3200" dirty="0">
                <a:solidFill>
                  <a:schemeClr val="tx1"/>
                </a:solidFill>
                <a:latin typeface="华文中宋" pitchFamily="2" charset="-122"/>
                <a:ea typeface="华文中宋" pitchFamily="2" charset="-122"/>
                <a:cs typeface="+mj-cs"/>
              </a:rPr>
              <a:t>优先级</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32</a:t>
            </a:fld>
            <a:endParaRPr lang="en-US" altLang="zh-CN"/>
          </a:p>
        </p:txBody>
      </p:sp>
      <p:graphicFrame>
        <p:nvGraphicFramePr>
          <p:cNvPr id="5" name="表格 4"/>
          <p:cNvGraphicFramePr>
            <a:graphicFrameLocks noGrp="1"/>
          </p:cNvGraphicFramePr>
          <p:nvPr/>
        </p:nvGraphicFramePr>
        <p:xfrm>
          <a:off x="539552" y="1484784"/>
          <a:ext cx="8280921" cy="4639737"/>
        </p:xfrm>
        <a:graphic>
          <a:graphicData uri="http://schemas.openxmlformats.org/drawingml/2006/table">
            <a:tbl>
              <a:tblPr>
                <a:tableStyleId>{775DCB02-9BB8-47FD-8907-85C794F793BA}</a:tableStyleId>
              </a:tblPr>
              <a:tblGrid>
                <a:gridCol w="2984117">
                  <a:extLst>
                    <a:ext uri="{9D8B030D-6E8A-4147-A177-3AD203B41FA5}">
                      <a16:colId xmlns:a16="http://schemas.microsoft.com/office/drawing/2014/main" val="20000"/>
                    </a:ext>
                  </a:extLst>
                </a:gridCol>
                <a:gridCol w="746029">
                  <a:extLst>
                    <a:ext uri="{9D8B030D-6E8A-4147-A177-3AD203B41FA5}">
                      <a16:colId xmlns:a16="http://schemas.microsoft.com/office/drawing/2014/main" val="20001"/>
                    </a:ext>
                  </a:extLst>
                </a:gridCol>
                <a:gridCol w="4550775">
                  <a:extLst>
                    <a:ext uri="{9D8B030D-6E8A-4147-A177-3AD203B41FA5}">
                      <a16:colId xmlns:a16="http://schemas.microsoft.com/office/drawing/2014/main" val="20002"/>
                    </a:ext>
                  </a:extLst>
                </a:gridCol>
              </a:tblGrid>
              <a:tr h="180622">
                <a:tc>
                  <a:txBody>
                    <a:bodyPr/>
                    <a:lstStyle/>
                    <a:p>
                      <a:pPr algn="ctr"/>
                      <a:r>
                        <a:rPr lang="en-US" sz="2000" b="1" dirty="0">
                          <a:latin typeface="Times New Roman" pitchFamily="18" charset="0"/>
                          <a:cs typeface="Times New Roman" pitchFamily="18" charset="0"/>
                        </a:rPr>
                        <a:t>Constant</a:t>
                      </a:r>
                    </a:p>
                  </a:txBody>
                  <a:tcPr marL="45156" marR="45156" marT="22578" marB="22578"/>
                </a:tc>
                <a:tc>
                  <a:txBody>
                    <a:bodyPr/>
                    <a:lstStyle/>
                    <a:p>
                      <a:pPr algn="ctr"/>
                      <a:r>
                        <a:rPr lang="en-US" sz="2000" b="1" dirty="0">
                          <a:latin typeface="Times New Roman" pitchFamily="18" charset="0"/>
                          <a:cs typeface="Times New Roman" pitchFamily="18" charset="0"/>
                        </a:rPr>
                        <a:t>Value</a:t>
                      </a:r>
                    </a:p>
                  </a:txBody>
                  <a:tcPr marL="45156" marR="45156" marT="22578" marB="22578"/>
                </a:tc>
                <a:tc>
                  <a:txBody>
                    <a:bodyPr/>
                    <a:lstStyle/>
                    <a:p>
                      <a:pPr algn="ctr"/>
                      <a:r>
                        <a:rPr lang="en-US" sz="2000" b="1" dirty="0">
                          <a:latin typeface="Times New Roman" pitchFamily="18" charset="0"/>
                          <a:cs typeface="Times New Roman" pitchFamily="18" charset="0"/>
                        </a:rPr>
                        <a:t>Description</a:t>
                      </a:r>
                    </a:p>
                  </a:txBody>
                  <a:tcPr marL="45156" marR="45156" marT="22578" marB="22578"/>
                </a:tc>
                <a:extLst>
                  <a:ext uri="{0D108BD9-81ED-4DB2-BD59-A6C34878D82A}">
                    <a16:rowId xmlns:a16="http://schemas.microsoft.com/office/drawing/2014/main" val="10000"/>
                  </a:ext>
                </a:extLst>
              </a:tr>
              <a:tr h="587022">
                <a:tc>
                  <a:txBody>
                    <a:bodyPr/>
                    <a:lstStyle/>
                    <a:p>
                      <a:r>
                        <a:rPr lang="en-US" sz="2000">
                          <a:latin typeface="Times New Roman" pitchFamily="18" charset="0"/>
                          <a:cs typeface="Times New Roman" pitchFamily="18" charset="0"/>
                        </a:rPr>
                        <a:t>QThread::IdlePriority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0</a:t>
                      </a:r>
                    </a:p>
                  </a:txBody>
                  <a:tcPr marL="45156" marR="45156" marT="22578" marB="22578" anchor="ctr"/>
                </a:tc>
                <a:tc>
                  <a:txBody>
                    <a:bodyPr/>
                    <a:lstStyle/>
                    <a:p>
                      <a:r>
                        <a:rPr lang="en-US" sz="2000">
                          <a:latin typeface="Times New Roman" pitchFamily="18" charset="0"/>
                          <a:cs typeface="Times New Roman" pitchFamily="18" charset="0"/>
                        </a:rPr>
                        <a:t>scheduled only when no other threads are running.</a:t>
                      </a:r>
                    </a:p>
                  </a:txBody>
                  <a:tcPr marL="45156" marR="45156" marT="22578" marB="22578" anchor="ctr"/>
                </a:tc>
                <a:extLst>
                  <a:ext uri="{0D108BD9-81ED-4DB2-BD59-A6C34878D82A}">
                    <a16:rowId xmlns:a16="http://schemas.microsoft.com/office/drawing/2014/main" val="10001"/>
                  </a:ext>
                </a:extLst>
              </a:tr>
              <a:tr h="451556">
                <a:tc>
                  <a:txBody>
                    <a:bodyPr/>
                    <a:lstStyle/>
                    <a:p>
                      <a:r>
                        <a:rPr lang="en-US" sz="2000">
                          <a:latin typeface="Times New Roman" pitchFamily="18" charset="0"/>
                          <a:cs typeface="Times New Roman" pitchFamily="18" charset="0"/>
                        </a:rPr>
                        <a:t>QThread::LowestPriority</a:t>
                      </a:r>
                    </a:p>
                  </a:txBody>
                  <a:tcPr marL="45156" marR="45156" marT="22578" marB="22578" anchor="ctr"/>
                </a:tc>
                <a:tc>
                  <a:txBody>
                    <a:bodyPr/>
                    <a:lstStyle/>
                    <a:p>
                      <a:pPr algn="ctr"/>
                      <a:r>
                        <a:rPr lang="en-US" altLang="zh-CN" sz="2000">
                          <a:latin typeface="Times New Roman" pitchFamily="18" charset="0"/>
                          <a:cs typeface="Times New Roman" pitchFamily="18" charset="0"/>
                        </a:rPr>
                        <a:t>1</a:t>
                      </a:r>
                    </a:p>
                  </a:txBody>
                  <a:tcPr marL="45156" marR="45156" marT="22578" marB="22578" anchor="ctr"/>
                </a:tc>
                <a:tc>
                  <a:txBody>
                    <a:bodyPr/>
                    <a:lstStyle/>
                    <a:p>
                      <a:r>
                        <a:rPr lang="en-US" sz="2000">
                          <a:latin typeface="Times New Roman" pitchFamily="18" charset="0"/>
                          <a:cs typeface="Times New Roman" pitchFamily="18" charset="0"/>
                        </a:rPr>
                        <a:t>scheduled less often than LowPriority.</a:t>
                      </a:r>
                    </a:p>
                  </a:txBody>
                  <a:tcPr marL="45156" marR="45156" marT="22578" marB="22578" anchor="ctr"/>
                </a:tc>
                <a:extLst>
                  <a:ext uri="{0D108BD9-81ED-4DB2-BD59-A6C34878D82A}">
                    <a16:rowId xmlns:a16="http://schemas.microsoft.com/office/drawing/2014/main" val="10002"/>
                  </a:ext>
                </a:extLst>
              </a:tr>
              <a:tr h="451556">
                <a:tc>
                  <a:txBody>
                    <a:bodyPr/>
                    <a:lstStyle/>
                    <a:p>
                      <a:r>
                        <a:rPr lang="en-US" sz="2000">
                          <a:latin typeface="Times New Roman" pitchFamily="18" charset="0"/>
                          <a:cs typeface="Times New Roman" pitchFamily="18" charset="0"/>
                        </a:rPr>
                        <a:t>QThread::LowPriority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2</a:t>
                      </a:r>
                    </a:p>
                  </a:txBody>
                  <a:tcPr marL="45156" marR="45156" marT="22578" marB="22578" anchor="ctr"/>
                </a:tc>
                <a:tc>
                  <a:txBody>
                    <a:bodyPr/>
                    <a:lstStyle/>
                    <a:p>
                      <a:r>
                        <a:rPr lang="en-US" sz="2000">
                          <a:latin typeface="Times New Roman" pitchFamily="18" charset="0"/>
                          <a:cs typeface="Times New Roman" pitchFamily="18" charset="0"/>
                        </a:rPr>
                        <a:t>scheduled less often than NormalPriority.</a:t>
                      </a:r>
                    </a:p>
                  </a:txBody>
                  <a:tcPr marL="45156" marR="45156" marT="22578" marB="22578" anchor="ctr"/>
                </a:tc>
                <a:extLst>
                  <a:ext uri="{0D108BD9-81ED-4DB2-BD59-A6C34878D82A}">
                    <a16:rowId xmlns:a16="http://schemas.microsoft.com/office/drawing/2014/main" val="10003"/>
                  </a:ext>
                </a:extLst>
              </a:tr>
              <a:tr h="451556">
                <a:tc>
                  <a:txBody>
                    <a:bodyPr/>
                    <a:lstStyle/>
                    <a:p>
                      <a:r>
                        <a:rPr lang="en-US" sz="2000">
                          <a:latin typeface="Times New Roman" pitchFamily="18" charset="0"/>
                          <a:cs typeface="Times New Roman" pitchFamily="18" charset="0"/>
                        </a:rPr>
                        <a:t>QThread::NormalPriority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3</a:t>
                      </a:r>
                    </a:p>
                  </a:txBody>
                  <a:tcPr marL="45156" marR="45156" marT="22578" marB="22578" anchor="ctr"/>
                </a:tc>
                <a:tc>
                  <a:txBody>
                    <a:bodyPr/>
                    <a:lstStyle/>
                    <a:p>
                      <a:r>
                        <a:rPr lang="en-US" sz="2000">
                          <a:latin typeface="Times New Roman" pitchFamily="18" charset="0"/>
                          <a:cs typeface="Times New Roman" pitchFamily="18" charset="0"/>
                        </a:rPr>
                        <a:t>the default priority of the operating system.</a:t>
                      </a:r>
                    </a:p>
                  </a:txBody>
                  <a:tcPr marL="45156" marR="45156" marT="22578" marB="22578" anchor="ctr"/>
                </a:tc>
                <a:extLst>
                  <a:ext uri="{0D108BD9-81ED-4DB2-BD59-A6C34878D82A}">
                    <a16:rowId xmlns:a16="http://schemas.microsoft.com/office/drawing/2014/main" val="10004"/>
                  </a:ext>
                </a:extLst>
              </a:tr>
              <a:tr h="451556">
                <a:tc>
                  <a:txBody>
                    <a:bodyPr/>
                    <a:lstStyle/>
                    <a:p>
                      <a:r>
                        <a:rPr lang="en-US" sz="2000">
                          <a:latin typeface="Times New Roman" pitchFamily="18" charset="0"/>
                          <a:cs typeface="Times New Roman" pitchFamily="18" charset="0"/>
                        </a:rPr>
                        <a:t>QThread::HighPriority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4</a:t>
                      </a:r>
                    </a:p>
                  </a:txBody>
                  <a:tcPr marL="45156" marR="45156" marT="22578" marB="22578" anchor="ctr"/>
                </a:tc>
                <a:tc>
                  <a:txBody>
                    <a:bodyPr/>
                    <a:lstStyle/>
                    <a:p>
                      <a:r>
                        <a:rPr lang="en-US" sz="2000">
                          <a:latin typeface="Times New Roman" pitchFamily="18" charset="0"/>
                          <a:cs typeface="Times New Roman" pitchFamily="18" charset="0"/>
                        </a:rPr>
                        <a:t>scheduled more often than NormalPriority.</a:t>
                      </a:r>
                    </a:p>
                  </a:txBody>
                  <a:tcPr marL="45156" marR="45156" marT="22578" marB="22578" anchor="ctr"/>
                </a:tc>
                <a:extLst>
                  <a:ext uri="{0D108BD9-81ED-4DB2-BD59-A6C34878D82A}">
                    <a16:rowId xmlns:a16="http://schemas.microsoft.com/office/drawing/2014/main" val="10005"/>
                  </a:ext>
                </a:extLst>
              </a:tr>
              <a:tr h="451556">
                <a:tc>
                  <a:txBody>
                    <a:bodyPr/>
                    <a:lstStyle/>
                    <a:p>
                      <a:r>
                        <a:rPr lang="en-US" sz="2000">
                          <a:latin typeface="Times New Roman" pitchFamily="18" charset="0"/>
                          <a:cs typeface="Times New Roman" pitchFamily="18" charset="0"/>
                        </a:rPr>
                        <a:t>QThread::HighestPriority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5</a:t>
                      </a:r>
                    </a:p>
                  </a:txBody>
                  <a:tcPr marL="45156" marR="45156" marT="22578" marB="22578" anchor="ctr"/>
                </a:tc>
                <a:tc>
                  <a:txBody>
                    <a:bodyPr/>
                    <a:lstStyle/>
                    <a:p>
                      <a:r>
                        <a:rPr lang="en-US" sz="2000">
                          <a:latin typeface="Times New Roman" pitchFamily="18" charset="0"/>
                          <a:cs typeface="Times New Roman" pitchFamily="18" charset="0"/>
                        </a:rPr>
                        <a:t>scheduled more often than HighPriority.</a:t>
                      </a:r>
                    </a:p>
                  </a:txBody>
                  <a:tcPr marL="45156" marR="45156" marT="22578" marB="22578" anchor="ctr"/>
                </a:tc>
                <a:extLst>
                  <a:ext uri="{0D108BD9-81ED-4DB2-BD59-A6C34878D82A}">
                    <a16:rowId xmlns:a16="http://schemas.microsoft.com/office/drawing/2014/main" val="10006"/>
                  </a:ext>
                </a:extLst>
              </a:tr>
              <a:tr h="316089">
                <a:tc>
                  <a:txBody>
                    <a:bodyPr/>
                    <a:lstStyle/>
                    <a:p>
                      <a:r>
                        <a:rPr lang="en-US" sz="2000">
                          <a:latin typeface="Times New Roman" pitchFamily="18" charset="0"/>
                          <a:cs typeface="Times New Roman" pitchFamily="18" charset="0"/>
                        </a:rPr>
                        <a:t>QThread::TimeCriticalPriority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6</a:t>
                      </a:r>
                    </a:p>
                  </a:txBody>
                  <a:tcPr marL="45156" marR="45156" marT="22578" marB="22578" anchor="ctr"/>
                </a:tc>
                <a:tc>
                  <a:txBody>
                    <a:bodyPr/>
                    <a:lstStyle/>
                    <a:p>
                      <a:r>
                        <a:rPr lang="en-US" sz="2000">
                          <a:latin typeface="Times New Roman" pitchFamily="18" charset="0"/>
                          <a:cs typeface="Times New Roman" pitchFamily="18" charset="0"/>
                        </a:rPr>
                        <a:t>scheduled as often as possible.</a:t>
                      </a:r>
                    </a:p>
                  </a:txBody>
                  <a:tcPr marL="45156" marR="45156" marT="22578" marB="22578" anchor="ctr"/>
                </a:tc>
                <a:extLst>
                  <a:ext uri="{0D108BD9-81ED-4DB2-BD59-A6C34878D82A}">
                    <a16:rowId xmlns:a16="http://schemas.microsoft.com/office/drawing/2014/main" val="10007"/>
                  </a:ext>
                </a:extLst>
              </a:tr>
              <a:tr h="722489">
                <a:tc>
                  <a:txBody>
                    <a:bodyPr/>
                    <a:lstStyle/>
                    <a:p>
                      <a:r>
                        <a:rPr lang="en-US" sz="2000">
                          <a:latin typeface="Times New Roman" pitchFamily="18" charset="0"/>
                          <a:cs typeface="Times New Roman" pitchFamily="18" charset="0"/>
                        </a:rPr>
                        <a:t>QThread::InheritPriority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7</a:t>
                      </a:r>
                    </a:p>
                  </a:txBody>
                  <a:tcPr marL="45156" marR="45156" marT="22578" marB="22578" anchor="ctr"/>
                </a:tc>
                <a:tc>
                  <a:txBody>
                    <a:bodyPr/>
                    <a:lstStyle/>
                    <a:p>
                      <a:r>
                        <a:rPr lang="en-US" sz="2000" dirty="0">
                          <a:latin typeface="Times New Roman" pitchFamily="18" charset="0"/>
                          <a:cs typeface="Times New Roman" pitchFamily="18" charset="0"/>
                        </a:rPr>
                        <a:t>use the same priority as the creating thread. This is the default.</a:t>
                      </a:r>
                    </a:p>
                  </a:txBody>
                  <a:tcPr marL="45156" marR="45156" marT="22578" marB="22578"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571471" y="1142984"/>
            <a:ext cx="8072495" cy="4995214"/>
          </a:xfrm>
          <a:prstGeom prst="rect">
            <a:avLst/>
          </a:prstGeom>
          <a:noFill/>
          <a:ln w="9525">
            <a:noFill/>
            <a:miter lim="800000"/>
            <a:headEnd/>
            <a:tailEnd/>
          </a:ln>
        </p:spPr>
        <p:txBody>
          <a:bodyPr wrap="square">
            <a:spAutoFit/>
          </a:bodyPr>
          <a:lstStyle/>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ea typeface="仿宋_GB2312" pitchFamily="49" charset="-122"/>
              </a:rPr>
              <a:t>使线程休眠一定时间，时间到后线程被自动唤醒：</a:t>
            </a:r>
            <a:endParaRPr lang="en-US" altLang="zh-CN" dirty="0" smtClean="0">
              <a:solidFill>
                <a:schemeClr val="tx1"/>
              </a:solidFill>
              <a:ea typeface="仿宋_GB2312" pitchFamily="49" charset="-122"/>
            </a:endParaRP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::sleep(unsigned long</a:t>
            </a:r>
            <a:r>
              <a:rPr lang="en-US" altLang="zh-CN" sz="2000" i="1" dirty="0" smtClean="0">
                <a:solidFill>
                  <a:schemeClr val="tx1"/>
                </a:solidFill>
              </a:rPr>
              <a:t> </a:t>
            </a:r>
            <a:r>
              <a:rPr lang="en-US" altLang="zh-CN" sz="2000" i="1" dirty="0" err="1" smtClean="0">
                <a:solidFill>
                  <a:schemeClr val="tx1"/>
                </a:solidFill>
              </a:rPr>
              <a:t>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msleep</a:t>
            </a:r>
            <a:r>
              <a:rPr lang="en-US" altLang="zh-CN" sz="2000" dirty="0" smtClean="0">
                <a:solidFill>
                  <a:schemeClr val="tx1"/>
                </a:solidFill>
              </a:rPr>
              <a:t>(unsigned long</a:t>
            </a:r>
            <a:r>
              <a:rPr lang="en-US" altLang="zh-CN" sz="2000" i="1" dirty="0" smtClean="0">
                <a:solidFill>
                  <a:schemeClr val="tx1"/>
                </a:solidFill>
              </a:rPr>
              <a:t> </a:t>
            </a:r>
            <a:r>
              <a:rPr lang="en-US" altLang="zh-CN" sz="2000" i="1" dirty="0" err="1" smtClean="0">
                <a:solidFill>
                  <a:schemeClr val="tx1"/>
                </a:solidFill>
              </a:rPr>
              <a:t>msecs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usleep</a:t>
            </a:r>
            <a:r>
              <a:rPr lang="en-US" altLang="zh-CN" sz="2000" dirty="0" smtClean="0">
                <a:solidFill>
                  <a:schemeClr val="tx1"/>
                </a:solidFill>
              </a:rPr>
              <a:t>(unsigned long</a:t>
            </a:r>
            <a:r>
              <a:rPr lang="en-US" altLang="zh-CN" sz="2000" i="1" dirty="0" smtClean="0">
                <a:solidFill>
                  <a:schemeClr val="tx1"/>
                </a:solidFill>
              </a:rPr>
              <a:t> </a:t>
            </a:r>
            <a:r>
              <a:rPr lang="en-US" altLang="zh-CN" sz="2000" i="1" dirty="0" err="1" smtClean="0">
                <a:solidFill>
                  <a:schemeClr val="tx1"/>
                </a:solidFill>
              </a:rPr>
              <a:t>usecs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ea typeface="仿宋_GB2312" pitchFamily="49" charset="-122"/>
              </a:rPr>
              <a:t>Sleep(0)</a:t>
            </a:r>
            <a:r>
              <a:rPr lang="zh-CN" altLang="en-US" sz="2000" dirty="0" smtClean="0">
                <a:solidFill>
                  <a:schemeClr val="tx1"/>
                </a:solidFill>
                <a:ea typeface="仿宋_GB2312" pitchFamily="49" charset="-122"/>
              </a:rPr>
              <a:t>可以暂时挂起自身，以运行同优先级线程</a:t>
            </a:r>
          </a:p>
          <a:p>
            <a:pPr marL="800100" lvl="3" indent="-342900" eaLnBrk="0" hangingPunct="0">
              <a:lnSpc>
                <a:spcPct val="120000"/>
              </a:lnSpc>
              <a:spcBef>
                <a:spcPts val="600"/>
              </a:spcBef>
              <a:buClr>
                <a:schemeClr val="folHlink"/>
              </a:buClr>
              <a:buSzPct val="60000"/>
              <a:buFont typeface="Wingdings" pitchFamily="2" charset="2"/>
              <a:buChar char="n"/>
            </a:pPr>
            <a:endParaRPr lang="en-US" altLang="zh-CN" sz="2000" dirty="0" smtClean="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ea typeface="仿宋_GB2312" pitchFamily="49" charset="-122"/>
              </a:rPr>
              <a:t>让出</a:t>
            </a:r>
            <a:r>
              <a:rPr lang="en-US" altLang="zh-CN" dirty="0" smtClean="0">
                <a:solidFill>
                  <a:schemeClr val="tx1"/>
                </a:solidFill>
                <a:ea typeface="仿宋_GB2312" pitchFamily="49" charset="-122"/>
              </a:rPr>
              <a:t>CPU</a:t>
            </a:r>
            <a:r>
              <a:rPr lang="zh-CN" altLang="en-US" dirty="0" smtClean="0">
                <a:solidFill>
                  <a:schemeClr val="tx1"/>
                </a:solidFill>
                <a:ea typeface="仿宋_GB2312" pitchFamily="49" charset="-122"/>
              </a:rPr>
              <a:t>资源给其他线程</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yieldCurrentThread</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zh-CN" altLang="en-US" sz="2000" dirty="0" smtClean="0">
                <a:solidFill>
                  <a:schemeClr val="tx1"/>
                </a:solidFill>
                <a:ea typeface="仿宋_GB2312" pitchFamily="49" charset="-122"/>
              </a:rPr>
              <a:t>如果有可运行的其他线程，则当前线程让出</a:t>
            </a:r>
            <a:r>
              <a:rPr lang="en-US" altLang="zh-CN" sz="2000" dirty="0" smtClean="0">
                <a:solidFill>
                  <a:schemeClr val="tx1"/>
                </a:solidFill>
                <a:ea typeface="仿宋_GB2312" pitchFamily="49" charset="-122"/>
              </a:rPr>
              <a:t>CPU</a:t>
            </a:r>
            <a:r>
              <a:rPr lang="zh-CN" altLang="en-US" sz="2000" dirty="0" smtClean="0">
                <a:solidFill>
                  <a:schemeClr val="tx1"/>
                </a:solidFill>
                <a:ea typeface="仿宋_GB2312" pitchFamily="49" charset="-122"/>
              </a:rPr>
              <a:t>资源给其他线程</a:t>
            </a:r>
            <a:endParaRPr lang="en-US" altLang="zh-CN" sz="2000" dirty="0" smtClean="0">
              <a:solidFill>
                <a:schemeClr val="tx1"/>
              </a:solidFill>
              <a:ea typeface="仿宋_GB2312" pitchFamily="49" charset="-122"/>
            </a:endParaRPr>
          </a:p>
          <a:p>
            <a:pPr marL="765175" lvl="1" indent="-285750" eaLnBrk="0" hangingPunct="0">
              <a:lnSpc>
                <a:spcPct val="120000"/>
              </a:lnSpc>
              <a:spcBef>
                <a:spcPts val="600"/>
              </a:spcBef>
              <a:buClr>
                <a:schemeClr val="hlink"/>
              </a:buClr>
              <a:buSzPct val="55000"/>
              <a:buFont typeface="Wingdings" pitchFamily="2" charset="2"/>
              <a:buChar char="n"/>
            </a:pPr>
            <a:r>
              <a:rPr lang="zh-CN" altLang="en-US" sz="2000" dirty="0" smtClean="0">
                <a:solidFill>
                  <a:schemeClr val="tx1"/>
                </a:solidFill>
                <a:ea typeface="仿宋_GB2312" pitchFamily="49" charset="-122"/>
              </a:rPr>
              <a:t>具体让给那个</a:t>
            </a:r>
            <a:r>
              <a:rPr lang="en-US" altLang="zh-CN" sz="2000" dirty="0" err="1" smtClean="0">
                <a:solidFill>
                  <a:schemeClr val="tx1"/>
                </a:solidFill>
                <a:ea typeface="仿宋_GB2312" pitchFamily="49" charset="-122"/>
              </a:rPr>
              <a:t>runnable</a:t>
            </a:r>
            <a:r>
              <a:rPr lang="zh-CN" altLang="en-US" sz="2000" dirty="0" smtClean="0">
                <a:solidFill>
                  <a:schemeClr val="tx1"/>
                </a:solidFill>
                <a:ea typeface="仿宋_GB2312" pitchFamily="49" charset="-122"/>
              </a:rPr>
              <a:t>的线程，由操作系统决定</a:t>
            </a:r>
            <a:endParaRPr lang="en-US" altLang="zh-CN" dirty="0" smtClean="0">
              <a:solidFill>
                <a:schemeClr val="tx1"/>
              </a:solidFill>
              <a:latin typeface="Arial" pitchFamily="34" charset="0"/>
              <a:ea typeface="仿宋_GB2312" pitchFamily="49" charset="-122"/>
            </a:endParaRPr>
          </a:p>
        </p:txBody>
      </p:sp>
      <p:sp>
        <p:nvSpPr>
          <p:cNvPr id="3" name="矩形 2"/>
          <p:cNvSpPr/>
          <p:nvPr/>
        </p:nvSpPr>
        <p:spPr>
          <a:xfrm>
            <a:off x="1030880" y="251937"/>
            <a:ext cx="7429552"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线程的运行</a:t>
            </a:r>
            <a:r>
              <a:rPr lang="zh-CN" altLang="en-US" sz="3200" dirty="0">
                <a:solidFill>
                  <a:schemeClr val="tx1"/>
                </a:solidFill>
                <a:latin typeface="华文中宋" pitchFamily="2" charset="-122"/>
                <a:ea typeface="华文中宋" pitchFamily="2" charset="-122"/>
                <a:cs typeface="+mj-cs"/>
              </a:rPr>
              <a:t>状态</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线程运行是否结束</a:t>
            </a:r>
          </a:p>
        </p:txBody>
      </p:sp>
      <p:sp>
        <p:nvSpPr>
          <p:cNvPr id="159747" name="Rectangle 3"/>
          <p:cNvSpPr>
            <a:spLocks noGrp="1" noChangeArrowheads="1"/>
          </p:cNvSpPr>
          <p:nvPr>
            <p:ph type="body" idx="1"/>
          </p:nvPr>
        </p:nvSpPr>
        <p:spPr>
          <a:xfrm>
            <a:off x="539552" y="1196752"/>
            <a:ext cx="7992888" cy="4783361"/>
          </a:xfrm>
        </p:spPr>
        <p:txBody>
          <a:bodyPr/>
          <a:lstStyle/>
          <a:p>
            <a:pPr marL="342900" lvl="1" indent="-342900">
              <a:lnSpc>
                <a:spcPct val="120000"/>
              </a:lnSpc>
              <a:spcBef>
                <a:spcPts val="600"/>
              </a:spcBef>
              <a:buClr>
                <a:schemeClr val="folHlink"/>
              </a:buClr>
              <a:buSzPct val="60000"/>
            </a:pPr>
            <a:r>
              <a:rPr lang="zh-CN" altLang="en-US" sz="2400" kern="1200" dirty="0" smtClean="0">
                <a:latin typeface="Times New Roman" pitchFamily="18" charset="0"/>
                <a:ea typeface="仿宋_GB2312" pitchFamily="49" charset="-122"/>
                <a:cs typeface="+mn-cs"/>
              </a:rPr>
              <a:t>线程的运行是否结束</a:t>
            </a:r>
            <a:endParaRPr lang="en-US" altLang="zh-CN" sz="2400" kern="1200" dirty="0" smtClean="0">
              <a:latin typeface="Times New Roman" pitchFamily="18" charset="0"/>
              <a:ea typeface="仿宋_GB2312" pitchFamily="49" charset="-122"/>
              <a:cs typeface="+mn-cs"/>
            </a:endParaRPr>
          </a:p>
          <a:p>
            <a:pPr lvl="1">
              <a:lnSpc>
                <a:spcPct val="120000"/>
              </a:lnSpc>
              <a:spcBef>
                <a:spcPts val="600"/>
              </a:spcBef>
            </a:pPr>
            <a:r>
              <a:rPr lang="en-US" altLang="zh-CN" sz="2000" kern="1200" dirty="0" err="1" smtClean="0">
                <a:latin typeface="Times New Roman" pitchFamily="18" charset="0"/>
                <a:ea typeface="宋体" pitchFamily="2" charset="-122"/>
                <a:cs typeface="+mn-cs"/>
              </a:rPr>
              <a:t>bool</a:t>
            </a:r>
            <a:r>
              <a:rPr lang="en-US" altLang="zh-CN" sz="2000" kern="1200" dirty="0" smtClean="0">
                <a:latin typeface="Times New Roman" pitchFamily="18" charset="0"/>
                <a:ea typeface="宋体" pitchFamily="2" charset="-122"/>
                <a:cs typeface="+mn-cs"/>
              </a:rPr>
              <a:t> </a:t>
            </a:r>
            <a:r>
              <a:rPr lang="en-US" altLang="zh-CN" sz="2000" kern="1200" dirty="0" err="1" smtClean="0">
                <a:latin typeface="Times New Roman" pitchFamily="18" charset="0"/>
                <a:ea typeface="宋体" pitchFamily="2" charset="-122"/>
                <a:cs typeface="+mn-cs"/>
              </a:rPr>
              <a:t>QThread</a:t>
            </a:r>
            <a:r>
              <a:rPr lang="en-US" altLang="zh-CN" sz="2000" kern="1200" dirty="0" smtClean="0">
                <a:latin typeface="Times New Roman" pitchFamily="18" charset="0"/>
                <a:ea typeface="宋体" pitchFamily="2" charset="-122"/>
                <a:cs typeface="+mn-cs"/>
              </a:rPr>
              <a:t>::</a:t>
            </a:r>
            <a:r>
              <a:rPr lang="en-US" altLang="zh-CN" sz="2000" kern="1200" dirty="0" err="1" smtClean="0">
                <a:solidFill>
                  <a:srgbClr val="0000CC"/>
                </a:solidFill>
                <a:latin typeface="Times New Roman" pitchFamily="18" charset="0"/>
                <a:ea typeface="宋体" pitchFamily="2" charset="-122"/>
                <a:cs typeface="+mn-cs"/>
              </a:rPr>
              <a:t>isFinished</a:t>
            </a:r>
            <a:r>
              <a:rPr lang="en-US" altLang="zh-CN" sz="2000" kern="1200" dirty="0" smtClean="0">
                <a:latin typeface="Times New Roman" pitchFamily="18" charset="0"/>
                <a:ea typeface="宋体" pitchFamily="2" charset="-122"/>
                <a:cs typeface="+mn-cs"/>
              </a:rPr>
              <a:t>() const</a:t>
            </a:r>
          </a:p>
          <a:p>
            <a:pPr lvl="1">
              <a:lnSpc>
                <a:spcPct val="120000"/>
              </a:lnSpc>
              <a:spcBef>
                <a:spcPts val="600"/>
              </a:spcBef>
            </a:pPr>
            <a:r>
              <a:rPr lang="zh-CN" altLang="en-US" sz="2000" kern="1200" dirty="0" smtClean="0">
                <a:latin typeface="Times New Roman" pitchFamily="18" charset="0"/>
                <a:ea typeface="宋体" pitchFamily="2" charset="-122"/>
                <a:cs typeface="+mn-cs"/>
              </a:rPr>
              <a:t>如果运行结束，返回</a:t>
            </a:r>
            <a:r>
              <a:rPr lang="en-US" altLang="zh-CN" sz="2000" kern="1200" dirty="0" smtClean="0">
                <a:latin typeface="Times New Roman" pitchFamily="18" charset="0"/>
                <a:ea typeface="宋体" pitchFamily="2" charset="-122"/>
                <a:cs typeface="+mn-cs"/>
              </a:rPr>
              <a:t>true</a:t>
            </a:r>
          </a:p>
          <a:p>
            <a:pPr lvl="1">
              <a:lnSpc>
                <a:spcPct val="120000"/>
              </a:lnSpc>
              <a:spcBef>
                <a:spcPts val="600"/>
              </a:spcBef>
            </a:pPr>
            <a:endParaRPr lang="en-US" altLang="zh-CN" sz="2000" kern="1200" dirty="0" smtClean="0">
              <a:latin typeface="Times New Roman" pitchFamily="18" charset="0"/>
              <a:ea typeface="宋体" pitchFamily="2" charset="-122"/>
              <a:cs typeface="+mn-cs"/>
            </a:endParaRPr>
          </a:p>
          <a:p>
            <a:pPr marL="342900" lvl="1" indent="-342900">
              <a:lnSpc>
                <a:spcPct val="120000"/>
              </a:lnSpc>
              <a:spcBef>
                <a:spcPts val="600"/>
              </a:spcBef>
              <a:buClr>
                <a:schemeClr val="folHlink"/>
              </a:buClr>
              <a:buSzPct val="60000"/>
            </a:pPr>
            <a:r>
              <a:rPr lang="zh-CN" altLang="en-US" sz="2400" kern="1200" dirty="0" smtClean="0">
                <a:latin typeface="Times New Roman" pitchFamily="18" charset="0"/>
                <a:ea typeface="仿宋_GB2312" pitchFamily="49" charset="-122"/>
              </a:rPr>
              <a:t>等待线程运行的结束</a:t>
            </a:r>
            <a:endParaRPr lang="en-US" altLang="zh-CN" sz="2400" kern="1200" dirty="0" smtClean="0">
              <a:latin typeface="Times New Roman" pitchFamily="18" charset="0"/>
              <a:ea typeface="仿宋_GB2312" pitchFamily="49" charset="-122"/>
            </a:endParaRPr>
          </a:p>
          <a:p>
            <a:pPr lvl="1">
              <a:lnSpc>
                <a:spcPct val="120000"/>
              </a:lnSpc>
              <a:spcBef>
                <a:spcPts val="600"/>
              </a:spcBef>
            </a:pPr>
            <a:r>
              <a:rPr lang="en-US" altLang="zh-CN" sz="2000" kern="1200" dirty="0" err="1" smtClean="0">
                <a:latin typeface="Times New Roman" pitchFamily="18" charset="0"/>
                <a:ea typeface="宋体" pitchFamily="2" charset="-122"/>
              </a:rPr>
              <a:t>bool</a:t>
            </a:r>
            <a:r>
              <a:rPr lang="en-US" altLang="zh-CN" sz="2000" kern="1200" dirty="0" smtClean="0">
                <a:latin typeface="Times New Roman" pitchFamily="18" charset="0"/>
                <a:ea typeface="宋体" pitchFamily="2" charset="-122"/>
              </a:rPr>
              <a:t> </a:t>
            </a:r>
            <a:r>
              <a:rPr lang="en-US" altLang="zh-CN" sz="2000" kern="1200" dirty="0" err="1" smtClean="0">
                <a:latin typeface="Times New Roman" pitchFamily="18" charset="0"/>
                <a:ea typeface="宋体" pitchFamily="2" charset="-122"/>
              </a:rPr>
              <a:t>QThread</a:t>
            </a:r>
            <a:r>
              <a:rPr lang="en-US" altLang="zh-CN" sz="2000" kern="1200" dirty="0" smtClean="0">
                <a:latin typeface="Times New Roman" pitchFamily="18" charset="0"/>
                <a:ea typeface="宋体" pitchFamily="2" charset="-122"/>
              </a:rPr>
              <a:t>::</a:t>
            </a:r>
            <a:r>
              <a:rPr lang="en-US" altLang="zh-CN" sz="2000" kern="1200" dirty="0" smtClean="0">
                <a:solidFill>
                  <a:srgbClr val="0000CC"/>
                </a:solidFill>
                <a:latin typeface="Times New Roman" pitchFamily="18" charset="0"/>
                <a:ea typeface="宋体" pitchFamily="2" charset="-122"/>
              </a:rPr>
              <a:t>wait</a:t>
            </a:r>
            <a:r>
              <a:rPr lang="en-US" altLang="zh-CN" sz="2000" kern="1200" dirty="0" smtClean="0">
                <a:latin typeface="Times New Roman" pitchFamily="18" charset="0"/>
                <a:ea typeface="宋体" pitchFamily="2" charset="-122"/>
              </a:rPr>
              <a:t>(unsigned long time = ULONG_MAX)</a:t>
            </a:r>
          </a:p>
          <a:p>
            <a:pPr lvl="1">
              <a:lnSpc>
                <a:spcPct val="120000"/>
              </a:lnSpc>
              <a:spcBef>
                <a:spcPts val="600"/>
              </a:spcBef>
            </a:pPr>
            <a:r>
              <a:rPr lang="zh-CN" altLang="en-US" sz="2000" kern="1200" dirty="0" smtClean="0">
                <a:latin typeface="Times New Roman" pitchFamily="18" charset="0"/>
                <a:ea typeface="宋体" pitchFamily="2" charset="-122"/>
                <a:cs typeface="+mn-cs"/>
              </a:rPr>
              <a:t>阻塞等待，直到（</a:t>
            </a:r>
            <a:r>
              <a:rPr lang="en-US" altLang="zh-CN" sz="2000" kern="1200" dirty="0" smtClean="0">
                <a:latin typeface="Times New Roman" pitchFamily="18" charset="0"/>
                <a:ea typeface="宋体" pitchFamily="2" charset="-122"/>
                <a:cs typeface="+mn-cs"/>
              </a:rPr>
              <a:t>1</a:t>
            </a:r>
            <a:r>
              <a:rPr lang="zh-CN" altLang="en-US" sz="2000" kern="1200" dirty="0" smtClean="0">
                <a:latin typeface="Times New Roman" pitchFamily="18" charset="0"/>
                <a:ea typeface="宋体" pitchFamily="2" charset="-122"/>
                <a:cs typeface="+mn-cs"/>
              </a:rPr>
              <a:t>）</a:t>
            </a:r>
            <a:r>
              <a:rPr lang="zh-CN" altLang="en-US" sz="2000" kern="1200" dirty="0" smtClean="0">
                <a:latin typeface="Times New Roman" pitchFamily="18" charset="0"/>
                <a:ea typeface="仿宋_GB2312" pitchFamily="49" charset="-122"/>
              </a:rPr>
              <a:t>线程运行已经结束（或者未曾启动）；或者（</a:t>
            </a:r>
            <a:r>
              <a:rPr lang="en-US" altLang="zh-CN" sz="2000" kern="1200" dirty="0" smtClean="0">
                <a:latin typeface="Times New Roman" pitchFamily="18" charset="0"/>
                <a:ea typeface="仿宋_GB2312" pitchFamily="49" charset="-122"/>
              </a:rPr>
              <a:t>2</a:t>
            </a:r>
            <a:r>
              <a:rPr lang="zh-CN" altLang="en-US" sz="2000" kern="1200" dirty="0" smtClean="0">
                <a:latin typeface="Times New Roman" pitchFamily="18" charset="0"/>
                <a:ea typeface="仿宋_GB2312" pitchFamily="49" charset="-122"/>
              </a:rPr>
              <a:t>）超时</a:t>
            </a:r>
            <a:endParaRPr lang="en-US" altLang="zh-CN" sz="2000" kern="1200" dirty="0" smtClean="0">
              <a:latin typeface="Times New Roman" pitchFamily="18" charset="0"/>
              <a:ea typeface="仿宋_GB2312" pitchFamily="49" charset="-122"/>
            </a:endParaRPr>
          </a:p>
          <a:p>
            <a:pPr lvl="1">
              <a:lnSpc>
                <a:spcPct val="120000"/>
              </a:lnSpc>
              <a:spcBef>
                <a:spcPts val="600"/>
              </a:spcBef>
            </a:pPr>
            <a:r>
              <a:rPr lang="zh-CN" altLang="en-US" sz="2000" kern="1200" dirty="0" smtClean="0">
                <a:latin typeface="Times New Roman" pitchFamily="18" charset="0"/>
                <a:ea typeface="仿宋_GB2312" pitchFamily="49" charset="-122"/>
              </a:rPr>
              <a:t>若（</a:t>
            </a:r>
            <a:r>
              <a:rPr lang="en-US" altLang="zh-CN" sz="2000" kern="1200" dirty="0" smtClean="0">
                <a:latin typeface="Times New Roman" pitchFamily="18" charset="0"/>
                <a:ea typeface="仿宋_GB2312" pitchFamily="49" charset="-122"/>
              </a:rPr>
              <a:t>1</a:t>
            </a:r>
            <a:r>
              <a:rPr lang="zh-CN" altLang="en-US" sz="2000" kern="1200" dirty="0" smtClean="0">
                <a:latin typeface="Times New Roman" pitchFamily="18" charset="0"/>
                <a:ea typeface="仿宋_GB2312" pitchFamily="49" charset="-122"/>
              </a:rPr>
              <a:t>），返回</a:t>
            </a:r>
            <a:r>
              <a:rPr lang="en-US" altLang="zh-CN" sz="2000" kern="1200" dirty="0" smtClean="0">
                <a:latin typeface="Times New Roman" pitchFamily="18" charset="0"/>
                <a:ea typeface="仿宋_GB2312" pitchFamily="49" charset="-122"/>
              </a:rPr>
              <a:t>true</a:t>
            </a:r>
            <a:r>
              <a:rPr lang="zh-CN" altLang="en-US" sz="2000" kern="1200" dirty="0" smtClean="0">
                <a:latin typeface="Times New Roman" pitchFamily="18" charset="0"/>
                <a:ea typeface="仿宋_GB2312" pitchFamily="49" charset="-122"/>
              </a:rPr>
              <a:t>；若（</a:t>
            </a:r>
            <a:r>
              <a:rPr lang="en-US" altLang="zh-CN" sz="2000" kern="1200" dirty="0" smtClean="0">
                <a:latin typeface="Times New Roman" pitchFamily="18" charset="0"/>
                <a:ea typeface="仿宋_GB2312" pitchFamily="49" charset="-122"/>
              </a:rPr>
              <a:t>2</a:t>
            </a:r>
            <a:r>
              <a:rPr lang="zh-CN" altLang="en-US" sz="2000" kern="1200" dirty="0" smtClean="0">
                <a:latin typeface="Times New Roman" pitchFamily="18" charset="0"/>
                <a:ea typeface="仿宋_GB2312" pitchFamily="49" charset="-122"/>
              </a:rPr>
              <a:t>），返回</a:t>
            </a:r>
            <a:r>
              <a:rPr lang="en-US" altLang="zh-CN" sz="2000" kern="1200" dirty="0" smtClean="0">
                <a:latin typeface="Times New Roman" pitchFamily="18" charset="0"/>
                <a:ea typeface="仿宋_GB2312" pitchFamily="49" charset="-122"/>
              </a:rPr>
              <a:t>false</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52400"/>
            <a:ext cx="7418784" cy="762000"/>
          </a:xfrm>
        </p:spPr>
        <p:txBody>
          <a:bodyPr/>
          <a:lstStyle/>
          <a:p>
            <a:r>
              <a:rPr lang="en-US" altLang="zh-CN" dirty="0" smtClean="0">
                <a:solidFill>
                  <a:schemeClr val="tx1"/>
                </a:solidFill>
                <a:ea typeface="仿宋_GB2312" pitchFamily="49" charset="-122"/>
              </a:rPr>
              <a:t>QT</a:t>
            </a:r>
            <a:r>
              <a:rPr lang="zh-CN" altLang="en-US" dirty="0" smtClean="0">
                <a:solidFill>
                  <a:schemeClr val="tx1"/>
                </a:solidFill>
                <a:ea typeface="仿宋_GB2312" pitchFamily="49" charset="-122"/>
              </a:rPr>
              <a:t>图形界面与子线程通讯</a:t>
            </a:r>
            <a:endParaRPr lang="zh-CN" altLang="en-US" dirty="0"/>
          </a:p>
        </p:txBody>
      </p:sp>
      <p:sp>
        <p:nvSpPr>
          <p:cNvPr id="3" name="内容占位符 2"/>
          <p:cNvSpPr>
            <a:spLocks noGrp="1"/>
          </p:cNvSpPr>
          <p:nvPr>
            <p:ph idx="1"/>
          </p:nvPr>
        </p:nvSpPr>
        <p:spPr>
          <a:xfrm>
            <a:off x="611560" y="1124743"/>
            <a:ext cx="8075240" cy="5276081"/>
          </a:xfrm>
        </p:spPr>
        <p:txBody>
          <a:bodyPr/>
          <a:lstStyle/>
          <a:p>
            <a:pPr>
              <a:lnSpc>
                <a:spcPct val="120000"/>
              </a:lnSpc>
              <a:spcBef>
                <a:spcPts val="300"/>
              </a:spcBef>
            </a:pPr>
            <a:r>
              <a:rPr lang="zh-CN" altLang="en-US" dirty="0" smtClean="0">
                <a:latin typeface="Times New Roman" pitchFamily="18" charset="0"/>
                <a:ea typeface="仿宋_GB2312" pitchFamily="49" charset="-122"/>
              </a:rPr>
              <a:t>在</a:t>
            </a:r>
            <a:r>
              <a:rPr lang="en-US" altLang="zh-CN" dirty="0" smtClean="0">
                <a:latin typeface="Times New Roman" pitchFamily="18" charset="0"/>
                <a:ea typeface="仿宋_GB2312" pitchFamily="49" charset="-122"/>
              </a:rPr>
              <a:t>QT</a:t>
            </a:r>
            <a:r>
              <a:rPr lang="zh-CN" altLang="en-US" dirty="0" smtClean="0">
                <a:latin typeface="Times New Roman" pitchFamily="18" charset="0"/>
                <a:ea typeface="仿宋_GB2312" pitchFamily="49" charset="-122"/>
              </a:rPr>
              <a:t>系统中，始终运行着一个</a:t>
            </a:r>
            <a:r>
              <a:rPr lang="en-US" altLang="zh-CN" dirty="0" smtClean="0">
                <a:latin typeface="Times New Roman" pitchFamily="18" charset="0"/>
                <a:ea typeface="仿宋_GB2312" pitchFamily="49" charset="-122"/>
              </a:rPr>
              <a:t>GUI</a:t>
            </a:r>
            <a:r>
              <a:rPr lang="zh-CN" altLang="en-US" dirty="0" smtClean="0">
                <a:latin typeface="Times New Roman" pitchFamily="18" charset="0"/>
                <a:ea typeface="仿宋_GB2312" pitchFamily="49" charset="-122"/>
              </a:rPr>
              <a:t>主事件线程</a:t>
            </a:r>
            <a:endParaRPr lang="en-US" altLang="zh-CN"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负责从窗口系统中获取事件，并分发给各组件处理</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dirty="0" smtClean="0">
                <a:latin typeface="Times New Roman" pitchFamily="18" charset="0"/>
                <a:ea typeface="仿宋_GB2312" pitchFamily="49" charset="-122"/>
              </a:rPr>
              <a:t>如果主线程运行耗时的计算任务，将影响</a:t>
            </a:r>
            <a:r>
              <a:rPr lang="en-US" altLang="zh-CN" dirty="0" smtClean="0">
                <a:latin typeface="Times New Roman" pitchFamily="18" charset="0"/>
                <a:ea typeface="仿宋_GB2312" pitchFamily="49" charset="-122"/>
              </a:rPr>
              <a:t>GUI</a:t>
            </a:r>
            <a:r>
              <a:rPr lang="zh-CN" altLang="en-US" dirty="0" smtClean="0">
                <a:latin typeface="Times New Roman" pitchFamily="18" charset="0"/>
                <a:ea typeface="仿宋_GB2312" pitchFamily="49" charset="-122"/>
              </a:rPr>
              <a:t>的响应速度</a:t>
            </a:r>
            <a:endParaRPr lang="en-US" altLang="zh-CN"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而阻塞的网络等待，将导致</a:t>
            </a:r>
            <a:r>
              <a:rPr lang="en-US" altLang="zh-CN" sz="2400" dirty="0" smtClean="0">
                <a:latin typeface="Times New Roman" pitchFamily="18" charset="0"/>
                <a:ea typeface="仿宋_GB2312" pitchFamily="49" charset="-122"/>
              </a:rPr>
              <a:t>GUI</a:t>
            </a:r>
            <a:r>
              <a:rPr lang="zh-CN" altLang="en-US" sz="2400" dirty="0" smtClean="0">
                <a:latin typeface="Times New Roman" pitchFamily="18" charset="0"/>
                <a:ea typeface="仿宋_GB2312" pitchFamily="49" charset="-122"/>
              </a:rPr>
              <a:t>僵死</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sz="2400" dirty="0" smtClean="0">
                <a:latin typeface="Times New Roman" pitchFamily="18" charset="0"/>
                <a:ea typeface="仿宋_GB2312" pitchFamily="49" charset="-122"/>
              </a:rPr>
              <a:t>解决办法：引入多线程技术，让子线程执行耗时的任务</a:t>
            </a:r>
            <a:endParaRPr lang="en-US" altLang="zh-CN" sz="2400"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需要解决“</a:t>
            </a:r>
            <a:r>
              <a:rPr lang="en-US" altLang="zh-CN" sz="2400" dirty="0" smtClean="0">
                <a:latin typeface="Times New Roman" pitchFamily="18" charset="0"/>
                <a:ea typeface="仿宋_GB2312" pitchFamily="49" charset="-122"/>
              </a:rPr>
              <a:t>QT</a:t>
            </a:r>
            <a:r>
              <a:rPr lang="zh-CN" altLang="en-US" sz="2400" dirty="0" smtClean="0">
                <a:latin typeface="Times New Roman" pitchFamily="18" charset="0"/>
                <a:ea typeface="仿宋_GB2312" pitchFamily="49" charset="-122"/>
              </a:rPr>
              <a:t>图形界面与子线程通讯”的问题</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sz="2400" dirty="0" smtClean="0">
                <a:latin typeface="Times New Roman" pitchFamily="18" charset="0"/>
                <a:ea typeface="仿宋_GB2312" pitchFamily="49" charset="-122"/>
              </a:rPr>
              <a:t>在</a:t>
            </a:r>
            <a:r>
              <a:rPr lang="en-US" altLang="zh-CN" sz="2400" dirty="0" err="1" smtClean="0">
                <a:latin typeface="Times New Roman" pitchFamily="18" charset="0"/>
                <a:ea typeface="仿宋_GB2312" pitchFamily="49" charset="-122"/>
              </a:rPr>
              <a:t>QThread</a:t>
            </a:r>
            <a:r>
              <a:rPr lang="zh-CN" altLang="en-US" sz="2400" dirty="0" smtClean="0">
                <a:latin typeface="Times New Roman" pitchFamily="18" charset="0"/>
                <a:ea typeface="仿宋_GB2312" pitchFamily="49" charset="-122"/>
              </a:rPr>
              <a:t>与</a:t>
            </a:r>
            <a:r>
              <a:rPr lang="en-US" altLang="zh-CN" sz="2400" dirty="0" err="1" smtClean="0">
                <a:latin typeface="Times New Roman" pitchFamily="18" charset="0"/>
                <a:ea typeface="仿宋_GB2312" pitchFamily="49" charset="-122"/>
              </a:rPr>
              <a:t>QWidget</a:t>
            </a:r>
            <a:r>
              <a:rPr lang="zh-CN" altLang="en-US" sz="2400" dirty="0" smtClean="0">
                <a:latin typeface="Times New Roman" pitchFamily="18" charset="0"/>
                <a:ea typeface="仿宋_GB2312" pitchFamily="49" charset="-122"/>
              </a:rPr>
              <a:t>之间，使用</a:t>
            </a:r>
            <a:r>
              <a:rPr lang="en-US" altLang="zh-CN" sz="2400" dirty="0" smtClean="0">
                <a:latin typeface="Times New Roman" pitchFamily="18" charset="0"/>
                <a:ea typeface="仿宋_GB2312" pitchFamily="49" charset="-122"/>
              </a:rPr>
              <a:t>signal-slot</a:t>
            </a:r>
            <a:r>
              <a:rPr lang="zh-CN" altLang="en-US" sz="2400" dirty="0" smtClean="0">
                <a:latin typeface="Times New Roman" pitchFamily="18" charset="0"/>
                <a:ea typeface="仿宋_GB2312" pitchFamily="49" charset="-122"/>
              </a:rPr>
              <a:t>机制</a:t>
            </a:r>
            <a:endParaRPr lang="en-US" altLang="zh-CN" sz="2400"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具体实现见示例</a:t>
            </a:r>
            <a:r>
              <a:rPr lang="zh-CN" altLang="en-US" sz="2400" dirty="0" smtClean="0">
                <a:latin typeface="Times New Roman" pitchFamily="18" charset="0"/>
                <a:ea typeface="仿宋_GB2312" pitchFamily="49" charset="-122"/>
              </a:rPr>
              <a:t>代码</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sz="2400" dirty="0" smtClean="0">
                <a:solidFill>
                  <a:srgbClr val="C00000"/>
                </a:solidFill>
                <a:latin typeface="Times New Roman" pitchFamily="18" charset="0"/>
                <a:ea typeface="仿宋_GB2312" pitchFamily="49" charset="-122"/>
              </a:rPr>
              <a:t>只有在</a:t>
            </a:r>
            <a:r>
              <a:rPr lang="en-US" altLang="zh-CN" sz="2400" dirty="0" err="1" smtClean="0">
                <a:solidFill>
                  <a:srgbClr val="C00000"/>
                </a:solidFill>
                <a:latin typeface="Times New Roman" pitchFamily="18" charset="0"/>
                <a:ea typeface="仿宋_GB2312" pitchFamily="49" charset="-122"/>
              </a:rPr>
              <a:t>Qthread</a:t>
            </a:r>
            <a:r>
              <a:rPr lang="en-US" altLang="zh-CN" sz="2400" dirty="0" smtClean="0">
                <a:solidFill>
                  <a:srgbClr val="C00000"/>
                </a:solidFill>
                <a:latin typeface="Times New Roman" pitchFamily="18" charset="0"/>
                <a:ea typeface="仿宋_GB2312" pitchFamily="49" charset="-122"/>
              </a:rPr>
              <a:t>::run() </a:t>
            </a:r>
            <a:r>
              <a:rPr lang="zh-CN" altLang="en-US" sz="2400" dirty="0" smtClean="0">
                <a:solidFill>
                  <a:srgbClr val="C00000"/>
                </a:solidFill>
                <a:latin typeface="Times New Roman" pitchFamily="18" charset="0"/>
                <a:ea typeface="仿宋_GB2312" pitchFamily="49" charset="-122"/>
              </a:rPr>
              <a:t>中的信号发射是在“子线程”中</a:t>
            </a:r>
            <a:endParaRPr lang="en-US" altLang="zh-CN" sz="2400" dirty="0" smtClean="0">
              <a:solidFill>
                <a:srgbClr val="C00000"/>
              </a:solidFill>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33730"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a:t>
            </a:r>
            <a:r>
              <a:rPr lang="zh-CN" altLang="en-US" sz="2800" dirty="0" smtClean="0">
                <a:solidFill>
                  <a:srgbClr val="FF0000"/>
                </a:solidFill>
                <a:ea typeface="仿宋_GB2312" pitchFamily="49" charset="-122"/>
              </a:rPr>
              <a:t>多线程的同步机制</a:t>
            </a:r>
          </a:p>
        </p:txBody>
      </p:sp>
      <p:pic>
        <p:nvPicPr>
          <p:cNvPr id="9" name="Picture 4" descr="j0301252"/>
          <p:cNvPicPr>
            <a:picLocks noChangeAspect="1" noChangeArrowheads="1"/>
          </p:cNvPicPr>
          <p:nvPr/>
        </p:nvPicPr>
        <p:blipFill>
          <a:blip r:embed="rId2" cstate="print"/>
          <a:srcRect/>
          <a:stretch>
            <a:fillRect/>
          </a:stretch>
        </p:blipFill>
        <p:spPr bwMode="auto">
          <a:xfrm>
            <a:off x="5719794" y="3500438"/>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37</a:t>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0" name="Rectangle 2"/>
          <p:cNvSpPr>
            <a:spLocks noGrp="1" noChangeArrowheads="1"/>
          </p:cNvSpPr>
          <p:nvPr>
            <p:ph type="title"/>
          </p:nvPr>
        </p:nvSpPr>
        <p:spPr>
          <a:xfrm>
            <a:off x="1115616" y="188640"/>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哲学家就餐问题：</a:t>
            </a:r>
            <a:r>
              <a:rPr lang="zh-CN" altLang="en-US" kern="1200" dirty="0" smtClean="0">
                <a:solidFill>
                  <a:srgbClr val="FF0000"/>
                </a:solidFill>
                <a:latin typeface="Arial" pitchFamily="34" charset="0"/>
                <a:ea typeface="仿宋_GB2312" pitchFamily="49" charset="-122"/>
              </a:rPr>
              <a:t>永远等待</a:t>
            </a:r>
            <a:endParaRPr lang="zh-CN" altLang="en-US" kern="1200" dirty="0" smtClean="0">
              <a:solidFill>
                <a:srgbClr val="FF0000"/>
              </a:solidFill>
              <a:latin typeface="华文中宋" pitchFamily="2" charset="-122"/>
              <a:ea typeface="华文中宋" pitchFamily="2" charset="-122"/>
            </a:endParaRPr>
          </a:p>
        </p:txBody>
      </p:sp>
      <p:sp>
        <p:nvSpPr>
          <p:cNvPr id="2121731" name="Rectangle 3"/>
          <p:cNvSpPr>
            <a:spLocks noGrp="1" noChangeArrowheads="1"/>
          </p:cNvSpPr>
          <p:nvPr>
            <p:ph type="body" idx="1"/>
          </p:nvPr>
        </p:nvSpPr>
        <p:spPr>
          <a:xfrm>
            <a:off x="324049" y="1196752"/>
            <a:ext cx="3671887" cy="5157936"/>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并发的几个任务同时访问了一个不可重入代码段，结果不可预期</a:t>
            </a:r>
          </a:p>
          <a:p>
            <a:pPr>
              <a:lnSpc>
                <a:spcPct val="120000"/>
              </a:lnSpc>
              <a:spcBef>
                <a:spcPts val="600"/>
              </a:spcBef>
            </a:pPr>
            <a:r>
              <a:rPr lang="zh-CN" altLang="en-US" sz="2400" kern="1200" dirty="0" smtClean="0">
                <a:latin typeface="Arial" pitchFamily="34" charset="0"/>
                <a:ea typeface="仿宋_GB2312" pitchFamily="49" charset="-122"/>
              </a:rPr>
              <a:t>并发程序在时间上错误的两种表现形式：结果不唯一或者永远等待</a:t>
            </a:r>
          </a:p>
          <a:p>
            <a:pPr>
              <a:lnSpc>
                <a:spcPct val="120000"/>
              </a:lnSpc>
              <a:spcBef>
                <a:spcPts val="600"/>
              </a:spcBef>
            </a:pPr>
            <a:r>
              <a:rPr lang="zh-CN" altLang="en-US" sz="2400" kern="1200" dirty="0" smtClean="0">
                <a:latin typeface="Arial" pitchFamily="34" charset="0"/>
                <a:ea typeface="仿宋_GB2312" pitchFamily="49" charset="-122"/>
              </a:rPr>
              <a:t>哲学家就餐问题</a:t>
            </a:r>
            <a:r>
              <a:rPr lang="en-US" altLang="zh-CN" sz="2400" kern="1200" dirty="0" smtClean="0">
                <a:latin typeface="Arial" pitchFamily="34" charset="0"/>
                <a:ea typeface="仿宋_GB2312" pitchFamily="49" charset="-122"/>
              </a:rPr>
              <a:t>(</a:t>
            </a:r>
            <a:r>
              <a:rPr lang="zh-CN" altLang="en-US" sz="2400" kern="1200" dirty="0" smtClean="0">
                <a:latin typeface="Arial" pitchFamily="34" charset="0"/>
                <a:ea typeface="仿宋_GB2312" pitchFamily="49" charset="-122"/>
              </a:rPr>
              <a:t>永远等待</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p:txBody>
      </p:sp>
      <p:grpSp>
        <p:nvGrpSpPr>
          <p:cNvPr id="2" name="Group 6"/>
          <p:cNvGrpSpPr>
            <a:grpSpLocks/>
          </p:cNvGrpSpPr>
          <p:nvPr/>
        </p:nvGrpSpPr>
        <p:grpSpPr bwMode="auto">
          <a:xfrm>
            <a:off x="3957638" y="990600"/>
            <a:ext cx="4959350" cy="5257800"/>
            <a:chOff x="1152" y="672"/>
            <a:chExt cx="3124" cy="3312"/>
          </a:xfrm>
        </p:grpSpPr>
        <p:grpSp>
          <p:nvGrpSpPr>
            <p:cNvPr id="3" name="Group 7"/>
            <p:cNvGrpSpPr>
              <a:grpSpLocks/>
            </p:cNvGrpSpPr>
            <p:nvPr/>
          </p:nvGrpSpPr>
          <p:grpSpPr bwMode="auto">
            <a:xfrm>
              <a:off x="1152" y="672"/>
              <a:ext cx="3124" cy="3312"/>
              <a:chOff x="1202" y="708"/>
              <a:chExt cx="3124" cy="3312"/>
            </a:xfrm>
          </p:grpSpPr>
          <p:graphicFrame>
            <p:nvGraphicFramePr>
              <p:cNvPr id="2121736" name="Object 8"/>
              <p:cNvGraphicFramePr>
                <a:graphicFrameLocks noChangeAspect="1"/>
              </p:cNvGraphicFramePr>
              <p:nvPr/>
            </p:nvGraphicFramePr>
            <p:xfrm>
              <a:off x="1682" y="708"/>
              <a:ext cx="580" cy="1248"/>
            </p:xfrm>
            <a:graphic>
              <a:graphicData uri="http://schemas.openxmlformats.org/presentationml/2006/ole">
                <mc:AlternateContent xmlns:mc="http://schemas.openxmlformats.org/markup-compatibility/2006">
                  <mc:Choice xmlns:v="urn:schemas-microsoft-com:vml" Requires="v">
                    <p:oleObj spid="_x0000_s2130" name="剪辑" r:id="rId3" imgW="1857600" imgH="3995640" progId="">
                      <p:embed/>
                    </p:oleObj>
                  </mc:Choice>
                  <mc:Fallback>
                    <p:oleObj name="剪辑" r:id="rId3" imgW="1857600" imgH="399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 y="708"/>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1737" name="Object 9"/>
              <p:cNvGraphicFramePr>
                <a:graphicFrameLocks noChangeAspect="1"/>
              </p:cNvGraphicFramePr>
              <p:nvPr/>
            </p:nvGraphicFramePr>
            <p:xfrm>
              <a:off x="3218" y="708"/>
              <a:ext cx="580" cy="1248"/>
            </p:xfrm>
            <a:graphic>
              <a:graphicData uri="http://schemas.openxmlformats.org/presentationml/2006/ole">
                <mc:AlternateContent xmlns:mc="http://schemas.openxmlformats.org/markup-compatibility/2006">
                  <mc:Choice xmlns:v="urn:schemas-microsoft-com:vml" Requires="v">
                    <p:oleObj spid="_x0000_s2131" name="剪辑" r:id="rId5" imgW="1857600" imgH="3995640" progId="">
                      <p:embed/>
                    </p:oleObj>
                  </mc:Choice>
                  <mc:Fallback>
                    <p:oleObj name="剪辑" r:id="rId5" imgW="1857600" imgH="39956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 y="708"/>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1738" name="Oval 10" descr="纸莎草纸"/>
              <p:cNvSpPr>
                <a:spLocks noChangeArrowheads="1"/>
              </p:cNvSpPr>
              <p:nvPr/>
            </p:nvSpPr>
            <p:spPr bwMode="auto">
              <a:xfrm>
                <a:off x="1442" y="1188"/>
                <a:ext cx="2688" cy="2016"/>
              </a:xfrm>
              <a:prstGeom prst="ellipse">
                <a:avLst/>
              </a:prstGeom>
              <a:blipFill dpi="0" rotWithShape="1">
                <a:blip r:embed="rId6" cstate="print"/>
                <a:srcRect/>
                <a:tile tx="0" ty="0" sx="100000" sy="100000" flip="none" algn="tl"/>
              </a:blipFill>
              <a:ln w="9525">
                <a:solidFill>
                  <a:schemeClr val="tx1"/>
                </a:solidFill>
                <a:round/>
                <a:headEnd/>
                <a:tailEnd/>
              </a:ln>
              <a:effectLst>
                <a:outerShdw dist="52363" dir="4557825" algn="ctr" rotWithShape="0">
                  <a:schemeClr val="bg2"/>
                </a:outerShdw>
              </a:effectLst>
            </p:spPr>
            <p:txBody>
              <a:bodyPr wrap="none" anchor="ctr"/>
              <a:lstStyle/>
              <a:p>
                <a:pPr algn="ctr" eaLnBrk="1" hangingPunct="1">
                  <a:lnSpc>
                    <a:spcPct val="100000"/>
                  </a:lnSpc>
                  <a:spcBef>
                    <a:spcPct val="0"/>
                  </a:spcBef>
                  <a:buClrTx/>
                  <a:buSzTx/>
                  <a:buFontTx/>
                  <a:buNone/>
                </a:pPr>
                <a:endParaRPr lang="en-US" altLang="zh-CN">
                  <a:effectLst/>
                  <a:latin typeface="Times New Roman" pitchFamily="18" charset="0"/>
                  <a:ea typeface="宋体" pitchFamily="2" charset="-122"/>
                </a:endParaRPr>
              </a:p>
            </p:txBody>
          </p:sp>
          <p:graphicFrame>
            <p:nvGraphicFramePr>
              <p:cNvPr id="2121739" name="Object 11"/>
              <p:cNvGraphicFramePr>
                <a:graphicFrameLocks noChangeAspect="1"/>
              </p:cNvGraphicFramePr>
              <p:nvPr/>
            </p:nvGraphicFramePr>
            <p:xfrm>
              <a:off x="3746" y="2052"/>
              <a:ext cx="580" cy="1248"/>
            </p:xfrm>
            <a:graphic>
              <a:graphicData uri="http://schemas.openxmlformats.org/presentationml/2006/ole">
                <mc:AlternateContent xmlns:mc="http://schemas.openxmlformats.org/markup-compatibility/2006">
                  <mc:Choice xmlns:v="urn:schemas-microsoft-com:vml" Requires="v">
                    <p:oleObj spid="_x0000_s2132" name="剪辑" r:id="rId7" imgW="1857600" imgH="3995640" progId="">
                      <p:embed/>
                    </p:oleObj>
                  </mc:Choice>
                  <mc:Fallback>
                    <p:oleObj name="剪辑" r:id="rId7" imgW="1857600" imgH="39956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 y="2052"/>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1740" name="Object 12"/>
              <p:cNvGraphicFramePr>
                <a:graphicFrameLocks noChangeAspect="1"/>
              </p:cNvGraphicFramePr>
              <p:nvPr/>
            </p:nvGraphicFramePr>
            <p:xfrm>
              <a:off x="1202" y="1956"/>
              <a:ext cx="580" cy="1248"/>
            </p:xfrm>
            <a:graphic>
              <a:graphicData uri="http://schemas.openxmlformats.org/presentationml/2006/ole">
                <mc:AlternateContent xmlns:mc="http://schemas.openxmlformats.org/markup-compatibility/2006">
                  <mc:Choice xmlns:v="urn:schemas-microsoft-com:vml" Requires="v">
                    <p:oleObj spid="_x0000_s2133" name="剪辑" r:id="rId8" imgW="1857600" imgH="3995640" progId="">
                      <p:embed/>
                    </p:oleObj>
                  </mc:Choice>
                  <mc:Fallback>
                    <p:oleObj name="剪辑" r:id="rId8" imgW="1857600" imgH="399564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956"/>
                            <a:ext cx="580" cy="12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63673" dir="6125685" algn="ctr" rotWithShape="0">
                                    <a:srgbClr val="808080"/>
                                  </a:outerShdw>
                                </a:effectLst>
                              </a14:hiddenEffects>
                            </a:ext>
                          </a:extLst>
                        </p:spPr>
                      </p:pic>
                    </p:oleObj>
                  </mc:Fallback>
                </mc:AlternateContent>
              </a:graphicData>
            </a:graphic>
          </p:graphicFrame>
          <p:graphicFrame>
            <p:nvGraphicFramePr>
              <p:cNvPr id="2121741" name="Object 13"/>
              <p:cNvGraphicFramePr>
                <a:graphicFrameLocks noChangeAspect="1"/>
              </p:cNvGraphicFramePr>
              <p:nvPr/>
            </p:nvGraphicFramePr>
            <p:xfrm>
              <a:off x="2498" y="2772"/>
              <a:ext cx="580" cy="1248"/>
            </p:xfrm>
            <a:graphic>
              <a:graphicData uri="http://schemas.openxmlformats.org/presentationml/2006/ole">
                <mc:AlternateContent xmlns:mc="http://schemas.openxmlformats.org/markup-compatibility/2006">
                  <mc:Choice xmlns:v="urn:schemas-microsoft-com:vml" Requires="v">
                    <p:oleObj spid="_x0000_s2134" name="剪辑" r:id="rId9" imgW="1857600" imgH="3995640" progId="">
                      <p:embed/>
                    </p:oleObj>
                  </mc:Choice>
                  <mc:Fallback>
                    <p:oleObj name="剪辑" r:id="rId9" imgW="1857600" imgH="399564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 y="2772"/>
                            <a:ext cx="580" cy="12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93441" dir="4008085" algn="ctr" rotWithShape="0">
                                    <a:srgbClr val="808080">
                                      <a:alpha val="50000"/>
                                    </a:srgbClr>
                                  </a:outerShdw>
                                </a:effectLst>
                              </a14:hiddenEffects>
                            </a:ext>
                          </a:extLst>
                        </p:spPr>
                      </p:pic>
                    </p:oleObj>
                  </mc:Fallback>
                </mc:AlternateContent>
              </a:graphicData>
            </a:graphic>
          </p:graphicFrame>
          <p:pic>
            <p:nvPicPr>
              <p:cNvPr id="2121742" name="Picture 14" descr="mt01"/>
              <p:cNvPicPr>
                <a:picLocks noChangeAspect="1" noChangeArrowheads="1"/>
              </p:cNvPicPr>
              <p:nvPr/>
            </p:nvPicPr>
            <p:blipFill>
              <a:blip r:embed="rId10" cstate="print"/>
              <a:srcRect/>
              <a:stretch>
                <a:fillRect/>
              </a:stretch>
            </p:blipFill>
            <p:spPr bwMode="auto">
              <a:xfrm>
                <a:off x="2114" y="1524"/>
                <a:ext cx="1344" cy="1056"/>
              </a:xfrm>
              <a:prstGeom prst="rect">
                <a:avLst/>
              </a:prstGeom>
              <a:noFill/>
            </p:spPr>
          </p:pic>
        </p:grpSp>
        <p:grpSp>
          <p:nvGrpSpPr>
            <p:cNvPr id="4" name="Group 15"/>
            <p:cNvGrpSpPr>
              <a:grpSpLocks/>
            </p:cNvGrpSpPr>
            <p:nvPr/>
          </p:nvGrpSpPr>
          <p:grpSpPr bwMode="auto">
            <a:xfrm>
              <a:off x="1776" y="1248"/>
              <a:ext cx="2016" cy="1632"/>
              <a:chOff x="1776" y="1248"/>
              <a:chExt cx="2016" cy="1632"/>
            </a:xfrm>
          </p:grpSpPr>
          <p:sp>
            <p:nvSpPr>
              <p:cNvPr id="2121744" name="Line 16"/>
              <p:cNvSpPr>
                <a:spLocks noChangeShapeType="1"/>
              </p:cNvSpPr>
              <p:nvPr/>
            </p:nvSpPr>
            <p:spPr bwMode="auto">
              <a:xfrm flipH="1">
                <a:off x="2736" y="1248"/>
                <a:ext cx="0" cy="288"/>
              </a:xfrm>
              <a:prstGeom prst="line">
                <a:avLst/>
              </a:prstGeom>
              <a:noFill/>
              <a:ln w="28575">
                <a:solidFill>
                  <a:srgbClr val="CC3300"/>
                </a:solidFill>
                <a:miter lim="800000"/>
                <a:headEnd/>
                <a:tailEnd/>
              </a:ln>
              <a:effectLst/>
            </p:spPr>
            <p:txBody>
              <a:bodyPr wrap="none"/>
              <a:lstStyle/>
              <a:p>
                <a:endParaRPr lang="zh-CN" altLang="en-US"/>
              </a:p>
            </p:txBody>
          </p:sp>
          <p:sp>
            <p:nvSpPr>
              <p:cNvPr id="2121745" name="Line 17"/>
              <p:cNvSpPr>
                <a:spLocks noChangeShapeType="1"/>
              </p:cNvSpPr>
              <p:nvPr/>
            </p:nvSpPr>
            <p:spPr bwMode="auto">
              <a:xfrm flipH="1">
                <a:off x="2064" y="2592"/>
                <a:ext cx="240" cy="288"/>
              </a:xfrm>
              <a:prstGeom prst="line">
                <a:avLst/>
              </a:prstGeom>
              <a:noFill/>
              <a:ln w="28575">
                <a:solidFill>
                  <a:srgbClr val="CC3300"/>
                </a:solidFill>
                <a:miter lim="800000"/>
                <a:headEnd/>
                <a:tailEnd/>
              </a:ln>
              <a:effectLst/>
            </p:spPr>
            <p:txBody>
              <a:bodyPr wrap="none"/>
              <a:lstStyle/>
              <a:p>
                <a:endParaRPr lang="zh-CN" altLang="en-US"/>
              </a:p>
            </p:txBody>
          </p:sp>
          <p:sp>
            <p:nvSpPr>
              <p:cNvPr id="2121746" name="Line 18"/>
              <p:cNvSpPr>
                <a:spLocks noChangeShapeType="1"/>
              </p:cNvSpPr>
              <p:nvPr/>
            </p:nvSpPr>
            <p:spPr bwMode="auto">
              <a:xfrm>
                <a:off x="1776" y="1632"/>
                <a:ext cx="288" cy="192"/>
              </a:xfrm>
              <a:prstGeom prst="line">
                <a:avLst/>
              </a:prstGeom>
              <a:noFill/>
              <a:ln w="28575">
                <a:solidFill>
                  <a:srgbClr val="CC3300"/>
                </a:solidFill>
                <a:miter lim="800000"/>
                <a:headEnd/>
                <a:tailEnd/>
              </a:ln>
              <a:effectLst/>
            </p:spPr>
            <p:txBody>
              <a:bodyPr wrap="none"/>
              <a:lstStyle/>
              <a:p>
                <a:endParaRPr lang="zh-CN" altLang="en-US"/>
              </a:p>
            </p:txBody>
          </p:sp>
          <p:sp>
            <p:nvSpPr>
              <p:cNvPr id="2121747" name="Line 19"/>
              <p:cNvSpPr>
                <a:spLocks noChangeShapeType="1"/>
              </p:cNvSpPr>
              <p:nvPr/>
            </p:nvSpPr>
            <p:spPr bwMode="auto">
              <a:xfrm flipH="1">
                <a:off x="3504" y="1680"/>
                <a:ext cx="288" cy="144"/>
              </a:xfrm>
              <a:prstGeom prst="line">
                <a:avLst/>
              </a:prstGeom>
              <a:noFill/>
              <a:ln w="28575">
                <a:solidFill>
                  <a:srgbClr val="CC3300"/>
                </a:solidFill>
                <a:miter lim="800000"/>
                <a:headEnd/>
                <a:tailEnd/>
              </a:ln>
              <a:effectLst/>
            </p:spPr>
            <p:txBody>
              <a:bodyPr wrap="none"/>
              <a:lstStyle/>
              <a:p>
                <a:endParaRPr lang="zh-CN" altLang="en-US"/>
              </a:p>
            </p:txBody>
          </p:sp>
          <p:sp>
            <p:nvSpPr>
              <p:cNvPr id="2121748" name="Line 20"/>
              <p:cNvSpPr>
                <a:spLocks noChangeShapeType="1"/>
              </p:cNvSpPr>
              <p:nvPr/>
            </p:nvSpPr>
            <p:spPr bwMode="auto">
              <a:xfrm>
                <a:off x="3264" y="2544"/>
                <a:ext cx="288" cy="336"/>
              </a:xfrm>
              <a:prstGeom prst="line">
                <a:avLst/>
              </a:prstGeom>
              <a:noFill/>
              <a:ln w="28575">
                <a:solidFill>
                  <a:srgbClr val="CC3300"/>
                </a:solidFill>
                <a:miter lim="800000"/>
                <a:headEnd/>
                <a:tailEnd/>
              </a:ln>
              <a:effectLst/>
            </p:spPr>
            <p:txBody>
              <a:bodyPr wrap="none"/>
              <a:lstStyle/>
              <a:p>
                <a:endParaRPr lang="zh-CN" altLang="en-US"/>
              </a:p>
            </p:txBody>
          </p:sp>
        </p:grpSp>
      </p:grpSp>
      <p:sp>
        <p:nvSpPr>
          <p:cNvPr id="19" name="灯片编号占位符 18"/>
          <p:cNvSpPr>
            <a:spLocks noGrp="1"/>
          </p:cNvSpPr>
          <p:nvPr>
            <p:ph type="sldNum" sz="quarter" idx="12"/>
          </p:nvPr>
        </p:nvSpPr>
        <p:spPr/>
        <p:txBody>
          <a:bodyPr/>
          <a:lstStyle/>
          <a:p>
            <a:pPr>
              <a:defRPr/>
            </a:pPr>
            <a:fld id="{64DAB4D5-F0C3-4C37-A130-06EE4E3AA5CA}" type="slidenum">
              <a:rPr lang="zh-CN" altLang="en-US" smtClean="0"/>
              <a:pPr>
                <a:defRPr/>
              </a:pPr>
              <a:t>38</a:t>
            </a:fld>
            <a:endParaRPr lang="en-US" alt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3778" name="Rectangle 2"/>
          <p:cNvSpPr>
            <a:spLocks noGrp="1" noChangeArrowheads="1"/>
          </p:cNvSpPr>
          <p:nvPr>
            <p:ph type="title"/>
          </p:nvPr>
        </p:nvSpPr>
        <p:spPr>
          <a:xfrm>
            <a:off x="1115616" y="152400"/>
            <a:ext cx="7162800" cy="762000"/>
          </a:xfrm>
        </p:spPr>
        <p:txBody>
          <a:bodyPr anchor="ctr"/>
          <a:lstStyle/>
          <a:p>
            <a:r>
              <a:rPr lang="zh-CN" altLang="en-US" sz="2800" kern="1200" dirty="0" smtClean="0">
                <a:solidFill>
                  <a:schemeClr val="tx1"/>
                </a:solidFill>
                <a:latin typeface="华文中宋" pitchFamily="2" charset="-122"/>
                <a:ea typeface="华文中宋" pitchFamily="2" charset="-122"/>
              </a:rPr>
              <a:t>订票问题：</a:t>
            </a:r>
            <a:r>
              <a:rPr lang="zh-CN" altLang="en-US" sz="2800" kern="1200" dirty="0" smtClean="0">
                <a:latin typeface="Arial" pitchFamily="34" charset="0"/>
                <a:ea typeface="仿宋_GB2312" pitchFamily="49" charset="-122"/>
              </a:rPr>
              <a:t>结果不唯一</a:t>
            </a:r>
          </a:p>
        </p:txBody>
      </p:sp>
      <p:sp>
        <p:nvSpPr>
          <p:cNvPr id="2123779" name="Rectangle 3"/>
          <p:cNvSpPr>
            <a:spLocks noGrp="1" noChangeArrowheads="1"/>
          </p:cNvSpPr>
          <p:nvPr>
            <p:ph type="body" idx="1"/>
          </p:nvPr>
        </p:nvSpPr>
        <p:spPr>
          <a:xfrm>
            <a:off x="271463" y="1016000"/>
            <a:ext cx="8578850" cy="4483100"/>
          </a:xfrm>
        </p:spPr>
        <p:txBody>
          <a:bodyPr/>
          <a:lstStyle/>
          <a:p>
            <a:pPr>
              <a:lnSpc>
                <a:spcPct val="120000"/>
              </a:lnSpc>
            </a:pPr>
            <a:r>
              <a:rPr lang="zh-CN" altLang="en-US" sz="2400" dirty="0">
                <a:latin typeface="Arial" pitchFamily="34" charset="0"/>
                <a:ea typeface="仿宋_GB2312" pitchFamily="49" charset="-122"/>
              </a:rPr>
              <a:t>假设一个飞机订票系统有两个终端，分别运行进程</a:t>
            </a:r>
            <a:r>
              <a:rPr lang="en-US" altLang="zh-CN" sz="2400" b="1" dirty="0" err="1">
                <a:latin typeface="Arial" pitchFamily="34" charset="0"/>
                <a:ea typeface="仿宋_GB2312" pitchFamily="49" charset="-122"/>
              </a:rPr>
              <a:t>Tl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。该系统的公共数据区中的一些单元</a:t>
            </a:r>
            <a:r>
              <a:rPr lang="en-US" altLang="zh-CN" sz="2400" b="1" dirty="0" err="1">
                <a:latin typeface="Arial" pitchFamily="34" charset="0"/>
                <a:ea typeface="仿宋_GB2312" pitchFamily="49" charset="-122"/>
              </a:rPr>
              <a:t>Aj</a:t>
            </a:r>
            <a:r>
              <a:rPr lang="en-US" altLang="zh-CN" sz="2400" b="1" dirty="0">
                <a:latin typeface="Arial" pitchFamily="34" charset="0"/>
                <a:ea typeface="仿宋_GB2312" pitchFamily="49" charset="-122"/>
              </a:rPr>
              <a:t>(j=l</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2</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a:t>
            </a:r>
            <a:r>
              <a:rPr lang="zh-CN" altLang="en-US" sz="2400" dirty="0">
                <a:latin typeface="Arial" pitchFamily="34" charset="0"/>
                <a:ea typeface="仿宋_GB2312" pitchFamily="49" charset="-122"/>
              </a:rPr>
              <a:t>分别存放某月某日某次航班的余票数，而</a:t>
            </a:r>
            <a:r>
              <a:rPr lang="en-US" altLang="zh-CN" sz="2400" b="1" dirty="0">
                <a:latin typeface="Arial" pitchFamily="34" charset="0"/>
                <a:ea typeface="仿宋_GB2312" pitchFamily="49" charset="-122"/>
              </a:rPr>
              <a:t>xl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x2</a:t>
            </a:r>
            <a:r>
              <a:rPr lang="zh-CN" altLang="en-US" sz="2400" dirty="0">
                <a:latin typeface="Arial" pitchFamily="34" charset="0"/>
                <a:ea typeface="仿宋_GB2312" pitchFamily="49" charset="-122"/>
              </a:rPr>
              <a:t>表示进程</a:t>
            </a:r>
            <a:r>
              <a:rPr lang="en-US" altLang="zh-CN" sz="2400" b="1" dirty="0">
                <a:latin typeface="Arial" pitchFamily="34" charset="0"/>
                <a:ea typeface="仿宋_GB2312" pitchFamily="49" charset="-122"/>
              </a:rPr>
              <a:t>T1</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执行时所用的工作单元，程序如下：</a:t>
            </a:r>
          </a:p>
          <a:p>
            <a:pPr>
              <a:lnSpc>
                <a:spcPct val="120000"/>
              </a:lnSpc>
            </a:pPr>
            <a:r>
              <a:rPr lang="zh-CN" altLang="en-US" sz="2400" dirty="0">
                <a:latin typeface="Arial" pitchFamily="34" charset="0"/>
                <a:ea typeface="仿宋_GB2312" pitchFamily="49" charset="-122"/>
              </a:rPr>
              <a:t>售票进程  </a:t>
            </a:r>
            <a:r>
              <a:rPr lang="en-US" altLang="zh-CN" sz="2400" dirty="0">
                <a:latin typeface="Arial" pitchFamily="34" charset="0"/>
                <a:ea typeface="仿宋_GB2312" pitchFamily="49" charset="-122"/>
              </a:rPr>
              <a:t>Ti ( </a:t>
            </a:r>
            <a:r>
              <a:rPr lang="en-US" altLang="zh-CN" sz="2400" dirty="0" err="1">
                <a:latin typeface="Arial" pitchFamily="34" charset="0"/>
                <a:ea typeface="仿宋_GB2312" pitchFamily="49" charset="-122"/>
              </a:rPr>
              <a:t>i</a:t>
            </a:r>
            <a:r>
              <a:rPr lang="en-US" altLang="zh-CN" sz="2400" dirty="0">
                <a:latin typeface="Arial" pitchFamily="34" charset="0"/>
                <a:ea typeface="仿宋_GB2312" pitchFamily="49" charset="-122"/>
              </a:rPr>
              <a:t> = 1, 2 ) </a:t>
            </a:r>
          </a:p>
          <a:p>
            <a:pPr lvl="2">
              <a:lnSpc>
                <a:spcPct val="120000"/>
              </a:lnSpc>
              <a:buFont typeface="Webdings" pitchFamily="18" charset="2"/>
              <a:buNone/>
            </a:pPr>
            <a:r>
              <a:rPr lang="en-US" altLang="zh-CN" sz="2000" dirty="0" err="1">
                <a:latin typeface="Arial" pitchFamily="34" charset="0"/>
                <a:ea typeface="仿宋_GB2312" pitchFamily="49" charset="-122"/>
              </a:rPr>
              <a:t>Int</a:t>
            </a:r>
            <a:r>
              <a:rPr lang="en-US" altLang="zh-CN" sz="2000" dirty="0">
                <a:latin typeface="Arial" pitchFamily="34" charset="0"/>
                <a:ea typeface="仿宋_GB2312" pitchFamily="49" charset="-122"/>
              </a:rPr>
              <a:t> Xi;</a:t>
            </a:r>
          </a:p>
          <a:p>
            <a:pPr lvl="2">
              <a:lnSpc>
                <a:spcPct val="120000"/>
              </a:lnSpc>
              <a:buFont typeface="Webdings" pitchFamily="18" charset="2"/>
              <a:buNone/>
            </a:pP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按旅客定票要求找到票源票数为</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a:p>
            <a:pPr lvl="2">
              <a:lnSpc>
                <a:spcPct val="120000"/>
              </a:lnSpc>
              <a:buFont typeface="Webdings" pitchFamily="18" charset="2"/>
              <a:buNone/>
            </a:pPr>
            <a:r>
              <a:rPr lang="en-US" altLang="zh-CN" sz="2000" dirty="0">
                <a:latin typeface="Arial" pitchFamily="34" charset="0"/>
                <a:ea typeface="仿宋_GB2312" pitchFamily="49" charset="-122"/>
              </a:rPr>
              <a:t>if </a:t>
            </a:r>
            <a:r>
              <a:rPr lang="zh-CN" altLang="en-US" sz="2000" dirty="0">
                <a:latin typeface="Arial" pitchFamily="34" charset="0"/>
                <a:ea typeface="仿宋_GB2312" pitchFamily="49" charset="-122"/>
              </a:rPr>
              <a:t>（</a:t>
            </a:r>
            <a:r>
              <a:rPr lang="en-US" altLang="zh-CN" sz="2000" dirty="0">
                <a:latin typeface="Arial" pitchFamily="34" charset="0"/>
                <a:ea typeface="仿宋_GB2312" pitchFamily="49" charset="-122"/>
              </a:rPr>
              <a:t>Xi &gt;=1</a:t>
            </a:r>
            <a:r>
              <a:rPr lang="zh-CN" altLang="en-US" sz="2000" dirty="0">
                <a:latin typeface="Arial" pitchFamily="34" charset="0"/>
                <a:ea typeface="仿宋_GB2312" pitchFamily="49" charset="-122"/>
              </a:rPr>
              <a:t>）</a:t>
            </a:r>
          </a:p>
          <a:p>
            <a:pPr lvl="3">
              <a:lnSpc>
                <a:spcPct val="120000"/>
              </a:lnSpc>
              <a:buFontTx/>
              <a:buNone/>
            </a:pPr>
            <a:r>
              <a:rPr lang="en-US" altLang="zh-CN" sz="2000" dirty="0">
                <a:latin typeface="Arial" pitchFamily="34" charset="0"/>
                <a:ea typeface="仿宋_GB2312" pitchFamily="49" charset="-122"/>
              </a:rPr>
              <a:t>{Xi = Xi -1; </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 </a:t>
            </a:r>
            <a:r>
              <a:rPr lang="zh-CN" altLang="en-US" sz="2000" dirty="0">
                <a:latin typeface="Arial" pitchFamily="34" charset="0"/>
                <a:ea typeface="仿宋_GB2312" pitchFamily="49" charset="-122"/>
              </a:rPr>
              <a:t>输出一张票；</a:t>
            </a:r>
            <a:r>
              <a:rPr lang="en-US" altLang="zh-CN" sz="2000" dirty="0">
                <a:latin typeface="Arial" pitchFamily="34" charset="0"/>
                <a:ea typeface="仿宋_GB2312" pitchFamily="49" charset="-122"/>
              </a:rPr>
              <a:t>} </a:t>
            </a:r>
          </a:p>
          <a:p>
            <a:pPr lvl="2">
              <a:lnSpc>
                <a:spcPct val="120000"/>
              </a:lnSpc>
              <a:buFont typeface="Webdings" pitchFamily="18" charset="2"/>
              <a:buNone/>
            </a:pPr>
            <a:r>
              <a:rPr lang="en-US" altLang="zh-CN" sz="2000" dirty="0">
                <a:latin typeface="Arial" pitchFamily="34" charset="0"/>
                <a:ea typeface="仿宋_GB2312" pitchFamily="49" charset="-122"/>
              </a:rPr>
              <a:t>else</a:t>
            </a:r>
          </a:p>
          <a:p>
            <a:pPr lvl="3">
              <a:lnSpc>
                <a:spcPct val="120000"/>
              </a:lnSpc>
              <a:buFontTx/>
              <a:buNone/>
            </a:pPr>
            <a:r>
              <a:rPr lang="en-US" altLang="zh-CN" sz="2000" dirty="0">
                <a:latin typeface="Arial" pitchFamily="34" charset="0"/>
                <a:ea typeface="仿宋_GB2312" pitchFamily="49" charset="-122"/>
              </a:rPr>
              <a:t> {</a:t>
            </a:r>
            <a:r>
              <a:rPr lang="zh-CN" altLang="en-US" sz="2000" dirty="0">
                <a:latin typeface="Arial" pitchFamily="34" charset="0"/>
                <a:ea typeface="仿宋_GB2312" pitchFamily="49" charset="-122"/>
              </a:rPr>
              <a:t>输出票已售完</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39</a:t>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30634" y="260648"/>
            <a:ext cx="5889638"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1</a:t>
            </a:r>
            <a:r>
              <a:rPr lang="zh-CN" altLang="en-US" dirty="0" smtClean="0">
                <a:solidFill>
                  <a:schemeClr val="tx1"/>
                </a:solidFill>
                <a:latin typeface="华文中宋" pitchFamily="2" charset="-122"/>
                <a:ea typeface="华文中宋" pitchFamily="2" charset="-122"/>
              </a:rPr>
              <a:t>、什么是多任务并行</a:t>
            </a:r>
          </a:p>
        </p:txBody>
      </p:sp>
      <p:sp>
        <p:nvSpPr>
          <p:cNvPr id="5124" name="Rectangle 4"/>
          <p:cNvSpPr>
            <a:spLocks noChangeArrowheads="1"/>
          </p:cNvSpPr>
          <p:nvPr/>
        </p:nvSpPr>
        <p:spPr bwMode="auto">
          <a:xfrm>
            <a:off x="468312" y="1214422"/>
            <a:ext cx="8104215" cy="5143536"/>
          </a:xfrm>
          <a:prstGeom prst="rect">
            <a:avLst/>
          </a:prstGeom>
          <a:noFill/>
          <a:ln w="9525">
            <a:noFill/>
            <a:miter lim="800000"/>
            <a:headEnd/>
            <a:tailEnd/>
          </a:ln>
        </p:spPr>
        <p:txBody>
          <a:bodyPr wrap="square">
            <a:noAutofit/>
          </a:bodyPr>
          <a:lstStyle/>
          <a:p>
            <a:pPr>
              <a:lnSpc>
                <a:spcPct val="120000"/>
              </a:lnSpc>
              <a:spcBef>
                <a:spcPts val="600"/>
              </a:spcBef>
              <a:buClr>
                <a:schemeClr val="hlink"/>
              </a:buClr>
              <a:buFont typeface="Wingdings" pitchFamily="2" charset="2"/>
              <a:buChar char="q"/>
            </a:pPr>
            <a:r>
              <a:rPr lang="zh-CN" altLang="en-US" dirty="0" smtClean="0">
                <a:ea typeface="仿宋_GB2312" pitchFamily="49" charset="-122"/>
              </a:rPr>
              <a:t> 什么是多任务，生活中很常见</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ea typeface="仿宋_GB2312" pitchFamily="49" charset="-122"/>
              </a:rPr>
              <a:t> </a:t>
            </a:r>
            <a:r>
              <a:rPr lang="zh-CN" altLang="en-US" sz="2000" dirty="0" smtClean="0">
                <a:solidFill>
                  <a:schemeClr val="tx1"/>
                </a:solidFill>
                <a:ea typeface="仿宋_GB2312" pitchFamily="49" charset="-122"/>
              </a:rPr>
              <a:t>妈妈：一边织毛衣，一边看电视</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售货员：招呼多个顾客看货、购物</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同学们：同时应付多门课的作业</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需要支持多任务</a:t>
            </a:r>
            <a:r>
              <a:rPr lang="zh-CN" altLang="en-US" dirty="0">
                <a:ea typeface="仿宋_GB2312" pitchFamily="49" charset="-122"/>
              </a:rPr>
              <a:t>？</a:t>
            </a:r>
            <a:endParaRPr lang="en-US" altLang="zh-CN" dirty="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大型机器：需要同时服务多位用户</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个人机器：同时有多个需求：听歌、上网</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能支持多任务</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CPU</a:t>
            </a:r>
            <a:r>
              <a:rPr lang="zh-CN" altLang="en-US" sz="2000" dirty="0" smtClean="0">
                <a:solidFill>
                  <a:schemeClr val="tx1"/>
                </a:solidFill>
                <a:ea typeface="仿宋_GB2312" pitchFamily="49" charset="-122"/>
              </a:rPr>
              <a:t>资源大量富余</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en-US" altLang="zh-CN" sz="2000" dirty="0" smtClean="0">
                <a:solidFill>
                  <a:schemeClr val="tx1"/>
                </a:solidFill>
                <a:ea typeface="仿宋_GB2312" pitchFamily="49" charset="-122"/>
              </a:rPr>
              <a:t>memory/disk</a:t>
            </a:r>
            <a:r>
              <a:rPr lang="zh-CN" altLang="en-US" sz="2000" dirty="0" smtClean="0">
                <a:solidFill>
                  <a:schemeClr val="tx1"/>
                </a:solidFill>
                <a:ea typeface="仿宋_GB2312" pitchFamily="49" charset="-122"/>
              </a:rPr>
              <a:t>等设备速度很慢</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运行单个任务，会经常有大量资源闲置</a:t>
            </a:r>
            <a:endParaRPr lang="zh-CN" altLang="en-US" dirty="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3" name="Rectangle 3"/>
          <p:cNvSpPr>
            <a:spLocks noGrp="1" noChangeArrowheads="1"/>
          </p:cNvSpPr>
          <p:nvPr>
            <p:ph type="body" idx="1"/>
          </p:nvPr>
        </p:nvSpPr>
        <p:spPr>
          <a:xfrm>
            <a:off x="385763" y="1074738"/>
            <a:ext cx="8404225" cy="5432425"/>
          </a:xfrm>
        </p:spPr>
        <p:txBody>
          <a:bodyPr/>
          <a:lstStyle/>
          <a:p>
            <a:pPr>
              <a:lnSpc>
                <a:spcPct val="120000"/>
              </a:lnSpc>
              <a:spcBef>
                <a:spcPts val="600"/>
              </a:spcBef>
            </a:pPr>
            <a:r>
              <a:rPr lang="zh-CN" altLang="en-US" sz="2400" kern="1200" dirty="0" smtClean="0">
                <a:latin typeface="Arial" pitchFamily="34" charset="0"/>
                <a:ea typeface="仿宋_GB2312" pitchFamily="49" charset="-122"/>
              </a:rPr>
              <a:t>由于</a:t>
            </a:r>
            <a:r>
              <a:rPr lang="en-US" altLang="zh-CN" sz="2400" kern="1200" dirty="0" smtClean="0">
                <a:latin typeface="Arial" pitchFamily="34" charset="0"/>
                <a:ea typeface="仿宋_GB2312" pitchFamily="49" charset="-122"/>
              </a:rPr>
              <a:t>T1</a:t>
            </a:r>
            <a:r>
              <a:rPr lang="zh-CN" altLang="en-US" sz="2400" kern="1200" dirty="0" smtClean="0">
                <a:latin typeface="Arial" pitchFamily="34" charset="0"/>
                <a:ea typeface="仿宋_GB2312" pitchFamily="49" charset="-122"/>
              </a:rPr>
              <a:t>和</a:t>
            </a:r>
            <a:r>
              <a:rPr lang="en-US" altLang="zh-CN" sz="2400" kern="1200" dirty="0" smtClean="0">
                <a:latin typeface="Arial" pitchFamily="34" charset="0"/>
                <a:ea typeface="仿宋_GB2312" pitchFamily="49" charset="-122"/>
              </a:rPr>
              <a:t>T2</a:t>
            </a:r>
            <a:r>
              <a:rPr lang="zh-CN" altLang="en-US" sz="2400" kern="1200" dirty="0" smtClean="0">
                <a:latin typeface="Arial" pitchFamily="34" charset="0"/>
                <a:ea typeface="仿宋_GB2312" pitchFamily="49" charset="-122"/>
              </a:rPr>
              <a:t>是两个可同时运行的并发进程，它们在同一个计算机系统中运行，共享同一批票源数据，因此可能出现如下所示的运行情况</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a:p>
            <a:pPr lvl="1">
              <a:lnSpc>
                <a:spcPct val="120000"/>
              </a:lnSpc>
            </a:pPr>
            <a:r>
              <a:rPr lang="en-US" altLang="zh-CN" sz="2000" kern="1200" dirty="0" smtClean="0">
                <a:latin typeface="Arial" pitchFamily="34" charset="0"/>
                <a:ea typeface="仿宋_GB2312" pitchFamily="49" charset="-122"/>
                <a:cs typeface="+mn-cs"/>
              </a:rPr>
              <a:t>T1:    X1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X1 =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&gt; 0 )</a:t>
            </a:r>
          </a:p>
          <a:p>
            <a:pPr lvl="1">
              <a:lnSpc>
                <a:spcPct val="120000"/>
              </a:lnSpc>
            </a:pPr>
            <a:r>
              <a:rPr lang="en-US" altLang="zh-CN" sz="2000" kern="1200" dirty="0" smtClean="0">
                <a:latin typeface="Arial" pitchFamily="34" charset="0"/>
                <a:ea typeface="仿宋_GB2312" pitchFamily="49" charset="-122"/>
                <a:cs typeface="+mn-cs"/>
              </a:rPr>
              <a:t>T2:    X2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X2 = </a:t>
            </a:r>
            <a:r>
              <a:rPr lang="en-US" altLang="zh-CN" sz="2000" kern="1200" dirty="0" err="1" smtClean="0">
                <a:latin typeface="Arial" pitchFamily="34" charset="0"/>
                <a:ea typeface="仿宋_GB2312" pitchFamily="49" charset="-122"/>
                <a:cs typeface="+mn-cs"/>
              </a:rPr>
              <a:t>nn</a:t>
            </a:r>
            <a:endParaRPr lang="en-US" altLang="zh-CN" sz="2000" kern="1200" dirty="0" smtClean="0">
              <a:latin typeface="Arial" pitchFamily="34" charset="0"/>
              <a:ea typeface="仿宋_GB2312" pitchFamily="49" charset="-122"/>
              <a:cs typeface="+mn-cs"/>
            </a:endParaRPr>
          </a:p>
          <a:p>
            <a:pPr lvl="1">
              <a:lnSpc>
                <a:spcPct val="120000"/>
              </a:lnSpc>
            </a:pPr>
            <a:r>
              <a:rPr lang="en-US" altLang="zh-CN" sz="2000" kern="1200" dirty="0" smtClean="0">
                <a:latin typeface="Arial" pitchFamily="34" charset="0"/>
                <a:ea typeface="仿宋_GB2312" pitchFamily="49" charset="-122"/>
                <a:cs typeface="+mn-cs"/>
              </a:rPr>
              <a:t>T2:    X2=X2-1;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=X2;</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p>
          <a:p>
            <a:pPr lvl="1">
              <a:lnSpc>
                <a:spcPct val="120000"/>
              </a:lnSpc>
            </a:pPr>
            <a:r>
              <a:rPr lang="en-US" altLang="zh-CN" sz="2000" kern="1200" dirty="0" smtClean="0">
                <a:latin typeface="Arial" pitchFamily="34" charset="0"/>
                <a:ea typeface="仿宋_GB2312" pitchFamily="49" charset="-122"/>
                <a:cs typeface="+mn-cs"/>
              </a:rPr>
              <a:t>T1:    X1=X1-1;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=X1;</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endParaRPr lang="en-US" altLang="zh-CN" sz="2400" kern="1200" dirty="0" smtClean="0">
              <a:latin typeface="Arial" pitchFamily="34" charset="0"/>
              <a:ea typeface="仿宋_GB2312" pitchFamily="49" charset="-122"/>
              <a:cs typeface="+mn-cs"/>
            </a:endParaRPr>
          </a:p>
          <a:p>
            <a:pPr>
              <a:lnSpc>
                <a:spcPct val="120000"/>
              </a:lnSpc>
              <a:spcBef>
                <a:spcPts val="600"/>
              </a:spcBef>
            </a:pPr>
            <a:r>
              <a:rPr lang="zh-CN" altLang="en-US" sz="2400" kern="1200" dirty="0" smtClean="0">
                <a:latin typeface="Arial" pitchFamily="34" charset="0"/>
                <a:ea typeface="仿宋_GB2312" pitchFamily="49" charset="-122"/>
              </a:rPr>
              <a:t>显然此时出现了</a:t>
            </a:r>
            <a:r>
              <a:rPr lang="zh-CN" altLang="en-US" sz="2400" kern="1200" dirty="0" smtClean="0">
                <a:solidFill>
                  <a:srgbClr val="FF0000"/>
                </a:solidFill>
                <a:latin typeface="Arial" pitchFamily="34" charset="0"/>
                <a:ea typeface="仿宋_GB2312" pitchFamily="49" charset="-122"/>
              </a:rPr>
              <a:t>把同一张票卖给了两个旅客</a:t>
            </a:r>
            <a:r>
              <a:rPr lang="zh-CN" altLang="en-US" sz="2400" kern="1200" dirty="0" smtClean="0">
                <a:latin typeface="Arial" pitchFamily="34" charset="0"/>
                <a:ea typeface="仿宋_GB2312" pitchFamily="49" charset="-122"/>
              </a:rPr>
              <a:t>的情况，两个旅客可能各自都买到一张同天同次航班的机票，可是，</a:t>
            </a:r>
            <a:r>
              <a:rPr lang="en-US" altLang="zh-CN" sz="2400" kern="1200" dirty="0" err="1" smtClean="0">
                <a:latin typeface="Arial" pitchFamily="34" charset="0"/>
                <a:ea typeface="仿宋_GB2312" pitchFamily="49" charset="-122"/>
              </a:rPr>
              <a:t>Aj</a:t>
            </a:r>
            <a:r>
              <a:rPr lang="zh-CN" altLang="en-US" sz="2400" kern="1200" dirty="0" smtClean="0">
                <a:latin typeface="Arial" pitchFamily="34" charset="0"/>
                <a:ea typeface="仿宋_GB2312" pitchFamily="49" charset="-122"/>
              </a:rPr>
              <a:t>的值实际上只减去了</a:t>
            </a:r>
            <a:r>
              <a:rPr lang="en-US" altLang="zh-CN" sz="2400" kern="1200" dirty="0" smtClean="0">
                <a:latin typeface="Arial" pitchFamily="34" charset="0"/>
                <a:ea typeface="仿宋_GB2312" pitchFamily="49" charset="-122"/>
              </a:rPr>
              <a:t>1</a:t>
            </a:r>
            <a:r>
              <a:rPr lang="zh-CN" altLang="en-US" sz="2400" kern="1200" dirty="0" smtClean="0">
                <a:latin typeface="Arial" pitchFamily="34" charset="0"/>
                <a:ea typeface="仿宋_GB2312" pitchFamily="49" charset="-122"/>
              </a:rPr>
              <a:t>，造成余票数的不正确。特别是，当某次航班只有一张余票时，就可能把这一张票同时售给了两位旅客，显然这是不能允许的。</a:t>
            </a:r>
          </a:p>
        </p:txBody>
      </p:sp>
      <p:sp>
        <p:nvSpPr>
          <p:cNvPr id="3" name="灯片编号占位符 2"/>
          <p:cNvSpPr>
            <a:spLocks noGrp="1"/>
          </p:cNvSpPr>
          <p:nvPr>
            <p:ph type="sldNum" sz="quarter" idx="12"/>
          </p:nvPr>
        </p:nvSpPr>
        <p:spPr/>
        <p:txBody>
          <a:bodyPr/>
          <a:lstStyle/>
          <a:p>
            <a:pPr>
              <a:defRPr/>
            </a:pPr>
            <a:fld id="{64DAB4D5-F0C3-4C37-A130-06EE4E3AA5CA}" type="slidenum">
              <a:rPr lang="zh-CN" altLang="en-US" smtClean="0"/>
              <a:pPr>
                <a:defRPr/>
              </a:pPr>
              <a:t>40</a:t>
            </a:fld>
            <a:endParaRPr lang="en-US" alt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线程的调度和同步 </a:t>
            </a:r>
          </a:p>
        </p:txBody>
      </p:sp>
      <p:sp>
        <p:nvSpPr>
          <p:cNvPr id="148483"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en-US" altLang="zh-CN" sz="2400" kern="1200" dirty="0" smtClean="0">
                <a:latin typeface="Arial" pitchFamily="34" charset="0"/>
                <a:ea typeface="仿宋_GB2312" pitchFamily="49" charset="-122"/>
              </a:rPr>
              <a:t>Qt</a:t>
            </a:r>
            <a:r>
              <a:rPr lang="zh-CN" altLang="en-US" sz="2400" kern="1200" dirty="0" smtClean="0">
                <a:latin typeface="Arial" pitchFamily="34" charset="0"/>
                <a:ea typeface="仿宋_GB2312" pitchFamily="49" charset="-122"/>
              </a:rPr>
              <a:t>提供</a:t>
            </a:r>
            <a:r>
              <a:rPr lang="zh-CN" altLang="en-US" sz="2400" kern="1200" dirty="0">
                <a:latin typeface="Arial" pitchFamily="34" charset="0"/>
                <a:ea typeface="仿宋_GB2312" pitchFamily="49" charset="-122"/>
              </a:rPr>
              <a:t>了一组对象用来实现多线程的</a:t>
            </a:r>
            <a:r>
              <a:rPr lang="zh-CN" altLang="en-US" sz="2400" kern="1200" dirty="0" smtClean="0">
                <a:latin typeface="Arial" pitchFamily="34" charset="0"/>
                <a:ea typeface="仿宋_GB2312" pitchFamily="49" charset="-122"/>
              </a:rPr>
              <a:t>同步，包括：</a:t>
            </a:r>
            <a:endParaRPr lang="en-US" altLang="zh-CN" sz="24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信号</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槽机制（</a:t>
            </a:r>
            <a:r>
              <a:rPr lang="en-US" altLang="zh-CN" sz="2000" kern="1200" dirty="0" smtClean="0">
                <a:latin typeface="Arial" pitchFamily="34" charset="0"/>
                <a:ea typeface="仿宋_GB2312" pitchFamily="49" charset="-122"/>
              </a:rPr>
              <a:t>signal-slot</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互斥锁（</a:t>
            </a:r>
            <a:r>
              <a:rPr lang="en-US" altLang="zh-CN" sz="2000" kern="1200" dirty="0" err="1" smtClean="0">
                <a:latin typeface="Arial" pitchFamily="34" charset="0"/>
                <a:ea typeface="仿宋_GB2312" pitchFamily="49" charset="-122"/>
              </a:rPr>
              <a:t>QMutex</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读写锁（</a:t>
            </a:r>
            <a:r>
              <a:rPr lang="en-US" altLang="zh-CN" sz="2000" kern="1200" dirty="0" err="1" smtClean="0">
                <a:latin typeface="Arial" pitchFamily="34" charset="0"/>
                <a:ea typeface="仿宋_GB2312" pitchFamily="49" charset="-122"/>
              </a:rPr>
              <a:t>QReadWrtieLock</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互斥锁 </a:t>
            </a:r>
          </a:p>
        </p:txBody>
      </p:sp>
      <p:sp>
        <p:nvSpPr>
          <p:cNvPr id="14336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en-US" altLang="zh-CN" sz="2400" kern="1200" dirty="0" err="1" smtClean="0">
                <a:latin typeface="Arial" pitchFamily="34" charset="0"/>
                <a:ea typeface="仿宋_GB2312" pitchFamily="49" charset="-122"/>
              </a:rPr>
              <a:t>QMutex</a:t>
            </a:r>
            <a:r>
              <a:rPr lang="zh-CN" altLang="en-US" sz="2400" kern="1200" dirty="0" smtClean="0">
                <a:latin typeface="Arial" pitchFamily="34" charset="0"/>
                <a:ea typeface="仿宋_GB2312" pitchFamily="49" charset="-122"/>
              </a:rPr>
              <a:t>是一种简单的加锁的方法来控制对共享资源的互斥访问：</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同一时刻只能有一个线程掌握某个互斥资源上的锁</a:t>
            </a:r>
            <a:r>
              <a:rPr lang="en-US" altLang="zh-CN" sz="2000" kern="1200" dirty="0" smtClean="0">
                <a:latin typeface="Arial" pitchFamily="34" charset="0"/>
                <a:ea typeface="仿宋_GB2312" pitchFamily="49" charset="-122"/>
              </a:rPr>
              <a:t>,</a:t>
            </a:r>
          </a:p>
          <a:p>
            <a:pPr lvl="1">
              <a:lnSpc>
                <a:spcPct val="120000"/>
              </a:lnSpc>
              <a:spcBef>
                <a:spcPts val="600"/>
              </a:spcBef>
            </a:pPr>
            <a:r>
              <a:rPr lang="zh-CN" altLang="en-US" sz="2000" kern="1200" dirty="0" smtClean="0">
                <a:latin typeface="Arial" pitchFamily="34" charset="0"/>
                <a:ea typeface="仿宋_GB2312" pitchFamily="49" charset="-122"/>
              </a:rPr>
              <a:t>拥有上锁状态的线程能够对共享资源进行访问。</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若其他线程希望对“一个已经被上了互斥锁的资源”上锁，则该线程挂起，直到上锁的线程释放互斥锁为止。</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000" kern="1200" dirty="0" smtClean="0">
                <a:latin typeface="Arial" pitchFamily="34" charset="0"/>
                <a:ea typeface="仿宋_GB2312" pitchFamily="49" charset="-122"/>
              </a:rPr>
              <a:t>程序例子：</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42</a:t>
            </a:fld>
            <a:endParaRPr lang="en-US" altLang="zh-CN"/>
          </a:p>
        </p:txBody>
      </p:sp>
      <p:sp>
        <p:nvSpPr>
          <p:cNvPr id="5" name="TextBox 4"/>
          <p:cNvSpPr txBox="1"/>
          <p:nvPr/>
        </p:nvSpPr>
        <p:spPr>
          <a:xfrm>
            <a:off x="1619672" y="4221088"/>
            <a:ext cx="2376264"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Thread1::run():</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-&gt;lock()</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访问共享资源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
        <p:nvSpPr>
          <p:cNvPr id="6" name="TextBox 5"/>
          <p:cNvSpPr txBox="1"/>
          <p:nvPr/>
        </p:nvSpPr>
        <p:spPr>
          <a:xfrm>
            <a:off x="4860032" y="4217020"/>
            <a:ext cx="2376264"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Thread2::run():</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-&gt;lock()</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访问共享资源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读写锁</a:t>
            </a:r>
          </a:p>
        </p:txBody>
      </p:sp>
      <p:sp>
        <p:nvSpPr>
          <p:cNvPr id="13824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en-US" altLang="zh-CN" sz="2400" kern="1200" dirty="0" err="1" smtClean="0">
                <a:latin typeface="Times New Roman" pitchFamily="18" charset="0"/>
                <a:ea typeface="仿宋_GB2312" pitchFamily="49" charset="-122"/>
                <a:cs typeface="Times New Roman" pitchFamily="18" charset="0"/>
              </a:rPr>
              <a:t>QReadWriteLock</a:t>
            </a:r>
            <a:r>
              <a:rPr lang="zh-CN" altLang="en-US" sz="2400" kern="1200" dirty="0" smtClean="0">
                <a:latin typeface="Times New Roman" pitchFamily="18" charset="0"/>
                <a:ea typeface="仿宋_GB2312" pitchFamily="49" charset="-122"/>
                <a:cs typeface="Times New Roman" pitchFamily="18" charset="0"/>
              </a:rPr>
              <a:t>支持多个线程的并发读，而又能保证数据一致性</a:t>
            </a:r>
            <a:endParaRPr lang="en-US" altLang="zh-CN" sz="2400" kern="1200" dirty="0" smtClean="0">
              <a:latin typeface="Times New Roman" pitchFamily="18" charset="0"/>
              <a:ea typeface="仿宋_GB2312" pitchFamily="49" charset="-122"/>
              <a:cs typeface="Times New Roman" pitchFamily="18" charset="0"/>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操作时，其它</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可以读取数据</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保证最大并发性</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操作时，其它</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无法写入数据</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保证一致性</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操作时，其他线程（包括</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和</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）无法读取或写入数据</a:t>
            </a:r>
            <a:endParaRPr lang="en-US" altLang="zh-CN" sz="2000" kern="12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43</a:t>
            </a:fld>
            <a:endParaRPr lang="en-US" altLang="zh-CN"/>
          </a:p>
        </p:txBody>
      </p:sp>
      <p:sp>
        <p:nvSpPr>
          <p:cNvPr id="5" name="TextBox 4"/>
          <p:cNvSpPr txBox="1"/>
          <p:nvPr/>
        </p:nvSpPr>
        <p:spPr>
          <a:xfrm>
            <a:off x="683568" y="4221088"/>
            <a:ext cx="3312368"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reader::run():</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a:t>
            </a:r>
            <a:r>
              <a:rPr lang="en-US" altLang="zh-CN" sz="2000" dirty="0" smtClean="0">
                <a:ea typeface="仿宋_GB2312" pitchFamily="49" charset="-122"/>
              </a:rPr>
              <a:t> </a:t>
            </a:r>
            <a:r>
              <a:rPr lang="en-US" altLang="zh-CN" sz="2000" dirty="0" err="1" smtClean="0">
                <a:ea typeface="仿宋_GB2312" pitchFamily="49" charset="-122"/>
              </a:rPr>
              <a:t>lockForRead</a:t>
            </a:r>
            <a:r>
              <a:rPr lang="en-US" altLang="zh-CN" sz="2000" dirty="0" smtClean="0">
                <a:ea typeface="仿宋_GB2312" pitchFamily="49" charset="-122"/>
              </a:rPr>
              <a:t>()</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读取共享资源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
        <p:nvSpPr>
          <p:cNvPr id="6" name="TextBox 5"/>
          <p:cNvSpPr txBox="1"/>
          <p:nvPr/>
        </p:nvSpPr>
        <p:spPr>
          <a:xfrm>
            <a:off x="4860032" y="4221088"/>
            <a:ext cx="3240360"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writer::run():</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a:t>
            </a:r>
            <a:r>
              <a:rPr lang="en-US" altLang="zh-CN" sz="2000" dirty="0" err="1" smtClean="0">
                <a:ea typeface="仿宋_GB2312" pitchFamily="49" charset="-122"/>
              </a:rPr>
              <a:t>lockForWrite</a:t>
            </a:r>
            <a:r>
              <a:rPr lang="en-US" altLang="zh-CN" sz="2000" dirty="0" smtClean="0">
                <a:ea typeface="仿宋_GB2312" pitchFamily="49" charset="-122"/>
              </a:rPr>
              <a:t>() </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修改共享资源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5"/>
          <p:cNvSpPr>
            <a:spLocks noGrp="1"/>
          </p:cNvSpPr>
          <p:nvPr>
            <p:ph type="sldNum" sz="quarter" idx="11"/>
          </p:nvPr>
        </p:nvSpPr>
        <p:spPr>
          <a:xfrm>
            <a:off x="6228184" y="6381328"/>
            <a:ext cx="2895600" cy="457200"/>
          </a:xfrm>
          <a:noFill/>
        </p:spPr>
        <p:txBody>
          <a:bodyPr/>
          <a:lstStyle/>
          <a:p>
            <a:pPr algn="r"/>
            <a:fld id="{261538E7-2F29-463A-9ECE-235267013D22}" type="slidenum">
              <a:rPr lang="en-US" altLang="zh-CN" b="0" smtClean="0">
                <a:ea typeface="宋体" pitchFamily="2" charset="-122"/>
              </a:rPr>
              <a:pPr algn="r"/>
              <a:t>44</a:t>
            </a:fld>
            <a:endParaRPr lang="en-US" altLang="zh-CN" b="0" dirty="0" smtClean="0">
              <a:solidFill>
                <a:srgbClr val="FBBA03"/>
              </a:solidFill>
              <a:ea typeface="宋体" pitchFamily="2" charset="-122"/>
            </a:endParaRPr>
          </a:p>
        </p:txBody>
      </p:sp>
      <p:sp>
        <p:nvSpPr>
          <p:cNvPr id="35844" name="Rectangle 2"/>
          <p:cNvSpPr>
            <a:spLocks noGrp="1" noChangeArrowheads="1"/>
          </p:cNvSpPr>
          <p:nvPr>
            <p:ph type="title"/>
          </p:nvPr>
        </p:nvSpPr>
        <p:spPr>
          <a:xfrm>
            <a:off x="762000" y="457200"/>
            <a:ext cx="7572375" cy="409575"/>
          </a:xfrm>
          <a:noFill/>
        </p:spPr>
        <p:txBody>
          <a:bodyPr lIns="90488" tIns="44450" rIns="90488" bIns="44450"/>
          <a:lstStyle/>
          <a:p>
            <a:pPr algn="ctr"/>
            <a:r>
              <a:rPr lang="en-US" altLang="zh-CN" sz="3600" smtClean="0">
                <a:ea typeface="宋体" pitchFamily="2" charset="-122"/>
              </a:rPr>
              <a:t>Thank you!</a:t>
            </a:r>
          </a:p>
        </p:txBody>
      </p:sp>
      <p:sp>
        <p:nvSpPr>
          <p:cNvPr id="35845" name="Rectangle 3"/>
          <p:cNvSpPr>
            <a:spLocks noGrp="1" noChangeArrowheads="1"/>
          </p:cNvSpPr>
          <p:nvPr>
            <p:ph type="body" idx="1"/>
          </p:nvPr>
        </p:nvSpPr>
        <p:spPr>
          <a:xfrm>
            <a:off x="466725" y="2292350"/>
            <a:ext cx="8248650" cy="1376363"/>
          </a:xfrm>
          <a:noFill/>
        </p:spPr>
        <p:txBody>
          <a:bodyPr lIns="90488" tIns="44450" rIns="90488" bIns="44450"/>
          <a:lstStyle/>
          <a:p>
            <a:pPr marL="0" indent="0" algn="ctr">
              <a:buFontTx/>
              <a:buNone/>
            </a:pPr>
            <a:r>
              <a:rPr lang="en-US" altLang="zh-CN" sz="3600" smtClean="0">
                <a:solidFill>
                  <a:srgbClr val="FF0000"/>
                </a:solidFill>
                <a:ea typeface="宋体" pitchFamily="2" charset="-122"/>
              </a:rPr>
              <a:t>Questions?</a:t>
            </a:r>
            <a:endParaRPr lang="en-US" altLang="zh-CN" sz="3600" b="0" smtClean="0">
              <a:solidFill>
                <a:srgbClr val="FF0000"/>
              </a:solidFill>
              <a:ea typeface="宋体" pitchFamily="2" charset="-122"/>
            </a:endParaRPr>
          </a:p>
          <a:p>
            <a:pPr marL="0" indent="0" algn="ctr">
              <a:buFontTx/>
              <a:buNone/>
            </a:pPr>
            <a:endParaRPr lang="en-US" altLang="zh-CN" sz="4000" smtClean="0">
              <a:ea typeface="宋体" pitchFamily="2" charset="-122"/>
            </a:endParaRPr>
          </a:p>
        </p:txBody>
      </p:sp>
      <p:pic>
        <p:nvPicPr>
          <p:cNvPr id="35847" name="Picture 5" descr="E:\Research\paper\FastScale\talk in FAST'11\000-3-清华大学校徽（钟型）_p1.jpg"/>
          <p:cNvPicPr>
            <a:picLocks noChangeAspect="1" noChangeArrowheads="1"/>
          </p:cNvPicPr>
          <p:nvPr/>
        </p:nvPicPr>
        <p:blipFill>
          <a:blip r:embed="rId3" cstate="print"/>
          <a:srcRect/>
          <a:stretch>
            <a:fillRect/>
          </a:stretch>
        </p:blipFill>
        <p:spPr bwMode="auto">
          <a:xfrm>
            <a:off x="4222750" y="5226050"/>
            <a:ext cx="1073150" cy="107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a:t>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黑体" pitchFamily="49" charset="-122"/>
              </a:rPr>
              <a:t>多任务介绍</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a:t>
            </a:r>
            <a:r>
              <a:rPr lang="zh-CN" altLang="en-US" sz="2800" dirty="0" smtClean="0">
                <a:solidFill>
                  <a:srgbClr val="FF0000"/>
                </a:solidFill>
                <a:ea typeface="黑体" pitchFamily="49" charset="-122"/>
              </a:rPr>
              <a:t>进程与线程的概念</a:t>
            </a:r>
            <a:endParaRPr lang="en-US" altLang="zh-CN" sz="2800" dirty="0" smtClean="0">
              <a:solidFill>
                <a:srgbClr val="FF0000"/>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Qt </a:t>
            </a:r>
            <a:r>
              <a:rPr lang="zh-CN" altLang="en-US" sz="2800" dirty="0" smtClean="0">
                <a:solidFill>
                  <a:schemeClr val="tx1"/>
                </a:solidFill>
                <a:ea typeface="黑体" pitchFamily="49" charset="-122"/>
              </a:rPr>
              <a:t>多进程编程</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Qt </a:t>
            </a:r>
            <a:r>
              <a:rPr lang="zh-CN" altLang="en-US" sz="2800" dirty="0" smtClean="0">
                <a:solidFill>
                  <a:schemeClr val="tx1"/>
                </a:solidFill>
                <a:ea typeface="黑体"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多线程的同步机制</a:t>
            </a:r>
            <a:endParaRPr lang="zh-CN" altLang="en-US" sz="2800" dirty="0">
              <a:solidFill>
                <a:schemeClr val="tx1"/>
              </a:solidFill>
              <a:ea typeface="黑体"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、基本概念：程序</a:t>
            </a:r>
          </a:p>
        </p:txBody>
      </p:sp>
      <p:sp>
        <p:nvSpPr>
          <p:cNvPr id="101379" name="Rectangle 3"/>
          <p:cNvSpPr>
            <a:spLocks noGrp="1" noChangeArrowheads="1"/>
          </p:cNvSpPr>
          <p:nvPr>
            <p:ph type="body" idx="1"/>
          </p:nvPr>
        </p:nvSpPr>
        <p:spPr>
          <a:xfrm>
            <a:off x="468313" y="1560513"/>
            <a:ext cx="3470275" cy="4114800"/>
          </a:xfrm>
        </p:spPr>
        <p:txBody>
          <a:bodyPr/>
          <a:lstStyle/>
          <a:p>
            <a:pPr>
              <a:lnSpc>
                <a:spcPct val="120000"/>
              </a:lnSpc>
              <a:spcBef>
                <a:spcPts val="600"/>
              </a:spcBef>
            </a:pPr>
            <a:r>
              <a:rPr lang="zh-CN" altLang="en-US" dirty="0" smtClean="0">
                <a:solidFill>
                  <a:srgbClr val="0000CC"/>
                </a:solidFill>
                <a:latin typeface="Arial" pitchFamily="34" charset="0"/>
                <a:ea typeface="仿宋_GB2312" pitchFamily="49" charset="-122"/>
              </a:rPr>
              <a:t>程序</a:t>
            </a:r>
            <a:r>
              <a:rPr lang="zh-CN" altLang="en-US" dirty="0" smtClean="0">
                <a:latin typeface="Arial" pitchFamily="34" charset="0"/>
                <a:ea typeface="仿宋_GB2312" pitchFamily="49" charset="-122"/>
              </a:rPr>
              <a:t>通常是指一个可供计算机执行的</a:t>
            </a:r>
            <a:r>
              <a:rPr lang="zh-CN" altLang="en-US" dirty="0">
                <a:latin typeface="Arial" pitchFamily="34" charset="0"/>
                <a:ea typeface="仿宋_GB2312" pitchFamily="49" charset="-122"/>
              </a:rPr>
              <a:t>文件。</a:t>
            </a:r>
          </a:p>
          <a:p>
            <a:pPr>
              <a:lnSpc>
                <a:spcPct val="120000"/>
              </a:lnSpc>
              <a:spcBef>
                <a:spcPts val="600"/>
              </a:spcBef>
            </a:pPr>
            <a:r>
              <a:rPr lang="zh-CN" altLang="en-US" dirty="0" smtClean="0">
                <a:latin typeface="Arial" pitchFamily="34" charset="0"/>
                <a:ea typeface="仿宋_GB2312" pitchFamily="49" charset="-122"/>
              </a:rPr>
              <a:t>最常见的</a:t>
            </a:r>
            <a:r>
              <a:rPr lang="zh-CN" altLang="en-US" dirty="0">
                <a:latin typeface="Arial" pitchFamily="34" charset="0"/>
                <a:ea typeface="仿宋_GB2312" pitchFamily="49" charset="-122"/>
              </a:rPr>
              <a:t>是以</a:t>
            </a:r>
            <a:r>
              <a:rPr lang="en-US" altLang="zh-CN" dirty="0">
                <a:solidFill>
                  <a:srgbClr val="FF0000"/>
                </a:solidFill>
                <a:latin typeface="Arial" pitchFamily="34" charset="0"/>
                <a:ea typeface="仿宋_GB2312" pitchFamily="49" charset="-122"/>
              </a:rPr>
              <a:t>exe</a:t>
            </a:r>
            <a:r>
              <a:rPr lang="zh-CN" altLang="en-US" dirty="0">
                <a:latin typeface="Arial" pitchFamily="34" charset="0"/>
                <a:ea typeface="仿宋_GB2312" pitchFamily="49" charset="-122"/>
              </a:rPr>
              <a:t>或者</a:t>
            </a:r>
            <a:r>
              <a:rPr lang="en-US" altLang="zh-CN" dirty="0">
                <a:solidFill>
                  <a:srgbClr val="FF0000"/>
                </a:solidFill>
                <a:latin typeface="Arial" pitchFamily="34" charset="0"/>
                <a:ea typeface="仿宋_GB2312" pitchFamily="49" charset="-122"/>
              </a:rPr>
              <a:t>com</a:t>
            </a:r>
            <a:r>
              <a:rPr lang="zh-CN" altLang="en-US" dirty="0">
                <a:latin typeface="Arial" pitchFamily="34" charset="0"/>
                <a:ea typeface="仿宋_GB2312" pitchFamily="49" charset="-122"/>
              </a:rPr>
              <a:t>作为扩展名的文件。</a:t>
            </a:r>
          </a:p>
        </p:txBody>
      </p:sp>
      <p:pic>
        <p:nvPicPr>
          <p:cNvPr id="101380" name="Picture 4"/>
          <p:cNvPicPr>
            <a:picLocks noChangeAspect="1" noChangeArrowheads="1"/>
          </p:cNvPicPr>
          <p:nvPr/>
        </p:nvPicPr>
        <p:blipFill>
          <a:blip r:embed="rId2" cstate="print"/>
          <a:srcRect/>
          <a:stretch>
            <a:fillRect/>
          </a:stretch>
        </p:blipFill>
        <p:spPr bwMode="auto">
          <a:xfrm>
            <a:off x="3995738" y="1628775"/>
            <a:ext cx="5029200" cy="4195763"/>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、基本概念：进程</a:t>
            </a:r>
          </a:p>
        </p:txBody>
      </p:sp>
      <p:sp>
        <p:nvSpPr>
          <p:cNvPr id="103427" name="Rectangle 3"/>
          <p:cNvSpPr>
            <a:spLocks noGrp="1" noChangeArrowheads="1"/>
          </p:cNvSpPr>
          <p:nvPr>
            <p:ph type="body" idx="1"/>
          </p:nvPr>
        </p:nvSpPr>
        <p:spPr>
          <a:xfrm>
            <a:off x="571473" y="1214422"/>
            <a:ext cx="8072494" cy="5495941"/>
          </a:xfrm>
        </p:spPr>
        <p:txBody>
          <a:bodyPr/>
          <a:lstStyle/>
          <a:p>
            <a:pPr>
              <a:lnSpc>
                <a:spcPct val="120000"/>
              </a:lnSpc>
              <a:spcBef>
                <a:spcPts val="600"/>
              </a:spcBef>
            </a:pPr>
            <a:r>
              <a:rPr lang="zh-CN" altLang="en-US" sz="2400" dirty="0" smtClean="0">
                <a:solidFill>
                  <a:srgbClr val="0000CC"/>
                </a:solidFill>
                <a:latin typeface="Arial" pitchFamily="34" charset="0"/>
                <a:ea typeface="仿宋_GB2312" pitchFamily="49" charset="-122"/>
              </a:rPr>
              <a:t>程序</a:t>
            </a:r>
            <a:r>
              <a:rPr lang="zh-CN" altLang="en-US" sz="2400" dirty="0" smtClean="0">
                <a:latin typeface="Arial" pitchFamily="34" charset="0"/>
                <a:ea typeface="仿宋_GB2312" pitchFamily="49" charset="-122"/>
              </a:rPr>
              <a:t>是静态的概念，</a:t>
            </a:r>
            <a:r>
              <a:rPr lang="zh-CN" altLang="en-US" sz="2400" dirty="0" smtClean="0">
                <a:solidFill>
                  <a:srgbClr val="0000CC"/>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是程序的动态概念。</a:t>
            </a:r>
          </a:p>
          <a:p>
            <a:pPr>
              <a:lnSpc>
                <a:spcPct val="120000"/>
              </a:lnSpc>
              <a:spcBef>
                <a:spcPts val="600"/>
              </a:spcBef>
            </a:pPr>
            <a:r>
              <a:rPr lang="zh-CN" altLang="en-US" sz="2400" dirty="0" smtClean="0">
                <a:latin typeface="Arial" pitchFamily="34" charset="0"/>
                <a:ea typeface="仿宋_GB2312" pitchFamily="49" charset="-122"/>
              </a:rPr>
              <a:t>进程是</a:t>
            </a:r>
            <a:r>
              <a:rPr lang="zh-CN" altLang="en-US" sz="2400" dirty="0">
                <a:latin typeface="Arial" pitchFamily="34" charset="0"/>
                <a:ea typeface="仿宋_GB2312" pitchFamily="49" charset="-122"/>
              </a:rPr>
              <a:t>应用程序的执行</a:t>
            </a:r>
            <a:r>
              <a:rPr lang="zh-CN" altLang="en-US" sz="2400" dirty="0" smtClean="0">
                <a:latin typeface="Arial" pitchFamily="34" charset="0"/>
                <a:ea typeface="仿宋_GB2312" pitchFamily="49" charset="-122"/>
              </a:rPr>
              <a:t>实例，描述程序的执行状态。</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a:latin typeface="Arial" pitchFamily="34" charset="0"/>
                <a:ea typeface="仿宋_GB2312" pitchFamily="49" charset="-122"/>
              </a:rPr>
              <a:t>一个以</a:t>
            </a:r>
            <a:r>
              <a:rPr lang="en-US" altLang="zh-CN" sz="2400" dirty="0">
                <a:latin typeface="Arial" pitchFamily="34" charset="0"/>
                <a:ea typeface="仿宋_GB2312" pitchFamily="49" charset="-122"/>
              </a:rPr>
              <a:t>exe</a:t>
            </a:r>
            <a:r>
              <a:rPr lang="zh-CN" altLang="en-US" sz="2400" dirty="0">
                <a:latin typeface="Arial" pitchFamily="34" charset="0"/>
                <a:ea typeface="仿宋_GB2312" pitchFamily="49" charset="-122"/>
              </a:rPr>
              <a:t>作为扩展名的文件，在没有被执行的时候</a:t>
            </a:r>
            <a:r>
              <a:rPr lang="zh-CN" altLang="en-US" sz="2400" dirty="0" smtClean="0">
                <a:latin typeface="Arial" pitchFamily="34" charset="0"/>
                <a:ea typeface="仿宋_GB2312" pitchFamily="49" charset="-122"/>
              </a:rPr>
              <a:t>称之为</a:t>
            </a:r>
            <a:r>
              <a:rPr lang="zh-CN" altLang="en-US" sz="2400" dirty="0" smtClean="0">
                <a:solidFill>
                  <a:srgbClr val="FF0000"/>
                </a:solidFill>
                <a:latin typeface="Arial" pitchFamily="34" charset="0"/>
                <a:ea typeface="仿宋_GB2312" pitchFamily="49" charset="-122"/>
              </a:rPr>
              <a:t>应用程序</a:t>
            </a:r>
            <a:r>
              <a:rPr lang="zh-CN" altLang="en-US" sz="2400" dirty="0" smtClean="0">
                <a:latin typeface="Arial" pitchFamily="34" charset="0"/>
                <a:ea typeface="仿宋_GB2312" pitchFamily="49" charset="-122"/>
              </a:rPr>
              <a:t>。当</a:t>
            </a:r>
            <a:r>
              <a:rPr lang="zh-CN" altLang="en-US" sz="2400" dirty="0">
                <a:latin typeface="Arial" pitchFamily="34" charset="0"/>
                <a:ea typeface="仿宋_GB2312" pitchFamily="49" charset="-122"/>
              </a:rPr>
              <a:t>用鼠标双击执行以后，就被操作系统</a:t>
            </a:r>
            <a:r>
              <a:rPr lang="zh-CN" altLang="en-US" sz="2400" dirty="0" smtClean="0">
                <a:latin typeface="Arial" pitchFamily="34" charset="0"/>
                <a:ea typeface="仿宋_GB2312" pitchFamily="49" charset="-122"/>
              </a:rPr>
              <a:t>作为</a:t>
            </a: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来管理了</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当关机或者在任务栏的图标上单击鼠标右键选“退出”时，进程便消亡，彻底结束了生命</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a:t>
            </a:r>
            <a:r>
              <a:rPr lang="en-US" altLang="zh-CN" dirty="0" smtClean="0">
                <a:solidFill>
                  <a:schemeClr val="tx1"/>
                </a:solidFill>
                <a:latin typeface="华文中宋" pitchFamily="2" charset="-122"/>
                <a:ea typeface="华文中宋" pitchFamily="2" charset="-122"/>
              </a:rPr>
              <a:t>Windows</a:t>
            </a:r>
            <a:r>
              <a:rPr lang="zh-CN" altLang="en-US" dirty="0" smtClean="0">
                <a:solidFill>
                  <a:schemeClr val="tx1"/>
                </a:solidFill>
                <a:latin typeface="华文中宋" pitchFamily="2" charset="-122"/>
                <a:ea typeface="华文中宋" pitchFamily="2" charset="-122"/>
              </a:rPr>
              <a:t>任务管理器</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进程</a:t>
            </a:r>
          </a:p>
        </p:txBody>
      </p:sp>
      <p:pic>
        <p:nvPicPr>
          <p:cNvPr id="104451" name="Picture 3"/>
          <p:cNvPicPr>
            <a:picLocks noChangeAspect="1" noChangeArrowheads="1"/>
          </p:cNvPicPr>
          <p:nvPr/>
        </p:nvPicPr>
        <p:blipFill>
          <a:blip r:embed="rId2" cstate="print"/>
          <a:srcRect/>
          <a:stretch>
            <a:fillRect/>
          </a:stretch>
        </p:blipFill>
        <p:spPr bwMode="auto">
          <a:xfrm>
            <a:off x="1763688" y="1268760"/>
            <a:ext cx="4671054" cy="4824536"/>
          </a:xfrm>
          <a:prstGeom prst="rect">
            <a:avLst/>
          </a:prstGeom>
          <a:noFill/>
          <a:ln w="25400">
            <a:solidFill>
              <a:srgbClr val="0000CC"/>
            </a:solidFill>
          </a:ln>
        </p:spPr>
      </p:pic>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30297</TotalTime>
  <Words>3248</Words>
  <Application>Microsoft Office PowerPoint</Application>
  <PresentationFormat>全屏显示(4:3)</PresentationFormat>
  <Paragraphs>411</Paragraphs>
  <Slides>44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7" baseType="lpstr">
      <vt:lpstr>Monotype Sorts</vt:lpstr>
      <vt:lpstr>仿宋_GB2312</vt:lpstr>
      <vt:lpstr>黑体</vt:lpstr>
      <vt:lpstr>华文中宋</vt:lpstr>
      <vt:lpstr>楷体_GB2312</vt:lpstr>
      <vt:lpstr>宋体</vt:lpstr>
      <vt:lpstr>Arial</vt:lpstr>
      <vt:lpstr>Tahoma</vt:lpstr>
      <vt:lpstr>Times New Roman</vt:lpstr>
      <vt:lpstr>Webdings</vt:lpstr>
      <vt:lpstr>Wingdings</vt:lpstr>
      <vt:lpstr>Blends</vt:lpstr>
      <vt:lpstr>剪辑</vt:lpstr>
      <vt:lpstr>第五讲：</vt:lpstr>
      <vt:lpstr>主要内容</vt:lpstr>
      <vt:lpstr>并行:古老的思想!</vt:lpstr>
      <vt:lpstr>1、什么是多任务并行</vt:lpstr>
      <vt:lpstr>多任务的交互——竞争与协作</vt:lpstr>
      <vt:lpstr>主要内容</vt:lpstr>
      <vt:lpstr>2、基本概念：程序</vt:lpstr>
      <vt:lpstr>2、基本概念：进程</vt:lpstr>
      <vt:lpstr>2、Windows任务管理器—进程</vt:lpstr>
      <vt:lpstr>进程的并发性</vt:lpstr>
      <vt:lpstr>并发带来的好处</vt:lpstr>
      <vt:lpstr>并发带来的挑战</vt:lpstr>
      <vt:lpstr>数据的不一致性</vt:lpstr>
      <vt:lpstr>数据的不一致性</vt:lpstr>
      <vt:lpstr>数据的不一致性</vt:lpstr>
      <vt:lpstr>引入多线程技术的动机</vt:lpstr>
      <vt:lpstr>2、基本概念：线程</vt:lpstr>
      <vt:lpstr>2、进程 vs 线程</vt:lpstr>
      <vt:lpstr>线程内存映象和内容</vt:lpstr>
      <vt:lpstr>2、用户级线程 vs 内核级线程</vt:lpstr>
      <vt:lpstr>线程的实现方法</vt:lpstr>
      <vt:lpstr>主要内容</vt:lpstr>
      <vt:lpstr>进程的启动 </vt:lpstr>
      <vt:lpstr>进程的程序与参数</vt:lpstr>
      <vt:lpstr>取得和设置进程的运行状态</vt:lpstr>
      <vt:lpstr>进程的终止</vt:lpstr>
      <vt:lpstr>主要内容</vt:lpstr>
      <vt:lpstr>QThread中 的几个常用函数</vt:lpstr>
      <vt:lpstr>线程的运行启动 </vt:lpstr>
      <vt:lpstr>线程的运行结束</vt:lpstr>
      <vt:lpstr>操作线程优先级的函数</vt:lpstr>
      <vt:lpstr>PowerPoint 演示文稿</vt:lpstr>
      <vt:lpstr>PowerPoint 演示文稿</vt:lpstr>
      <vt:lpstr>线程运行是否结束</vt:lpstr>
      <vt:lpstr>QT图形界面与子线程通讯</vt:lpstr>
      <vt:lpstr>主要内容</vt:lpstr>
      <vt:lpstr>多任务的交互——竞争与协作</vt:lpstr>
      <vt:lpstr>哲学家就餐问题：永远等待</vt:lpstr>
      <vt:lpstr>订票问题：结果不唯一</vt:lpstr>
      <vt:lpstr>PowerPoint 演示文稿</vt:lpstr>
      <vt:lpstr>线程的调度和同步 </vt:lpstr>
      <vt:lpstr>互斥锁 </vt:lpstr>
      <vt:lpstr>读写锁</vt:lpstr>
      <vt:lpstr>Thank you!</vt:lpstr>
    </vt:vector>
  </TitlesOfParts>
  <Company>联想（北京）有限公司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 User</dc:creator>
  <cp:lastModifiedBy>Stevens</cp:lastModifiedBy>
  <cp:revision>1370</cp:revision>
  <cp:lastPrinted>1601-01-01T00:00:00Z</cp:lastPrinted>
  <dcterms:created xsi:type="dcterms:W3CDTF">2005-02-05T01:21:04Z</dcterms:created>
  <dcterms:modified xsi:type="dcterms:W3CDTF">2020-09-01T23:12:54Z</dcterms:modified>
</cp:coreProperties>
</file>