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3" r:id="rId6"/>
    <p:sldId id="262" r:id="rId7"/>
    <p:sldId id="274" r:id="rId8"/>
    <p:sldId id="261" r:id="rId9"/>
    <p:sldId id="269" r:id="rId10"/>
    <p:sldId id="281" r:id="rId11"/>
    <p:sldId id="272" r:id="rId12"/>
    <p:sldId id="277" r:id="rId13"/>
    <p:sldId id="270" r:id="rId14"/>
    <p:sldId id="278" r:id="rId15"/>
    <p:sldId id="271" r:id="rId16"/>
    <p:sldId id="279" r:id="rId17"/>
    <p:sldId id="259" r:id="rId18"/>
    <p:sldId id="282" r:id="rId1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3A7"/>
    <a:srgbClr val="5FCF97"/>
    <a:srgbClr val="30BB87"/>
    <a:srgbClr val="BDF7B7"/>
    <a:srgbClr val="A1E1CF"/>
    <a:srgbClr val="84CAE7"/>
    <a:srgbClr val="70B1D4"/>
    <a:srgbClr val="5C98C0"/>
    <a:srgbClr val="9EF01A"/>
    <a:srgbClr val="38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2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7F5806-8714-49CF-93AE-CD06272CDE64}" type="datetime1">
              <a:rPr lang="it-IT" smtClean="0"/>
              <a:t>29/09/2022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EE4876-B49E-4EED-AED8-4D5E41BDE93A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A1C3381E-D223-4574-ADBA-A806FE627881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1104F1-ABA7-4149-BDB8-CA4E9AF107F9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3A2A418-9007-4396-AD59-EE80FD97D4A5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96A60D7-958D-42D7-9B55-E9B90BEDE047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Casella di testo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Casella di testo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CA1051D-BE12-455B-B7B1-F48481175009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34EB7-D7CC-4563-927D-B3A6BE03ACB7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D61D-C8FD-417D-9334-9C846E891635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77347-572F-45A3-B57F-37004A079E77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6767E37-2CF9-4ACC-BADC-1360C5CB6416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5CFE0A-09CF-49F1-87BA-07964B777484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3F99D48-FBAD-4A7B-BE74-4B4F005F93CF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F1B84-D47C-4860-90E0-3A67A5E164F8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6AADD1-5937-43C4-8711-DF400BFAEA5A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B08F13-063C-4F19-AF2D-08C62746C851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CDFBBB-753E-407C-8C05-EA187271F4CC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C5AAB-D219-46C2-BC47-4EFA8E8F5736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DFD20-EF79-42D9-B033-47B7E727D2E3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9153EC7-C6A3-4140-8C09-2BE7F51541C1}" type="datetime1">
              <a:rPr lang="it-IT" noProof="0" smtClean="0"/>
              <a:t>29/09/2022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tango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it-IT" sz="1600" dirty="0"/>
              <a:t>Analisi e valutazione dell’impatto della metilazione sulle pathway biologiche in pazienti affetti da cancro al colon </a:t>
            </a:r>
            <a:endParaRPr lang="it-IT" sz="5400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LORENZO MODICA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496689C-C570-F8FB-C016-EC69402A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13" y="65936"/>
            <a:ext cx="951320" cy="95132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E7BD9B-85CC-2E68-1229-F3D0A29C050E}"/>
              </a:ext>
            </a:extLst>
          </p:cNvPr>
          <p:cNvSpPr txBox="1"/>
          <p:nvPr/>
        </p:nvSpPr>
        <p:spPr>
          <a:xfrm>
            <a:off x="1175839" y="110710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UNIVERSITÀ DEGLI STUDI DI CATANIA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96D44E7-6F8C-644E-35C4-F8DABA6F08FD}"/>
              </a:ext>
            </a:extLst>
          </p:cNvPr>
          <p:cNvSpPr txBox="1"/>
          <p:nvPr/>
        </p:nvSpPr>
        <p:spPr>
          <a:xfrm>
            <a:off x="1175839" y="496765"/>
            <a:ext cx="6107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CORSO DI LAUREA IN INFORMATICA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95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13B84DDC-54E8-41AC-091E-DE8BCB09B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18997"/>
              </p:ext>
            </p:extLst>
          </p:nvPr>
        </p:nvGraphicFramePr>
        <p:xfrm>
          <a:off x="1107347" y="2155168"/>
          <a:ext cx="9553396" cy="226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987">
                  <a:extLst>
                    <a:ext uri="{9D8B030D-6E8A-4147-A177-3AD203B41FA5}">
                      <a16:colId xmlns:a16="http://schemas.microsoft.com/office/drawing/2014/main" val="1808634124"/>
                    </a:ext>
                  </a:extLst>
                </a:gridCol>
                <a:gridCol w="2659406">
                  <a:extLst>
                    <a:ext uri="{9D8B030D-6E8A-4147-A177-3AD203B41FA5}">
                      <a16:colId xmlns:a16="http://schemas.microsoft.com/office/drawing/2014/main" val="3995765000"/>
                    </a:ext>
                  </a:extLst>
                </a:gridCol>
                <a:gridCol w="2540518">
                  <a:extLst>
                    <a:ext uri="{9D8B030D-6E8A-4147-A177-3AD203B41FA5}">
                      <a16:colId xmlns:a16="http://schemas.microsoft.com/office/drawing/2014/main" val="4033102437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3531656447"/>
                    </a:ext>
                  </a:extLst>
                </a:gridCol>
              </a:tblGrid>
              <a:tr h="835931">
                <a:tc>
                  <a:txBody>
                    <a:bodyPr/>
                    <a:lstStyle/>
                    <a:p>
                      <a:r>
                        <a:rPr lang="it-IT" dirty="0"/>
                        <a:t>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Deviazione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Dimensione gruppo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1606"/>
                  </a:ext>
                </a:extLst>
              </a:tr>
              <a:tr h="4776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740.27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759.56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18329"/>
                  </a:ext>
                </a:extLst>
              </a:tr>
              <a:tr h="477675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910.29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734.78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62181"/>
                  </a:ext>
                </a:extLst>
              </a:tr>
              <a:tr h="477675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200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550AF-3EF2-3FA0-C7AE-AF581EAC127B}"/>
              </a:ext>
            </a:extLst>
          </p:cNvPr>
          <p:cNvSpPr txBox="1"/>
          <p:nvPr/>
        </p:nvSpPr>
        <p:spPr>
          <a:xfrm>
            <a:off x="116114" y="161057"/>
            <a:ext cx="452845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kumimoji="0" lang="it-IT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Media e dispersione della SOPRAVVIVENZA NEI GRUPPI</a:t>
            </a: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EE3E34-5CC6-08E5-E9B5-7AB0503E26D8}"/>
              </a:ext>
            </a:extLst>
          </p:cNvPr>
          <p:cNvSpPr txBox="1"/>
          <p:nvPr/>
        </p:nvSpPr>
        <p:spPr>
          <a:xfrm>
            <a:off x="1095827" y="1501822"/>
            <a:ext cx="956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Clustering gerarchico sull’Activity Score degli endpoints.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B38AB5-EA64-B6FF-F5E5-C7C8AE74ECDA}"/>
              </a:ext>
            </a:extLst>
          </p:cNvPr>
          <p:cNvSpPr txBox="1"/>
          <p:nvPr/>
        </p:nvSpPr>
        <p:spPr>
          <a:xfrm>
            <a:off x="2692400" y="4424124"/>
            <a:ext cx="706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Distanza calcolata a partire dalla correlazione di </a:t>
            </a:r>
            <a:r>
              <a:rPr lang="it-IT" dirty="0" err="1">
                <a:solidFill>
                  <a:schemeClr val="bg1"/>
                </a:solidFill>
              </a:rPr>
              <a:t>Spearman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84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95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550AF-3EF2-3FA0-C7AE-AF581EAC127B}"/>
              </a:ext>
            </a:extLst>
          </p:cNvPr>
          <p:cNvSpPr txBox="1"/>
          <p:nvPr/>
        </p:nvSpPr>
        <p:spPr>
          <a:xfrm>
            <a:off x="116114" y="161057"/>
            <a:ext cx="452845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kumimoji="0" lang="it-IT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Media e dispersione della SOPRAVVIVENZA NEI GRUPPI</a:t>
            </a:r>
            <a:endParaRPr lang="it-IT" sz="2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F2BE8A2-2B3F-8AB9-D717-6B4F606E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230" y="1356615"/>
            <a:ext cx="7667540" cy="473196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10553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95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13B84DDC-54E8-41AC-091E-DE8BCB09B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6299"/>
              </p:ext>
            </p:extLst>
          </p:nvPr>
        </p:nvGraphicFramePr>
        <p:xfrm>
          <a:off x="1095828" y="2155168"/>
          <a:ext cx="9564915" cy="222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506">
                  <a:extLst>
                    <a:ext uri="{9D8B030D-6E8A-4147-A177-3AD203B41FA5}">
                      <a16:colId xmlns:a16="http://schemas.microsoft.com/office/drawing/2014/main" val="1808634124"/>
                    </a:ext>
                  </a:extLst>
                </a:gridCol>
                <a:gridCol w="2659406">
                  <a:extLst>
                    <a:ext uri="{9D8B030D-6E8A-4147-A177-3AD203B41FA5}">
                      <a16:colId xmlns:a16="http://schemas.microsoft.com/office/drawing/2014/main" val="3995765000"/>
                    </a:ext>
                  </a:extLst>
                </a:gridCol>
                <a:gridCol w="2540518">
                  <a:extLst>
                    <a:ext uri="{9D8B030D-6E8A-4147-A177-3AD203B41FA5}">
                      <a16:colId xmlns:a16="http://schemas.microsoft.com/office/drawing/2014/main" val="4033102437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3531656447"/>
                    </a:ext>
                  </a:extLst>
                </a:gridCol>
              </a:tblGrid>
              <a:tr h="835931">
                <a:tc>
                  <a:txBody>
                    <a:bodyPr/>
                    <a:lstStyle/>
                    <a:p>
                      <a:r>
                        <a:rPr lang="it-IT" dirty="0"/>
                        <a:t>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Deviazione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Dimensione gruppo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1606"/>
                  </a:ext>
                </a:extLst>
              </a:tr>
              <a:tr h="43427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18329"/>
                  </a:ext>
                </a:extLst>
              </a:tr>
              <a:tr h="477675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766.65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748.62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247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62181"/>
                  </a:ext>
                </a:extLst>
              </a:tr>
              <a:tr h="477675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1307.67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850.08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200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550AF-3EF2-3FA0-C7AE-AF581EAC127B}"/>
              </a:ext>
            </a:extLst>
          </p:cNvPr>
          <p:cNvSpPr txBox="1"/>
          <p:nvPr/>
        </p:nvSpPr>
        <p:spPr>
          <a:xfrm>
            <a:off x="116114" y="161057"/>
            <a:ext cx="452845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Media e dispersione della SOPRAVVIVENZA NEI GRUPPI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EE3E34-5CC6-08E5-E9B5-7AB0503E26D8}"/>
              </a:ext>
            </a:extLst>
          </p:cNvPr>
          <p:cNvSpPr txBox="1"/>
          <p:nvPr/>
        </p:nvSpPr>
        <p:spPr>
          <a:xfrm>
            <a:off x="1095827" y="1501822"/>
            <a:ext cx="956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chemeClr val="bg1"/>
                </a:solidFill>
              </a:rPr>
              <a:t>Clustering gerarchico sull’Activity Score delle pathways.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662B80-FCDC-E629-5441-E50BAB0B5CF2}"/>
              </a:ext>
            </a:extLst>
          </p:cNvPr>
          <p:cNvSpPr txBox="1"/>
          <p:nvPr/>
        </p:nvSpPr>
        <p:spPr>
          <a:xfrm>
            <a:off x="2692401" y="4424124"/>
            <a:ext cx="710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Distanza calcolata a partire dalla correlazione di </a:t>
            </a:r>
            <a:r>
              <a:rPr lang="it-IT" dirty="0" err="1">
                <a:solidFill>
                  <a:schemeClr val="bg1"/>
                </a:solidFill>
              </a:rPr>
              <a:t>Spearman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71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95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550AF-3EF2-3FA0-C7AE-AF581EAC127B}"/>
              </a:ext>
            </a:extLst>
          </p:cNvPr>
          <p:cNvSpPr txBox="1"/>
          <p:nvPr/>
        </p:nvSpPr>
        <p:spPr>
          <a:xfrm>
            <a:off x="116114" y="161057"/>
            <a:ext cx="452845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Media e dispersione della SOPRAVVIVENZA NEI GRUPPI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13D3581-DC38-4B71-B08A-023D97AB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47" y="1302446"/>
            <a:ext cx="7667540" cy="473196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41580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4000">
              <a:schemeClr val="tx1">
                <a:lumMod val="95000"/>
              </a:schemeClr>
            </a:gs>
            <a:gs pos="83000">
              <a:schemeClr val="accent3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A49B1EB-6A37-E7B4-4C8A-4E9910D4DE1F}"/>
              </a:ext>
            </a:extLst>
          </p:cNvPr>
          <p:cNvSpPr txBox="1">
            <a:spLocks/>
          </p:cNvSpPr>
          <p:nvPr/>
        </p:nvSpPr>
        <p:spPr>
          <a:xfrm>
            <a:off x="7176214" y="226243"/>
            <a:ext cx="5015786" cy="1069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solidFill>
                  <a:schemeClr val="bg1"/>
                </a:solidFill>
              </a:rPr>
              <a:t>CLUSTERING</a:t>
            </a:r>
          </a:p>
          <a:p>
            <a:r>
              <a:rPr lang="it-IT" sz="4000" dirty="0">
                <a:solidFill>
                  <a:schemeClr val="bg1"/>
                </a:solidFill>
              </a:rPr>
              <a:t>Sui pazienti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0A69E46-FF0B-5A55-9F5F-84AC15F2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74" y="1531748"/>
            <a:ext cx="7889667" cy="4869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2480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95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550AF-3EF2-3FA0-C7AE-AF581EAC127B}"/>
              </a:ext>
            </a:extLst>
          </p:cNvPr>
          <p:cNvSpPr txBox="1"/>
          <p:nvPr/>
        </p:nvSpPr>
        <p:spPr>
          <a:xfrm>
            <a:off x="2481809" y="1951672"/>
            <a:ext cx="6871915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cap="all" dirty="0">
                <a:solidFill>
                  <a:prstClr val="black"/>
                </a:solidFill>
                <a:latin typeface="Century Gothic" panose="020B0502020202020204"/>
              </a:rPr>
              <a:t>GRAZIE PER L’attenzione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04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>
                <a:lumMod val="95000"/>
              </a:schemeClr>
            </a:gs>
            <a:gs pos="100000">
              <a:schemeClr val="tx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3BA919-14CF-80A8-B3D5-25C14D0365F0}"/>
              </a:ext>
            </a:extLst>
          </p:cNvPr>
          <p:cNvSpPr txBox="1">
            <a:spLocks/>
          </p:cNvSpPr>
          <p:nvPr/>
        </p:nvSpPr>
        <p:spPr>
          <a:xfrm>
            <a:off x="4090507" y="764373"/>
            <a:ext cx="7434070" cy="1474330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DUPLICE 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88578C-B941-5E0F-E2F5-C7D3F679094F}"/>
              </a:ext>
            </a:extLst>
          </p:cNvPr>
          <p:cNvSpPr txBox="1">
            <a:spLocks/>
          </p:cNvSpPr>
          <p:nvPr/>
        </p:nvSpPr>
        <p:spPr>
          <a:xfrm>
            <a:off x="261361" y="2559418"/>
            <a:ext cx="9906095" cy="385299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2400" dirty="0">
                <a:solidFill>
                  <a:schemeClr val="bg1"/>
                </a:solidFill>
              </a:rPr>
              <a:t>Quantificare l’impatto medio della sola metilazione sulle pathway biologiche. 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chemeClr val="bg1"/>
                </a:solidFill>
              </a:rPr>
              <a:t>Studiare come i valori delle alterazioni ottenute possano condurre all’individuazione di casi in cui il tumore agisce in maniera più o meno letale.</a:t>
            </a:r>
          </a:p>
        </p:txBody>
      </p:sp>
    </p:spTree>
    <p:extLst>
      <p:ext uri="{BB962C8B-B14F-4D97-AF65-F5344CB8AC3E}">
        <p14:creationId xmlns:p14="http://schemas.microsoft.com/office/powerpoint/2010/main" val="3798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81000">
              <a:schemeClr val="tx1">
                <a:lumMod val="95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43C0D80-089C-346E-A9FE-82A704CF4E6E}"/>
              </a:ext>
            </a:extLst>
          </p:cNvPr>
          <p:cNvSpPr txBox="1">
            <a:spLocks/>
          </p:cNvSpPr>
          <p:nvPr/>
        </p:nvSpPr>
        <p:spPr>
          <a:xfrm>
            <a:off x="0" y="161057"/>
            <a:ext cx="7434070" cy="1474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1036330-31B7-4749-3C40-D9AE6361828A}"/>
              </a:ext>
            </a:extLst>
          </p:cNvPr>
          <p:cNvSpPr txBox="1"/>
          <p:nvPr/>
        </p:nvSpPr>
        <p:spPr>
          <a:xfrm>
            <a:off x="3597528" y="235132"/>
            <a:ext cx="3836540" cy="461665"/>
          </a:xfrm>
          <a:prstGeom prst="rect">
            <a:avLst/>
          </a:prstGeom>
          <a:solidFill>
            <a:srgbClr val="0466C8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2400" dirty="0"/>
              <a:t>Preparazione dei dati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39D757D7-D669-C515-CA7A-7928B68CE6BE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515798" y="696797"/>
            <a:ext cx="0" cy="282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B66C9C-664A-F36A-659A-D7CA2AB87F5C}"/>
              </a:ext>
            </a:extLst>
          </p:cNvPr>
          <p:cNvSpPr txBox="1"/>
          <p:nvPr/>
        </p:nvSpPr>
        <p:spPr>
          <a:xfrm>
            <a:off x="3597528" y="979775"/>
            <a:ext cx="3836540" cy="830997"/>
          </a:xfrm>
          <a:prstGeom prst="rect">
            <a:avLst/>
          </a:prstGeom>
          <a:solidFill>
            <a:srgbClr val="0353A4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2400" dirty="0" err="1"/>
              <a:t>Differential</a:t>
            </a:r>
            <a:r>
              <a:rPr lang="it-IT" sz="2400" dirty="0"/>
              <a:t> Gene </a:t>
            </a:r>
            <a:r>
              <a:rPr lang="it-IT" sz="2400" dirty="0" err="1"/>
              <a:t>Expression</a:t>
            </a:r>
            <a:r>
              <a:rPr lang="it-IT" sz="2400" dirty="0"/>
              <a:t> Analysis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8679D49-2CEF-D202-0468-708DC1A20232}"/>
              </a:ext>
            </a:extLst>
          </p:cNvPr>
          <p:cNvSpPr txBox="1"/>
          <p:nvPr/>
        </p:nvSpPr>
        <p:spPr>
          <a:xfrm>
            <a:off x="3597527" y="3985867"/>
            <a:ext cx="3836541" cy="646331"/>
          </a:xfrm>
          <a:prstGeom prst="rect">
            <a:avLst/>
          </a:prstGeom>
          <a:solidFill>
            <a:srgbClr val="001845"/>
          </a:solidFill>
        </p:spPr>
        <p:txBody>
          <a:bodyPr wrap="square">
            <a:spAutoFit/>
          </a:bodyPr>
          <a:lstStyle/>
          <a:p>
            <a:pPr algn="ctr"/>
            <a:r>
              <a:rPr lang="it-IT" dirty="0"/>
              <a:t>Simulazioni delle alterazioni nelle Pathway biologiche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0C3485-A2D4-53C0-5CCE-C90D5967A4F5}"/>
              </a:ext>
            </a:extLst>
          </p:cNvPr>
          <p:cNvCxnSpPr>
            <a:cxnSpLocks/>
            <a:stCxn id="9" idx="2"/>
            <a:endCxn id="37" idx="0"/>
          </p:cNvCxnSpPr>
          <p:nvPr/>
        </p:nvCxnSpPr>
        <p:spPr>
          <a:xfrm>
            <a:off x="5515798" y="1810772"/>
            <a:ext cx="0" cy="264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76BA500-A0D1-F85F-C120-A23257491F7E}"/>
              </a:ext>
            </a:extLst>
          </p:cNvPr>
          <p:cNvSpPr txBox="1"/>
          <p:nvPr/>
        </p:nvSpPr>
        <p:spPr>
          <a:xfrm>
            <a:off x="3597527" y="4847174"/>
            <a:ext cx="3836541" cy="400110"/>
          </a:xfrm>
          <a:prstGeom prst="rect">
            <a:avLst/>
          </a:prstGeom>
          <a:solidFill>
            <a:srgbClr val="001233"/>
          </a:solidFill>
        </p:spPr>
        <p:txBody>
          <a:bodyPr wrap="square">
            <a:spAutoFit/>
          </a:bodyPr>
          <a:lstStyle/>
          <a:p>
            <a:pPr algn="ctr"/>
            <a:r>
              <a:rPr lang="it-IT" sz="2000" dirty="0"/>
              <a:t>Clustering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706BB998-5EDA-C1F5-7AF1-269C7FB0F2A8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5515798" y="4632198"/>
            <a:ext cx="0" cy="214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7B7A94A-7D01-2F26-C278-D2E36E667E49}"/>
              </a:ext>
            </a:extLst>
          </p:cNvPr>
          <p:cNvSpPr txBox="1"/>
          <p:nvPr/>
        </p:nvSpPr>
        <p:spPr>
          <a:xfrm>
            <a:off x="3597528" y="2075623"/>
            <a:ext cx="3836540" cy="461665"/>
          </a:xfrm>
          <a:prstGeom prst="rect">
            <a:avLst/>
          </a:prstGeom>
          <a:solidFill>
            <a:srgbClr val="023E7D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2400" dirty="0"/>
              <a:t>Focus su geni metilati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9BAD7EA-C73D-252B-FD86-03CD863F4DF9}"/>
              </a:ext>
            </a:extLst>
          </p:cNvPr>
          <p:cNvSpPr txBox="1"/>
          <p:nvPr/>
        </p:nvSpPr>
        <p:spPr>
          <a:xfrm>
            <a:off x="3597528" y="2871796"/>
            <a:ext cx="3836540" cy="830997"/>
          </a:xfrm>
          <a:prstGeom prst="rect">
            <a:avLst/>
          </a:prstGeom>
          <a:solidFill>
            <a:srgbClr val="002855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2400" dirty="0"/>
              <a:t>Classificazione dei geni per paziente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5F9C89D4-1779-2A3E-49A7-BE0DA59DD22E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5515798" y="2537288"/>
            <a:ext cx="0" cy="33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86B30E2-EF32-6530-5C35-B764DD5551D2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>
            <a:off x="5515798" y="3702793"/>
            <a:ext cx="0" cy="283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2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95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3E1898F-244C-1092-5DA1-81396F90ED23}"/>
              </a:ext>
            </a:extLst>
          </p:cNvPr>
          <p:cNvSpPr txBox="1">
            <a:spLocks/>
          </p:cNvSpPr>
          <p:nvPr/>
        </p:nvSpPr>
        <p:spPr>
          <a:xfrm>
            <a:off x="0" y="161057"/>
            <a:ext cx="7434070" cy="1474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RISULTATI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FBFB4C-8B50-6D26-ED28-98602B09A197}"/>
              </a:ext>
            </a:extLst>
          </p:cNvPr>
          <p:cNvSpPr txBox="1"/>
          <p:nvPr/>
        </p:nvSpPr>
        <p:spPr>
          <a:xfrm>
            <a:off x="444617" y="1191237"/>
            <a:ext cx="8892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Considerando tutti i passaggi che compongono la pipeline effettuata, si possono trarre risultati da tre fasi distinte: </a:t>
            </a:r>
          </a:p>
          <a:p>
            <a:pPr marL="342900" indent="-342900"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Dall’analisi dei geni </a:t>
            </a:r>
            <a:r>
              <a:rPr lang="it-IT" sz="2400" dirty="0" err="1">
                <a:solidFill>
                  <a:schemeClr val="bg1"/>
                </a:solidFill>
              </a:rPr>
              <a:t>differenzialmente</a:t>
            </a:r>
            <a:r>
              <a:rPr lang="it-IT" sz="2400" dirty="0">
                <a:solidFill>
                  <a:schemeClr val="bg1"/>
                </a:solidFill>
              </a:rPr>
              <a:t> espressi. </a:t>
            </a:r>
          </a:p>
          <a:p>
            <a:pPr marL="342900" indent="-342900"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Dalla simulazione delle perturbazioni delle pathway. </a:t>
            </a:r>
          </a:p>
          <a:p>
            <a:pPr marL="342900" indent="-342900"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Dal clustering per valutare differenze, in termini di sopravvivenza dei pazienti, tra le partizioni ottenute.</a:t>
            </a:r>
          </a:p>
        </p:txBody>
      </p:sp>
    </p:spTree>
    <p:extLst>
      <p:ext uri="{BB962C8B-B14F-4D97-AF65-F5344CB8AC3E}">
        <p14:creationId xmlns:p14="http://schemas.microsoft.com/office/powerpoint/2010/main" val="41008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95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3E1898F-244C-1092-5DA1-81396F90ED23}"/>
              </a:ext>
            </a:extLst>
          </p:cNvPr>
          <p:cNvSpPr txBox="1">
            <a:spLocks/>
          </p:cNvSpPr>
          <p:nvPr/>
        </p:nvSpPr>
        <p:spPr>
          <a:xfrm>
            <a:off x="0" y="161057"/>
            <a:ext cx="7434070" cy="1474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13B84DDC-54E8-41AC-091E-DE8BCB09B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203291"/>
              </p:ext>
            </p:extLst>
          </p:nvPr>
        </p:nvGraphicFramePr>
        <p:xfrm>
          <a:off x="2061029" y="1116149"/>
          <a:ext cx="690943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355">
                  <a:extLst>
                    <a:ext uri="{9D8B030D-6E8A-4147-A177-3AD203B41FA5}">
                      <a16:colId xmlns:a16="http://schemas.microsoft.com/office/drawing/2014/main" val="1808634124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35316564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48601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390065"/>
                    </a:ext>
                  </a:extLst>
                </a:gridCol>
              </a:tblGrid>
              <a:tr h="190620">
                <a:tc>
                  <a:txBody>
                    <a:bodyPr/>
                    <a:lstStyle/>
                    <a:p>
                      <a:r>
                        <a:rPr lang="it-IT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logFC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AveExpr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 - 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SCARA5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-3664.73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596.05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3.031666e-123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1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CLEC3B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-3077.50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601.28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1.765056e-104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6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-62672.89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9997.87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5.744043e-98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PKIB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-5756.64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1088.82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8.386631e-96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6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CHP2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-17794.42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3232.77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2.923888e-91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3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SLC4A4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-13009.49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2237.85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1.273487e-89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2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METTL7A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-8306.50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3072.84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7.601150e-89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C2orf88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-4751.47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985.65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7.133877e-87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6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LDHD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-3335.28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844.60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6.694824e-83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3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ADAMDEC1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-11608.99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2513.01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1.431165e-82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1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5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95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3E1898F-244C-1092-5DA1-81396F90ED23}"/>
              </a:ext>
            </a:extLst>
          </p:cNvPr>
          <p:cNvSpPr txBox="1">
            <a:spLocks/>
          </p:cNvSpPr>
          <p:nvPr/>
        </p:nvSpPr>
        <p:spPr>
          <a:xfrm>
            <a:off x="0" y="161057"/>
            <a:ext cx="7434070" cy="1474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RISULTATI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13B84DDC-54E8-41AC-091E-DE8BCB09B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487746"/>
              </p:ext>
            </p:extLst>
          </p:nvPr>
        </p:nvGraphicFramePr>
        <p:xfrm>
          <a:off x="1100821" y="1735787"/>
          <a:ext cx="96520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1543">
                  <a:extLst>
                    <a:ext uri="{9D8B030D-6E8A-4147-A177-3AD203B41FA5}">
                      <a16:colId xmlns:a16="http://schemas.microsoft.com/office/drawing/2014/main" val="1808634124"/>
                    </a:ext>
                  </a:extLst>
                </a:gridCol>
                <a:gridCol w="4020458">
                  <a:extLst>
                    <a:ext uri="{9D8B030D-6E8A-4147-A177-3AD203B41FA5}">
                      <a16:colId xmlns:a16="http://schemas.microsoft.com/office/drawing/2014/main" val="3531656447"/>
                    </a:ext>
                  </a:extLst>
                </a:gridCol>
              </a:tblGrid>
              <a:tr h="254221">
                <a:tc>
                  <a:txBody>
                    <a:bodyPr/>
                    <a:lstStyle/>
                    <a:p>
                      <a:r>
                        <a:rPr lang="it-IT" dirty="0"/>
                        <a:t>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Average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Perturbation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1606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r>
                        <a:rPr lang="en-US" dirty="0"/>
                        <a:t>Growth hormone synthesis, secretion and action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18329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r>
                        <a:rPr lang="it-IT" dirty="0" err="1"/>
                        <a:t>Oxytocin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signaling</a:t>
                      </a:r>
                      <a:r>
                        <a:rPr lang="it-IT" dirty="0"/>
                        <a:t> 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21.80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62181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r>
                        <a:rPr lang="it-IT" dirty="0"/>
                        <a:t>TGF-beta </a:t>
                      </a:r>
                      <a:r>
                        <a:rPr lang="it-IT" dirty="0" err="1"/>
                        <a:t>signaling</a:t>
                      </a:r>
                      <a:r>
                        <a:rPr lang="it-IT" dirty="0"/>
                        <a:t> 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2005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r>
                        <a:rPr lang="it-IT" dirty="0"/>
                        <a:t>cGMP-PKG </a:t>
                      </a:r>
                      <a:r>
                        <a:rPr lang="it-IT" dirty="0" err="1"/>
                        <a:t>signaling</a:t>
                      </a:r>
                      <a:r>
                        <a:rPr lang="it-IT" dirty="0"/>
                        <a:t> 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17.55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65179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r>
                        <a:rPr lang="it-IT" dirty="0"/>
                        <a:t>MAPK </a:t>
                      </a:r>
                      <a:r>
                        <a:rPr lang="it-IT" dirty="0" err="1"/>
                        <a:t>signaling</a:t>
                      </a:r>
                      <a:r>
                        <a:rPr lang="it-IT" dirty="0"/>
                        <a:t> 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17.03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36244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r>
                        <a:rPr lang="it-IT" dirty="0" err="1"/>
                        <a:t>Platelet</a:t>
                      </a:r>
                      <a:r>
                        <a:rPr lang="it-IT" dirty="0"/>
                        <a:t>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15.17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2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9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95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3E1898F-244C-1092-5DA1-81396F90ED23}"/>
              </a:ext>
            </a:extLst>
          </p:cNvPr>
          <p:cNvSpPr txBox="1">
            <a:spLocks/>
          </p:cNvSpPr>
          <p:nvPr/>
        </p:nvSpPr>
        <p:spPr>
          <a:xfrm>
            <a:off x="0" y="161057"/>
            <a:ext cx="7434070" cy="1474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RISULTATI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D68CFA-BF98-18C3-9AD2-03A505832AAB}"/>
              </a:ext>
            </a:extLst>
          </p:cNvPr>
          <p:cNvSpPr txBox="1"/>
          <p:nvPr/>
        </p:nvSpPr>
        <p:spPr>
          <a:xfrm>
            <a:off x="355106" y="1434517"/>
            <a:ext cx="96697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Sono stati applicati diversi approcci di clustering: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Clustering partizionale (k-</a:t>
            </a:r>
            <a:r>
              <a:rPr lang="it-IT" dirty="0" err="1">
                <a:solidFill>
                  <a:schemeClr val="bg1"/>
                </a:solidFill>
              </a:rPr>
              <a:t>means</a:t>
            </a:r>
            <a:r>
              <a:rPr lang="it-IT" dirty="0">
                <a:solidFill>
                  <a:schemeClr val="bg1"/>
                </a:solidFill>
              </a:rPr>
              <a:t>) sull’Activity Score degli endpoints.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Clustering gerarchico sull’Activity Score degli endpoints.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Clustering gerarchico sull’Activity Score delle pathways.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Clustering gerarchico sul valore di perturbazione degli endpoints (Pearson).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Clustering gerarchico sul valore di perturbazione degli endpoints (</a:t>
            </a:r>
            <a:r>
              <a:rPr lang="it-IT" dirty="0" err="1">
                <a:solidFill>
                  <a:schemeClr val="bg1"/>
                </a:solidFill>
              </a:rPr>
              <a:t>Spearman</a:t>
            </a:r>
            <a:r>
              <a:rPr lang="it-IT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Clustering gerarchico sui valori di perturbazione delle pathway.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6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95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13B84DDC-54E8-41AC-091E-DE8BCB09B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44011"/>
              </p:ext>
            </p:extLst>
          </p:nvPr>
        </p:nvGraphicFramePr>
        <p:xfrm>
          <a:off x="1095828" y="2155168"/>
          <a:ext cx="9564915" cy="226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506">
                  <a:extLst>
                    <a:ext uri="{9D8B030D-6E8A-4147-A177-3AD203B41FA5}">
                      <a16:colId xmlns:a16="http://schemas.microsoft.com/office/drawing/2014/main" val="1808634124"/>
                    </a:ext>
                  </a:extLst>
                </a:gridCol>
                <a:gridCol w="2659406">
                  <a:extLst>
                    <a:ext uri="{9D8B030D-6E8A-4147-A177-3AD203B41FA5}">
                      <a16:colId xmlns:a16="http://schemas.microsoft.com/office/drawing/2014/main" val="3995765000"/>
                    </a:ext>
                  </a:extLst>
                </a:gridCol>
                <a:gridCol w="2540518">
                  <a:extLst>
                    <a:ext uri="{9D8B030D-6E8A-4147-A177-3AD203B41FA5}">
                      <a16:colId xmlns:a16="http://schemas.microsoft.com/office/drawing/2014/main" val="4033102437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3531656447"/>
                    </a:ext>
                  </a:extLst>
                </a:gridCol>
              </a:tblGrid>
              <a:tr h="835931">
                <a:tc>
                  <a:txBody>
                    <a:bodyPr/>
                    <a:lstStyle/>
                    <a:p>
                      <a:r>
                        <a:rPr lang="it-IT"/>
                        <a:t>Gruppo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Media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Deviazione standard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Dimensione gruppo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1606"/>
                  </a:ext>
                </a:extLst>
              </a:tr>
              <a:tr h="477675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183.71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18329"/>
                  </a:ext>
                </a:extLst>
              </a:tr>
              <a:tr h="477675"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776.30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694.09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62181"/>
                  </a:ext>
                </a:extLst>
              </a:tr>
              <a:tr h="477675">
                <a:tc>
                  <a:txBody>
                    <a:bodyPr/>
                    <a:lstStyle/>
                    <a:p>
                      <a:r>
                        <a:rPr lang="it-IT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846.91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822.10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200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550AF-3EF2-3FA0-C7AE-AF581EAC127B}"/>
              </a:ext>
            </a:extLst>
          </p:cNvPr>
          <p:cNvSpPr txBox="1"/>
          <p:nvPr/>
        </p:nvSpPr>
        <p:spPr>
          <a:xfrm>
            <a:off x="116114" y="161057"/>
            <a:ext cx="452845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Media e dispersione della SOPRAVVIVENZA NEI GRUPPI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EE3E34-5CC6-08E5-E9B5-7AB0503E26D8}"/>
              </a:ext>
            </a:extLst>
          </p:cNvPr>
          <p:cNvSpPr txBox="1"/>
          <p:nvPr/>
        </p:nvSpPr>
        <p:spPr>
          <a:xfrm>
            <a:off x="1095827" y="1501822"/>
            <a:ext cx="956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chemeClr val="bg1"/>
                </a:solidFill>
              </a:rPr>
              <a:t>Clustering gerarchico sul valore di perturbazione degli endpoints.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6612B0-9C79-EEAF-2FF2-E1312B1CF328}"/>
              </a:ext>
            </a:extLst>
          </p:cNvPr>
          <p:cNvSpPr txBox="1"/>
          <p:nvPr/>
        </p:nvSpPr>
        <p:spPr>
          <a:xfrm>
            <a:off x="2692401" y="4424124"/>
            <a:ext cx="680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Distanza calcolata a partire dalla correlazione di Pearson.</a:t>
            </a:r>
          </a:p>
        </p:txBody>
      </p:sp>
    </p:spTree>
    <p:extLst>
      <p:ext uri="{BB962C8B-B14F-4D97-AF65-F5344CB8AC3E}">
        <p14:creationId xmlns:p14="http://schemas.microsoft.com/office/powerpoint/2010/main" val="335135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95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550AF-3EF2-3FA0-C7AE-AF581EAC127B}"/>
              </a:ext>
            </a:extLst>
          </p:cNvPr>
          <p:cNvSpPr txBox="1"/>
          <p:nvPr/>
        </p:nvSpPr>
        <p:spPr>
          <a:xfrm>
            <a:off x="116114" y="161057"/>
            <a:ext cx="452845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Media e dispersione della SOPRAVVIVENZA NEI GRUPPI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8EB0A0-D102-417B-B6B9-473625B5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01" y="1474093"/>
            <a:ext cx="7667540" cy="473196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986551955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616_TF67670762.potx" id="{D5D0ADDD-A8F1-4302-80F9-14EE49A1A795}" vid="{8EB8964E-76C8-471A-8301-62B7AA7F782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 Scia di vapore</Template>
  <TotalTime>1117</TotalTime>
  <Words>445</Words>
  <Application>Microsoft Office PowerPoint</Application>
  <PresentationFormat>Widescreen</PresentationFormat>
  <Paragraphs>153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Scia di vapore</vt:lpstr>
      <vt:lpstr>Analisi e valutazione dell’impatto della metilazione sulle pathway biologiche in pazienti affetti da cancro al colon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e valutazione dell’impatto della metilazione sulle pathway biologiche in pazienti affetti da cancro al colon </dc:title>
  <dc:creator>LORENZO MODICA</dc:creator>
  <cp:lastModifiedBy>LORENZO MODICA</cp:lastModifiedBy>
  <cp:revision>11</cp:revision>
  <dcterms:created xsi:type="dcterms:W3CDTF">2022-09-24T16:25:26Z</dcterms:created>
  <dcterms:modified xsi:type="dcterms:W3CDTF">2022-09-29T07:21:26Z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