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orient="horz" pos="647" userDrawn="1">
          <p15:clr>
            <a:srgbClr val="A4A3A4"/>
          </p15:clr>
        </p15:guide>
        <p15:guide id="3" orient="horz" pos="3813" userDrawn="1">
          <p15:clr>
            <a:srgbClr val="A4A3A4"/>
          </p15:clr>
        </p15:guide>
        <p15:guide id="4" orient="horz" pos="1089" userDrawn="1">
          <p15:clr>
            <a:srgbClr val="A4A3A4"/>
          </p15:clr>
        </p15:guide>
        <p15:guide id="5" orient="horz" pos="1204" userDrawn="1">
          <p15:clr>
            <a:srgbClr val="A4A3A4"/>
          </p15:clr>
        </p15:guide>
        <p15:guide id="6" orient="horz" pos="390" userDrawn="1">
          <p15:clr>
            <a:srgbClr val="A4A3A4"/>
          </p15:clr>
        </p15:guide>
        <p15:guide id="7" orient="horz" pos="4069" userDrawn="1">
          <p15:clr>
            <a:srgbClr val="A4A3A4"/>
          </p15:clr>
        </p15:guide>
        <p15:guide id="8" orient="horz" pos="4200" userDrawn="1">
          <p15:clr>
            <a:srgbClr val="A4A3A4"/>
          </p15:clr>
        </p15:guide>
        <p15:guide id="9" orient="horz" pos="1982" userDrawn="1">
          <p15:clr>
            <a:srgbClr val="A4A3A4"/>
          </p15:clr>
        </p15:guide>
        <p15:guide id="10" orient="horz" pos="1778" userDrawn="1">
          <p15:clr>
            <a:srgbClr val="A4A3A4"/>
          </p15:clr>
        </p15:guide>
        <p15:guide id="11" orient="horz" pos="279" userDrawn="1">
          <p15:clr>
            <a:srgbClr val="A4A3A4"/>
          </p15:clr>
        </p15:guide>
        <p15:guide id="12" orient="horz" pos="1416" userDrawn="1">
          <p15:clr>
            <a:srgbClr val="A4A3A4"/>
          </p15:clr>
        </p15:guide>
        <p15:guide id="13" orient="horz" pos="806" userDrawn="1">
          <p15:clr>
            <a:srgbClr val="A4A3A4"/>
          </p15:clr>
        </p15:guide>
        <p15:guide id="14" orient="horz" pos="3917" userDrawn="1">
          <p15:clr>
            <a:srgbClr val="A4A3A4"/>
          </p15:clr>
        </p15:guide>
        <p15:guide id="15" orient="horz" pos="4206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47" userDrawn="1">
          <p15:clr>
            <a:srgbClr val="A4A3A4"/>
          </p15:clr>
        </p15:guide>
        <p15:guide id="18" pos="7331" userDrawn="1">
          <p15:clr>
            <a:srgbClr val="A4A3A4"/>
          </p15:clr>
        </p15:guide>
        <p15:guide id="19" pos="3900" userDrawn="1">
          <p15:clr>
            <a:srgbClr val="A4A3A4"/>
          </p15:clr>
        </p15:guide>
        <p15:guide id="20" pos="3776" userDrawn="1">
          <p15:clr>
            <a:srgbClr val="A4A3A4"/>
          </p15:clr>
        </p15:guide>
        <p15:guide id="21" pos="3607" userDrawn="1">
          <p15:clr>
            <a:srgbClr val="A4A3A4"/>
          </p15:clr>
        </p15:guide>
        <p15:guide id="22" pos="4070" userDrawn="1">
          <p15:clr>
            <a:srgbClr val="A4A3A4"/>
          </p15:clr>
        </p15:guide>
        <p15:guide id="23" pos="3422" userDrawn="1">
          <p15:clr>
            <a:srgbClr val="A4A3A4"/>
          </p15:clr>
        </p15:guide>
        <p15:guide id="24" pos="4255" userDrawn="1">
          <p15:clr>
            <a:srgbClr val="A4A3A4"/>
          </p15:clr>
        </p15:guide>
        <p15:guide id="25" pos="6717" userDrawn="1">
          <p15:clr>
            <a:srgbClr val="A4A3A4"/>
          </p15:clr>
        </p15:guide>
        <p15:guide id="26" pos="341" userDrawn="1">
          <p15:clr>
            <a:srgbClr val="A4A3A4"/>
          </p15:clr>
        </p15:guide>
        <p15:guide id="27" pos="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AA48"/>
    <a:srgbClr val="FF9300"/>
    <a:srgbClr val="23262A"/>
    <a:srgbClr val="24262A"/>
    <a:srgbClr val="454545"/>
    <a:srgbClr val="9437FF"/>
    <a:srgbClr val="9C97FF"/>
    <a:srgbClr val="76D6FF"/>
    <a:srgbClr val="005CB9"/>
    <a:srgbClr val="F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6" autoAdjust="0"/>
    <p:restoredTop sz="9787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872" y="184"/>
      </p:cViewPr>
      <p:guideLst>
        <p:guide orient="horz" pos="168"/>
        <p:guide orient="horz" pos="647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orient="horz" pos="1982"/>
        <p:guide orient="horz" pos="1778"/>
        <p:guide orient="horz" pos="279"/>
        <p:guide orient="horz" pos="1416"/>
        <p:guide orient="horz" pos="806"/>
        <p:guide orient="horz" pos="3917"/>
        <p:guide orient="horz" pos="4206"/>
        <p:guide pos="3839"/>
        <p:guide pos="347"/>
        <p:guide pos="7331"/>
        <p:guide pos="3900"/>
        <p:guide pos="3776"/>
        <p:guide pos="3607"/>
        <p:guide pos="4070"/>
        <p:guide pos="3422"/>
        <p:guide pos="4255"/>
        <p:guide pos="6717"/>
        <p:guide pos="341"/>
        <p:guide pos="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2/23/17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31" y="1627633"/>
            <a:ext cx="11126704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" y="6232418"/>
            <a:ext cx="1472178" cy="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327" y="551747"/>
            <a:ext cx="11133308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70" y="1630680"/>
            <a:ext cx="1015537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95" indent="-182559" algn="l" defTabSz="914378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41" indent="-195259" algn="l" defTabSz="914378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11" indent="-166684" algn="l" defTabSz="914378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5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-cities-docs.run.aws-usw02-pr.ice.predix.io/" TargetMode="External"/><Relationship Id="rId4" Type="http://schemas.openxmlformats.org/officeDocument/2006/relationships/hyperlink" Target="https://8553482c-1d32-4d38-8597-2e56ab642dd3.predix-uaa.run.asv-pr.ice.predix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7" y="348214"/>
            <a:ext cx="11133308" cy="1021002"/>
          </a:xfrm>
        </p:spPr>
        <p:txBody>
          <a:bodyPr/>
          <a:lstStyle/>
          <a:p>
            <a:r>
              <a:rPr lang="en-US" dirty="0" smtClean="0"/>
              <a:t>Documentation, Security and </a:t>
            </a:r>
            <a:r>
              <a:rPr lang="en-US" dirty="0"/>
              <a:t>Credentials (see postman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7" y="763022"/>
            <a:ext cx="11126704" cy="5313405"/>
          </a:xfrm>
        </p:spPr>
        <p:txBody>
          <a:bodyPr/>
          <a:lstStyle/>
          <a:p>
            <a:r>
              <a:rPr lang="en-US" sz="1800" dirty="0" smtClean="0"/>
              <a:t>Documentation: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ie-cities-docs.run.aws-usw02-pr.ice.predix.io</a:t>
            </a:r>
            <a:r>
              <a:rPr lang="en-US" sz="1400" dirty="0" smtClean="0"/>
              <a:t>   </a:t>
            </a:r>
          </a:p>
          <a:p>
            <a:r>
              <a:rPr lang="en-US" sz="1800" dirty="0" smtClean="0"/>
              <a:t>User Account &amp; Authentication (UAA) </a:t>
            </a:r>
            <a:r>
              <a:rPr lang="en-US" sz="1800" dirty="0"/>
              <a:t>Service </a:t>
            </a:r>
            <a:r>
              <a:rPr lang="en-US" sz="1800" dirty="0" smtClean="0"/>
              <a:t>(</a:t>
            </a:r>
            <a:r>
              <a:rPr lang="en-US" sz="1800" dirty="0"/>
              <a:t>OAuth2):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/>
              <a:t>Base URL: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8553482c-1d32-4d38-8597-2e56ab642dd3.predix-uaa.run.asv-pr.ice.predix.io</a:t>
            </a:r>
            <a:endParaRPr lang="en-US" sz="1400" dirty="0"/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/>
              <a:t>Access token URI: </a:t>
            </a:r>
            <a:r>
              <a:rPr lang="en-US" sz="1400" dirty="0" smtClean="0">
                <a:solidFill>
                  <a:schemeClr val="tx2"/>
                </a:solidFill>
              </a:rPr>
              <a:t>{</a:t>
            </a:r>
            <a:r>
              <a:rPr lang="en-US" sz="1400" dirty="0" err="1" smtClean="0">
                <a:solidFill>
                  <a:schemeClr val="tx2"/>
                </a:solidFill>
              </a:rPr>
              <a:t>baseurl</a:t>
            </a:r>
            <a:r>
              <a:rPr lang="en-US" sz="1400" dirty="0" smtClean="0">
                <a:solidFill>
                  <a:schemeClr val="tx2"/>
                </a:solidFill>
              </a:rPr>
              <a:t>}/</a:t>
            </a:r>
            <a:r>
              <a:rPr lang="en-US" sz="1400" dirty="0" err="1" smtClean="0">
                <a:solidFill>
                  <a:schemeClr val="tx2"/>
                </a:solidFill>
              </a:rPr>
              <a:t>oauth</a:t>
            </a:r>
            <a:r>
              <a:rPr lang="en-US" sz="1400" dirty="0" smtClean="0">
                <a:solidFill>
                  <a:schemeClr val="tx2"/>
                </a:solidFill>
              </a:rPr>
              <a:t>/token</a:t>
            </a:r>
            <a:r>
              <a:rPr lang="en-US" sz="1800" dirty="0"/>
              <a:t> </a:t>
            </a:r>
          </a:p>
          <a:p>
            <a:r>
              <a:rPr lang="en-US" sz="1800" dirty="0" smtClean="0"/>
              <a:t>Client ID / Client Secret: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</a:t>
            </a:r>
            <a:r>
              <a:rPr lang="en-US" sz="1400" dirty="0" smtClean="0">
                <a:solidFill>
                  <a:schemeClr val="tx2"/>
                </a:solidFill>
              </a:rPr>
              <a:t>ackathon </a:t>
            </a:r>
            <a:r>
              <a:rPr lang="en-US" sz="1400" dirty="0">
                <a:solidFill>
                  <a:schemeClr val="tx2"/>
                </a:solidFill>
              </a:rPr>
              <a:t>/ @</a:t>
            </a:r>
            <a:r>
              <a:rPr lang="en-US" sz="1400" dirty="0" smtClean="0">
                <a:solidFill>
                  <a:schemeClr val="tx2"/>
                </a:solidFill>
              </a:rPr>
              <a:t>hackathon</a:t>
            </a:r>
          </a:p>
          <a:p>
            <a:r>
              <a:rPr lang="en-US" sz="1800" dirty="0" smtClean="0"/>
              <a:t>Simple curl command to get a token: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 </a:t>
            </a:r>
            <a:r>
              <a:rPr lang="en-US" sz="1400" i="1" dirty="0" err="1"/>
              <a:t>clientId:clientsecert</a:t>
            </a:r>
            <a:r>
              <a:rPr lang="en-US" sz="1400" i="1" dirty="0"/>
              <a:t> </a:t>
            </a:r>
            <a:r>
              <a:rPr lang="en-US" sz="1400" dirty="0"/>
              <a:t>combination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400" dirty="0" smtClean="0">
                <a:solidFill>
                  <a:schemeClr val="tx2"/>
                </a:solidFill>
              </a:rPr>
              <a:t>aGFja2F0aG9uOkBoYWNrYXRob24</a:t>
            </a:r>
            <a:r>
              <a:rPr lang="en-US" sz="1400" dirty="0">
                <a:solidFill>
                  <a:schemeClr val="tx2"/>
                </a:solidFill>
              </a:rPr>
              <a:t>=</a:t>
            </a:r>
            <a:r>
              <a:rPr lang="en-US" sz="1400" dirty="0"/>
              <a:t> 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curl </a:t>
            </a:r>
            <a:r>
              <a:rPr lang="en-US" sz="1400" dirty="0">
                <a:solidFill>
                  <a:schemeClr val="tx2"/>
                </a:solidFill>
              </a:rPr>
              <a:t>'https://8553482c-1d32-4d38-8597-2e56ab642dd3.predix-uaa.run.asv-pr.ice.predix.io/</a:t>
            </a:r>
            <a:r>
              <a:rPr lang="en-US" sz="1400" dirty="0" err="1">
                <a:solidFill>
                  <a:schemeClr val="tx2"/>
                </a:solidFill>
              </a:rPr>
              <a:t>oauth</a:t>
            </a:r>
            <a:r>
              <a:rPr lang="en-US" sz="1400" dirty="0">
                <a:solidFill>
                  <a:schemeClr val="tx2"/>
                </a:solidFill>
              </a:rPr>
              <a:t>/token'</a:t>
            </a:r>
            <a:r>
              <a:rPr lang="en-US" sz="1400" dirty="0"/>
              <a:t> -H 'Pragma: no-cache' -H 'content-type: application/x-www-form-</a:t>
            </a:r>
            <a:r>
              <a:rPr lang="en-US" sz="1400" dirty="0" err="1"/>
              <a:t>urlencoded</a:t>
            </a:r>
            <a:r>
              <a:rPr lang="en-US" sz="1400" dirty="0"/>
              <a:t>' -H 'Cache-Control: no-cache' -H 'authorization: Basic </a:t>
            </a:r>
            <a:r>
              <a:rPr lang="en-US" sz="1400" dirty="0">
                <a:solidFill>
                  <a:schemeClr val="tx2"/>
                </a:solidFill>
              </a:rPr>
              <a:t>aGFja2F0aG9uOkBoYWNrYXRob24=</a:t>
            </a:r>
            <a:r>
              <a:rPr lang="en-US" sz="1400" dirty="0"/>
              <a:t>' --data </a:t>
            </a:r>
            <a:r>
              <a:rPr lang="en-US" sz="1400" dirty="0" smtClean="0"/>
              <a:t>'</a:t>
            </a:r>
            <a:r>
              <a:rPr lang="en-US" sz="1400" dirty="0" err="1" smtClean="0"/>
              <a:t>client_id</a:t>
            </a:r>
            <a:r>
              <a:rPr lang="en-US" sz="1400" dirty="0" smtClean="0"/>
              <a:t>=</a:t>
            </a:r>
            <a:r>
              <a:rPr lang="en-US" sz="1400" dirty="0" err="1" smtClean="0"/>
              <a:t>hackathon&amp;grant_type</a:t>
            </a:r>
            <a:r>
              <a:rPr lang="en-US" sz="1400" dirty="0" smtClean="0"/>
              <a:t>=</a:t>
            </a:r>
            <a:r>
              <a:rPr lang="en-US" sz="1400" dirty="0" err="1" smtClean="0"/>
              <a:t>client_credentials</a:t>
            </a:r>
            <a:r>
              <a:rPr lang="en-US" sz="1400" dirty="0" smtClean="0"/>
              <a:t>’</a:t>
            </a:r>
          </a:p>
          <a:p>
            <a:r>
              <a:rPr lang="en-US" sz="1800" dirty="0" smtClean="0"/>
              <a:t>Postman files provided: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/>
              <a:t>Postman environment file with all URL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/>
              <a:t>Postman collection file with sample API calls to intelligent Cities APIs</a:t>
            </a:r>
          </a:p>
        </p:txBody>
      </p:sp>
    </p:spTree>
    <p:extLst>
      <p:ext uri="{BB962C8B-B14F-4D97-AF65-F5344CB8AC3E}">
        <p14:creationId xmlns:p14="http://schemas.microsoft.com/office/powerpoint/2010/main" val="19297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_widescreen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accent4"/>
          </a:solidFill>
        </a:ln>
      </a:spPr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PowerPoint_Template_widescreen.potx</Template>
  <TotalTime>60680</TotalTime>
  <Words>41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 Inspira Pitch</vt:lpstr>
      <vt:lpstr>Wingdings</vt:lpstr>
      <vt:lpstr>Arial</vt:lpstr>
      <vt:lpstr>PowerPoint_Template_widescreen</vt:lpstr>
      <vt:lpstr>Documentation, Security and Credentials (see postman files)</vt:lpstr>
    </vt:vector>
  </TitlesOfParts>
  <Manager/>
  <Company>Microsoft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Landor Associates</dc:creator>
  <cp:keywords/>
  <dc:description/>
  <cp:lastModifiedBy>Microsoft Office User</cp:lastModifiedBy>
  <cp:revision>2769</cp:revision>
  <cp:lastPrinted>2016-04-07T17:11:40Z</cp:lastPrinted>
  <dcterms:created xsi:type="dcterms:W3CDTF">2014-04-01T23:46:18Z</dcterms:created>
  <dcterms:modified xsi:type="dcterms:W3CDTF">2017-02-23T23:24:42Z</dcterms:modified>
  <cp:category/>
</cp:coreProperties>
</file>