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7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orient="horz" pos="647" userDrawn="1">
          <p15:clr>
            <a:srgbClr val="A4A3A4"/>
          </p15:clr>
        </p15:guide>
        <p15:guide id="3" orient="horz" pos="3813" userDrawn="1">
          <p15:clr>
            <a:srgbClr val="A4A3A4"/>
          </p15:clr>
        </p15:guide>
        <p15:guide id="4" orient="horz" pos="1089" userDrawn="1">
          <p15:clr>
            <a:srgbClr val="A4A3A4"/>
          </p15:clr>
        </p15:guide>
        <p15:guide id="5" orient="horz" pos="1204" userDrawn="1">
          <p15:clr>
            <a:srgbClr val="A4A3A4"/>
          </p15:clr>
        </p15:guide>
        <p15:guide id="6" orient="horz" pos="390" userDrawn="1">
          <p15:clr>
            <a:srgbClr val="A4A3A4"/>
          </p15:clr>
        </p15:guide>
        <p15:guide id="7" orient="horz" pos="4069" userDrawn="1">
          <p15:clr>
            <a:srgbClr val="A4A3A4"/>
          </p15:clr>
        </p15:guide>
        <p15:guide id="8" orient="horz" pos="4200" userDrawn="1">
          <p15:clr>
            <a:srgbClr val="A4A3A4"/>
          </p15:clr>
        </p15:guide>
        <p15:guide id="9" orient="horz" pos="1982" userDrawn="1">
          <p15:clr>
            <a:srgbClr val="A4A3A4"/>
          </p15:clr>
        </p15:guide>
        <p15:guide id="10" orient="horz" pos="1778" userDrawn="1">
          <p15:clr>
            <a:srgbClr val="A4A3A4"/>
          </p15:clr>
        </p15:guide>
        <p15:guide id="11" orient="horz" pos="279" userDrawn="1">
          <p15:clr>
            <a:srgbClr val="A4A3A4"/>
          </p15:clr>
        </p15:guide>
        <p15:guide id="12" orient="horz" pos="1416" userDrawn="1">
          <p15:clr>
            <a:srgbClr val="A4A3A4"/>
          </p15:clr>
        </p15:guide>
        <p15:guide id="13" orient="horz" pos="806" userDrawn="1">
          <p15:clr>
            <a:srgbClr val="A4A3A4"/>
          </p15:clr>
        </p15:guide>
        <p15:guide id="14" orient="horz" pos="3917" userDrawn="1">
          <p15:clr>
            <a:srgbClr val="A4A3A4"/>
          </p15:clr>
        </p15:guide>
        <p15:guide id="15" orient="horz" pos="4206" userDrawn="1">
          <p15:clr>
            <a:srgbClr val="A4A3A4"/>
          </p15:clr>
        </p15:guide>
        <p15:guide id="16" pos="3839" userDrawn="1">
          <p15:clr>
            <a:srgbClr val="A4A3A4"/>
          </p15:clr>
        </p15:guide>
        <p15:guide id="17" pos="347" userDrawn="1">
          <p15:clr>
            <a:srgbClr val="A4A3A4"/>
          </p15:clr>
        </p15:guide>
        <p15:guide id="18" pos="7331" userDrawn="1">
          <p15:clr>
            <a:srgbClr val="A4A3A4"/>
          </p15:clr>
        </p15:guide>
        <p15:guide id="19" pos="3900" userDrawn="1">
          <p15:clr>
            <a:srgbClr val="A4A3A4"/>
          </p15:clr>
        </p15:guide>
        <p15:guide id="20" pos="3776" userDrawn="1">
          <p15:clr>
            <a:srgbClr val="A4A3A4"/>
          </p15:clr>
        </p15:guide>
        <p15:guide id="21" pos="3607" userDrawn="1">
          <p15:clr>
            <a:srgbClr val="A4A3A4"/>
          </p15:clr>
        </p15:guide>
        <p15:guide id="22" pos="4070" userDrawn="1">
          <p15:clr>
            <a:srgbClr val="A4A3A4"/>
          </p15:clr>
        </p15:guide>
        <p15:guide id="23" pos="3422" userDrawn="1">
          <p15:clr>
            <a:srgbClr val="A4A3A4"/>
          </p15:clr>
        </p15:guide>
        <p15:guide id="24" pos="4255" userDrawn="1">
          <p15:clr>
            <a:srgbClr val="A4A3A4"/>
          </p15:clr>
        </p15:guide>
        <p15:guide id="25" pos="6717" userDrawn="1">
          <p15:clr>
            <a:srgbClr val="A4A3A4"/>
          </p15:clr>
        </p15:guide>
        <p15:guide id="26" pos="341" userDrawn="1">
          <p15:clr>
            <a:srgbClr val="A4A3A4"/>
          </p15:clr>
        </p15:guide>
        <p15:guide id="27" pos="6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AA48"/>
    <a:srgbClr val="FF9300"/>
    <a:srgbClr val="23262A"/>
    <a:srgbClr val="24262A"/>
    <a:srgbClr val="454545"/>
    <a:srgbClr val="9437FF"/>
    <a:srgbClr val="9C97FF"/>
    <a:srgbClr val="76D6FF"/>
    <a:srgbClr val="005CB9"/>
    <a:srgbClr val="F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1" autoAdjust="0"/>
    <p:restoredTop sz="97871" autoAdjust="0"/>
  </p:normalViewPr>
  <p:slideViewPr>
    <p:cSldViewPr snapToGrid="0" snapToObjects="1" showGuides="1">
      <p:cViewPr varScale="1">
        <p:scale>
          <a:sx n="159" d="100"/>
          <a:sy n="159" d="100"/>
        </p:scale>
        <p:origin x="1080" y="192"/>
      </p:cViewPr>
      <p:guideLst>
        <p:guide orient="horz" pos="168"/>
        <p:guide orient="horz" pos="647"/>
        <p:guide orient="horz" pos="3813"/>
        <p:guide orient="horz" pos="1089"/>
        <p:guide orient="horz" pos="1204"/>
        <p:guide orient="horz" pos="390"/>
        <p:guide orient="horz" pos="4069"/>
        <p:guide orient="horz" pos="4200"/>
        <p:guide orient="horz" pos="1982"/>
        <p:guide orient="horz" pos="1778"/>
        <p:guide orient="horz" pos="279"/>
        <p:guide orient="horz" pos="1416"/>
        <p:guide orient="horz" pos="806"/>
        <p:guide orient="horz" pos="3917"/>
        <p:guide orient="horz" pos="4206"/>
        <p:guide pos="3839"/>
        <p:guide pos="347"/>
        <p:guide pos="7331"/>
        <p:guide pos="3900"/>
        <p:guide pos="3776"/>
        <p:guide pos="3607"/>
        <p:guide pos="4070"/>
        <p:guide pos="3422"/>
        <p:guide pos="4255"/>
        <p:guide pos="6717"/>
        <p:guide pos="341"/>
        <p:guide pos="6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-1781" y="-8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C3E89-CDC9-40B8-A177-697B01EC3FE7}" type="datetimeFigureOut">
              <a:rPr lang="en-US" smtClean="0">
                <a:solidFill>
                  <a:srgbClr val="898989"/>
                </a:solidFill>
              </a:rPr>
              <a:t>2/24/17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8EDC2-A989-4428-AAC6-FEBE43932169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32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3C0586E-364E-4372-80AA-1C929B9BCABF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A55B9BF-99C7-425D-A1C7-4E0B88716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4488" indent="-171450" algn="l" defTabSz="914400" rtl="0" eaLnBrk="1" latinLnBrk="0" hangingPunct="1">
      <a:buFont typeface="GE Inspira Pitch" panose="020F0603030400020203" pitchFamily="34" charset="0"/>
      <a:buChar char="–"/>
      <a:tabLst>
        <a:tab pos="403225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1627633"/>
            <a:ext cx="11126704" cy="434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15" y="6232418"/>
            <a:ext cx="1472178" cy="4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7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327" y="551747"/>
            <a:ext cx="11133308" cy="10210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870" y="1630680"/>
            <a:ext cx="10155370" cy="44376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95" indent="-182559" algn="l" defTabSz="914378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400041" indent="-195259" algn="l" defTabSz="914378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611" indent="-166684" algn="l" defTabSz="914378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5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5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5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5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5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5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e-cities-docs.run.aws-usw02-pr.ice.predix.io/" TargetMode="External"/><Relationship Id="rId3" Type="http://schemas.openxmlformats.org/officeDocument/2006/relationships/hyperlink" Target="https://8553482c-1d32-4d38-8597-2e56ab642dd3.predix-uaa.run.asv-pr.ice.predix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Documentation, Security and </a:t>
            </a:r>
            <a:r>
              <a:rPr lang="en-US" dirty="0"/>
              <a:t>Credentials (see postman files)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1178494"/>
            <a:ext cx="11126704" cy="5313405"/>
          </a:xfrm>
        </p:spPr>
        <p:txBody>
          <a:bodyPr/>
          <a:lstStyle/>
          <a:p>
            <a:r>
              <a:rPr lang="en-US" sz="1600" dirty="0" smtClean="0"/>
              <a:t>Documentation: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ie-cities-docs.run.aws-usw02-pr.ice.predix.io</a:t>
            </a:r>
            <a:r>
              <a:rPr lang="en-US" sz="1400" dirty="0" smtClean="0"/>
              <a:t>   </a:t>
            </a:r>
          </a:p>
          <a:p>
            <a:r>
              <a:rPr lang="en-US" sz="1600" dirty="0" err="1" smtClean="0"/>
              <a:t>Websocket</a:t>
            </a:r>
            <a:r>
              <a:rPr lang="en-US" sz="1600" dirty="0" smtClean="0"/>
              <a:t> URL: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400" dirty="0" err="1" smtClean="0">
                <a:solidFill>
                  <a:schemeClr val="tx2"/>
                </a:solidFill>
              </a:rPr>
              <a:t>wss</a:t>
            </a:r>
            <a:r>
              <a:rPr lang="en-US" sz="1400" dirty="0" smtClean="0">
                <a:solidFill>
                  <a:schemeClr val="tx2"/>
                </a:solidFill>
              </a:rPr>
              <a:t>://</a:t>
            </a:r>
            <a:r>
              <a:rPr lang="en-US" sz="1400" dirty="0" err="1" smtClean="0">
                <a:solidFill>
                  <a:schemeClr val="tx2"/>
                </a:solidFill>
              </a:rPr>
              <a:t>ie</a:t>
            </a:r>
            <a:r>
              <a:rPr lang="en-US" sz="1400" dirty="0" smtClean="0">
                <a:solidFill>
                  <a:schemeClr val="tx2"/>
                </a:solidFill>
              </a:rPr>
              <a:t>-cities-</a:t>
            </a:r>
            <a:r>
              <a:rPr lang="en-US" sz="1400" dirty="0" err="1" smtClean="0">
                <a:solidFill>
                  <a:schemeClr val="tx2"/>
                </a:solidFill>
              </a:rPr>
              <a:t>websocket.run.asv</a:t>
            </a:r>
            <a:r>
              <a:rPr lang="en-US" sz="1400" dirty="0" smtClean="0">
                <a:solidFill>
                  <a:schemeClr val="tx2"/>
                </a:solidFill>
              </a:rPr>
              <a:t>-</a:t>
            </a:r>
            <a:r>
              <a:rPr lang="en-US" sz="1400" dirty="0" err="1" smtClean="0">
                <a:solidFill>
                  <a:schemeClr val="tx2"/>
                </a:solidFill>
              </a:rPr>
              <a:t>pr-pub.ice.predix.io</a:t>
            </a:r>
            <a:r>
              <a:rPr lang="en-US" sz="1400" dirty="0" smtClean="0">
                <a:solidFill>
                  <a:schemeClr val="tx2"/>
                </a:solidFill>
              </a:rPr>
              <a:t>/events </a:t>
            </a:r>
          </a:p>
          <a:p>
            <a:r>
              <a:rPr lang="en-US" sz="1600" dirty="0" smtClean="0"/>
              <a:t>User Account &amp; Authentication (UAA) </a:t>
            </a:r>
            <a:r>
              <a:rPr lang="en-US" sz="1600" dirty="0"/>
              <a:t>Service </a:t>
            </a:r>
            <a:r>
              <a:rPr lang="en-US" sz="1600" dirty="0" smtClean="0"/>
              <a:t>(</a:t>
            </a:r>
            <a:r>
              <a:rPr lang="en-US" sz="1600" dirty="0"/>
              <a:t>OAuth2):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400" dirty="0" smtClean="0"/>
              <a:t>Base URL: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8553482c-1d32-4d38-8597-2e56ab642dd3.predix-uaa.run.asv-pr.ice.predix.io</a:t>
            </a:r>
            <a:endParaRPr lang="en-US" sz="1400" dirty="0"/>
          </a:p>
          <a:p>
            <a:pPr marL="342900" indent="-342900">
              <a:buFont typeface="Arial" charset="0"/>
              <a:buChar char="•"/>
            </a:pPr>
            <a:r>
              <a:rPr lang="en-US" sz="1400" dirty="0" smtClean="0"/>
              <a:t>Access token URI: </a:t>
            </a:r>
            <a:r>
              <a:rPr lang="en-US" sz="1400" dirty="0" smtClean="0">
                <a:solidFill>
                  <a:schemeClr val="tx2"/>
                </a:solidFill>
              </a:rPr>
              <a:t>{</a:t>
            </a:r>
            <a:r>
              <a:rPr lang="en-US" sz="1400" dirty="0" err="1" smtClean="0">
                <a:solidFill>
                  <a:schemeClr val="tx2"/>
                </a:solidFill>
              </a:rPr>
              <a:t>baseurl</a:t>
            </a:r>
            <a:r>
              <a:rPr lang="en-US" sz="1400" dirty="0" smtClean="0">
                <a:solidFill>
                  <a:schemeClr val="tx2"/>
                </a:solidFill>
              </a:rPr>
              <a:t>}/</a:t>
            </a:r>
            <a:r>
              <a:rPr lang="en-US" sz="1400" dirty="0" err="1" smtClean="0">
                <a:solidFill>
                  <a:schemeClr val="tx2"/>
                </a:solidFill>
              </a:rPr>
              <a:t>oauth</a:t>
            </a:r>
            <a:r>
              <a:rPr lang="en-US" sz="1400" dirty="0" smtClean="0">
                <a:solidFill>
                  <a:schemeClr val="tx2"/>
                </a:solidFill>
              </a:rPr>
              <a:t>/token</a:t>
            </a:r>
            <a:r>
              <a:rPr lang="en-US" sz="1400" dirty="0"/>
              <a:t> </a:t>
            </a:r>
          </a:p>
          <a:p>
            <a:r>
              <a:rPr lang="en-US" sz="1600" dirty="0" smtClean="0"/>
              <a:t>Client ID / Client Secret: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h</a:t>
            </a:r>
            <a:r>
              <a:rPr lang="en-US" sz="1400" dirty="0" smtClean="0">
                <a:solidFill>
                  <a:schemeClr val="tx2"/>
                </a:solidFill>
              </a:rPr>
              <a:t>ackathon </a:t>
            </a:r>
            <a:r>
              <a:rPr lang="en-US" sz="1400" dirty="0">
                <a:solidFill>
                  <a:schemeClr val="tx2"/>
                </a:solidFill>
              </a:rPr>
              <a:t>/ @</a:t>
            </a:r>
            <a:r>
              <a:rPr lang="en-US" sz="1400" dirty="0" smtClean="0">
                <a:solidFill>
                  <a:schemeClr val="tx2"/>
                </a:solidFill>
              </a:rPr>
              <a:t>hackathon</a:t>
            </a:r>
          </a:p>
          <a:p>
            <a:r>
              <a:rPr lang="en-US" sz="1600" dirty="0" smtClean="0"/>
              <a:t>Simple curl command to get a token: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Base 64 encoded </a:t>
            </a:r>
            <a:r>
              <a:rPr lang="en-US" sz="1400" i="1" dirty="0" err="1"/>
              <a:t>clientId:clientsecert</a:t>
            </a:r>
            <a:r>
              <a:rPr lang="en-US" sz="1400" i="1" dirty="0"/>
              <a:t> </a:t>
            </a:r>
            <a:r>
              <a:rPr lang="en-US" sz="1400" dirty="0"/>
              <a:t>combination </a:t>
            </a:r>
            <a:r>
              <a:rPr lang="en-US" sz="1400" dirty="0" smtClean="0">
                <a:sym typeface="Wingdings"/>
              </a:rPr>
              <a:t> </a:t>
            </a:r>
            <a:r>
              <a:rPr lang="en-US" sz="1400" dirty="0" smtClean="0">
                <a:solidFill>
                  <a:schemeClr val="tx2"/>
                </a:solidFill>
              </a:rPr>
              <a:t>aGFja2F0aG9uOkBoYWNrYXRob24</a:t>
            </a:r>
            <a:r>
              <a:rPr lang="en-US" sz="1400" dirty="0">
                <a:solidFill>
                  <a:schemeClr val="tx2"/>
                </a:solidFill>
              </a:rPr>
              <a:t>=</a:t>
            </a:r>
            <a:r>
              <a:rPr lang="en-US" sz="1400" dirty="0"/>
              <a:t> 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curl </a:t>
            </a:r>
            <a:r>
              <a:rPr lang="en-US" sz="1400" dirty="0">
                <a:solidFill>
                  <a:schemeClr val="tx2"/>
                </a:solidFill>
              </a:rPr>
              <a:t>'https://8553482c-1d32-4d38-8597-2e56ab642dd3.predix-uaa.run.asv-pr.ice.predix.io/</a:t>
            </a:r>
            <a:r>
              <a:rPr lang="en-US" sz="1400" dirty="0" err="1">
                <a:solidFill>
                  <a:schemeClr val="tx2"/>
                </a:solidFill>
              </a:rPr>
              <a:t>oauth</a:t>
            </a:r>
            <a:r>
              <a:rPr lang="en-US" sz="1400" dirty="0">
                <a:solidFill>
                  <a:schemeClr val="tx2"/>
                </a:solidFill>
              </a:rPr>
              <a:t>/token'</a:t>
            </a:r>
            <a:r>
              <a:rPr lang="en-US" sz="1400" dirty="0"/>
              <a:t> -H 'Pragma: no-cache' -H 'content-type: application/x-www-form-</a:t>
            </a:r>
            <a:r>
              <a:rPr lang="en-US" sz="1400" dirty="0" err="1"/>
              <a:t>urlencoded</a:t>
            </a:r>
            <a:r>
              <a:rPr lang="en-US" sz="1400" dirty="0"/>
              <a:t>' -H 'Cache-Control: no-cache' -H 'authorization: Basic </a:t>
            </a:r>
            <a:r>
              <a:rPr lang="en-US" sz="1400" dirty="0">
                <a:solidFill>
                  <a:schemeClr val="tx2"/>
                </a:solidFill>
              </a:rPr>
              <a:t>aGFja2F0aG9uOkBoYWNrYXRob24=</a:t>
            </a:r>
            <a:r>
              <a:rPr lang="en-US" sz="1400" dirty="0"/>
              <a:t>' --data '</a:t>
            </a:r>
            <a:r>
              <a:rPr lang="en-US" sz="1400" dirty="0" err="1"/>
              <a:t>client_id</a:t>
            </a:r>
            <a:r>
              <a:rPr lang="en-US" sz="1400" dirty="0"/>
              <a:t>=</a:t>
            </a:r>
            <a:r>
              <a:rPr lang="en-US" sz="1400" dirty="0" err="1"/>
              <a:t>hackathon&amp;grant_type</a:t>
            </a:r>
            <a:r>
              <a:rPr lang="en-US" sz="1400" dirty="0"/>
              <a:t>=</a:t>
            </a:r>
            <a:r>
              <a:rPr lang="en-US" sz="1400" dirty="0" err="1"/>
              <a:t>client_credentials</a:t>
            </a:r>
            <a:r>
              <a:rPr lang="en-US" sz="1400" dirty="0"/>
              <a:t>'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297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Template_widescreen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solidFill>
            <a:schemeClr val="accent4"/>
          </a:solidFill>
        </a:ln>
      </a:spPr>
      <a:bodyPr rtlCol="0" anchor="ctr"/>
      <a:lstStyle>
        <a:defPPr algn="ctr">
          <a:defRPr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PowerPoint_Template_widescreen.potx</Template>
  <TotalTime>60693</TotalTime>
  <Words>46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GE Inspira Pitch</vt:lpstr>
      <vt:lpstr>Wingdings</vt:lpstr>
      <vt:lpstr>Arial</vt:lpstr>
      <vt:lpstr>PowerPoint_Template_widescreen</vt:lpstr>
      <vt:lpstr>Documentation, Security and Credentials (see postman files)</vt:lpstr>
    </vt:vector>
  </TitlesOfParts>
  <Manager/>
  <Company>Microsoft</Company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Landor Associates</dc:creator>
  <cp:keywords/>
  <dc:description/>
  <cp:lastModifiedBy>Microsoft Office User</cp:lastModifiedBy>
  <cp:revision>2771</cp:revision>
  <cp:lastPrinted>2016-04-07T17:11:40Z</cp:lastPrinted>
  <dcterms:created xsi:type="dcterms:W3CDTF">2014-04-01T23:46:18Z</dcterms:created>
  <dcterms:modified xsi:type="dcterms:W3CDTF">2017-02-24T19:31:47Z</dcterms:modified>
  <cp:category/>
</cp:coreProperties>
</file>