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99" r:id="rId6"/>
    <p:sldId id="278" r:id="rId7"/>
    <p:sldId id="297" r:id="rId8"/>
    <p:sldId id="298" r:id="rId9"/>
    <p:sldId id="295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04A"/>
    <a:srgbClr val="99D98C"/>
    <a:srgbClr val="AEC2D8"/>
    <a:srgbClr val="446992"/>
    <a:srgbClr val="98432A"/>
    <a:srgbClr val="D84400"/>
    <a:srgbClr val="44678D"/>
    <a:srgbClr val="263E5A"/>
    <a:srgbClr val="D6E0EB"/>
    <a:srgbClr val="728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6747" autoAdjust="0"/>
  </p:normalViewPr>
  <p:slideViewPr>
    <p:cSldViewPr snapToGrid="0" showGuides="1">
      <p:cViewPr varScale="1">
        <p:scale>
          <a:sx n="115" d="100"/>
          <a:sy n="115" d="100"/>
        </p:scale>
        <p:origin x="360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E6EEBA4-11DA-4828-B620-5A789005EEDE}" type="datetime1">
              <a:rPr lang="pt-BR" smtClean="0"/>
              <a:t>29/04/2024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B8DC1D1-B6C2-C644-8BF1-C34DBFFE1C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AF62FA-6E59-4BCE-B462-915637872FBA}" type="datetime1">
              <a:rPr lang="pt-BR" smtClean="0"/>
              <a:t>29/04/2024</a:t>
            </a:fld>
            <a:endParaRPr lang="pt-BR" dirty="0"/>
          </a:p>
        </p:txBody>
      </p:sp>
      <p:sp>
        <p:nvSpPr>
          <p:cNvPr id="10" name="Espaço Reservado para Notas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2DEDBB3-C345-4EAB-AB5D-9FB3AF589CFF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12" name="Espaço Reservado para Imagem do Slide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1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12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35625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13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925828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15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49264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3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2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4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7744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6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7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61730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8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1043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9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40347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10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340537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11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94917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4" name="Conector Reto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47" name="Espaço Reservado para Conteúdo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imageme≈≈</a:t>
            </a: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 com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Forma livre: Forma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: Forma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4" name="Espaço Reservado para Conteúdo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6" name="Espaço Reservado para Conteúdo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1" name="Espaço Reservado para Conteúdo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5" name="Espaço Reservado para Conteúdo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25" name="Espaço Reservado para Título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3" name="Espaço Reservado para Conteúdo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7" name="Espaço Reservado para Conteúdo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27" name="Espaço Reservado para Conteúdo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4" name="Espaço Reservado para Título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25" name="Espaço Reservado para Conteúdo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a livre: Forma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Forma livre: Forma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Forma livre: Forma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Forma livre: Forma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Forma livre: Forma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1" name="Forma livre: Forma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Forma livre: Forma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Forma livre: Forma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Forma livre: Forma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Forma livre: Forma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Forma livre: Forma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Forma livre: Forma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Forma livre: Forma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" name="Forma livre: Forma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Forma livre: Forma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Forma livre: Forma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Forma livre: Forma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Forma livre: Forma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Forma livre: Forma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6" name="Espaço Reservado para Conteúdo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8" name="Espaço Reservado para Conteúdo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0" name="Espaço Reservado para Conteúdo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2" name="Espaço Reservado para Conteúdo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4" name="Espaço Reservado para Conteúdo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7" name="Forma livre: Forma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1" name="Subtítulo 47" descr="Clique no ícone para adicionar uma imagem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37" name="Espaço Reservado para Imagem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8" name="Subtítulo 47" descr="Clique no ícone para adicionar uma imagem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 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7" name="Forma livre: Forma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Espaço Reservado para Imagem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Imagem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18" name="Espaço Reservado para Conteúdo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19" name="Forma livre: Forma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Forma livre: Forma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vre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Hexágono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Hexágono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Hexágono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Hexágono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4" name="Forma Livre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4" name="Hexágono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Hexágono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3" name="Forma Livre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" name="Hexágono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6" name="Forma Livre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Forma livre: Forma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do Título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3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6" name="Forma livre: Forma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4" name="Espaço Reservado para Conteúdo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dirty="0"/>
              <a:t>Clique para editar o texto Mestre 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Texto 47" descr="Clique no ícone para adicionar uma imagem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1" cap="all" baseline="0">
                <a:solidFill>
                  <a:schemeClr val="tx2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ítulo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0" name="Espaço Reservado para a Tabela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9" name="Forma livre: Forma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Forma livre: Forma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pt-BR" sz="2700">
                <a:latin typeface="+mn-lt"/>
              </a:defRPr>
            </a:lvl1pPr>
          </a:lstStyle>
          <a:p>
            <a:pPr rtl="0"/>
            <a:r>
              <a:rPr lang="pt-BR" noProof="0"/>
              <a:t>Clique para editar o Estilo do texto</a:t>
            </a:r>
          </a:p>
        </p:txBody>
      </p:sp>
      <p:sp>
        <p:nvSpPr>
          <p:cNvPr id="11" name="subtítulo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accent2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4" name="Forma livre: Forma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5" name="Forma livre: Forma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600" noProof="0" dirty="0"/>
          </a:p>
        </p:txBody>
      </p:sp>
      <p:sp>
        <p:nvSpPr>
          <p:cNvPr id="6" name="Forma livre: Forma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ítulo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5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3" name="Espaço Reservado para Conteúdo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Espaço Reservado para Conteúdo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1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pt-BR"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56" name="Espaço Reservado para Conteúdo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8" name="Espaço Reservado para Conteúdo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 dirty="0"/>
          </a:p>
        </p:txBody>
      </p:sp>
      <p:sp>
        <p:nvSpPr>
          <p:cNvPr id="4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6" name="Espaço Reservado para Conteúdo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9" name="Espaço Reservado para Conteúdo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0" name="Espaço Reservado para Conteúdo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2" name="Espaço Reservado para Conteúdo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5" name="Espaço Reservado para Conteúdo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8" name="Espaço Reservado para Conteúdo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pt-BR" b="0"/>
            </a:lvl1pPr>
          </a:lstStyle>
          <a:p>
            <a:pPr rtl="0"/>
            <a:fld id="{47FEACEE-25B4-4A2D-B147-27296E36371D}" type="slidenum">
              <a:rPr lang="pt-BR" altLang="zh-CN" smtClean="0"/>
              <a:pPr rtl="0"/>
              <a:t>‹nº›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ítulo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537856"/>
            <a:ext cx="5049038" cy="298426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Modelo preditivo para aumento de conversões do setor de telemarketing do</a:t>
            </a:r>
            <a:b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Banco Santander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3"/>
            <a:ext cx="4306319" cy="193777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Grupo: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Fábio Duarte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Lorena Bastos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Mateus Falcão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Philipe Vasconcelos</a:t>
            </a:r>
          </a:p>
          <a:p>
            <a:pPr rtl="0"/>
            <a:endParaRPr lang="pt-B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" name="Espaço Reservado para Imagem 29" descr="Pessoas em um escritório conversando sobre o trabalho em um notebook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/>
        </p:blipFill>
        <p:spPr>
          <a:xfrm>
            <a:off x="6742557" y="585576"/>
            <a:ext cx="4405503" cy="5066346"/>
          </a:xfrm>
        </p:spPr>
      </p:pic>
      <p:pic>
        <p:nvPicPr>
          <p:cNvPr id="12" name="Forma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035150" y="385510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>
              <a:alpha val="40000"/>
            </a:srgbClr>
          </a:solidFill>
        </p:spPr>
      </p:pic>
      <p:sp>
        <p:nvSpPr>
          <p:cNvPr id="3" name="Hexágono 2">
            <a:extLst>
              <a:ext uri="{FF2B5EF4-FFF2-40B4-BE49-F238E27FC236}">
                <a16:creationId xmlns:a16="http://schemas.microsoft.com/office/drawing/2014/main" id="{341A0601-E799-3A00-CA73-4CF9FFB2CC69}"/>
              </a:ext>
            </a:extLst>
          </p:cNvPr>
          <p:cNvSpPr/>
          <p:nvPr/>
        </p:nvSpPr>
        <p:spPr>
          <a:xfrm rot="19800000">
            <a:off x="9873168" y="1114170"/>
            <a:ext cx="1870564" cy="1647285"/>
          </a:xfrm>
          <a:prstGeom prst="hexagon">
            <a:avLst>
              <a:gd name="adj" fmla="val 29001"/>
              <a:gd name="vf" fmla="val 115470"/>
            </a:avLst>
          </a:prstGeom>
          <a:noFill/>
          <a:ln w="28575">
            <a:solidFill>
              <a:srgbClr val="99D9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633467DE-2E9D-2128-7B76-FEEEA0C4AE56}"/>
              </a:ext>
            </a:extLst>
          </p:cNvPr>
          <p:cNvSpPr/>
          <p:nvPr/>
        </p:nvSpPr>
        <p:spPr>
          <a:xfrm rot="19800000">
            <a:off x="7371178" y="5610154"/>
            <a:ext cx="967508" cy="852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A091092-ABA0-2C95-EF8D-E397DBA44F0B}"/>
              </a:ext>
            </a:extLst>
          </p:cNvPr>
          <p:cNvCxnSpPr>
            <a:cxnSpLocks/>
          </p:cNvCxnSpPr>
          <p:nvPr/>
        </p:nvCxnSpPr>
        <p:spPr>
          <a:xfrm>
            <a:off x="1501390" y="4172084"/>
            <a:ext cx="0" cy="1937771"/>
          </a:xfrm>
          <a:prstGeom prst="line">
            <a:avLst/>
          </a:prstGeom>
          <a:ln w="38100">
            <a:solidFill>
              <a:srgbClr val="99D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9D3FBFE-04A1-DDD1-A8BE-A03504C78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472" y="6164112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640" y="1363286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inadimplência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B34BD5D7-DD88-C1C0-32AE-204480460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79069"/>
            <a:ext cx="805089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quantidade de ligações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8" y="2601885"/>
            <a:ext cx="11172312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86AD4E2-7F46-5CB0-7FB3-B318B2B3C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5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14" y="861724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duração da ligação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8863229-A996-E107-805E-ECC9BB15A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407324"/>
            <a:ext cx="805089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resultado de campanhas anteriores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8" y="2601885"/>
            <a:ext cx="11172312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806E0D9-DECB-C705-E1CD-19D87F697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9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1D444-9609-B909-F3B9-6B8DF013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8" y="1137004"/>
            <a:ext cx="4669613" cy="704759"/>
          </a:xfrm>
        </p:spPr>
        <p:txBody>
          <a:bodyPr/>
          <a:lstStyle/>
          <a:p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Sobre o modelo escolhido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94CE56-BD8C-AC6D-0D93-A32FBB8081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2207523"/>
            <a:ext cx="4672693" cy="33306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 que o objetivo do banco é aumentar a quantidade de conversões no setor de telemarketing, escolhemos o modelo de classificação que obteve as maiores pontuações para a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revocação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a acurácia.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Levando em consideração que o banco aloca um montante financeiro significativo em campanhas de conversão, acreditamos que o melhor modelo é aquele que apresenta o maior percentual de classificações corretas enquanto busca a menor quantidade possível de erros do tipo II (ou falsos negativos), visto que os vendedores estariam perdendo oportunidades de negócio.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D91106E2-A92A-6F0E-C8D1-FFB27F54A791}"/>
              </a:ext>
            </a:extLst>
          </p:cNvPr>
          <p:cNvSpPr/>
          <p:nvPr/>
        </p:nvSpPr>
        <p:spPr>
          <a:xfrm rot="19800000">
            <a:off x="994630" y="1618706"/>
            <a:ext cx="3329591" cy="2932156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0BA81513-FC3B-6E8D-7C50-1C18DC13181C}"/>
              </a:ext>
            </a:extLst>
          </p:cNvPr>
          <p:cNvSpPr/>
          <p:nvPr/>
        </p:nvSpPr>
        <p:spPr>
          <a:xfrm rot="19800000">
            <a:off x="2847073" y="4697354"/>
            <a:ext cx="784631" cy="690974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Forma 31">
            <a:extLst>
              <a:ext uri="{FF2B5EF4-FFF2-40B4-BE49-F238E27FC236}">
                <a16:creationId xmlns:a16="http://schemas.microsoft.com/office/drawing/2014/main" id="{45D6928E-EE16-A5D2-FAB7-10DD14E27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3822436" y="681545"/>
            <a:ext cx="1278945" cy="14631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8" name="Hexágono 7">
            <a:extLst>
              <a:ext uri="{FF2B5EF4-FFF2-40B4-BE49-F238E27FC236}">
                <a16:creationId xmlns:a16="http://schemas.microsoft.com/office/drawing/2014/main" id="{889DD20E-156D-93BF-2AED-8884CE37DE4C}"/>
              </a:ext>
            </a:extLst>
          </p:cNvPr>
          <p:cNvSpPr/>
          <p:nvPr/>
        </p:nvSpPr>
        <p:spPr>
          <a:xfrm rot="19800000">
            <a:off x="663746" y="3534711"/>
            <a:ext cx="1390511" cy="1224533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85C681D-DBB3-AD17-E99C-8B6C8B12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472" y="6164112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47898"/>
            <a:ext cx="8050890" cy="16085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MODELO: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Árvore de decisão</a:t>
            </a: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9598953" y="1780489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10479970" y="3832841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0367549" y="145105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8441" y="2539538"/>
            <a:ext cx="4355308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806E0D9-DECB-C705-E1CD-19D87F697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453" y="5956708"/>
            <a:ext cx="1730938" cy="3069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DC5176-2358-3C2B-8027-D321D1B1788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95787" y="2530972"/>
            <a:ext cx="4539573" cy="3715637"/>
          </a:xfrm>
          <a:prstGeom prst="rect">
            <a:avLst/>
          </a:prstGeom>
        </p:spPr>
      </p:pic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9E7E268-1044-862C-88CC-CBC57AE9B344}"/>
              </a:ext>
            </a:extLst>
          </p:cNvPr>
          <p:cNvSpPr txBox="1">
            <a:spLocks/>
          </p:cNvSpPr>
          <p:nvPr/>
        </p:nvSpPr>
        <p:spPr>
          <a:xfrm>
            <a:off x="6232462" y="-1211478"/>
            <a:ext cx="4672693" cy="3330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AVALIAÇÃO DO MODELO - MÉTRICAS DE CLASSIFICAÇÃO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Acurácia:		0.8936154526688292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Precisão:		0.5547703180212014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Revocação</a:t>
            </a: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:	0.49123904881101377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F1-Score:		0.5210753401924991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AUC:		0.7192949380775777</a:t>
            </a:r>
          </a:p>
        </p:txBody>
      </p:sp>
    </p:spTree>
    <p:extLst>
      <p:ext uri="{BB962C8B-B14F-4D97-AF65-F5344CB8AC3E}">
        <p14:creationId xmlns:p14="http://schemas.microsoft.com/office/powerpoint/2010/main" val="7161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1D444-9609-B909-F3B9-6B8DF013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9" y="1137004"/>
            <a:ext cx="4518122" cy="704759"/>
          </a:xfrm>
        </p:spPr>
        <p:txBody>
          <a:bodyPr/>
          <a:lstStyle/>
          <a:p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Problema de negócio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94CE56-BD8C-AC6D-0D93-A32FBB8081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2207523"/>
            <a:ext cx="4672693" cy="33306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Banco Santander está com um novo produto em sua carteira de investimentos. 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fim de obter um ROI (</a:t>
            </a:r>
            <a:r>
              <a:rPr lang="pt-BR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pt-BR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investiment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significativo nesta campanha, o diretor de vendas do Banco Santander, Alex Lima, pediu para a equipe de cientistas de dados do banco desenvolver um modelo preditivo que identifique entre seus potenciais clientes aqueles que possuem a maior probabilidade de fazer uma aplicação neste novo produto.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Desta forma, sua equipe de telemarketing poderá obter resultados muito eficientes e tirar sua corda do pescoço!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D91106E2-A92A-6F0E-C8D1-FFB27F54A791}"/>
              </a:ext>
            </a:extLst>
          </p:cNvPr>
          <p:cNvSpPr/>
          <p:nvPr/>
        </p:nvSpPr>
        <p:spPr>
          <a:xfrm rot="19800000">
            <a:off x="994630" y="1618706"/>
            <a:ext cx="3329591" cy="2932156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0BA81513-FC3B-6E8D-7C50-1C18DC13181C}"/>
              </a:ext>
            </a:extLst>
          </p:cNvPr>
          <p:cNvSpPr/>
          <p:nvPr/>
        </p:nvSpPr>
        <p:spPr>
          <a:xfrm rot="19800000">
            <a:off x="2847073" y="4697354"/>
            <a:ext cx="784631" cy="690974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Forma 31">
            <a:extLst>
              <a:ext uri="{FF2B5EF4-FFF2-40B4-BE49-F238E27FC236}">
                <a16:creationId xmlns:a16="http://schemas.microsoft.com/office/drawing/2014/main" id="{45D6928E-EE16-A5D2-FAB7-10DD14E27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3822436" y="681545"/>
            <a:ext cx="1278945" cy="14631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8" name="Hexágono 7">
            <a:extLst>
              <a:ext uri="{FF2B5EF4-FFF2-40B4-BE49-F238E27FC236}">
                <a16:creationId xmlns:a16="http://schemas.microsoft.com/office/drawing/2014/main" id="{889DD20E-156D-93BF-2AED-8884CE37DE4C}"/>
              </a:ext>
            </a:extLst>
          </p:cNvPr>
          <p:cNvSpPr/>
          <p:nvPr/>
        </p:nvSpPr>
        <p:spPr>
          <a:xfrm rot="19800000">
            <a:off x="663746" y="3534711"/>
            <a:ext cx="1390511" cy="1224533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85C681D-DBB3-AD17-E99C-8B6C8B12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472" y="6164112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AFAAAC2E-859F-6D41-A83F-5ED9AA993D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213100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AFAAAC2E-859F-6D41-A83F-5ED9AA993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22ACD43F-8FA1-C6C9-15C6-46EB898B71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78247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22ACD43F-8FA1-C6C9-15C6-46EB898B71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9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D56FCF3E-0DA8-B123-EA5B-8A8929121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164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D56FCF3E-0DA8-B123-EA5B-8A89291214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35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156" y="1363286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idade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 descr="Gráfico, Gráfico de pizza&#10;&#10;Descrição gerada automaticamente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2F7A5A44-5B65-B289-26DD-C45DA97C4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79069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ocupação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6" y="2601885"/>
            <a:ext cx="11172316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056256D-DFC8-7A0A-0FB1-40E5D40E3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878" y="1363286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estado civil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EFE69C3-0D24-1715-15E8-6624C2EAD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0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79069"/>
            <a:ext cx="4494792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nível educacional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8" y="2601885"/>
            <a:ext cx="11172312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741EED4-A42E-A880-9AB5-9EF95D484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6802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Arial Black"/>
        <a:ea typeface=""/>
        <a:cs typeface="Arial Black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8336_TF89027928_Win32" id="{3AA2CD82-B9EB-48EB-9C61-BC582178771E}" vid="{DDBE06C1-0916-4AD1-A631-D3857A21E0B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F11AAB7-E70A-46AC-BF0D-35E8816AF2A2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0F304A&quot;"/>
    <we:property name="bookmark" value="&quot;H4sIAAAAAAAAA+1YzW7jNhB+FUOXvbiFZFmylNvGzRaLBkWQLNICRVCMyJHDjSQKJOXGDfw0PRR76FP4xTqk7CbOKrU3jZ0smoMA8W848803wyFvPC50XcDsRyjRO/DeV1ww4FL1Aq/vVW3noZRXJairCJI4D+OcDYZZHgALB8OUZsnaCFlp7+DGM6AmaM6FbqCwEqnzFy9MgtgPhnE+jLkPbMT8NPMu+h4UxQlM7JwcCo19r0alZQWF+B1bETRkVIPzvofXdSEV2I3ODBi0m01pOrVJweDbkPQAZsQUz5CZtvcUa6nMqt33dPvnFF0fs8LchmNZGRAVCbZ9aeTHnOVRFmaDjGdpggmz/bkozHJKNju6rhVZSbbPagvWWz6FiiH3nNIKtV7uMJZFU7q/o7X+M9kohqeYu6HKCDMjMRlUV9/kTVF4czL/REkCxw0IDhxd56X8bayQwODegT/vb9bg7WSicAIrk492oR6TlfXL4g/pRt411RLi6HOVL6hHi2pSLN1964cPrSXM6TS+BGUsz7KP5C8LO62TiqM6nDnkvxNq5chB/576z23z/GJFTFrw8Q4Dx4TCRKrWgifmxsXcDnTG3Sb6LtWiJFDsisG3cP2aS1WC6WDzRmroQjBUa6zwSqTsY38mSCFsF5FddbuxQH1r+/rf+SqPEHneKVm6Zct8mNEOHRb1vVYN37r3p0tUuHQjpc8V1d7fQ0pv7+m24bbfAjtS4RyKxiVb2uFYmNb4m7abVr05RZtVgcMbO9/Sw352JQcDHTiVkjsk0dGjW+ghaMGswFaSxmIVhZ+J04YYZc6cQ8/cvA3C3YmwFG0h6Ayhf6zeKTXbYEohirIkzAeJzxjnsY9J8iVnwc7pNpZlDUro+60fREURFfa9Y8zN02TEh+mpoeCyVy4+cSF7UNnAXc+IgW2eismlecDxQeT7/vHK889xgm1nw910FbyUw3ej6vGj6oYdVy6bcz0DQ0TprAM6E8PPuztUIQ/TYTAA9OPUz1mWDkf5SzhUURsq23tMTEXxP6kOa4GvpeEj+dGSGZOch2GUoE8cz0aDUZLj4y84z43nw5zfQ/xVi7+mWPSQNwyYsLfYx2S6V0r/V8hbYgcswGA48uMcR8kwZHSTj1wd+m/gG7w2mbxex97l/CxIoiQc8GyYxSxMRgw313574JwRtexx7EnW1LD4c+WRrz7z7zVwn+Q2yopGExWQH0J3mfIawNvytw1gP0xj4AmFnZ/6EfoYc3gJIYdlrRaftBGl7NUkRXbm+b0S+K5KJEVwrJjYoNZXkwo2Rp5RiCXUW10LvleyqZ+0qOpmwx5c655v7Oyu5y/ZGF0DwxOosOMxhjwOFbf4fsETzHz+NzsmkHIrGAAA&quot;"/>
    <we:property name="creatorSessionId" value="&quot;83c7f7ef-0f27-47de-a6ba-65dcab31a86f&quot;"/>
    <we:property name="creatorTenantId" value="&quot;ba201131-9621-49ca-b50d-57d968b4ac35&quot;"/>
    <we:property name="creatorUserId" value="&quot;10032002A3CCEE71&quot;"/>
    <we:property name="datasetId" value="&quot;d8d0c5a2-33c6-4783-9e78-084bcc23dd57&quot;"/>
    <we:property name="embedUrl" value="&quot;/reportEmbed?reportId=27347fe4-a8b8-46af-81b3-ed2f9d71ee97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YUW/bNhD+K4Ze+qINlGXJct4SLx2GpG0QD9mAIShO5MlhR4sCSXnxCv+aPQx92K/wHxtJyU3iqnPhOY2H5U0kT8ePd993POl9wLiuBCxewwyDo+CHknEKTKpeFIRB2UyevHlz9ur48uzt6+NXp3ZaVobLUgdH7wMDaormiusahHNhJ3+5DgMQ4gKmblSA0BgGFSotSxD8d2yM7ZJRNS7DAG8rIRU4lxMDBp3buTW3Y7t39G1sdwRq+BwnSE0ze4mVVGY9DgPdPHlID9ecM7/hWJYGeGkduzkSj1JgWZZkZEQSJJgycPMFF6Y1yRent5Wy57GnXFQuDmOLbiqVDZAIPG6FWrebjKWoZ/7p9MH8RNaK4iUWfqk03CyspxzKX78paiGCpY3AhZI2Pn4BZ5VafdCGz2Svsl4kNCY38rexQrs/C47IMnwqSNYLZ1hSvgXWMZtDSe3sJqbj6VThFNapOX0MwFSWjj+rP6RfeVmXLRWSTyFf2xnNy6loaXnHlx+bkxiFOIPKsT5/ZznlqLFcE9Ju+u4e875Xsq48YR6XDV8htddLZwp5ZBUS91k+yFMaZ0OK2SGoxPBK9hj2JK0rWP25zvR/no1fVdd3wN4WUs3AdMRwqzyoqLWlArITUOMbUGZTKFIxVCcLT5DvuFpX5X64Af6pU7G8/oyo20ws9qnrTv42kotohNFgSNICh9kgpqOEJM7pPxcpvDW5vH0Ye+cNs4LFcZIhYcDyYX+YFbhVwM9y6QJWrv6ao+ghqylQ7nqZXfRScXyWyb8KeXszFfFoEPUBSToiBc1Hg2FxCDcTamO75x7lc/5/6ZCeKb07PxoyjyBJ8iwu+hmhlLGUYLa9zbpHoMbOmV2tv5tslF8qOfMvtJ92ubXsABgGTR6Ji8NPN/Yub89rvwTNxyzMKlBcb47OeGk5EofBORZmP7lsBh7uRug0CBu52eoD47IHZd0W4LtcRm54yac3Hso5tzFp6HoFonYuo4QQcm7fcklfPoXwvuwM9wUYHUrN2Ao93anc7Qkdt/0N7nIhawrGEqWzgnVWhZ/3WQ7WsJs6EGdRSqJBWgxSRoAOKRnlh3Cp7eVLQQtObZG6H+Jghmrq+1EGBvyhqmZXjs26ZH4Z/Zk7Nf3iBDSnL1pRuz9BYn3TfOJOGxsmM/EoJ95ui3P/82pdLz5HCG+s98mKrni3N0VCUkaLJI/zfs7yUYYZ3b2ff2TtHUjh2muzQz2m535nlwLnGdylflkbXQHFCyixQ7aWMlAyl6AvE2voUsZzsa10uP/PH8W9XP4NHKw5qQsXAAA=&quot;"/>
    <we:property name="isFiltersActionButtonVisible" value="true"/>
    <we:property name="isVisualContainerHeaderHidden" value="false"/>
    <we:property name="pageDisplayName" value="&quot;Dados demográficos&quot;"/>
    <we:property name="pageName" value="&quot;ReportSection&quot;"/>
    <we:property name="pptInsertionSessionID" value="&quot;3B7AB186-6ACC-4E1C-9D5B-8A0045CAA0BE&quot;"/>
    <we:property name="reportEmbeddedTime" value="&quot;2024-04-29T16:56:56.003Z&quot;"/>
    <we:property name="reportName" value="&quot;EDA - Projeto de Machine Learning I&quot;"/>
    <we:property name="reportState" value="&quot;CONNECTED&quot;"/>
    <we:property name="reportUrl" value="&quot;/groups/me/reports/27347fe4-a8b8-46af-81b3-ed2f9d71ee97/ReportSection?bookmarkGuid=a294f8c2-28fa-424d-818e-a4d1ea5ce159&amp;bookmarkUsage=1&amp;ctid=ba201131-9621-49ca-b50d-57d968b4ac35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F2F5421-36E5-487C-BAFA-430A080DBC6D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3B7AB186-6ACC-4E1C-9D5B-8A0045CAA0BE&quot;"/>
    <we:property name="reportUrl" value="&quot;/groups/me/reports/27347fe4-a8b8-46af-81b3-ed2f9d71ee97/ReportSectionfc23ffc09fb659ae176b?bookmarkGuid=cb7b2811-086b-4096-8ca3-e521fa41b92c&amp;bookmarkUsage=1&amp;ctid=ba201131-9621-49ca-b50d-57d968b4ac35&amp;fromEntryPoint=export&quot;"/>
    <we:property name="reportName" value="&quot;EDA - Projeto de Machine Learning I&quot;"/>
    <we:property name="reportState" value="&quot;CONNECTED&quot;"/>
    <we:property name="embedUrl" value="&quot;/reportEmbed?reportId=27347fe4-a8b8-46af-81b3-ed2f9d71ee97&amp;config=eyJjbHVzdGVyVXJsIjoiaHR0cHM6Ly9XQUJJLVNPVVRILUNFTlRSQUwtVVMtcmVkaXJlY3QuYW5hbHlzaXMud2luZG93cy5uZXQiLCJlbWJlZEZlYXR1cmVzIjp7InVzYWdlTWV0cmljc1ZOZXh0Ijp0cnVlfX0%3D&amp;disableSensitivityBanner=true&quot;"/>
    <we:property name="pageName" value="&quot;ReportSectionfc23ffc09fb659ae176b&quot;"/>
    <we:property name="pageDisplayName" value="&quot;Dados da campanha&quot;"/>
    <we:property name="datasetId" value="&quot;d8d0c5a2-33c6-4783-9e78-084bcc23dd57&quot;"/>
    <we:property name="backgroundColor" value="&quot;#0F304A&quot;"/>
    <we:property name="bookmark" value="&quot;H4sIAAAAAAAAA+1YzW4bNxB+FWEvvqjF/v/4FqsxENQIDLtID4FQzJKzEuPd5ZbLdewaepoeivbeS69+sQ656zq2V1HUKDGKCtBBQ86SM998M+TwxuGibUq4fg0VOofOq5oLBlyqiedMnbofPJLyogJ1kUZJiszneRy7IUZpyoKYtGSjhaxb5/DG0aAWqN+ItoPSrEiDb+dTB8ryFBZGKqBsceo0qFpZQyl+wV6ZprTqcDV18KoppQKz5LkGjWbZS1InmUzxvg1oR2BaXOI5Mt2PnmEjlR7kgvlBUTA3K/I4ygC9JM7pm7aftWZu1jebWsNmstYgajLAjEXo5olfZF5YuEkOwIskMOOFKPWgkl+/vGoU+U1oXDcGvhf8EmqG3LHOKWx7X26cF4uFwgXoQXz5YHImy64aGT+XnWJ4hoWdqrXQ17RHDvXFN0VXls6KMDxVkhC2E0zWBr3bX6WdOe7qAbTIiEv5fqaQUObOobuabjZ5R1ZxAc7T/ec00op6UQ6kuI/CD71ZJQVitgSlDevydxQ/Azl9JRVHdXRtUf9OqDti+NNHZj434qv5HXnpg3cfMHJGGCyk6j3YKcjzlRmOPBZGvs/Ay1kKaRQmGWwk7mAUFYTySxHhHqyfCqkq0P+GFm0pGKoHnHAqpEpk/nDQYJ1q+l0F9vOS22m0Pt84J4Jw6Nd+A2Vnlj04glawA7KoD1yL5R2xnizXaoJJn1srz63ehsVtIRyWNi6PssIqt7vkxBjePUOyNPGiABJMszzwgjwPsnib0tbrWavvqjWl37GSlf1gOF9MJR6xcur0oXQNzj8uUeHgNB1H+h/GVQ0o0T6Wvhc10SSYOidY6N0keS9Ycx/h10LJ5aS6/Z0LOYHasPFhkntGPBOLpV4TeC9yXffkLvLPcSR8mg8f5qD3FY+G6vaPdqQIfIIBz13ct65bzNq0P9C2pEZfrwI3iCP0IPL8vAj9OE2Lz7iK7erI7RTc/kZITThMSrHohT2d93Tehiw9wakjycIMkQPDCCIGWNgr20djoPFK5/LqIf72fhFzN08L8DPKmDinbIlw37lsb9XPHZAOB44T+g1R+xPHjqx9wuw4YT6CfZ8yYZpzL3WDIkhTjqEb+ulWd9j/Csm/QmNWIV0OCWVm3j/02BG2kd6N2Dfrn4F3T+kkjFkGYeZ6CcvywuNZ4q2n9PBgd2wnue+Cn4dRFkdFUvCMhQgUi1EOffHu7bXUTzF69Qi3LVrd9S0afdGVGrg9Vm//KrWoYMKA2sV6aR9Epvd99dvxxr+rL2r5vj6w2mt0OLYUqyUywaVVnK9p6XZEkE1u/R9umPuKskPC9Hxdjb+ayU63DV08T6HGkecu4hHU3ERti0eu1epv5cBJ524YAAA=&quot;"/>
    <we:property name="initialStateBookmark" value="&quot;H4sIAAAAAAAAA+1ZzW4bNxB+FWEvvqjF/kq7vtmuDQR2HMMq0kNgBLPkrMSEWm65XMeOoafpoWjvvfTqF+uQu45jex1ZjRKjqAAfzOEsOfPNxxkOdeVxUVcSLo9hjt6296LkggFXehB4Q69shbuvXh2+3Dk9fHu883KfxKoyQpW1t33lGdBTNK9F3YC0S5DwzdnQAylPYGpHBcgah16FulYlSPERW2WaMrrBxdDDi0oqDXbJiQGDdtlzUqcx7R38GNGOwIw4xwky00pPsVLadOOChVFRMD8r8lGSAQbjUU7f1O2sM3O5vt3UGbanSgOiJAOsLEE/H4dFFsSFP84BeDGOrLwQ0nQq+eX+RaXJb0LjsrJ47fBzKBlyzzmnsW59ufJ2plONUzDdcP/O5J6SzbxHPlGNZniKhZsqjTCXtEcO5fsfikZKb0EYnmhFCLsJpkqL3vVvys0cNGUHWmKHM/VhTyOhzL1tfzFcbvKarOICvIf7n5GkFuVUdqS4jcLPrVmSArE3A20s6/J3FD8LOX2lNEe9e+lQ/0noG2KEw3tmPjfii7Mb8tIH7z5j5B5hMFW69WCtIJ8trDgJWJyEIYMgZymkSTzOYClxO6MoA8hvRYRbsN4WSs/B/Bta1FIw1Hc44c2RMpH9h4MB51TV7iqwnVfcTaPz+co7EoRDu/ZrkI1ddmsXasG2yKI2cDXKG2I9WK42BJOZOCsnTm/J4i4Rdktbl3tZ4ZTrdXKiD++WIVk6DpIIxphmeRREeR5lo1VSW6vnrL7J1nT8DrSauw+6gmIzcY+VQ68NpW9x/mWGGjunqf6YT4ybV6BFfX90KEqiSTT0jrAw6znk7cCZew+/GiRXg/n1H1yoAZSWjXcPeWCHp2I6M48EPkh83z+6ifxzlISn+fD5GQy+Y2mYX/9Z9ySBJxjw3Ml95bzFnE2bgrYiNdp8FfnRKMEAkiDMizgcpWnxFVexdZXcRsP174TUgMNAimk72NB5Q+dVyNISnDqSLM4QOTBMIGGAhbuyfTEGBi9Mri7u4u/uFyPu52kBYUYnZpTTaUlw07msbtWvDZAOB44D+uui9hf2lazNgVnzgfkC9u2RidOcB6kfFVGacoz9OExXusP+V0j+HRqzOdLlkFBm9v3D9JWwpfSuxKZZ/wq8W0qP4xHLIM78YMyyvAh4Ng4ep3T3QnfgJnnoQ5jHSTZKinHBMxYjUCx6OfTNu7djZR5i9OIebiu0uo+3aPRFIw1wV1av/5ZGzGHAgNrFcuYeRIa3ffWb/sa/Kd+X6kO55bQf0eFYU6xmyARXTvHskZZuTQRZ5tb/4Ya5yShrJEzL10X/q5lqTF3RxfMESux57iIeQclt1J72yDW0cRS5XPbkZn8D+PQotlj8A4DTLymPGAAA&quot;"/>
    <we:property name="isFiltersActionButtonVisible" value="true"/>
    <we:property name="isVisualContainerHeaderHidden" value="false"/>
    <we:property name="reportEmbeddedTime" value="&quot;2024-04-29T17:03:04.397Z&quot;"/>
    <we:property name="creatorTenantId" value="&quot;ba201131-9621-49ca-b50d-57d968b4ac35&quot;"/>
    <we:property name="creatorUserId" value="&quot;10032002A3CCEE71&quot;"/>
    <we:property name="creatorSessionId" value="&quot;17a67f1e-0cff-43d5-831f-fc1dc8a8678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AE192E6-05F5-48E7-A1E3-25EDEDC3A8C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3B7AB186-6ACC-4E1C-9D5B-8A0045CAA0BE&quot;"/>
    <we:property name="reportUrl" value="&quot;/groups/me/reports/27347fe4-a8b8-46af-81b3-ed2f9d71ee97/ReportSection53d1727036e9e6c30aa6?bookmarkGuid=cb29a901-2d22-4f70-a8c8-e344e25b0ebf&amp;bookmarkUsage=1&amp;ctid=ba201131-9621-49ca-b50d-57d968b4ac35&amp;fromEntryPoint=export&quot;"/>
    <we:property name="reportName" value="&quot;EDA - Projeto de Machine Learning I&quot;"/>
    <we:property name="reportState" value="&quot;CONNECTED&quot;"/>
    <we:property name="embedUrl" value="&quot;/reportEmbed?reportId=27347fe4-a8b8-46af-81b3-ed2f9d71ee97&amp;config=eyJjbHVzdGVyVXJsIjoiaHR0cHM6Ly9XQUJJLVNPVVRILUNFTlRSQUwtVVMtcmVkaXJlY3QuYW5hbHlzaXMud2luZG93cy5uZXQiLCJlbWJlZEZlYXR1cmVzIjp7InVzYWdlTWV0cmljc1ZOZXh0Ijp0cnVlfX0%3D&amp;disableSensitivityBanner=true&quot;"/>
    <we:property name="pageName" value="&quot;ReportSection53d1727036e9e6c30aa6&quot;"/>
    <we:property name="pageDisplayName" value="&quot;Insights&quot;"/>
    <we:property name="datasetId" value="&quot;d8d0c5a2-33c6-4783-9e78-084bcc23dd57&quot;"/>
    <we:property name="backgroundColor" value="&quot;#0F304A&quot;"/>
    <we:property name="bookmark" value="&quot;H4sIAAAAAAAAA8VWS2/TQBD+K5YvXAKK40ea3vqUKiFUtagcUIXGu2NnyXrXrNchocqv4YCKxJEL1/wxZteOSkRpeymxIsUznse338zu7E3IRVNLWL6BCsP98ExxwYBrE0ThIFSd8lDrWQVmViT5BNI0iZLRKEEsMI7GZKVrK7Rqwv2b0IIp0V6JpgXpIpLy/fUgBCnPoXRSAbLBQVijabQCKb5gZ0yfrGlxNQhxUUttwIW8tGDRhZ2TOckEJXoVU0ZgVszxEpnttBdYa2N7OY15NB6Nh3GGE8xYPATIyKfpvnqYj9u7pB7YkVYWhCIATjfJ9niejkfpaC8a58kkzrPY6RuhStkv5c737bJ29Flc2FwvHFP5R8rpIq1WtNSCZ+OMpSOWRGzCWVLgJHXehZC2T5gvTxa1IRZvNsU49R95lpBxPB4WKY/4cJJHe4wS2C7jEfFWakOVlKTswrloVxseR4Pw1OjKx+0rn5PlibLCLp0AavayaKVz71YxXFEd303RoHciWrjo2KcI2ro/hxSbpleeqW1d0/vJtlJ/W1/q1jC8wOJO8JgcTedGU794XGr9Y44yQN4yYMJ1EFkQsCuQrW82SvFa0Gq7Mng1ub3g2DCtpsgE1y+cy/XKPdddv/2B40n47qHpKTgH4VR/PjJIxeGO0MHNpl4HfA6KkfaZ4PDWwPrb+qsOOARSlJ3wIKTtFnoWVFQRt7EJyYdCmwrsTjkSHDjumhJsLB2+ARNzsduOqdbfm52TUdVmfdtYUemgpij6kV30nyFRFMFRMbHjzf2pBbJx3RvQr9/dP3Hn5SPPVvp2pkNn/UsSaRAwqGpQU9g1OCtq7ejSrK3/eRq68fDgZJ/h8tgId4j1BlsjngTD0Rwu/eQ7FmZzX6Hpuw3+oCwNlrCZpyfPseIGJJWiWt9yoQNQbd+1p63qUQ39QFz5m8ndKsIK6UrnXnRrmxoYnoPq7gB1F1ygt6MygeKOOP/u7xv3jGJ/AQz76UvPb8cqnoSBCgAA&quot;"/>
    <we:property name="initialStateBookmark" value="&quot;H4sIAAAAAAAAA8VWO2/bMBD+K4KWLm7hpxxncxIHCNI8kBTpUATBiTzZbChSJSnXruFf06FIgY5duvqP9UjJSI2mSZbUggGLp3t8/O7Iu0XMhS0kzE8hx3g3PlJcMODaRK24EatKuHd2dnwyvDi+OR2ejEisCye0svHuInZgxuiuhC1Behck/HDdiEHKcxj7VQbSYiMu0FitQIovWCnTJ2dKXDZinBVSG/AuLx049G6npE5rit1606GIwJyY4iUyV0kvsNDG1eteh7f67X6zk+AAE9ZpAiRkY6uvAebT+j5oALavlQOhCICXDZIdnvb67V57p9VPu4NOmnS83Ao1lvVW7m3fzQvPl8OZS/XMM5V+pJje03JJW8140k9Yr826LTbgrJvhoOetMyFdHTCdj2aFIRYXa/YPw0eedEm5029mPd7izUHa2mEUwFUR94m3sTaUOknCyp33drXmsd2ID43Og9861SlpjpQTbu4XoG5fZ6X05tUumkvK4/sJGgxGRAsXFfvkQTv/55GitbXwSG3KbG0ny1z9rX2pS8PwArP7RcDkaTo3muol4FKrH1OUEfKSARO+gkiDgF2BLEOxUYi3gnZbpSGIyewVR8u0miATXL/yJtdL/1xX9fYHjmfhe4Cm5+BsxBP9ed8gJYd7QhuLdb6GfAqKkfSF4PDSwOrb6quOOERSjKvFo5A2S+hFUFFG/MEmJDeZNjm4rXIkOHDcNiVoHd22ERNTsd2KyVff7dbJyAuzurNO5DoqyIt+4hT9Z0jkRXBUTGz5cH8qgXR89Ub0q0/3T9x6+siylKGc6dJZ/ZJEGkQM8gLUBLYNzolCe7o0K4t/3oa+PTza2W9xfmCEv8RqhY0WTwvD0ezNQ+c7EGY9r1D33QQ/HI8NjmHdT0cvsWMLklKRr+640BGosq7aw1LVqJqhIS7DZHK/izhHGun8iy6dLYDhOahqBigq5wKDHqUJFPfEhfcwbzzQisMAGIcgRKVIJT5h4MfCuO7W9PwGwiBt3aIKAAA=&quot;"/>
    <we:property name="isFiltersActionButtonVisible" value="true"/>
    <we:property name="isVisualContainerHeaderHidden" value="false"/>
    <we:property name="reportEmbeddedTime" value="&quot;2024-04-29T17:03:38.492Z&quot;"/>
    <we:property name="creatorTenantId" value="&quot;ba201131-9621-49ca-b50d-57d968b4ac35&quot;"/>
    <we:property name="creatorUserId" value="&quot;10032002A3CCEE71&quot;"/>
    <we:property name="creatorSessionId" value="&quot;08a3d0a5-f294-4e94-995c-56cd60721db7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310</Words>
  <Application>Microsoft Office PowerPoint</Application>
  <PresentationFormat>Widescreen</PresentationFormat>
  <Paragraphs>45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Abadi</vt:lpstr>
      <vt:lpstr>Arial</vt:lpstr>
      <vt:lpstr>Arial Black</vt:lpstr>
      <vt:lpstr>Calibri</vt:lpstr>
      <vt:lpstr>Segoe UI</vt:lpstr>
      <vt:lpstr>Segoe UI Black</vt:lpstr>
      <vt:lpstr>Segoe UI Semibold</vt:lpstr>
      <vt:lpstr>Wingdings</vt:lpstr>
      <vt:lpstr>Personalizado</vt:lpstr>
      <vt:lpstr>Modelo preditivo para aumento de conversões do setor de telemarketing do Banco Santander</vt:lpstr>
      <vt:lpstr>Problema de negócio</vt:lpstr>
      <vt:lpstr>Apresentação do PowerPoint</vt:lpstr>
      <vt:lpstr>Apresentação do PowerPoint</vt:lpstr>
      <vt:lpstr>Apresentação do PowerPoint</vt:lpstr>
      <vt:lpstr>FEATURE: idade</vt:lpstr>
      <vt:lpstr>FEATURE: ocupação</vt:lpstr>
      <vt:lpstr>FEATURE: estado civil</vt:lpstr>
      <vt:lpstr>FEATURE: nível educacional</vt:lpstr>
      <vt:lpstr>FEATURE: inadimplência</vt:lpstr>
      <vt:lpstr>FEATURE: quantidade de ligações</vt:lpstr>
      <vt:lpstr>FEATURE: duração da ligação</vt:lpstr>
      <vt:lpstr>FEATURE: resultado de campanhas anteriores</vt:lpstr>
      <vt:lpstr>Sobre o modelo escolhido</vt:lpstr>
      <vt:lpstr>MODELO: Árvore de decisão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preditivo para aumento de conversões do setor de telemarketing de um banco</dc:title>
  <dc:creator>Lorena Bastos</dc:creator>
  <cp:lastModifiedBy>Lorena Bastos</cp:lastModifiedBy>
  <cp:revision>10</cp:revision>
  <dcterms:created xsi:type="dcterms:W3CDTF">2024-04-29T16:53:40Z</dcterms:created>
  <dcterms:modified xsi:type="dcterms:W3CDTF">2024-04-29T18:22:51Z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