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257" r:id="rId4"/>
    <p:sldId id="258" r:id="rId5"/>
    <p:sldId id="259" r:id="rId6"/>
    <p:sldId id="260" r:id="rId7"/>
    <p:sldId id="274" r:id="rId8"/>
    <p:sldId id="265" r:id="rId9"/>
    <p:sldId id="273" r:id="rId10"/>
    <p:sldId id="261" r:id="rId11"/>
    <p:sldId id="262" r:id="rId12"/>
    <p:sldId id="263" r:id="rId13"/>
    <p:sldId id="275" r:id="rId14"/>
    <p:sldId id="264" r:id="rId15"/>
    <p:sldId id="283" r:id="rId16"/>
    <p:sldId id="266" r:id="rId17"/>
    <p:sldId id="284" r:id="rId18"/>
    <p:sldId id="286" r:id="rId19"/>
    <p:sldId id="285" r:id="rId20"/>
    <p:sldId id="270" r:id="rId21"/>
    <p:sldId id="271" r:id="rId22"/>
    <p:sldId id="278" r:id="rId23"/>
    <p:sldId id="279" r:id="rId24"/>
    <p:sldId id="280" r:id="rId25"/>
    <p:sldId id="281" r:id="rId26"/>
    <p:sldId id="282" r:id="rId27"/>
    <p:sldId id="276" r:id="rId28"/>
    <p:sldId id="277" r:id="rId29"/>
  </p:sldIdLst>
  <p:sldSz cx="9144000" cy="5143500" type="screen16x9"/>
  <p:notesSz cx="6858000" cy="9144000"/>
  <p:embeddedFontLst>
    <p:embeddedFont>
      <p:font typeface="EB Garamond" pitchFamily="2" charset="0"/>
      <p:regular r:id="rId31"/>
      <p:bold r:id="rId32"/>
      <p:italic r:id="rId33"/>
      <p:boldItalic r:id="rId34"/>
    </p:embeddedFont>
    <p:embeddedFont>
      <p:font typeface="Poppins" pitchFamily="2" charset="77"/>
      <p:regular r:id="rId35"/>
      <p:bold r:id="rId36"/>
      <p:italic r:id="rId37"/>
      <p:boldItalic r:id="rId38"/>
    </p:embeddedFont>
    <p:embeddedFont>
      <p:font typeface="Poppins Black" pitchFamily="2" charset="77"/>
      <p:bold r:id="rId39"/>
      <p:italic r:id="rId40"/>
      <p:boldItalic r:id="rId41"/>
    </p:embeddedFont>
    <p:embeddedFont>
      <p:font typeface="Poppins Medium" pitchFamily="2" charset="77"/>
      <p:regular r:id="rId42"/>
      <p:bold r:id="rId43"/>
      <p:italic r:id="rId44"/>
      <p:boldItalic r:id="rId45"/>
    </p:embeddedFont>
    <p:embeddedFont>
      <p:font typeface="Source Serif Pro" panose="02040603050405020204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Gu56SOfkqcdXCSm7SL7xGcKWu5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a Boroš" initials="LB" lastIdx="1" clrIdx="0">
    <p:extLst>
      <p:ext uri="{19B8F6BF-5375-455C-9EA6-DF929625EA0E}">
        <p15:presenceInfo xmlns:p15="http://schemas.microsoft.com/office/powerpoint/2012/main" userId="Lorena Boro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E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customschemas.google.com/relationships/presentationmetadata" Target="meta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6bdd37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b26bdd375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6bdd3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b26bdd375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6bdd3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b26bdd375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26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26bdd37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26bdd37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6bdd3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b26bdd375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340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6bdd375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b26bdd375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6bdd3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b26bdd375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00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6bdd375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b26bdd375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704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6bdd3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b26bdd375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160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832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6bdd37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b26bdd37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0024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3497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1246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1253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8491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6bdd37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b26bdd37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656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782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6bdd3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b26bdd375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6bdd3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b26bdd375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Additional notes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“Is everyone ok with this?”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2038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00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5"/>
          <p:cNvSpPr txBox="1">
            <a:spLocks noGrp="1"/>
          </p:cNvSpPr>
          <p:nvPr>
            <p:ph type="ctrTitle"/>
          </p:nvPr>
        </p:nvSpPr>
        <p:spPr>
          <a:xfrm>
            <a:off x="685800" y="879081"/>
            <a:ext cx="7772400" cy="1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ubTitle" idx="1"/>
          </p:nvPr>
        </p:nvSpPr>
        <p:spPr>
          <a:xfrm>
            <a:off x="685800" y="3895725"/>
            <a:ext cx="7772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_2_1">
    <p:bg>
      <p:bgPr>
        <a:solidFill>
          <a:srgbClr val="DC3830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059"/>
              </a:buClr>
              <a:buSzPts val="20000"/>
              <a:buFont typeface="Poppins Black"/>
              <a:buNone/>
              <a:defRPr sz="20000" b="0">
                <a:solidFill>
                  <a:srgbClr val="E36059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>
            <a:spLocks noGrp="1"/>
          </p:cNvSpPr>
          <p:nvPr>
            <p:ph type="subTitle" idx="1"/>
          </p:nvPr>
        </p:nvSpPr>
        <p:spPr>
          <a:xfrm>
            <a:off x="1828800" y="0"/>
            <a:ext cx="5486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52">
          <p15:clr>
            <a:srgbClr val="F9AD4C"/>
          </p15:clr>
        </p15:guide>
        <p15:guide id="2" pos="4608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CUSTOM_8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CUSTOM_8_1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left side text)">
  <p:cSld name="CUSTOM_7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3657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8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36576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1400"/>
              <a:buChar char="•"/>
              <a:defRPr sz="1500"/>
            </a:lvl1pPr>
            <a:lvl2pPr marL="914400" lvl="1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8"/>
          <p:cNvSpPr/>
          <p:nvPr/>
        </p:nvSpPr>
        <p:spPr>
          <a:xfrm>
            <a:off x="3" y="544500"/>
            <a:ext cx="567000" cy="16500"/>
          </a:xfrm>
          <a:prstGeom prst="rect">
            <a:avLst/>
          </a:prstGeom>
          <a:solidFill>
            <a:srgbClr val="192733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3530"/>
              </a:buClr>
              <a:buSzPts val="900"/>
              <a:buFont typeface="Source Serif Pro"/>
              <a:buNone/>
            </a:pPr>
            <a:endParaRPr sz="900" b="0" i="0" u="none" strike="noStrike" cap="none">
              <a:solidFill>
                <a:srgbClr val="D9353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right side text)">
  <p:cSld name="CUSTOM_7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9"/>
          <p:cNvSpPr txBox="1">
            <a:spLocks noGrp="1"/>
          </p:cNvSpPr>
          <p:nvPr>
            <p:ph type="body" idx="1"/>
          </p:nvPr>
        </p:nvSpPr>
        <p:spPr>
          <a:xfrm>
            <a:off x="4800600" y="1143000"/>
            <a:ext cx="36576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1400"/>
              <a:buChar char="•"/>
              <a:defRPr sz="1500"/>
            </a:lvl1pPr>
            <a:lvl2pPr marL="914400" lvl="1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59"/>
          <p:cNvSpPr/>
          <p:nvPr/>
        </p:nvSpPr>
        <p:spPr>
          <a:xfrm>
            <a:off x="3" y="544500"/>
            <a:ext cx="567000" cy="16500"/>
          </a:xfrm>
          <a:prstGeom prst="rect">
            <a:avLst/>
          </a:prstGeom>
          <a:solidFill>
            <a:srgbClr val="192733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3530"/>
              </a:buClr>
              <a:buSzPts val="900"/>
              <a:buFont typeface="Source Serif Pro"/>
              <a:buNone/>
            </a:pPr>
            <a:endParaRPr sz="900" b="0" i="0" u="none" strike="noStrike" cap="none">
              <a:solidFill>
                <a:srgbClr val="D9353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CUSTOM_6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>
            <a:spLocks noGrp="1"/>
          </p:cNvSpPr>
          <p:nvPr>
            <p:ph type="title"/>
          </p:nvPr>
        </p:nvSpPr>
        <p:spPr>
          <a:xfrm>
            <a:off x="685800" y="702200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0"/>
          <p:cNvSpPr/>
          <p:nvPr/>
        </p:nvSpPr>
        <p:spPr>
          <a:xfrm>
            <a:off x="3" y="544500"/>
            <a:ext cx="567000" cy="16500"/>
          </a:xfrm>
          <a:prstGeom prst="rect">
            <a:avLst/>
          </a:prstGeom>
          <a:solidFill>
            <a:srgbClr val="192733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3530"/>
              </a:buClr>
              <a:buSzPts val="900"/>
              <a:buFont typeface="Source Serif Pro"/>
              <a:buNone/>
            </a:pPr>
            <a:endParaRPr sz="900" b="0" i="0" u="none" strike="noStrike" cap="none">
              <a:solidFill>
                <a:srgbClr val="D9353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61" name="Google Shape;61;p60"/>
          <p:cNvSpPr txBox="1">
            <a:spLocks noGrp="1"/>
          </p:cNvSpPr>
          <p:nvPr>
            <p:ph type="subTitle" idx="1"/>
          </p:nvPr>
        </p:nvSpPr>
        <p:spPr>
          <a:xfrm>
            <a:off x="685800" y="438150"/>
            <a:ext cx="34194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5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1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1"/>
          <p:cNvSpPr/>
          <p:nvPr/>
        </p:nvSpPr>
        <p:spPr>
          <a:xfrm>
            <a:off x="3" y="544500"/>
            <a:ext cx="567000" cy="16500"/>
          </a:xfrm>
          <a:prstGeom prst="rect">
            <a:avLst/>
          </a:prstGeom>
          <a:solidFill>
            <a:srgbClr val="192733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3530"/>
              </a:buClr>
              <a:buSzPts val="900"/>
              <a:buFont typeface="Source Serif Pro"/>
              <a:buNone/>
            </a:pPr>
            <a:endParaRPr sz="900" b="0" i="0" u="none" strike="noStrike" cap="none">
              <a:solidFill>
                <a:srgbClr val="D9353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2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⋅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body" idx="1"/>
          </p:nvPr>
        </p:nvSpPr>
        <p:spPr>
          <a:xfrm>
            <a:off x="685800" y="1152475"/>
            <a:ext cx="3657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⋅"/>
              <a:defRPr sz="1500"/>
            </a:lvl1pPr>
            <a:lvl2pPr marL="91440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?"/>
              <a:defRPr sz="1500"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body" idx="2"/>
          </p:nvPr>
        </p:nvSpPr>
        <p:spPr>
          <a:xfrm>
            <a:off x="4800600" y="1152475"/>
            <a:ext cx="3657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⋅"/>
              <a:defRPr sz="1500"/>
            </a:lvl1pPr>
            <a:lvl2pPr marL="91440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?"/>
              <a:defRPr sz="1500"/>
            </a:lvl9pPr>
          </a:lstStyle>
          <a:p>
            <a:endParaRPr/>
          </a:p>
        </p:txBody>
      </p:sp>
      <p:sp>
        <p:nvSpPr>
          <p:cNvPr id="71" name="Google Shape;71;p63"/>
          <p:cNvSpPr/>
          <p:nvPr/>
        </p:nvSpPr>
        <p:spPr>
          <a:xfrm>
            <a:off x="3" y="544500"/>
            <a:ext cx="567000" cy="16500"/>
          </a:xfrm>
          <a:prstGeom prst="rect">
            <a:avLst/>
          </a:prstGeom>
          <a:solidFill>
            <a:srgbClr val="192733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3530"/>
              </a:buClr>
              <a:buSzPts val="900"/>
              <a:buFont typeface="Source Serif Pro"/>
              <a:buNone/>
            </a:pPr>
            <a:endParaRPr sz="900" b="0" i="0" u="none" strike="noStrike" cap="none">
              <a:solidFill>
                <a:srgbClr val="D9353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3_2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20000"/>
              <a:buFont typeface="Poppins Black"/>
              <a:buNone/>
              <a:defRPr sz="20000" b="0">
                <a:solidFill>
                  <a:srgbClr val="19273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6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⋅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?"/>
              <a:defRPr/>
            </a:lvl9pPr>
          </a:lstStyle>
          <a:p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"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5"/>
          <p:cNvSpPr/>
          <p:nvPr/>
        </p:nvSpPr>
        <p:spPr>
          <a:xfrm>
            <a:off x="4572000" y="4238625"/>
            <a:ext cx="4572000" cy="90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7620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5"/>
          <p:cNvSpPr txBox="1">
            <a:spLocks noGrp="1"/>
          </p:cNvSpPr>
          <p:nvPr>
            <p:ph type="title"/>
          </p:nvPr>
        </p:nvSpPr>
        <p:spPr>
          <a:xfrm>
            <a:off x="4812250" y="4462600"/>
            <a:ext cx="36459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5"/>
          <p:cNvSpPr txBox="1">
            <a:spLocks noGrp="1"/>
          </p:cNvSpPr>
          <p:nvPr>
            <p:ph type="subTitle" idx="1"/>
          </p:nvPr>
        </p:nvSpPr>
        <p:spPr>
          <a:xfrm>
            <a:off x="4803050" y="4707300"/>
            <a:ext cx="36459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 (Split) 1">
  <p:cSld name="CUSTOM_3_2_2_1_1">
    <p:bg>
      <p:bgPr>
        <a:solidFill>
          <a:srgbClr val="F8F8F8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A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CED"/>
              </a:buClr>
              <a:buSzPts val="20000"/>
              <a:buFont typeface="Poppins Black"/>
              <a:buNone/>
              <a:defRPr sz="20000" b="0">
                <a:solidFill>
                  <a:srgbClr val="EAECED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66"/>
          <p:cNvSpPr txBox="1">
            <a:spLocks noGrp="1"/>
          </p:cNvSpPr>
          <p:nvPr>
            <p:ph type="title" idx="2"/>
          </p:nvPr>
        </p:nvSpPr>
        <p:spPr>
          <a:xfrm>
            <a:off x="5218350" y="2193600"/>
            <a:ext cx="3279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subTitle" idx="1"/>
          </p:nvPr>
        </p:nvSpPr>
        <p:spPr>
          <a:xfrm>
            <a:off x="5218350" y="2553625"/>
            <a:ext cx="32793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7" name="Google Shape;87;p66"/>
          <p:cNvSpPr txBox="1"/>
          <p:nvPr/>
        </p:nvSpPr>
        <p:spPr>
          <a:xfrm>
            <a:off x="5218350" y="1867438"/>
            <a:ext cx="3279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MAIN SECTION</a:t>
            </a:r>
            <a:endParaRPr sz="1300" b="0" i="0" u="none" strike="noStrike" cap="none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7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1400"/>
              <a:buChar char="•"/>
              <a:defRPr sz="1500"/>
            </a:lvl1pPr>
            <a:lvl2pPr marL="914400" lvl="1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/>
          <p:nvPr/>
        </p:nvSpPr>
        <p:spPr>
          <a:xfrm>
            <a:off x="3" y="544500"/>
            <a:ext cx="567000" cy="16500"/>
          </a:xfrm>
          <a:prstGeom prst="rect">
            <a:avLst/>
          </a:prstGeom>
          <a:solidFill>
            <a:srgbClr val="192733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3530"/>
              </a:buClr>
              <a:buSzPts val="900"/>
              <a:buFont typeface="Source Serif Pro"/>
              <a:buNone/>
            </a:pPr>
            <a:endParaRPr sz="900" b="0" i="0" u="none" strike="noStrike" cap="none">
              <a:solidFill>
                <a:srgbClr val="D9353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CUSTOM_3_1_1">
    <p:bg>
      <p:bgPr>
        <a:solidFill>
          <a:srgbClr val="F8F8F8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CED"/>
              </a:buClr>
              <a:buSzPts val="20000"/>
              <a:buFont typeface="Poppins Black"/>
              <a:buNone/>
              <a:defRPr sz="20000" b="0">
                <a:solidFill>
                  <a:srgbClr val="EAECED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body">
  <p:cSld name="CUSTOM_6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title"/>
          </p:nvPr>
        </p:nvSpPr>
        <p:spPr>
          <a:xfrm>
            <a:off x="685800" y="702200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1400"/>
              <a:buChar char="•"/>
              <a:defRPr sz="1500"/>
            </a:lvl1pPr>
            <a:lvl2pPr marL="914400" lvl="1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/>
          <p:nvPr/>
        </p:nvSpPr>
        <p:spPr>
          <a:xfrm>
            <a:off x="3" y="544500"/>
            <a:ext cx="567000" cy="16500"/>
          </a:xfrm>
          <a:prstGeom prst="rect">
            <a:avLst/>
          </a:prstGeom>
          <a:solidFill>
            <a:srgbClr val="192733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3530"/>
              </a:buClr>
              <a:buSzPts val="900"/>
              <a:buFont typeface="Source Serif Pro"/>
              <a:buNone/>
            </a:pPr>
            <a:endParaRPr sz="900" b="0" i="0" u="none" strike="noStrike" cap="none">
              <a:solidFill>
                <a:srgbClr val="D9353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25" name="Google Shape;25;p49"/>
          <p:cNvSpPr txBox="1">
            <a:spLocks noGrp="1"/>
          </p:cNvSpPr>
          <p:nvPr>
            <p:ph type="subTitle" idx="2"/>
          </p:nvPr>
        </p:nvSpPr>
        <p:spPr>
          <a:xfrm>
            <a:off x="685800" y="438150"/>
            <a:ext cx="34194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6E747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red)">
  <p:cSld name="TITLE_2">
    <p:bg>
      <p:bgPr>
        <a:solidFill>
          <a:srgbClr val="DC3830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>
            <a:spLocks noGrp="1"/>
          </p:cNvSpPr>
          <p:nvPr>
            <p:ph type="ctrTitle"/>
          </p:nvPr>
        </p:nvSpPr>
        <p:spPr>
          <a:xfrm>
            <a:off x="685800" y="879081"/>
            <a:ext cx="7772400" cy="1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subTitle" idx="1"/>
          </p:nvPr>
        </p:nvSpPr>
        <p:spPr>
          <a:xfrm>
            <a:off x="685800" y="3895725"/>
            <a:ext cx="7772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AFAC"/>
              </a:buClr>
              <a:buSzPts val="1200"/>
              <a:buFont typeface="Poppins"/>
              <a:buNone/>
              <a:defRPr sz="1200">
                <a:solidFill>
                  <a:srgbClr val="F1AFA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light)">
  <p:cSld name="TITLE_1">
    <p:bg>
      <p:bgPr>
        <a:solidFill>
          <a:srgbClr val="F8F8F8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>
            <a:spLocks noGrp="1"/>
          </p:cNvSpPr>
          <p:nvPr>
            <p:ph type="ctrTitle"/>
          </p:nvPr>
        </p:nvSpPr>
        <p:spPr>
          <a:xfrm>
            <a:off x="685800" y="879081"/>
            <a:ext cx="7772400" cy="1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5200"/>
              <a:buNone/>
              <a:defRPr sz="5200">
                <a:solidFill>
                  <a:srgbClr val="121C2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5200"/>
              <a:buNone/>
              <a:defRPr sz="5200">
                <a:solidFill>
                  <a:srgbClr val="121C2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5200"/>
              <a:buNone/>
              <a:defRPr sz="5200">
                <a:solidFill>
                  <a:srgbClr val="121C2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5200"/>
              <a:buNone/>
              <a:defRPr sz="5200">
                <a:solidFill>
                  <a:srgbClr val="121C2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5200"/>
              <a:buNone/>
              <a:defRPr sz="5200">
                <a:solidFill>
                  <a:srgbClr val="121C2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5200"/>
              <a:buNone/>
              <a:defRPr sz="5200">
                <a:solidFill>
                  <a:srgbClr val="121C2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5200"/>
              <a:buNone/>
              <a:defRPr sz="5200">
                <a:solidFill>
                  <a:srgbClr val="121C2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5200"/>
              <a:buNone/>
              <a:defRPr sz="5200">
                <a:solidFill>
                  <a:srgbClr val="121C2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subTitle" idx="1"/>
          </p:nvPr>
        </p:nvSpPr>
        <p:spPr>
          <a:xfrm>
            <a:off x="685800" y="3895725"/>
            <a:ext cx="7772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 Medium"/>
              <a:buNone/>
              <a:defRPr sz="28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2_2">
    <p:bg>
      <p:bgPr>
        <a:solidFill>
          <a:srgbClr val="00000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20000"/>
              <a:buFont typeface="Poppins Black"/>
              <a:buNone/>
              <a:defRPr sz="20000" b="0">
                <a:solidFill>
                  <a:srgbClr val="19273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title" idx="2"/>
          </p:nvPr>
        </p:nvSpPr>
        <p:spPr>
          <a:xfrm>
            <a:off x="5218350" y="2117400"/>
            <a:ext cx="3279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subTitle" idx="1"/>
          </p:nvPr>
        </p:nvSpPr>
        <p:spPr>
          <a:xfrm>
            <a:off x="5218350" y="2477425"/>
            <a:ext cx="32793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 (Split)">
  <p:cSld name="CUSTOM_3_2_2_1">
    <p:bg>
      <p:bgPr>
        <a:solidFill>
          <a:srgbClr val="F8F8F8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A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CED"/>
              </a:buClr>
              <a:buSzPts val="20000"/>
              <a:buFont typeface="Poppins Black"/>
              <a:buNone/>
              <a:defRPr sz="20000" b="0">
                <a:solidFill>
                  <a:srgbClr val="EAECED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733"/>
              </a:buClr>
              <a:buSzPts val="12000"/>
              <a:buNone/>
              <a:defRPr sz="12000">
                <a:solidFill>
                  <a:srgbClr val="19273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title" idx="2"/>
          </p:nvPr>
        </p:nvSpPr>
        <p:spPr>
          <a:xfrm>
            <a:off x="5218350" y="2193600"/>
            <a:ext cx="3279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subTitle" idx="1"/>
          </p:nvPr>
        </p:nvSpPr>
        <p:spPr>
          <a:xfrm>
            <a:off x="5218350" y="2553625"/>
            <a:ext cx="32793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body" idx="3"/>
          </p:nvPr>
        </p:nvSpPr>
        <p:spPr>
          <a:xfrm>
            <a:off x="5218350" y="1992950"/>
            <a:ext cx="3279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oppins"/>
              <a:buChar char="⋅"/>
              <a:defRPr sz="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marL="1371600" lvl="2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marL="1828800" lvl="3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marL="2286000" lvl="4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marL="274320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marL="320040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marL="365760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marL="411480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Char char="?"/>
              <a:defRPr sz="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4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1800"/>
              <a:buFont typeface="EB Garamond"/>
              <a:buChar char="⋅"/>
              <a:defRPr sz="18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○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■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●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○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■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●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○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E747A"/>
              </a:buClr>
              <a:buSzPts val="1400"/>
              <a:buFont typeface="EB Garamond"/>
              <a:buChar char="👋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F06B4A"/>
          </p15:clr>
        </p15:guide>
        <p15:guide id="2" pos="5328">
          <p15:clr>
            <a:srgbClr val="F06B4A"/>
          </p15:clr>
        </p15:guide>
        <p15:guide id="3" pos="2736">
          <p15:clr>
            <a:srgbClr val="F06B4A"/>
          </p15:clr>
        </p15:guide>
        <p15:guide id="4" pos="3024">
          <p15:clr>
            <a:srgbClr val="F06B4A"/>
          </p15:clr>
        </p15:guide>
        <p15:guide id="5" pos="360">
          <p15:clr>
            <a:srgbClr val="F06B4A"/>
          </p15:clr>
        </p15:guide>
        <p15:guide id="6" pos="5400">
          <p15:clr>
            <a:srgbClr val="F06B4A"/>
          </p15:clr>
        </p15:guide>
        <p15:guide id="7" orient="horz" pos="720">
          <p15:clr>
            <a:srgbClr val="F06B4A"/>
          </p15:clr>
        </p15:guide>
        <p15:guide id="8" pos="28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685800" y="1208691"/>
            <a:ext cx="7772400" cy="1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hr-HR" sz="4400" dirty="0"/>
              <a:t>Zaštita i sigurnost podataka u aplikacijama za operacijski sustav </a:t>
            </a:r>
            <a:r>
              <a:rPr lang="hr-HR" sz="4400" dirty="0">
                <a:solidFill>
                  <a:srgbClr val="00B050"/>
                </a:solidFill>
              </a:rPr>
              <a:t>Android</a:t>
            </a:r>
            <a:endParaRPr sz="4400" dirty="0">
              <a:solidFill>
                <a:srgbClr val="00B050"/>
              </a:solidFill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685800" y="4435725"/>
            <a:ext cx="1823484" cy="4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/>
              <a:t>Zagreb, srpanj 2021.</a:t>
            </a: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59826AAF-642D-41F3-9D19-FD5D0431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52" y="56260"/>
            <a:ext cx="1429052" cy="891031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FBD0DF73-73B3-4470-9ED5-FC44DF814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62" y="167775"/>
            <a:ext cx="668003" cy="6680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dirty="0"/>
              <a:t>Operacijski sustav Android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6bdd3754_0_28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Operacijski sustav </a:t>
            </a:r>
            <a:r>
              <a:rPr lang="hr-HR" sz="2200" dirty="0">
                <a:solidFill>
                  <a:srgbClr val="00B050"/>
                </a:solidFill>
              </a:rPr>
              <a:t>Android</a:t>
            </a:r>
            <a:endParaRPr sz="2200" dirty="0">
              <a:solidFill>
                <a:srgbClr val="00B050"/>
              </a:solidFill>
            </a:endParaRPr>
          </a:p>
        </p:txBody>
      </p:sp>
      <p:sp>
        <p:nvSpPr>
          <p:cNvPr id="130" name="Google Shape;130;gb26bdd3754_0_28"/>
          <p:cNvSpPr txBox="1">
            <a:spLocks noGrp="1"/>
          </p:cNvSpPr>
          <p:nvPr>
            <p:ph type="body" idx="1"/>
          </p:nvPr>
        </p:nvSpPr>
        <p:spPr>
          <a:xfrm>
            <a:off x="685800" y="1193200"/>
            <a:ext cx="7772400" cy="274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6F7479"/>
              </a:buClr>
              <a:buSzPts val="17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Arhitektura sustava; 5 razina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 </a:t>
            </a:r>
            <a:r>
              <a:rPr lang="hr-HR" sz="1800" dirty="0">
                <a:solidFill>
                  <a:srgbClr val="6F7479"/>
                </a:solidFill>
              </a:rPr>
              <a:t>Linux jezgra = izolacija procesa</a:t>
            </a:r>
          </a:p>
          <a:p>
            <a:pPr marL="742950" lvl="1" indent="-285750"/>
            <a:r>
              <a:rPr lang="pl-PL" sz="1800" dirty="0">
                <a:solidFill>
                  <a:srgbClr val="6F7479"/>
                </a:solidFill>
              </a:rPr>
              <a:t>Apstrakcijski sloj nad fizičkim komponentama uređaja</a:t>
            </a:r>
          </a:p>
          <a:p>
            <a:pPr marL="742950" lvl="1" indent="-285750"/>
            <a:r>
              <a:rPr lang="pl-PL" sz="1800" dirty="0">
                <a:solidFill>
                  <a:srgbClr val="6F7479"/>
                </a:solidFill>
              </a:rPr>
              <a:t>Knjižnice izvornog koda i Android Runtime</a:t>
            </a:r>
          </a:p>
          <a:p>
            <a:pPr marL="742950" lvl="1" indent="-285750"/>
            <a:r>
              <a:rPr lang="pl-PL" sz="1800" dirty="0">
                <a:solidFill>
                  <a:srgbClr val="6F7479"/>
                </a:solidFill>
              </a:rPr>
              <a:t>Java aplikacijsko programsko sučelje</a:t>
            </a:r>
          </a:p>
          <a:p>
            <a:pPr marL="742950" lvl="1" indent="-285750"/>
            <a:r>
              <a:rPr lang="pl-PL" sz="1800" dirty="0">
                <a:solidFill>
                  <a:srgbClr val="6F7479"/>
                </a:solidFill>
              </a:rPr>
              <a:t>Sistemske aplikacije</a:t>
            </a:r>
            <a:endParaRPr lang="en-US" sz="1800" dirty="0">
              <a:solidFill>
                <a:srgbClr val="6F7479"/>
              </a:solidFill>
            </a:endParaRPr>
          </a:p>
          <a:p>
            <a:pPr marL="457200" lvl="1" indent="0">
              <a:buNone/>
            </a:pPr>
            <a:endParaRPr lang="pl-PL" sz="1800" dirty="0">
              <a:solidFill>
                <a:srgbClr val="6F7479"/>
              </a:solidFill>
            </a:endParaRPr>
          </a:p>
          <a:p>
            <a:pPr marL="742950" lvl="1" indent="-285750"/>
            <a:endParaRPr lang="hr-HR" sz="1800" dirty="0">
              <a:solidFill>
                <a:srgbClr val="6F7479"/>
              </a:solidFill>
            </a:endParaRPr>
          </a:p>
          <a:p>
            <a:pPr marL="457200" lvl="1" indent="0">
              <a:buNone/>
            </a:pPr>
            <a:endParaRPr lang="hr-HR" sz="1800" dirty="0">
              <a:solidFill>
                <a:srgbClr val="6F7479"/>
              </a:solidFill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73899D46-7548-47B6-9D56-64C5C4809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0" t="11227" r="16744" b="17582"/>
          <a:stretch/>
        </p:blipFill>
        <p:spPr>
          <a:xfrm>
            <a:off x="7606961" y="206014"/>
            <a:ext cx="851239" cy="512481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AF4B29B4-941C-4832-B31F-40AF10D4A636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10</a:t>
            </a:r>
            <a:endParaRPr lang="en-US" dirty="0">
              <a:solidFill>
                <a:srgbClr val="898E9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6bdd3754_0_34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Operacijski sustav </a:t>
            </a:r>
            <a:r>
              <a:rPr lang="hr-HR" sz="2200" dirty="0">
                <a:solidFill>
                  <a:srgbClr val="00B050"/>
                </a:solidFill>
              </a:rPr>
              <a:t>Android</a:t>
            </a:r>
            <a:endParaRPr sz="2200" dirty="0"/>
          </a:p>
        </p:txBody>
      </p:sp>
      <p:sp>
        <p:nvSpPr>
          <p:cNvPr id="137" name="Google Shape;137;gb26bdd3754_0_34"/>
          <p:cNvSpPr txBox="1">
            <a:spLocks noGrp="1"/>
          </p:cNvSpPr>
          <p:nvPr>
            <p:ph type="body" idx="1"/>
          </p:nvPr>
        </p:nvSpPr>
        <p:spPr>
          <a:xfrm>
            <a:off x="685800" y="1068573"/>
            <a:ext cx="7772400" cy="254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Gradnja projekta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 složeni proces pretvorbe izvornog kôda aplikacije u format datoteke (APK/AAB)  koji se može objaviti na Google Play servisu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Android Studio -&gt; Gradle sustav</a:t>
            </a:r>
          </a:p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Prevođenje programa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 proces prevođenja programskog kôda u izvršni kôd za ciljni operacijski sustav</a:t>
            </a:r>
            <a:endParaRPr lang="en-US" sz="1700" dirty="0">
              <a:solidFill>
                <a:srgbClr val="6F7479"/>
              </a:solidFill>
            </a:endParaRPr>
          </a:p>
          <a:p>
            <a:pPr marL="45720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6F7479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7A9659F-5F19-4D74-A330-16CE48C4A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8" t="34522" r="3303" b="28503"/>
          <a:stretch/>
        </p:blipFill>
        <p:spPr>
          <a:xfrm>
            <a:off x="1735765" y="3615071"/>
            <a:ext cx="5855882" cy="1392864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B23A8222-B7B9-4F13-848B-26DE6CFE9F7D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11</a:t>
            </a:r>
            <a:endParaRPr lang="en-US" dirty="0">
              <a:solidFill>
                <a:srgbClr val="898E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6bdd3754_0_34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Operacijski sustav </a:t>
            </a:r>
            <a:r>
              <a:rPr lang="hr-HR" sz="2200" dirty="0">
                <a:solidFill>
                  <a:srgbClr val="00B050"/>
                </a:solidFill>
              </a:rPr>
              <a:t>Android</a:t>
            </a:r>
            <a:endParaRPr sz="2200" dirty="0"/>
          </a:p>
        </p:txBody>
      </p:sp>
      <p:sp>
        <p:nvSpPr>
          <p:cNvPr id="137" name="Google Shape;137;gb26bdd3754_0_34"/>
          <p:cNvSpPr txBox="1">
            <a:spLocks noGrp="1"/>
          </p:cNvSpPr>
          <p:nvPr>
            <p:ph type="body" idx="1"/>
          </p:nvPr>
        </p:nvSpPr>
        <p:spPr>
          <a:xfrm>
            <a:off x="685800" y="1068573"/>
            <a:ext cx="7772400" cy="254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Instalacijska datoteka APK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 Format aplikacije koji se može testirati, objaviti i distribuirati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Obfuskacija i optimizacija koda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Resursi aplikacije, prevedeni izvorni kôd te povezane knjižnice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Potpisivanje sigurnosnim ključem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Android Runtime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4D87C0E5-0EE0-4338-940F-7007C049D2CF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12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6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6bdd3754_0_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0"/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43" name="Google Shape;143;gb26bdd3754_0_1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dirty="0"/>
              <a:t>Metode i algoritmi za ostvarivanje sigurnosti i zaštite podataka u aplikacijama za operacijski sustav Android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6bdd3754_0_34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Metode i algoritmi za ostvarivanje sigurnosti i zaštite podataka u aplikacijama za operacijski sustav Android</a:t>
            </a:r>
            <a:br>
              <a:rPr lang="en-US" sz="2200" dirty="0"/>
            </a:br>
            <a:endParaRPr sz="2200" dirty="0"/>
          </a:p>
        </p:txBody>
      </p:sp>
      <p:sp>
        <p:nvSpPr>
          <p:cNvPr id="137" name="Google Shape;137;gb26bdd3754_0_34"/>
          <p:cNvSpPr txBox="1">
            <a:spLocks noGrp="1"/>
          </p:cNvSpPr>
          <p:nvPr>
            <p:ph type="body" idx="1"/>
          </p:nvPr>
        </p:nvSpPr>
        <p:spPr>
          <a:xfrm>
            <a:off x="685800" y="1440712"/>
            <a:ext cx="7772400" cy="370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Pohrana podataka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Podaci u prijenosu i statički pohranjeni podaci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RoomDatabase, SQLite</a:t>
            </a:r>
          </a:p>
          <a:p>
            <a:pPr marL="457200" lvl="1" indent="0">
              <a:buNone/>
            </a:pPr>
            <a:endParaRPr lang="hr-HR" sz="300" dirty="0">
              <a:solidFill>
                <a:srgbClr val="898E93"/>
              </a:solidFill>
            </a:endParaRPr>
          </a:p>
          <a:p>
            <a:pPr marL="457200" lvl="1" indent="0">
              <a:buNone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Interna pohrana</a:t>
            </a:r>
            <a:r>
              <a:rPr lang="hr-HR" sz="1800" dirty="0">
                <a:solidFill>
                  <a:srgbClr val="898E93"/>
                </a:solidFill>
              </a:rPr>
              <a:t>: pohrana osjetljivih podataka usko vezana uz aplikacijski pješčanik</a:t>
            </a:r>
          </a:p>
          <a:p>
            <a:pPr marL="457200" lvl="1" indent="0">
              <a:buNone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Pohrana na vanjskom mediju</a:t>
            </a:r>
            <a:r>
              <a:rPr lang="hr-HR" sz="1800" dirty="0">
                <a:solidFill>
                  <a:srgbClr val="898E93"/>
                </a:solidFill>
              </a:rPr>
              <a:t>: pohrana veće količine informacija koje ostaju na uređaju nakon deinstalacije aplikacije</a:t>
            </a:r>
          </a:p>
          <a:p>
            <a:pPr marL="457200" lvl="1" indent="0">
              <a:buNone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Pružatelji sadržaja: </a:t>
            </a:r>
            <a:r>
              <a:rPr lang="hr-HR" sz="1800" dirty="0">
                <a:solidFill>
                  <a:srgbClr val="898E93"/>
                </a:solidFill>
              </a:rPr>
              <a:t>apstrakcijski sloj preko kojeg aplikacije mogu pristupiti tuđem sadržaju</a:t>
            </a:r>
            <a:endParaRPr lang="hr-HR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8EC3766-964E-475A-B44C-4F72117A870A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14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6bdd3754_0_46"/>
          <p:cNvSpPr txBox="1">
            <a:spLocks noGrp="1"/>
          </p:cNvSpPr>
          <p:nvPr>
            <p:ph type="body" idx="1"/>
          </p:nvPr>
        </p:nvSpPr>
        <p:spPr>
          <a:xfrm>
            <a:off x="392200" y="829125"/>
            <a:ext cx="4001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8150" indent="-285750">
              <a:buSzPts val="1200"/>
            </a:pPr>
            <a:r>
              <a:rPr lang="hr-HR" sz="1800" dirty="0"/>
              <a:t>Motivacija: uređaji s probijenom zaštitom proizvođača </a:t>
            </a:r>
          </a:p>
          <a:p>
            <a:pPr marL="438150" indent="-285750">
              <a:buSzPts val="1200"/>
            </a:pPr>
            <a:r>
              <a:rPr lang="hr-HR" sz="1800" dirty="0"/>
              <a:t>AES, RSA kriptografski algoritmi</a:t>
            </a:r>
          </a:p>
          <a:p>
            <a:pPr marL="438150" indent="-285750">
              <a:buSzPts val="1200"/>
            </a:pPr>
            <a:r>
              <a:rPr lang="en-US" sz="1800" dirty="0"/>
              <a:t>HMAC-SHA-256, HMAC-SHA-512</a:t>
            </a:r>
            <a:r>
              <a:rPr lang="hr-HR" sz="1800" dirty="0"/>
              <a:t> funkcije sažimanja</a:t>
            </a:r>
          </a:p>
          <a:p>
            <a:pPr marL="438150" indent="-285750">
              <a:buSzPts val="1200"/>
            </a:pPr>
            <a:r>
              <a:rPr lang="hr-HR" sz="1800" dirty="0"/>
              <a:t>Jetpack Security knjižnica: Android Keystore</a:t>
            </a:r>
            <a:endParaRPr sz="1800" dirty="0"/>
          </a:p>
        </p:txBody>
      </p:sp>
      <p:sp>
        <p:nvSpPr>
          <p:cNvPr id="159" name="Google Shape;159;gb26bdd3754_0_46"/>
          <p:cNvSpPr txBox="1">
            <a:spLocks noGrp="1"/>
          </p:cNvSpPr>
          <p:nvPr>
            <p:ph type="subTitle" idx="2"/>
          </p:nvPr>
        </p:nvSpPr>
        <p:spPr>
          <a:xfrm>
            <a:off x="188750" y="373075"/>
            <a:ext cx="34194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</a:rPr>
              <a:t>Enkripcija podataka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60" name="Google Shape;160;gb26bdd3754_0_46"/>
          <p:cNvSpPr/>
          <p:nvPr/>
        </p:nvSpPr>
        <p:spPr>
          <a:xfrm>
            <a:off x="4592975" y="0"/>
            <a:ext cx="4572000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26bdd3754_0_46"/>
          <p:cNvSpPr txBox="1"/>
          <p:nvPr/>
        </p:nvSpPr>
        <p:spPr>
          <a:xfrm>
            <a:off x="5127775" y="256750"/>
            <a:ext cx="35601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latin typeface="Poppins"/>
                <a:ea typeface="Poppins"/>
                <a:cs typeface="Poppins"/>
                <a:sym typeface="Poppins"/>
              </a:rPr>
              <a:t>Dozvole</a:t>
            </a:r>
            <a:endParaRPr sz="2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gb26bdd3754_0_46"/>
          <p:cNvSpPr txBox="1"/>
          <p:nvPr/>
        </p:nvSpPr>
        <p:spPr>
          <a:xfrm>
            <a:off x="4726109" y="829124"/>
            <a:ext cx="3680700" cy="3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</a:t>
            </a:r>
            <a:r>
              <a:rPr lang="en-US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ristup korisničkim i sistemskim informacijama te vanjskim resursima uređaja</a:t>
            </a:r>
            <a:endParaRPr lang="hr-HR" sz="1800" dirty="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-US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nstalacijske dozvole, normalne </a:t>
            </a: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dozvole te dozvole za vrijeme </a:t>
            </a:r>
            <a:r>
              <a:rPr lang="en-US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izvođenja (</a:t>
            </a: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opasne dozvole)</a:t>
            </a:r>
          </a:p>
        </p:txBody>
      </p:sp>
      <p:pic>
        <p:nvPicPr>
          <p:cNvPr id="2" name="Slika 1">
            <a:extLst>
              <a:ext uri="{FF2B5EF4-FFF2-40B4-BE49-F238E27FC236}">
                <a16:creationId xmlns:a16="http://schemas.microsoft.com/office/drawing/2014/main" id="{37024328-9CE6-4309-869C-0CF02470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05" y="3168870"/>
            <a:ext cx="2079989" cy="1759109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7FD40F47-FAE3-4C95-A55B-9BF11A0AB818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15</a:t>
            </a:r>
            <a:endParaRPr lang="en-US" dirty="0">
              <a:solidFill>
                <a:srgbClr val="898E9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6bdd3754_0_34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Metode i algoritmi za ostvarivanje sigurnosti i zaštite podataka u aplikacijama za operacijski sustav Android</a:t>
            </a:r>
            <a:br>
              <a:rPr lang="en-US" sz="2200" dirty="0"/>
            </a:br>
            <a:endParaRPr sz="2200" dirty="0"/>
          </a:p>
        </p:txBody>
      </p:sp>
      <p:sp>
        <p:nvSpPr>
          <p:cNvPr id="137" name="Google Shape;137;gb26bdd3754_0_34"/>
          <p:cNvSpPr txBox="1">
            <a:spLocks noGrp="1"/>
          </p:cNvSpPr>
          <p:nvPr>
            <p:ph type="body" idx="1"/>
          </p:nvPr>
        </p:nvSpPr>
        <p:spPr>
          <a:xfrm>
            <a:off x="685800" y="1440712"/>
            <a:ext cx="7772400" cy="246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Autentikacija i autorizacija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Generiranje kriptografskih ključeva, fizičko mjesto pohrane istih i korisnički autentifikatori Gatekeeper, Fingerprint i Biometrics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Lozinka, PIN šifra, grafički uzorak, otisak prsta, fotografija lica, skeniranje šarenice oka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Biometrija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E69DDCD-EF44-49B8-B421-750F884C9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71" b="5402"/>
          <a:stretch/>
        </p:blipFill>
        <p:spPr>
          <a:xfrm>
            <a:off x="4338084" y="3112766"/>
            <a:ext cx="2360428" cy="2012667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F94F3730-5215-426F-840B-307C1C4F9E02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16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7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6bdd3754_0_46"/>
          <p:cNvSpPr txBox="1">
            <a:spLocks noGrp="1"/>
          </p:cNvSpPr>
          <p:nvPr>
            <p:ph type="body" idx="1"/>
          </p:nvPr>
        </p:nvSpPr>
        <p:spPr>
          <a:xfrm>
            <a:off x="392200" y="829125"/>
            <a:ext cx="4001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8150" indent="-285750">
              <a:buSzPts val="1200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Statička analiza</a:t>
            </a:r>
          </a:p>
          <a:p>
            <a:pPr marL="438150" indent="-285750">
              <a:buSzPts val="1200"/>
            </a:pPr>
            <a:r>
              <a:rPr lang="hr-HR" sz="1800" dirty="0"/>
              <a:t>Android Studio linter, čistači (AddressSanitizer, UndefinedBehaviorSanitizer)</a:t>
            </a:r>
          </a:p>
          <a:p>
            <a:pPr marL="438150" indent="-285750">
              <a:buSzPts val="1200"/>
            </a:pPr>
            <a:endParaRPr lang="hr-HR" sz="1800" dirty="0"/>
          </a:p>
          <a:p>
            <a:pPr marL="438150" indent="-285750">
              <a:buSzPts val="1200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Dinamička analiza</a:t>
            </a:r>
          </a:p>
          <a:p>
            <a:pPr marL="438150" indent="-285750">
              <a:buSzPts val="1200"/>
            </a:pPr>
            <a:r>
              <a:rPr lang="hr-HR" sz="1800" dirty="0"/>
              <a:t>Scudo, automatsko testiranje, Mockito, Esspreso, libFuzzer</a:t>
            </a:r>
            <a:endParaRPr sz="1800" dirty="0"/>
          </a:p>
        </p:txBody>
      </p:sp>
      <p:sp>
        <p:nvSpPr>
          <p:cNvPr id="159" name="Google Shape;159;gb26bdd3754_0_46"/>
          <p:cNvSpPr txBox="1">
            <a:spLocks noGrp="1"/>
          </p:cNvSpPr>
          <p:nvPr>
            <p:ph type="subTitle" idx="2"/>
          </p:nvPr>
        </p:nvSpPr>
        <p:spPr>
          <a:xfrm>
            <a:off x="188750" y="373075"/>
            <a:ext cx="34194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</a:rPr>
              <a:t>Testiranje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60" name="Google Shape;160;gb26bdd3754_0_46"/>
          <p:cNvSpPr/>
          <p:nvPr/>
        </p:nvSpPr>
        <p:spPr>
          <a:xfrm>
            <a:off x="4592975" y="0"/>
            <a:ext cx="4572000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26bdd3754_0_46"/>
          <p:cNvSpPr txBox="1"/>
          <p:nvPr/>
        </p:nvSpPr>
        <p:spPr>
          <a:xfrm>
            <a:off x="5127775" y="256750"/>
            <a:ext cx="35601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latin typeface="Poppins"/>
                <a:ea typeface="Poppins"/>
                <a:cs typeface="Poppins"/>
                <a:sym typeface="Poppins"/>
              </a:rPr>
              <a:t>Sigurna komunikacija</a:t>
            </a:r>
            <a:endParaRPr sz="2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gb26bdd3754_0_46"/>
          <p:cNvSpPr txBox="1"/>
          <p:nvPr/>
        </p:nvSpPr>
        <p:spPr>
          <a:xfrm>
            <a:off x="4726109" y="829125"/>
            <a:ext cx="3680700" cy="3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&gt; Android 9 : CLEARTEXT promet </a:t>
            </a:r>
            <a:r>
              <a:rPr lang="hr-HR" sz="1800" dirty="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zabranjen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Primjena protokola za sigurnost transportnog sloja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Dokument za mrežnu sigurnost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802EC3-10FA-4B64-86A1-8E47F682176F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17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5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CF3C37E0-12FD-459B-B1CB-0CF46FBD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726" y="3884789"/>
            <a:ext cx="5837274" cy="1258711"/>
          </a:xfrm>
          <a:prstGeom prst="rect">
            <a:avLst/>
          </a:prstGeom>
        </p:spPr>
      </p:pic>
      <p:sp>
        <p:nvSpPr>
          <p:cNvPr id="136" name="Google Shape;136;gb26bdd3754_0_34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Metode i algoritmi za ostvarivanje sigurnosti i zaštite podataka u aplikacijama za operacijski sustav Android</a:t>
            </a:r>
            <a:br>
              <a:rPr lang="en-US" sz="2200" dirty="0"/>
            </a:br>
            <a:endParaRPr sz="2200" dirty="0"/>
          </a:p>
        </p:txBody>
      </p:sp>
      <p:sp>
        <p:nvSpPr>
          <p:cNvPr id="137" name="Google Shape;137;gb26bdd3754_0_34"/>
          <p:cNvSpPr txBox="1">
            <a:spLocks noGrp="1"/>
          </p:cNvSpPr>
          <p:nvPr>
            <p:ph type="body" idx="1"/>
          </p:nvPr>
        </p:nvSpPr>
        <p:spPr>
          <a:xfrm>
            <a:off x="685800" y="1440712"/>
            <a:ext cx="7772400" cy="203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Potpisivanje aplikacije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Pouzdana veza između programera i objavljene aplikacije</a:t>
            </a:r>
          </a:p>
          <a:p>
            <a:pPr marL="742950" lvl="1" indent="-285750"/>
            <a:r>
              <a:rPr lang="hr-HR" sz="1800" dirty="0">
                <a:solidFill>
                  <a:srgbClr val="898E93"/>
                </a:solidFill>
              </a:rPr>
              <a:t>Metoda potpisivanja aplikacije ovisi o verziji aplikacije</a:t>
            </a:r>
          </a:p>
          <a:p>
            <a:pPr marL="742950" lvl="1" indent="-285750"/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Razvojna aplikacija</a:t>
            </a:r>
            <a:r>
              <a:rPr lang="hr-HR" sz="1800" dirty="0">
                <a:solidFill>
                  <a:srgbClr val="898E93"/>
                </a:solidFill>
              </a:rPr>
              <a:t>: automatsko potpisivanje aplikaciju s razvojnim certifikatom generiranim pomoću Android SDK alata </a:t>
            </a:r>
          </a:p>
          <a:p>
            <a:pPr marL="742950" lvl="1" indent="-285750"/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Produkcijska aplikacija: </a:t>
            </a:r>
            <a:endParaRPr lang="hr-HR" sz="3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882884A7-FCEC-4E21-A9D9-1508010A70B8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18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Sadržaj</a:t>
            </a:r>
            <a:endParaRPr sz="2200"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295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hr-HR" sz="1800" dirty="0"/>
              <a:t>Uvod</a:t>
            </a:r>
          </a:p>
          <a:p>
            <a:pPr marL="342900" lvl="0" indent="-3429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hr-HR" sz="1800" dirty="0"/>
              <a:t>Sigurnost i zaštita podataka</a:t>
            </a:r>
          </a:p>
          <a:p>
            <a:pPr marL="342900" lvl="0" indent="-3429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hr-HR" sz="1800" dirty="0"/>
              <a:t>Operacijski sustav Android</a:t>
            </a:r>
          </a:p>
          <a:p>
            <a:pPr marL="342900" lvl="0" indent="-3429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hr-HR" sz="1800" dirty="0"/>
              <a:t>Metode i algoritmi za ostvarivanje sigurnosti i zaštite podataka u aplikacijama za operacijski sustav Android</a:t>
            </a:r>
          </a:p>
          <a:p>
            <a:pPr marL="342900" lvl="0" indent="-3429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hr-HR" sz="1800" dirty="0"/>
              <a:t>Opis programskog sustava</a:t>
            </a:r>
          </a:p>
          <a:p>
            <a:pPr marL="342900" lvl="0" indent="-3429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hr-HR" sz="1800" dirty="0"/>
              <a:t>Zaključak</a:t>
            </a:r>
            <a:endParaRPr sz="17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7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sz="1700" dirty="0"/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2667A2A3-1152-406B-9CCC-6B1C66CECED1}"/>
              </a:ext>
            </a:extLst>
          </p:cNvPr>
          <p:cNvSpPr txBox="1"/>
          <p:nvPr/>
        </p:nvSpPr>
        <p:spPr>
          <a:xfrm>
            <a:off x="8713076" y="4845269"/>
            <a:ext cx="3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1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3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6bdd3754_0_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9" name="Google Shape;199;gb26bdd3754_0_11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dirty="0"/>
              <a:t>Opis programskog sustava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Opis programskog sustava</a:t>
            </a:r>
            <a:endParaRPr sz="2200" dirty="0"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rgbClr val="6F7479"/>
                </a:solidFill>
              </a:rPr>
              <a:t>MedicoNear</a:t>
            </a:r>
          </a:p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rgbClr val="6F7479"/>
                </a:solidFill>
              </a:rPr>
              <a:t>Pretraživanje i prijava liječnicima po tipu specijalizacije</a:t>
            </a:r>
          </a:p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rgbClr val="6F7479"/>
                </a:solidFill>
              </a:rPr>
              <a:t>Pregled medicinskih zapisa pacijenata (</a:t>
            </a:r>
            <a:r>
              <a:rPr lang="hr-HR" sz="1800" dirty="0">
                <a:solidFill>
                  <a:schemeClr val="accent1"/>
                </a:solidFill>
              </a:rPr>
              <a:t>osobni podaci korisnika!</a:t>
            </a:r>
            <a:r>
              <a:rPr lang="hr-HR" sz="1800" dirty="0">
                <a:solidFill>
                  <a:schemeClr val="bg2"/>
                </a:solidFill>
              </a:rPr>
              <a:t>)</a:t>
            </a:r>
          </a:p>
          <a:p>
            <a:pPr marL="120650" indent="0">
              <a:buClr>
                <a:srgbClr val="6F7479"/>
              </a:buClr>
              <a:buSzPts val="1700"/>
              <a:buNone/>
            </a:pPr>
            <a:endParaRPr sz="1700" dirty="0">
              <a:solidFill>
                <a:srgbClr val="6F7479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04C44AE-58AA-4CB9-B1E2-0E5645077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63"/>
          <a:stretch/>
        </p:blipFill>
        <p:spPr>
          <a:xfrm>
            <a:off x="1594884" y="2231264"/>
            <a:ext cx="5706237" cy="2893136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9B16D827-CF00-4626-B80D-A6C6336C506D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20</a:t>
            </a:r>
            <a:endParaRPr lang="en-US" dirty="0">
              <a:solidFill>
                <a:srgbClr val="898E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Implementacija sustava</a:t>
            </a:r>
            <a:endParaRPr sz="2200" dirty="0"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Čista arhitektura</a:t>
            </a:r>
            <a:r>
              <a:rPr lang="hr-HR" sz="1800" dirty="0">
                <a:solidFill>
                  <a:srgbClr val="6F7479"/>
                </a:solidFill>
              </a:rPr>
              <a:t>: apstrakcija, pravilo ovisnosti i komunikacija između slojeva</a:t>
            </a:r>
          </a:p>
          <a:p>
            <a:pPr marL="406400" indent="-285750">
              <a:buClr>
                <a:srgbClr val="6F7479"/>
              </a:buClr>
              <a:buSzPts val="1700"/>
            </a:pPr>
            <a:endParaRPr lang="hr-HR" sz="1800" dirty="0">
              <a:solidFill>
                <a:srgbClr val="6F7479"/>
              </a:solidFill>
            </a:endParaRPr>
          </a:p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Klijentska aplikacija</a:t>
            </a:r>
            <a:r>
              <a:rPr lang="hr-HR" sz="1800" dirty="0">
                <a:solidFill>
                  <a:srgbClr val="6F7479"/>
                </a:solidFill>
              </a:rPr>
              <a:t>: Android Studio, Kotlin, MVVM, Retrofit, Koin, RxJava, Timber</a:t>
            </a:r>
          </a:p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Poslužiteljska aplikacija</a:t>
            </a:r>
            <a:r>
              <a:rPr lang="hr-HR" sz="1800" dirty="0">
                <a:solidFill>
                  <a:srgbClr val="6F7479"/>
                </a:solidFill>
              </a:rPr>
              <a:t>: IntelliJ, Java, pgAdmin, PostgreSQL, Java Persistence aplikacijsko sučelje, JWT značajka</a:t>
            </a:r>
            <a:endParaRPr sz="1700" dirty="0">
              <a:solidFill>
                <a:srgbClr val="6F7479"/>
              </a:solidFill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42C90262-7421-4061-9D82-69068DBB30E8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21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2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Opis rada sustava</a:t>
            </a:r>
            <a:endParaRPr sz="2200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7ACA5B2D-8385-42C2-B8F3-9439E4000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r="34613"/>
          <a:stretch/>
        </p:blipFill>
        <p:spPr>
          <a:xfrm>
            <a:off x="0" y="877488"/>
            <a:ext cx="4664773" cy="4180952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2DDD170-5E71-4541-A467-DC18A4DD4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" t="5600" r="39026"/>
          <a:stretch/>
        </p:blipFill>
        <p:spPr>
          <a:xfrm>
            <a:off x="4587570" y="980501"/>
            <a:ext cx="4556430" cy="4077939"/>
          </a:xfrm>
          <a:prstGeom prst="rect">
            <a:avLst/>
          </a:prstGeom>
        </p:spPr>
      </p:pic>
      <p:cxnSp>
        <p:nvCxnSpPr>
          <p:cNvPr id="13" name="Ravni poveznik sa strelicom 12">
            <a:extLst>
              <a:ext uri="{FF2B5EF4-FFF2-40B4-BE49-F238E27FC236}">
                <a16:creationId xmlns:a16="http://schemas.microsoft.com/office/drawing/2014/main" id="{42ADCED2-6789-4937-A666-6ED9A886658A}"/>
              </a:ext>
            </a:extLst>
          </p:cNvPr>
          <p:cNvCxnSpPr/>
          <p:nvPr/>
        </p:nvCxnSpPr>
        <p:spPr>
          <a:xfrm flipV="1">
            <a:off x="3933022" y="3844887"/>
            <a:ext cx="731751" cy="42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1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Opis rada sustava</a:t>
            </a:r>
            <a:endParaRPr sz="2200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54B46DC1-F7B2-4B46-967F-231C02E2C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7" r="1272"/>
          <a:stretch/>
        </p:blipFill>
        <p:spPr>
          <a:xfrm>
            <a:off x="168114" y="793214"/>
            <a:ext cx="2055356" cy="424011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Slika 14" descr="Slika na kojoj se prikazuje tekst&#10;&#10;Opis je automatski generiran">
            <a:extLst>
              <a:ext uri="{FF2B5EF4-FFF2-40B4-BE49-F238E27FC236}">
                <a16:creationId xmlns:a16="http://schemas.microsoft.com/office/drawing/2014/main" id="{DD58B241-520E-4433-9B70-6CA5B23F5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99"/>
          <a:stretch/>
        </p:blipFill>
        <p:spPr>
          <a:xfrm>
            <a:off x="3290876" y="780367"/>
            <a:ext cx="2055356" cy="425296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7" name="Slika 16" descr="Slika na kojoj se prikazuje stol&#10;&#10;Opis je automatski generiran">
            <a:extLst>
              <a:ext uri="{FF2B5EF4-FFF2-40B4-BE49-F238E27FC236}">
                <a16:creationId xmlns:a16="http://schemas.microsoft.com/office/drawing/2014/main" id="{6EE499C9-D7DE-444B-B71B-95DF1F272D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4"/>
          <a:stretch/>
        </p:blipFill>
        <p:spPr>
          <a:xfrm>
            <a:off x="6413638" y="793214"/>
            <a:ext cx="2044562" cy="4240117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286A538E-0429-4EBD-971C-D44146D4495B}"/>
              </a:ext>
            </a:extLst>
          </p:cNvPr>
          <p:cNvCxnSpPr/>
          <p:nvPr/>
        </p:nvCxnSpPr>
        <p:spPr>
          <a:xfrm flipV="1">
            <a:off x="1795749" y="2445745"/>
            <a:ext cx="1575412" cy="94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776CD459-34C4-40BD-9800-D2C549EDE3C3}"/>
              </a:ext>
            </a:extLst>
          </p:cNvPr>
          <p:cNvCxnSpPr/>
          <p:nvPr/>
        </p:nvCxnSpPr>
        <p:spPr>
          <a:xfrm>
            <a:off x="5211498" y="1744814"/>
            <a:ext cx="1321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kstniOkvir 7">
            <a:extLst>
              <a:ext uri="{FF2B5EF4-FFF2-40B4-BE49-F238E27FC236}">
                <a16:creationId xmlns:a16="http://schemas.microsoft.com/office/drawing/2014/main" id="{492D642A-288A-47BA-94F2-8AD8DAD053F7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23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8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Opis rada sustava</a:t>
            </a:r>
            <a:endParaRPr sz="2200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3788468C-2E95-4CDD-8355-A1450808E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8"/>
          <a:stretch/>
        </p:blipFill>
        <p:spPr>
          <a:xfrm>
            <a:off x="201163" y="848299"/>
            <a:ext cx="2033175" cy="420706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6C977C44-5FE5-4270-996D-314FC34A8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689" r="-1049" b="5542"/>
          <a:stretch/>
        </p:blipFill>
        <p:spPr>
          <a:xfrm>
            <a:off x="3175717" y="2752047"/>
            <a:ext cx="2398817" cy="1994053"/>
          </a:xfrm>
          <a:prstGeom prst="rect">
            <a:avLst/>
          </a:prstGeom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6D21FF10-B4DE-4FB4-8C48-32DD375295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25"/>
          <a:stretch/>
        </p:blipFill>
        <p:spPr>
          <a:xfrm>
            <a:off x="6425025" y="848299"/>
            <a:ext cx="2046614" cy="4207066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9" name="Ravni poveznik sa strelicom 8">
            <a:extLst>
              <a:ext uri="{FF2B5EF4-FFF2-40B4-BE49-F238E27FC236}">
                <a16:creationId xmlns:a16="http://schemas.microsoft.com/office/drawing/2014/main" id="{8293FADA-3C70-4C91-BDC8-D97124213090}"/>
              </a:ext>
            </a:extLst>
          </p:cNvPr>
          <p:cNvCxnSpPr/>
          <p:nvPr/>
        </p:nvCxnSpPr>
        <p:spPr>
          <a:xfrm>
            <a:off x="1630496" y="3470313"/>
            <a:ext cx="1861851" cy="11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Ravni poveznik sa strelicom 11">
            <a:extLst>
              <a:ext uri="{FF2B5EF4-FFF2-40B4-BE49-F238E27FC236}">
                <a16:creationId xmlns:a16="http://schemas.microsoft.com/office/drawing/2014/main" id="{B50B02EA-2AA3-4EF1-A061-C00049A80AA2}"/>
              </a:ext>
            </a:extLst>
          </p:cNvPr>
          <p:cNvCxnSpPr/>
          <p:nvPr/>
        </p:nvCxnSpPr>
        <p:spPr>
          <a:xfrm flipV="1">
            <a:off x="5078776" y="3263382"/>
            <a:ext cx="1437137" cy="52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kstniOkvir 7">
            <a:extLst>
              <a:ext uri="{FF2B5EF4-FFF2-40B4-BE49-F238E27FC236}">
                <a16:creationId xmlns:a16="http://schemas.microsoft.com/office/drawing/2014/main" id="{E95CA825-FCC6-49F9-B7AE-BAC4E22E8610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24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2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Opis rada sustava</a:t>
            </a:r>
            <a:endParaRPr sz="22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1C7B94E-977C-4F73-846C-62BCFD994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93"/>
          <a:stretch/>
        </p:blipFill>
        <p:spPr>
          <a:xfrm>
            <a:off x="4514770" y="889199"/>
            <a:ext cx="4629230" cy="4254301"/>
          </a:xfrm>
          <a:prstGeom prst="rect">
            <a:avLst/>
          </a:prstGeom>
        </p:spPr>
      </p:pic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3807BB06-43EC-4AB2-9390-014D44E16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34"/>
          <a:stretch/>
        </p:blipFill>
        <p:spPr>
          <a:xfrm>
            <a:off x="590107" y="1024692"/>
            <a:ext cx="1943300" cy="4036406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1" name="Ravni poveznik sa strelicom 10">
            <a:extLst>
              <a:ext uri="{FF2B5EF4-FFF2-40B4-BE49-F238E27FC236}">
                <a16:creationId xmlns:a16="http://schemas.microsoft.com/office/drawing/2014/main" id="{A19DF2F7-2C76-4B40-B209-6604F175F720}"/>
              </a:ext>
            </a:extLst>
          </p:cNvPr>
          <p:cNvCxnSpPr/>
          <p:nvPr/>
        </p:nvCxnSpPr>
        <p:spPr>
          <a:xfrm>
            <a:off x="685800" y="1180214"/>
            <a:ext cx="4205177" cy="108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7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6bdd3754_0_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0"/>
              <a:buNone/>
            </a:pPr>
            <a:r>
              <a:rPr lang="hr-HR" dirty="0"/>
              <a:t>6</a:t>
            </a:r>
            <a:endParaRPr dirty="0"/>
          </a:p>
        </p:txBody>
      </p:sp>
      <p:sp>
        <p:nvSpPr>
          <p:cNvPr id="199" name="Google Shape;199;gb26bdd3754_0_11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Zaključak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192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 dirty="0"/>
              <a:t>Zaključak</a:t>
            </a:r>
            <a:endParaRPr sz="2200" dirty="0"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6400" indent="-285750">
              <a:buClr>
                <a:srgbClr val="6F7479"/>
              </a:buClr>
              <a:buSzPts val="1700"/>
            </a:pPr>
            <a:r>
              <a:rPr lang="en" sz="1800" dirty="0">
                <a:solidFill>
                  <a:srgbClr val="6F7479"/>
                </a:solidFill>
              </a:rPr>
              <a:t>Važnost ostvarivanja </a:t>
            </a:r>
            <a:r>
              <a:rPr lang="hr-HR" sz="1800" dirty="0">
                <a:solidFill>
                  <a:srgbClr val="6F7479"/>
                </a:solidFill>
              </a:rPr>
              <a:t>sigurnosti i zaštite podataka</a:t>
            </a:r>
          </a:p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rgbClr val="6F7479"/>
                </a:solidFill>
              </a:rPr>
              <a:t>Utjecaj sigurnosti na mjeru uspješnosti aplikacije</a:t>
            </a:r>
          </a:p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rgbClr val="6F7479"/>
                </a:solidFill>
              </a:rPr>
              <a:t>Implementacija sigurnosti kroz sve slojeve programskog sustava</a:t>
            </a:r>
          </a:p>
          <a:p>
            <a:pPr marL="406400" indent="-285750">
              <a:buClr>
                <a:srgbClr val="6F7479"/>
              </a:buClr>
              <a:buSzPts val="1700"/>
            </a:pPr>
            <a:r>
              <a:rPr lang="hr-HR" sz="1800" dirty="0">
                <a:solidFill>
                  <a:srgbClr val="6F7479"/>
                </a:solidFill>
              </a:rPr>
              <a:t>Potrebno je svakodnevno unaprjeđivati zaštitne mehanizme, razvijati nove sigurnosne algoritme te definirati uspješnije metode za ostvarivanje cjelokupne sigurnosti osjetljivih podataka korisnika. </a:t>
            </a:r>
          </a:p>
          <a:p>
            <a:pPr marL="457200" lvl="0" indent="-33655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6F7479"/>
              </a:buClr>
              <a:buSzPts val="1700"/>
              <a:buChar char="-"/>
            </a:pPr>
            <a:endParaRPr lang="hr-HR" sz="1700" dirty="0">
              <a:solidFill>
                <a:srgbClr val="6F7479"/>
              </a:solidFill>
            </a:endParaRPr>
          </a:p>
          <a:p>
            <a:pPr marL="12065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6F7479"/>
              </a:buClr>
              <a:buSzPts val="1700"/>
              <a:buNone/>
            </a:pPr>
            <a:endParaRPr lang="en-US" sz="1700" dirty="0">
              <a:solidFill>
                <a:srgbClr val="6F7479"/>
              </a:solidFill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0C526348-AEA9-4AF4-B3EB-864BAFF77CA2}"/>
              </a:ext>
            </a:extLst>
          </p:cNvPr>
          <p:cNvSpPr txBox="1"/>
          <p:nvPr/>
        </p:nvSpPr>
        <p:spPr>
          <a:xfrm>
            <a:off x="8597462" y="4813738"/>
            <a:ext cx="46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27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0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0"/>
              <a:buNone/>
            </a:pPr>
            <a:r>
              <a:rPr lang="en"/>
              <a:t>1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Uvod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 dirty="0"/>
              <a:t>Uvod</a:t>
            </a:r>
            <a:r>
              <a:rPr lang="hr-HR" sz="2200" dirty="0"/>
              <a:t> - motivacija</a:t>
            </a:r>
            <a:endParaRPr sz="2200"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hr-HR" sz="1800" dirty="0"/>
              <a:t>Elektroničke komunikacije i e-poslovanje na pametnim uređajima</a:t>
            </a:r>
          </a:p>
          <a:p>
            <a:pPr>
              <a:spcBef>
                <a:spcPts val="1000"/>
              </a:spcBef>
            </a:pPr>
            <a:r>
              <a:rPr lang="hr-HR" sz="1800" dirty="0"/>
              <a:t>Operacije nad osobnim podacima korisnika</a:t>
            </a:r>
          </a:p>
          <a:p>
            <a:pPr>
              <a:spcBef>
                <a:spcPts val="1000"/>
              </a:spcBef>
            </a:pPr>
            <a:r>
              <a:rPr lang="hr-HR" sz="1800" dirty="0"/>
              <a:t>Operacijski sustav Android; udio na tržištu: 73%</a:t>
            </a:r>
          </a:p>
          <a:p>
            <a:pPr>
              <a:spcBef>
                <a:spcPts val="1000"/>
              </a:spcBef>
            </a:pPr>
            <a:r>
              <a:rPr lang="hr-HR" sz="1800" dirty="0"/>
              <a:t>Propusti u ostvarivanju sigurnosti podataka; WhatsApp, Under Armour, Instagram</a:t>
            </a:r>
            <a:endParaRPr sz="18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hr-HR" sz="1700" dirty="0"/>
          </a:p>
          <a:p>
            <a:pPr marL="0" indent="0">
              <a:spcBef>
                <a:spcPts val="1000"/>
              </a:spcBef>
              <a:buNone/>
            </a:pPr>
            <a:endParaRPr sz="17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7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sz="1700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DDF263ED-544C-4242-8B42-733E30565385}"/>
              </a:ext>
            </a:extLst>
          </p:cNvPr>
          <p:cNvSpPr txBox="1"/>
          <p:nvPr/>
        </p:nvSpPr>
        <p:spPr>
          <a:xfrm>
            <a:off x="8713076" y="4845269"/>
            <a:ext cx="3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3</a:t>
            </a:r>
            <a:endParaRPr lang="en-US" dirty="0">
              <a:solidFill>
                <a:srgbClr val="898E9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0"/>
              <a:buNone/>
            </a:pPr>
            <a:r>
              <a:rPr lang="en"/>
              <a:t>2</a:t>
            </a:r>
            <a:endParaRPr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 idx="2"/>
          </p:nvPr>
        </p:nvSpPr>
        <p:spPr>
          <a:xfrm>
            <a:off x="685800" y="1766850"/>
            <a:ext cx="7772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dirty="0"/>
              <a:t>Sigurnost i zaštita podataka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6bdd3754_0_16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Sigurnost i zaštita podataka</a:t>
            </a:r>
            <a:endParaRPr sz="2200" dirty="0"/>
          </a:p>
        </p:txBody>
      </p:sp>
      <p:sp>
        <p:nvSpPr>
          <p:cNvPr id="117" name="Google Shape;117;gb26bdd3754_0_16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18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Sigurnosni zahtjevi i prijetnje</a:t>
            </a:r>
          </a:p>
          <a:p>
            <a:pPr marL="742950" lvl="1" indent="-285750"/>
            <a:r>
              <a:rPr lang="hr-HR" sz="1800" dirty="0"/>
              <a:t> Raspoloživost, cjelovitost i tajnost</a:t>
            </a:r>
          </a:p>
          <a:p>
            <a:pPr marL="742950" lvl="1" indent="-285750"/>
            <a:r>
              <a:rPr lang="hr-HR" sz="1800" dirty="0"/>
              <a:t>Regulatorne odredbe, GDPR, korisnički zahtjevi</a:t>
            </a:r>
          </a:p>
          <a:p>
            <a:pPr marL="742950" lvl="1" indent="-285750"/>
            <a:r>
              <a:rPr lang="hr-HR" sz="1800" dirty="0"/>
              <a:t>STRIDE metoda</a:t>
            </a:r>
          </a:p>
          <a:p>
            <a:pPr marL="457200" lvl="1" indent="0">
              <a:buNone/>
            </a:pPr>
            <a:endParaRPr lang="hr-HR" sz="1800" dirty="0"/>
          </a:p>
          <a:p>
            <a:pPr marL="0" indent="0">
              <a:spcBef>
                <a:spcPts val="1000"/>
              </a:spcBef>
              <a:buNone/>
            </a:pPr>
            <a:endParaRPr sz="18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sz="1700" dirty="0"/>
          </a:p>
        </p:txBody>
      </p:sp>
      <p:sp>
        <p:nvSpPr>
          <p:cNvPr id="6" name="Google Shape;117;gb26bdd3754_0_16">
            <a:extLst>
              <a:ext uri="{FF2B5EF4-FFF2-40B4-BE49-F238E27FC236}">
                <a16:creationId xmlns:a16="http://schemas.microsoft.com/office/drawing/2014/main" id="{E4257CFA-7021-47A2-949F-7465A78570DB}"/>
              </a:ext>
            </a:extLst>
          </p:cNvPr>
          <p:cNvSpPr txBox="1">
            <a:spLocks/>
          </p:cNvSpPr>
          <p:nvPr/>
        </p:nvSpPr>
        <p:spPr>
          <a:xfrm>
            <a:off x="685800" y="3341281"/>
            <a:ext cx="7772400" cy="131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21C25"/>
              </a:buClr>
              <a:buSzPts val="1400"/>
              <a:buFont typeface="EB Garamond"/>
              <a:buChar char="•"/>
              <a:defRPr sz="15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○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■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●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○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■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●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E747A"/>
              </a:buClr>
              <a:buSzPts val="1400"/>
              <a:buFont typeface="EB Garamond"/>
              <a:buChar char="○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Clr>
                <a:srgbClr val="6E747A"/>
              </a:buClr>
              <a:buSzPts val="1400"/>
              <a:buFont typeface="EB Garamond"/>
              <a:buChar char="■"/>
              <a:defRPr sz="1400" b="0" i="0" u="none" strike="noStrike" cap="none">
                <a:solidFill>
                  <a:srgbClr val="6E747A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Autorizacija i autentikacija korisnika</a:t>
            </a:r>
          </a:p>
          <a:p>
            <a:pPr marL="742950" lvl="1" indent="-285750"/>
            <a:r>
              <a:rPr lang="hr-HR" sz="1800" dirty="0"/>
              <a:t> Utvrđivanje korisničkog identiteta</a:t>
            </a:r>
          </a:p>
          <a:p>
            <a:pPr marL="742950" lvl="1" indent="-285750"/>
            <a:r>
              <a:rPr lang="hr-HR" sz="1800" dirty="0"/>
              <a:t>Dozvole, privilegije i pravila pristupa</a:t>
            </a:r>
          </a:p>
          <a:p>
            <a:pPr marL="457200" lvl="1" indent="0">
              <a:buFont typeface="EB Garamond"/>
              <a:buNone/>
            </a:pPr>
            <a:endParaRPr lang="hr-HR" sz="1800" dirty="0"/>
          </a:p>
          <a:p>
            <a:pPr marL="285750" indent="-285750">
              <a:spcBef>
                <a:spcPts val="1000"/>
              </a:spcBef>
            </a:pPr>
            <a:endParaRPr lang="hr-HR" sz="1800" dirty="0"/>
          </a:p>
          <a:p>
            <a:pPr marL="0" indent="0">
              <a:spcBef>
                <a:spcPts val="1000"/>
              </a:spcBef>
              <a:buFont typeface="EB Garamond"/>
              <a:buNone/>
            </a:pPr>
            <a:endParaRPr lang="hr-HR" sz="1800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EB Garamond"/>
              <a:buNone/>
            </a:pPr>
            <a:endParaRPr lang="hr-HR" sz="1700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F003443-9173-4399-9B09-07609AE27601}"/>
              </a:ext>
            </a:extLst>
          </p:cNvPr>
          <p:cNvSpPr txBox="1"/>
          <p:nvPr/>
        </p:nvSpPr>
        <p:spPr>
          <a:xfrm>
            <a:off x="8713076" y="4845269"/>
            <a:ext cx="3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5</a:t>
            </a:r>
            <a:endParaRPr lang="en-US" dirty="0">
              <a:solidFill>
                <a:srgbClr val="898E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DBFA7C0C-4DA1-4A0B-BF9F-29C2FCA27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4" t="-1" r="2441" b="901"/>
          <a:stretch/>
        </p:blipFill>
        <p:spPr>
          <a:xfrm>
            <a:off x="6438938" y="158151"/>
            <a:ext cx="2322290" cy="2313097"/>
          </a:xfrm>
          <a:prstGeom prst="rect">
            <a:avLst/>
          </a:prstGeom>
        </p:spPr>
      </p:pic>
      <p:sp>
        <p:nvSpPr>
          <p:cNvPr id="116" name="Google Shape;116;gb26bdd3754_0_16"/>
          <p:cNvSpPr txBox="1">
            <a:spLocks noGrp="1"/>
          </p:cNvSpPr>
          <p:nvPr>
            <p:ph type="title"/>
          </p:nvPr>
        </p:nvSpPr>
        <p:spPr>
          <a:xfrm>
            <a:off x="685800" y="397400"/>
            <a:ext cx="77724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r-HR" sz="2200" dirty="0"/>
              <a:t>Sigurnost i zaštita podataka</a:t>
            </a:r>
            <a:endParaRPr sz="2200" dirty="0"/>
          </a:p>
        </p:txBody>
      </p:sp>
      <p:sp>
        <p:nvSpPr>
          <p:cNvPr id="117" name="Google Shape;117;gb26bdd3754_0_16"/>
          <p:cNvSpPr txBox="1">
            <a:spLocks noGrp="1"/>
          </p:cNvSpPr>
          <p:nvPr>
            <p:ph type="body" idx="1"/>
          </p:nvPr>
        </p:nvSpPr>
        <p:spPr>
          <a:xfrm>
            <a:off x="685800" y="1111900"/>
            <a:ext cx="7979735" cy="383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Sigurnost baza podataka</a:t>
            </a:r>
          </a:p>
          <a:p>
            <a:pPr marL="742950" lvl="1" indent="-285750"/>
            <a:r>
              <a:rPr lang="hr-HR" sz="1800" dirty="0"/>
              <a:t>Sustav za upravljanje bazama podataka</a:t>
            </a:r>
          </a:p>
          <a:p>
            <a:pPr marL="742950" lvl="1" indent="-285750"/>
            <a:r>
              <a:rPr lang="hr-HR" sz="1800" dirty="0"/>
              <a:t>Model zaštite u više slojeva</a:t>
            </a:r>
          </a:p>
          <a:p>
            <a:pPr marL="742950" lvl="1" indent="-285750"/>
            <a:r>
              <a:rPr lang="hr-HR" sz="1800" dirty="0"/>
              <a:t>Autentikacija i ovlaštenost korisnika prilikom izmjene podataka </a:t>
            </a:r>
          </a:p>
          <a:p>
            <a:pPr marL="457200" lvl="1" indent="0">
              <a:buNone/>
            </a:pPr>
            <a:r>
              <a:rPr lang="hr-HR" sz="1800" dirty="0"/>
              <a:t>	GRANT / REVOKE PERMISSION</a:t>
            </a:r>
          </a:p>
          <a:p>
            <a:pPr marL="742950" lvl="1" indent="-285750"/>
            <a:r>
              <a:rPr lang="hr-HR" sz="1800" dirty="0"/>
              <a:t>Diskrecijsko upravljanje pristupom, mandatno upravljanje te upravljanje pristupom temeljeno na ulogama</a:t>
            </a:r>
          </a:p>
          <a:p>
            <a:pPr marL="742950" lvl="1" indent="-285750"/>
            <a:r>
              <a:rPr lang="hr-HR" sz="1800" dirty="0"/>
              <a:t>Praćenje rada korisnika; dnevnik zapisa</a:t>
            </a:r>
          </a:p>
          <a:p>
            <a:pPr marL="457200" lvl="1" indent="0">
              <a:buNone/>
            </a:pPr>
            <a:endParaRPr lang="hr-HR" sz="1600" dirty="0"/>
          </a:p>
          <a:p>
            <a:pPr marL="0" indent="0">
              <a:spcBef>
                <a:spcPts val="1000"/>
              </a:spcBef>
              <a:buNone/>
            </a:pPr>
            <a:endParaRPr sz="15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700" dirty="0"/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sz="1700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E23E4E05-C66E-4141-BCF2-B3F20530FD6F}"/>
              </a:ext>
            </a:extLst>
          </p:cNvPr>
          <p:cNvSpPr txBox="1"/>
          <p:nvPr/>
        </p:nvSpPr>
        <p:spPr>
          <a:xfrm>
            <a:off x="8713076" y="4845269"/>
            <a:ext cx="3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6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452400" y="1246850"/>
            <a:ext cx="36576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8150" indent="-285750">
              <a:buSzPts val="1200"/>
            </a:pPr>
            <a:r>
              <a:rPr lang="hr-HR" sz="1800" dirty="0"/>
              <a:t>Fizička zaštita mrežnih uređaja, privatne virtualne mreže, sustavi za detekciju i prevenciju napada</a:t>
            </a:r>
          </a:p>
          <a:p>
            <a:pPr marL="152400" indent="0">
              <a:buSzPts val="1200"/>
              <a:buNone/>
            </a:pPr>
            <a:endParaRPr lang="hr-HR" sz="1800" dirty="0"/>
          </a:p>
          <a:p>
            <a:pPr marL="438150" indent="-285750">
              <a:buSzPts val="1200"/>
            </a:pPr>
            <a:r>
              <a:rPr lang="hr-HR" sz="1800" dirty="0"/>
              <a:t>TLS sjednica</a:t>
            </a:r>
          </a:p>
        </p:txBody>
      </p:sp>
      <p:sp>
        <p:nvSpPr>
          <p:cNvPr id="149" name="Google Shape;149;p10"/>
          <p:cNvSpPr txBox="1">
            <a:spLocks noGrp="1"/>
          </p:cNvSpPr>
          <p:nvPr>
            <p:ph type="subTitle" idx="2"/>
          </p:nvPr>
        </p:nvSpPr>
        <p:spPr>
          <a:xfrm>
            <a:off x="571500" y="343750"/>
            <a:ext cx="34194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hr-HR" sz="2000" dirty="0">
                <a:solidFill>
                  <a:srgbClr val="000000"/>
                </a:solidFill>
              </a:rPr>
              <a:t>Sigurna komunikacija</a:t>
            </a:r>
          </a:p>
        </p:txBody>
      </p:sp>
      <p:sp>
        <p:nvSpPr>
          <p:cNvPr id="150" name="Google Shape;150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127775" y="256750"/>
            <a:ext cx="35601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r-HR" sz="2000" dirty="0">
                <a:latin typeface="Poppins"/>
                <a:ea typeface="Poppins"/>
                <a:cs typeface="Poppins"/>
                <a:sym typeface="Poppins"/>
              </a:rPr>
              <a:t>Kriptiranje podataka</a:t>
            </a:r>
            <a:endParaRPr sz="2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870975" y="1246850"/>
            <a:ext cx="3816900" cy="2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Hibridni kriptografski algoritmi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</a:pPr>
            <a:endParaRPr lang="hr-HR" sz="1800" dirty="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Digitalni potpis, digitalni certifikat, anonimizacija i pseudonimizacija podataka</a:t>
            </a:r>
            <a:endParaRPr sz="1800" dirty="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3C05D08-5A24-4E06-90C7-9E41222F2303}"/>
              </a:ext>
            </a:extLst>
          </p:cNvPr>
          <p:cNvSpPr txBox="1"/>
          <p:nvPr/>
        </p:nvSpPr>
        <p:spPr>
          <a:xfrm>
            <a:off x="8713076" y="4845269"/>
            <a:ext cx="3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7</a:t>
            </a:r>
            <a:endParaRPr lang="en-US" dirty="0">
              <a:solidFill>
                <a:srgbClr val="898E9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458275" y="975250"/>
            <a:ext cx="36576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indent="-342900">
              <a:buSzPts val="1200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Statička analiza</a:t>
            </a:r>
          </a:p>
          <a:p>
            <a:pPr marL="495300" indent="-342900">
              <a:buSzPts val="1200"/>
            </a:pPr>
            <a:r>
              <a:rPr lang="hr-HR" sz="1800" dirty="0"/>
              <a:t>Leksička analiza, inspekcija toka podataka i graf kontrole toka</a:t>
            </a:r>
          </a:p>
          <a:p>
            <a:pPr marL="495300" indent="-342900">
              <a:buSzPts val="1200"/>
            </a:pPr>
            <a:r>
              <a:rPr lang="hr-HR" sz="1800" dirty="0"/>
              <a:t>Pregledi koda, inspekcije sustava</a:t>
            </a:r>
          </a:p>
          <a:p>
            <a:pPr marL="495300" indent="-342900">
              <a:buSzPts val="1200"/>
            </a:pPr>
            <a:endParaRPr lang="hr-HR" sz="1800" dirty="0"/>
          </a:p>
          <a:p>
            <a:pPr marL="495300" indent="-342900">
              <a:buSzPts val="1200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</a:rPr>
              <a:t>Dinamička analiza</a:t>
            </a:r>
          </a:p>
          <a:p>
            <a:pPr marL="495300" indent="-342900">
              <a:buSzPts val="1200"/>
            </a:pPr>
            <a:r>
              <a:rPr lang="hr-HR" sz="1800" dirty="0"/>
              <a:t>Pročešljavanje, penetracijsko testiranje</a:t>
            </a:r>
            <a:endParaRPr lang="en-US" sz="1800" dirty="0"/>
          </a:p>
        </p:txBody>
      </p:sp>
      <p:sp>
        <p:nvSpPr>
          <p:cNvPr id="149" name="Google Shape;149;p10"/>
          <p:cNvSpPr txBox="1">
            <a:spLocks noGrp="1"/>
          </p:cNvSpPr>
          <p:nvPr>
            <p:ph type="subTitle" idx="2"/>
          </p:nvPr>
        </p:nvSpPr>
        <p:spPr>
          <a:xfrm>
            <a:off x="571500" y="343750"/>
            <a:ext cx="34194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hr-HR" sz="2000" dirty="0">
                <a:solidFill>
                  <a:srgbClr val="000000"/>
                </a:solidFill>
              </a:rPr>
              <a:t>Testiranje sustava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127775" y="256750"/>
            <a:ext cx="35601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r-HR" sz="2000" dirty="0">
                <a:latin typeface="Poppins"/>
                <a:ea typeface="Poppins"/>
                <a:cs typeface="Poppins"/>
                <a:sym typeface="Poppins"/>
              </a:rPr>
              <a:t>Pravna zaštita</a:t>
            </a:r>
            <a:endParaRPr sz="2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870975" y="975250"/>
            <a:ext cx="3816900" cy="2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  <a:t>GDPR</a:t>
            </a:r>
            <a:endParaRPr lang="hr-HR" sz="1800" dirty="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25.5.2018.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Agencija za zaštitu osobnih podataka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</a:pPr>
            <a:endParaRPr lang="hr-HR" sz="1800" dirty="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</a:pPr>
            <a:endParaRPr lang="hr-HR" sz="1800" dirty="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tx1">
                    <a:lumMod val="75000"/>
                  </a:schemeClr>
                </a:solidFill>
                <a:latin typeface="EB Garamond"/>
                <a:ea typeface="EB Garamond"/>
                <a:cs typeface="EB Garamond"/>
                <a:sym typeface="EB Garamond"/>
              </a:rPr>
              <a:t>Zakon o informacijskoj sigurnosti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Pojam</a:t>
            </a:r>
            <a:r>
              <a:rPr lang="en-US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informacijske</a:t>
            </a:r>
            <a:r>
              <a:rPr lang="en-US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sigurnosti, mjere i </a:t>
            </a: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standardi</a:t>
            </a:r>
            <a:r>
              <a:rPr lang="en-US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hr-HR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informacijske</a:t>
            </a:r>
            <a:r>
              <a:rPr lang="en-US" sz="1800" dirty="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sigurnosti, područja informacijske sigurnosti, te nadležna tijela</a:t>
            </a:r>
            <a:endParaRPr sz="1800" dirty="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F277374-D7E4-48A0-9F77-2CD6CC1B7987}"/>
              </a:ext>
            </a:extLst>
          </p:cNvPr>
          <p:cNvSpPr txBox="1"/>
          <p:nvPr/>
        </p:nvSpPr>
        <p:spPr>
          <a:xfrm>
            <a:off x="8713076" y="4845269"/>
            <a:ext cx="3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898E93"/>
                </a:solidFill>
              </a:rPr>
              <a:t>8</a:t>
            </a:r>
            <a:endParaRPr lang="en-US" dirty="0">
              <a:solidFill>
                <a:srgbClr val="89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20176"/>
      </p:ext>
    </p:extLst>
  </p:cSld>
  <p:clrMapOvr>
    <a:masterClrMapping/>
  </p:clrMapOvr>
</p:sld>
</file>

<file path=ppt/theme/theme1.xml><?xml version="1.0" encoding="utf-8"?>
<a:theme xmlns:a="http://schemas.openxmlformats.org/drawingml/2006/main" name="Five 2019 Master">
  <a:themeElements>
    <a:clrScheme name="Simple Light">
      <a:dk1>
        <a:srgbClr val="6E747A"/>
      </a:dk1>
      <a:lt1>
        <a:srgbClr val="FFFFFF"/>
      </a:lt1>
      <a:dk2>
        <a:srgbClr val="121C25"/>
      </a:dk2>
      <a:lt2>
        <a:srgbClr val="EEEEEE"/>
      </a:lt2>
      <a:accent1>
        <a:srgbClr val="DA3228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DA32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960</Words>
  <Application>Microsoft Macintosh PowerPoint</Application>
  <PresentationFormat>On-screen Show (16:9)</PresentationFormat>
  <Paragraphs>202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Poppins Black</vt:lpstr>
      <vt:lpstr>Poppins</vt:lpstr>
      <vt:lpstr>Poppins Medium</vt:lpstr>
      <vt:lpstr>EB Garamond</vt:lpstr>
      <vt:lpstr>Source Serif Pro</vt:lpstr>
      <vt:lpstr>Five 2019 Master</vt:lpstr>
      <vt:lpstr>Zaštita i sigurnost podataka u aplikacijama za operacijski sustav Android</vt:lpstr>
      <vt:lpstr>Sadržaj</vt:lpstr>
      <vt:lpstr>1</vt:lpstr>
      <vt:lpstr>Uvod - motivacija</vt:lpstr>
      <vt:lpstr>2</vt:lpstr>
      <vt:lpstr>Sigurnost i zaštita podataka</vt:lpstr>
      <vt:lpstr>Sigurnost i zaštita podataka</vt:lpstr>
      <vt:lpstr>PowerPoint Presentation</vt:lpstr>
      <vt:lpstr>PowerPoint Presentation</vt:lpstr>
      <vt:lpstr>3</vt:lpstr>
      <vt:lpstr>Operacijski sustav Android</vt:lpstr>
      <vt:lpstr>Operacijski sustav Android</vt:lpstr>
      <vt:lpstr>Operacijski sustav Android</vt:lpstr>
      <vt:lpstr>4</vt:lpstr>
      <vt:lpstr>Metode i algoritmi za ostvarivanje sigurnosti i zaštite podataka u aplikacijama za operacijski sustav Android </vt:lpstr>
      <vt:lpstr>PowerPoint Presentation</vt:lpstr>
      <vt:lpstr>Metode i algoritmi za ostvarivanje sigurnosti i zaštite podataka u aplikacijama za operacijski sustav Android </vt:lpstr>
      <vt:lpstr>PowerPoint Presentation</vt:lpstr>
      <vt:lpstr>Metode i algoritmi za ostvarivanje sigurnosti i zaštite podataka u aplikacijama za operacijski sustav Android </vt:lpstr>
      <vt:lpstr>5</vt:lpstr>
      <vt:lpstr>Opis programskog sustava</vt:lpstr>
      <vt:lpstr>Implementacija sustava</vt:lpstr>
      <vt:lpstr>Opis rada sustava</vt:lpstr>
      <vt:lpstr>Opis rada sustava</vt:lpstr>
      <vt:lpstr>Opis rada sustava</vt:lpstr>
      <vt:lpstr>Opis rada sustava</vt:lpstr>
      <vt:lpstr>6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Zaštita i sigurnost podataka u aplikacijama za operacijski sustav Android</dc:title>
  <cp:lastModifiedBy>Lorena Boroš</cp:lastModifiedBy>
  <cp:revision>31</cp:revision>
  <dcterms:modified xsi:type="dcterms:W3CDTF">2021-07-07T10:59:19Z</dcterms:modified>
</cp:coreProperties>
</file>