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notesMasterIdLst>
    <p:notesMasterId r:id="rId19"/>
  </p:notesMasterIdLst>
  <p:sldIdLst>
    <p:sldId id="257" r:id="rId2"/>
    <p:sldId id="262" r:id="rId3"/>
    <p:sldId id="263" r:id="rId4"/>
    <p:sldId id="290" r:id="rId5"/>
    <p:sldId id="289" r:id="rId6"/>
    <p:sldId id="292" r:id="rId7"/>
    <p:sldId id="294" r:id="rId8"/>
    <p:sldId id="295" r:id="rId9"/>
    <p:sldId id="296" r:id="rId10"/>
    <p:sldId id="297" r:id="rId11"/>
    <p:sldId id="293" r:id="rId12"/>
    <p:sldId id="299" r:id="rId13"/>
    <p:sldId id="298" r:id="rId14"/>
    <p:sldId id="291" r:id="rId15"/>
    <p:sldId id="300" r:id="rId16"/>
    <p:sldId id="303" r:id="rId17"/>
    <p:sldId id="30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ónimo" initials="J" lastIdx="6" clrIdx="0">
    <p:extLst>
      <p:ext uri="{19B8F6BF-5375-455C-9EA6-DF929625EA0E}">
        <p15:presenceInfo xmlns:p15="http://schemas.microsoft.com/office/powerpoint/2012/main" userId="c4c274cba0763b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881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3CF7F-43A9-47D6-91FF-BA5180C0F220}" type="datetimeFigureOut">
              <a:rPr lang="es-AR" smtClean="0"/>
              <a:t>10/10/2022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237E9-0EB9-40A2-9151-4E0F7C6C7D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1281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7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85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73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44336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7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03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70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3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5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8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30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8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0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7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5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4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477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026795" y="3090446"/>
            <a:ext cx="101384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Base de datos</a:t>
            </a:r>
          </a:p>
        </p:txBody>
      </p:sp>
    </p:spTree>
    <p:extLst>
      <p:ext uri="{BB962C8B-B14F-4D97-AF65-F5344CB8AC3E}">
        <p14:creationId xmlns:p14="http://schemas.microsoft.com/office/powerpoint/2010/main" val="6342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646176" y="739325"/>
            <a:ext cx="10826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Tipos de datos en una </a:t>
            </a:r>
            <a:r>
              <a:rPr lang="es-AR" sz="3800" dirty="0" err="1"/>
              <a:t>b.d</a:t>
            </a:r>
            <a:r>
              <a:rPr lang="es-AR" sz="3800" dirty="0"/>
              <a:t> relacional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93200D90-B67D-4D4E-B6C3-044FE67B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186716"/>
              </p:ext>
            </p:extLst>
          </p:nvPr>
        </p:nvGraphicFramePr>
        <p:xfrm>
          <a:off x="2153920" y="2316480"/>
          <a:ext cx="8127999" cy="195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81599733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6731161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500" b="1" dirty="0"/>
                        <a:t>Fechas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100" dirty="0"/>
                        <a:t>Numéricos enteros</a:t>
                      </a:r>
                    </a:p>
                    <a:p>
                      <a:endParaRPr lang="es-A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8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Formato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0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AAAA-MM-DD</a:t>
                      </a:r>
                      <a:endParaRPr lang="es-A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50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i="0" kern="1200" cap="all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lang="es-A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HH:MM:SS</a:t>
                      </a:r>
                      <a:endParaRPr lang="es-AR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5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b="1" i="0" kern="1200" cap="all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AAAA-MM-DD HH:MM:SS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8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861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646176" y="739325"/>
            <a:ext cx="10826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Ejemplo de tabla de una </a:t>
            </a:r>
            <a:r>
              <a:rPr lang="es-AR" sz="3800" dirty="0" err="1"/>
              <a:t>b.d</a:t>
            </a:r>
            <a:r>
              <a:rPr lang="es-AR" sz="3800" dirty="0"/>
              <a:t> relacional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188A49-488B-4242-A0EE-B9EED50E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528" y="2389923"/>
            <a:ext cx="3536488" cy="305994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99A96D9-DB08-4CB1-8AE9-AC7DF8BC9555}"/>
              </a:ext>
            </a:extLst>
          </p:cNvPr>
          <p:cNvSpPr txBox="1"/>
          <p:nvPr/>
        </p:nvSpPr>
        <p:spPr>
          <a:xfrm>
            <a:off x="219456" y="2255520"/>
            <a:ext cx="70347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Nombre de tabla: </a:t>
            </a:r>
          </a:p>
          <a:p>
            <a:r>
              <a:rPr lang="es-AR" b="1" dirty="0"/>
              <a:t>Persona</a:t>
            </a:r>
          </a:p>
          <a:p>
            <a:endParaRPr lang="es-AR" b="1" dirty="0"/>
          </a:p>
          <a:p>
            <a:r>
              <a:rPr lang="es-AR" dirty="0"/>
              <a:t>Campos de la tabla o columnas: </a:t>
            </a:r>
          </a:p>
          <a:p>
            <a:r>
              <a:rPr lang="es-AR" b="1" dirty="0"/>
              <a:t>Id, Nombre, Apellido1, Apellido 2 y DNI</a:t>
            </a:r>
          </a:p>
          <a:p>
            <a:endParaRPr lang="es-AR" b="1" dirty="0"/>
          </a:p>
          <a:p>
            <a:r>
              <a:rPr lang="es-AR" dirty="0"/>
              <a:t>Claves:</a:t>
            </a:r>
          </a:p>
          <a:p>
            <a:endParaRPr lang="es-AR" dirty="0"/>
          </a:p>
          <a:p>
            <a:r>
              <a:rPr lang="es-AR" dirty="0"/>
              <a:t>Clave primaria </a:t>
            </a:r>
            <a:r>
              <a:rPr lang="es-AR" dirty="0">
                <a:sym typeface="Wingdings" panose="05000000000000000000" pitchFamily="2" charset="2"/>
              </a:rPr>
              <a:t> </a:t>
            </a:r>
            <a:r>
              <a:rPr lang="es-AR" b="1" dirty="0">
                <a:sym typeface="Wingdings" panose="05000000000000000000" pitchFamily="2" charset="2"/>
              </a:rPr>
              <a:t>id </a:t>
            </a:r>
            <a:r>
              <a:rPr lang="es-AR" dirty="0">
                <a:sym typeface="Wingdings" panose="05000000000000000000" pitchFamily="2" charset="2"/>
              </a:rPr>
              <a:t>(Cada id de esta tabla es único)</a:t>
            </a:r>
          </a:p>
          <a:p>
            <a:endParaRPr lang="es-AR" dirty="0">
              <a:sym typeface="Wingdings" panose="05000000000000000000" pitchFamily="2" charset="2"/>
            </a:endParaRPr>
          </a:p>
          <a:p>
            <a:r>
              <a:rPr lang="es-AR" dirty="0">
                <a:sym typeface="Wingdings" panose="05000000000000000000" pitchFamily="2" charset="2"/>
              </a:rPr>
              <a:t>Claves secundarias  No tiene (pueden existir claves de la misma tabla o en referencia a otras tablas)</a:t>
            </a:r>
            <a:endParaRPr lang="es-AR" dirty="0"/>
          </a:p>
          <a:p>
            <a:endParaRPr lang="es-AR" b="1" dirty="0"/>
          </a:p>
          <a:p>
            <a:endParaRPr lang="es-AR" b="1" dirty="0"/>
          </a:p>
          <a:p>
            <a:endParaRPr lang="es-AR" b="1" dirty="0"/>
          </a:p>
          <a:p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71823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646176" y="739325"/>
            <a:ext cx="10826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Ejemplo de relaciones de una </a:t>
            </a:r>
            <a:r>
              <a:rPr lang="es-AR" sz="3800" dirty="0" err="1"/>
              <a:t>b.d</a:t>
            </a:r>
            <a:r>
              <a:rPr lang="es-AR" sz="3800" dirty="0"/>
              <a:t> relacional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BDB3487-72A1-4831-A71F-E463982CB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999" y="2058543"/>
            <a:ext cx="8810002" cy="34993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1472678-8BA6-483E-B556-EA748166A684}"/>
              </a:ext>
            </a:extLst>
          </p:cNvPr>
          <p:cNvSpPr txBox="1"/>
          <p:nvPr/>
        </p:nvSpPr>
        <p:spPr>
          <a:xfrm>
            <a:off x="499872" y="5839968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Siempre que exista una relación debe existir una </a:t>
            </a:r>
            <a:r>
              <a:rPr lang="es-AR" b="1" dirty="0"/>
              <a:t>clave foránea </a:t>
            </a:r>
            <a:r>
              <a:rPr lang="es-AR" dirty="0"/>
              <a:t>(tipo de clave secundaria)</a:t>
            </a:r>
          </a:p>
          <a:p>
            <a:pPr algn="ctr"/>
            <a:r>
              <a:rPr lang="es-AR" dirty="0"/>
              <a:t>Generalmente esta se encuentra cerca de la tabla que tiene el “muchos”</a:t>
            </a:r>
          </a:p>
        </p:txBody>
      </p:sp>
    </p:spTree>
    <p:extLst>
      <p:ext uri="{BB962C8B-B14F-4D97-AF65-F5344CB8AC3E}">
        <p14:creationId xmlns:p14="http://schemas.microsoft.com/office/powerpoint/2010/main" val="39764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646176" y="739325"/>
            <a:ext cx="10826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Ejemplo de tabla de una </a:t>
            </a:r>
            <a:r>
              <a:rPr lang="es-AR" sz="3800" dirty="0" err="1"/>
              <a:t>b.d</a:t>
            </a:r>
            <a:r>
              <a:rPr lang="es-AR" sz="3800" dirty="0"/>
              <a:t> relacional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188A49-488B-4242-A0EE-B9EED50E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864" y="2140667"/>
            <a:ext cx="3536488" cy="3059942"/>
          </a:xfrm>
          <a:prstGeom prst="rect">
            <a:avLst/>
          </a:prstGeom>
        </p:spPr>
      </p:pic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537027BD-225B-4D6E-BD63-2BC5DF93C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66798"/>
              </p:ext>
            </p:extLst>
          </p:nvPr>
        </p:nvGraphicFramePr>
        <p:xfrm>
          <a:off x="341375" y="2912702"/>
          <a:ext cx="7746795" cy="18288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49359">
                  <a:extLst>
                    <a:ext uri="{9D8B030D-6E8A-4147-A177-3AD203B41FA5}">
                      <a16:colId xmlns:a16="http://schemas.microsoft.com/office/drawing/2014/main" val="1151434720"/>
                    </a:ext>
                  </a:extLst>
                </a:gridCol>
                <a:gridCol w="1549359">
                  <a:extLst>
                    <a:ext uri="{9D8B030D-6E8A-4147-A177-3AD203B41FA5}">
                      <a16:colId xmlns:a16="http://schemas.microsoft.com/office/drawing/2014/main" val="1492673566"/>
                    </a:ext>
                  </a:extLst>
                </a:gridCol>
                <a:gridCol w="1549359">
                  <a:extLst>
                    <a:ext uri="{9D8B030D-6E8A-4147-A177-3AD203B41FA5}">
                      <a16:colId xmlns:a16="http://schemas.microsoft.com/office/drawing/2014/main" val="826831279"/>
                    </a:ext>
                  </a:extLst>
                </a:gridCol>
                <a:gridCol w="1549359">
                  <a:extLst>
                    <a:ext uri="{9D8B030D-6E8A-4147-A177-3AD203B41FA5}">
                      <a16:colId xmlns:a16="http://schemas.microsoft.com/office/drawing/2014/main" val="3318953763"/>
                    </a:ext>
                  </a:extLst>
                </a:gridCol>
                <a:gridCol w="1549359">
                  <a:extLst>
                    <a:ext uri="{9D8B030D-6E8A-4147-A177-3AD203B41FA5}">
                      <a16:colId xmlns:a16="http://schemas.microsoft.com/office/drawing/2014/main" val="3064654479"/>
                    </a:ext>
                  </a:extLst>
                </a:gridCol>
              </a:tblGrid>
              <a:tr h="332567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Apellido1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Apellido2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DNI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184693"/>
                  </a:ext>
                </a:extLst>
              </a:tr>
              <a:tr h="337186"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Marcelo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Paz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Marelli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38458234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811981"/>
                  </a:ext>
                </a:extLst>
              </a:tr>
              <a:tr h="337186"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Lucila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Lazzarini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Arriquia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34728452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136028"/>
                  </a:ext>
                </a:extLst>
              </a:tr>
              <a:tr h="337186"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Miguel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Espert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Quinoa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29478523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91965"/>
                  </a:ext>
                </a:extLst>
              </a:tr>
              <a:tr h="337186"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Marcelo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Cullen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Alzani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b="1" dirty="0">
                          <a:solidFill>
                            <a:schemeClr val="bg2"/>
                          </a:solidFill>
                        </a:rPr>
                        <a:t>31884824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36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812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646176" y="739325"/>
            <a:ext cx="10826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Comandos más importantes SQL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281CAD-F1C9-43C4-B6D3-9163E1F956FC}"/>
              </a:ext>
            </a:extLst>
          </p:cNvPr>
          <p:cNvSpPr txBox="1"/>
          <p:nvPr/>
        </p:nvSpPr>
        <p:spPr>
          <a:xfrm>
            <a:off x="2157984" y="3227010"/>
            <a:ext cx="36088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300" dirty="0"/>
              <a:t>SELECT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96C1A8-A686-4C8F-812B-4E5DF9FFB156}"/>
              </a:ext>
            </a:extLst>
          </p:cNvPr>
          <p:cNvSpPr txBox="1"/>
          <p:nvPr/>
        </p:nvSpPr>
        <p:spPr>
          <a:xfrm>
            <a:off x="2157984" y="3958084"/>
            <a:ext cx="281635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300" dirty="0"/>
              <a:t>UPDATE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DDFC47E-175E-43E7-8A83-E46CBF0677D0}"/>
              </a:ext>
            </a:extLst>
          </p:cNvPr>
          <p:cNvSpPr txBox="1"/>
          <p:nvPr/>
        </p:nvSpPr>
        <p:spPr>
          <a:xfrm>
            <a:off x="2157984" y="4689159"/>
            <a:ext cx="23042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300" dirty="0"/>
              <a:t>DELETE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91A9185-7149-4EAB-B42B-F2D92CEA315F}"/>
              </a:ext>
            </a:extLst>
          </p:cNvPr>
          <p:cNvSpPr txBox="1"/>
          <p:nvPr/>
        </p:nvSpPr>
        <p:spPr>
          <a:xfrm>
            <a:off x="7936994" y="2495935"/>
            <a:ext cx="230428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300" dirty="0"/>
              <a:t>COUNT </a:t>
            </a:r>
          </a:p>
          <a:p>
            <a:endParaRPr lang="es-AR" sz="2300" dirty="0"/>
          </a:p>
          <a:p>
            <a:r>
              <a:rPr lang="es-AR" sz="2300" dirty="0"/>
              <a:t>INNER JOIN</a:t>
            </a:r>
          </a:p>
          <a:p>
            <a:endParaRPr lang="es-AR" sz="2300" dirty="0"/>
          </a:p>
          <a:p>
            <a:r>
              <a:rPr lang="es-AR" sz="2300" dirty="0"/>
              <a:t>WHERE</a:t>
            </a:r>
          </a:p>
          <a:p>
            <a:endParaRPr lang="es-AR" sz="2300" dirty="0"/>
          </a:p>
          <a:p>
            <a:r>
              <a:rPr lang="es-AR" sz="2300" dirty="0"/>
              <a:t>ORDER BY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6B7C70E-B42D-4982-8A4E-7348FF3CC3CA}"/>
              </a:ext>
            </a:extLst>
          </p:cNvPr>
          <p:cNvSpPr txBox="1"/>
          <p:nvPr/>
        </p:nvSpPr>
        <p:spPr>
          <a:xfrm>
            <a:off x="2157984" y="2495935"/>
            <a:ext cx="360883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300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1646747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646176" y="739325"/>
            <a:ext cx="10826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Ejemplo de </a:t>
            </a:r>
            <a:r>
              <a:rPr lang="es-AR" sz="3800" dirty="0" err="1"/>
              <a:t>b.d</a:t>
            </a:r>
            <a:endParaRPr lang="es-AR" sz="3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40C781C-3AA0-4FD5-B446-C2F34F34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91" y="2369915"/>
            <a:ext cx="11081817" cy="211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97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682752" y="2885117"/>
            <a:ext cx="10826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Como es la base de datos de… ?</a:t>
            </a:r>
          </a:p>
        </p:txBody>
      </p:sp>
    </p:spTree>
    <p:extLst>
      <p:ext uri="{BB962C8B-B14F-4D97-AF65-F5344CB8AC3E}">
        <p14:creationId xmlns:p14="http://schemas.microsoft.com/office/powerpoint/2010/main" val="3054790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682752" y="300413"/>
            <a:ext cx="10826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Extras de base de datos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9CA43D9-4F08-4B02-9F1C-F6B6C6D65F62}"/>
              </a:ext>
            </a:extLst>
          </p:cNvPr>
          <p:cNvSpPr txBox="1"/>
          <p:nvPr/>
        </p:nvSpPr>
        <p:spPr>
          <a:xfrm>
            <a:off x="213360" y="1441132"/>
            <a:ext cx="1176528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900" dirty="0"/>
              <a:t>- Las base de datos sirven para guardar datos y obtenerlos para mostrarlos en el sistema</a:t>
            </a:r>
          </a:p>
          <a:p>
            <a:endParaRPr lang="es-AR" sz="1900" dirty="0"/>
          </a:p>
          <a:p>
            <a:r>
              <a:rPr lang="es-AR" sz="1900" dirty="0"/>
              <a:t>- Un dato de una tabla puede ser de tipo NULL. Esto significa que no tiene ningún valor</a:t>
            </a:r>
          </a:p>
          <a:p>
            <a:endParaRPr lang="es-AR" sz="1900" dirty="0"/>
          </a:p>
          <a:p>
            <a:r>
              <a:rPr lang="es-AR" sz="1900" dirty="0"/>
              <a:t>- Una relación, en la mayoría de los casos, es de 1 a muchos en un extremo y de 1 – 1 (uno y solo uno) en el otro extremo</a:t>
            </a:r>
          </a:p>
          <a:p>
            <a:endParaRPr lang="es-AR" sz="1900" dirty="0"/>
          </a:p>
          <a:p>
            <a:r>
              <a:rPr lang="es-AR" sz="1900" dirty="0"/>
              <a:t>- Solamente puede tener permisos para acceder a la base de datos un administrador</a:t>
            </a:r>
          </a:p>
          <a:p>
            <a:endParaRPr lang="es-AR" sz="1900" dirty="0"/>
          </a:p>
          <a:p>
            <a:r>
              <a:rPr lang="es-AR" sz="1900" dirty="0"/>
              <a:t>- Las bases de datos deben tener solo las tablas y campos necesarios, deben simplificarse lo más posible para que no ocupen mucha cantidad de espacio y para tener una mayor eficiencia. Por esta razón deben organizarse y diseñarse lo mejor posible</a:t>
            </a:r>
          </a:p>
          <a:p>
            <a:endParaRPr lang="es-AR" sz="1900" dirty="0"/>
          </a:p>
          <a:p>
            <a:r>
              <a:rPr lang="es-AR" sz="1900" dirty="0"/>
              <a:t>- Es bueno tener auditorias o registros con fechas en las tablas</a:t>
            </a:r>
          </a:p>
          <a:p>
            <a:endParaRPr lang="es-AR" sz="1900" dirty="0"/>
          </a:p>
          <a:p>
            <a:r>
              <a:rPr lang="es-AR" sz="1900" dirty="0"/>
              <a:t>- Existe el borrado real o físico y el borrado </a:t>
            </a:r>
            <a:r>
              <a:rPr lang="es-AR" sz="1900" dirty="0" err="1"/>
              <a:t>soft</a:t>
            </a:r>
            <a:r>
              <a:rPr lang="es-AR" sz="1900" dirty="0"/>
              <a:t> o lógico de un registro</a:t>
            </a:r>
          </a:p>
          <a:p>
            <a:endParaRPr lang="es-AR" sz="2100" dirty="0"/>
          </a:p>
          <a:p>
            <a:endParaRPr lang="es-AR" sz="2100" dirty="0"/>
          </a:p>
        </p:txBody>
      </p:sp>
    </p:spTree>
    <p:extLst>
      <p:ext uri="{BB962C8B-B14F-4D97-AF65-F5344CB8AC3E}">
        <p14:creationId xmlns:p14="http://schemas.microsoft.com/office/powerpoint/2010/main" val="418475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70688" y="579358"/>
            <a:ext cx="11582400" cy="703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dirty="0"/>
              <a:t>Qué es una base de datos?</a:t>
            </a:r>
            <a:br>
              <a:rPr lang="es-AR" sz="3200" dirty="0"/>
            </a:br>
            <a:endParaRPr lang="es-AR" sz="3200" dirty="0"/>
          </a:p>
          <a:p>
            <a:pPr algn="ctr"/>
            <a:r>
              <a:rPr lang="es-AR" sz="2300" dirty="0"/>
              <a:t>Un conjunto de datos pertenecientes a un mismo contexto. </a:t>
            </a:r>
          </a:p>
          <a:p>
            <a:pPr algn="ctr"/>
            <a:r>
              <a:rPr lang="es-AR" sz="2300" dirty="0"/>
              <a:t>Los mismos se encuentran organizados y relacionados.</a:t>
            </a:r>
          </a:p>
          <a:p>
            <a:pPr algn="ctr"/>
            <a:endParaRPr lang="es-AR" sz="2600" dirty="0"/>
          </a:p>
          <a:p>
            <a:pPr algn="ctr"/>
            <a:endParaRPr lang="es-AR" sz="2600" dirty="0"/>
          </a:p>
          <a:p>
            <a:pPr algn="ctr"/>
            <a:r>
              <a:rPr lang="es-AR" sz="3200" dirty="0"/>
              <a:t>Qué utilidad tiene una base de datos?</a:t>
            </a:r>
          </a:p>
          <a:p>
            <a:pPr algn="ctr"/>
            <a:endParaRPr lang="es-AR" sz="2300" dirty="0"/>
          </a:p>
          <a:p>
            <a:pPr algn="ctr"/>
            <a:r>
              <a:rPr lang="es-AR" sz="2300" dirty="0"/>
              <a:t>Almacenar información remotamente</a:t>
            </a:r>
          </a:p>
          <a:p>
            <a:pPr algn="ctr"/>
            <a:r>
              <a:rPr lang="es-AR" sz="2300" dirty="0"/>
              <a:t>Acceso simultaneo desde cualquier lugar</a:t>
            </a:r>
          </a:p>
          <a:p>
            <a:pPr algn="ctr"/>
            <a:r>
              <a:rPr lang="es-AR" sz="2300" dirty="0"/>
              <a:t>La información se encuentra organizada</a:t>
            </a:r>
          </a:p>
          <a:p>
            <a:pPr algn="ctr"/>
            <a:r>
              <a:rPr lang="es-AR" sz="2300" dirty="0"/>
              <a:t>Se pueda buscar un dato particular rápidamente</a:t>
            </a:r>
          </a:p>
          <a:p>
            <a:pPr algn="ctr"/>
            <a:r>
              <a:rPr lang="es-AR" sz="2300" dirty="0"/>
              <a:t>Se puede ordenar la información de la forma que uno requiera</a:t>
            </a:r>
          </a:p>
          <a:p>
            <a:pPr algn="ctr"/>
            <a:r>
              <a:rPr lang="es-AR" sz="2300" dirty="0"/>
              <a:t>Esta protegida y respaldada </a:t>
            </a:r>
            <a:br>
              <a:rPr lang="es-AR" sz="3200" dirty="0"/>
            </a:br>
            <a:br>
              <a:rPr lang="es-AR" sz="3200" dirty="0"/>
            </a:br>
            <a:br>
              <a:rPr lang="es-AR" sz="3200" dirty="0"/>
            </a:b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26470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026795" y="739325"/>
            <a:ext cx="101384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Tipos de base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E5A1E8-D9BB-4B02-8654-ECFD6A70D171}"/>
              </a:ext>
            </a:extLst>
          </p:cNvPr>
          <p:cNvSpPr txBox="1"/>
          <p:nvPr/>
        </p:nvSpPr>
        <p:spPr>
          <a:xfrm>
            <a:off x="426719" y="2593020"/>
            <a:ext cx="110703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AR" sz="2700" dirty="0"/>
              <a:t>Relacionales: </a:t>
            </a:r>
            <a:r>
              <a:rPr lang="es-AR" sz="2000" dirty="0"/>
              <a:t>Poseen una estructura rígida, organizada y con diversos controles</a:t>
            </a:r>
          </a:p>
          <a:p>
            <a:pPr marL="285750" indent="-285750">
              <a:buFontTx/>
              <a:buChar char="-"/>
            </a:pPr>
            <a:endParaRPr lang="es-AR" sz="2700" dirty="0"/>
          </a:p>
          <a:p>
            <a:pPr marL="285750" indent="-285750">
              <a:buFontTx/>
              <a:buChar char="-"/>
            </a:pPr>
            <a:endParaRPr lang="es-AR" sz="2700" dirty="0"/>
          </a:p>
          <a:p>
            <a:pPr marL="285750" indent="-285750">
              <a:buFontTx/>
              <a:buChar char="-"/>
            </a:pPr>
            <a:r>
              <a:rPr lang="es-AR" sz="2700" dirty="0"/>
              <a:t>No relacionales o NoSQL: </a:t>
            </a:r>
            <a:r>
              <a:rPr lang="es-AR" sz="2000" dirty="0"/>
              <a:t>Poseen una estructura flexible y con pocos controles. Sirve para casos de gran volumen de datos.</a:t>
            </a:r>
          </a:p>
        </p:txBody>
      </p:sp>
    </p:spTree>
    <p:extLst>
      <p:ext uri="{BB962C8B-B14F-4D97-AF65-F5344CB8AC3E}">
        <p14:creationId xmlns:p14="http://schemas.microsoft.com/office/powerpoint/2010/main" val="243868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1026795" y="739325"/>
            <a:ext cx="101384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Lenguaje de una </a:t>
            </a:r>
            <a:r>
              <a:rPr lang="es-AR" sz="3800" dirty="0" err="1"/>
              <a:t>b.d</a:t>
            </a:r>
            <a:r>
              <a:rPr lang="es-AR" sz="3800" dirty="0"/>
              <a:t> relacional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988BDE-8C0E-42AC-B137-00B3D9DA0EEF}"/>
              </a:ext>
            </a:extLst>
          </p:cNvPr>
          <p:cNvSpPr txBox="1"/>
          <p:nvPr/>
        </p:nvSpPr>
        <p:spPr>
          <a:xfrm>
            <a:off x="5590032" y="2415278"/>
            <a:ext cx="101193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900" dirty="0"/>
              <a:t>SQL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30DA67A-8C2D-433D-ACF5-82F293B4B075}"/>
              </a:ext>
            </a:extLst>
          </p:cNvPr>
          <p:cNvSpPr txBox="1"/>
          <p:nvPr/>
        </p:nvSpPr>
        <p:spPr>
          <a:xfrm>
            <a:off x="4044697" y="4524738"/>
            <a:ext cx="16398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900" dirty="0"/>
              <a:t>MySQL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1A9826-1007-4F44-9E16-4F97E44B4411}"/>
              </a:ext>
            </a:extLst>
          </p:cNvPr>
          <p:cNvSpPr txBox="1"/>
          <p:nvPr/>
        </p:nvSpPr>
        <p:spPr>
          <a:xfrm>
            <a:off x="2029968" y="4570904"/>
            <a:ext cx="163982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900" dirty="0"/>
              <a:t>Oracle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5ABD9D-49A1-4216-A9C4-24968496E6CC}"/>
              </a:ext>
            </a:extLst>
          </p:cNvPr>
          <p:cNvSpPr txBox="1"/>
          <p:nvPr/>
        </p:nvSpPr>
        <p:spPr>
          <a:xfrm>
            <a:off x="8848347" y="4570904"/>
            <a:ext cx="241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0" i="0" dirty="0">
                <a:effectLst/>
                <a:latin typeface="arial" panose="020B0604020202020204" pitchFamily="34" charset="0"/>
              </a:rPr>
              <a:t>MariaDB</a:t>
            </a:r>
            <a:endParaRPr lang="es-AR" sz="2900" dirty="0"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8EC2924-DF82-46BD-8F43-DBD6A90B46F5}"/>
              </a:ext>
            </a:extLst>
          </p:cNvPr>
          <p:cNvSpPr txBox="1"/>
          <p:nvPr/>
        </p:nvSpPr>
        <p:spPr>
          <a:xfrm>
            <a:off x="6059426" y="4524738"/>
            <a:ext cx="241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0" i="0" dirty="0">
                <a:effectLst/>
                <a:latin typeface="+mj-lt"/>
              </a:rPr>
              <a:t>PostgreSQL</a:t>
            </a:r>
            <a:endParaRPr lang="es-AR" sz="2900" dirty="0">
              <a:latin typeface="+mj-lt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76EFEF0-65B4-4AA2-99B3-C5F23A907D2D}"/>
              </a:ext>
            </a:extLst>
          </p:cNvPr>
          <p:cNvCxnSpPr>
            <a:stCxn id="6" idx="0"/>
          </p:cNvCxnSpPr>
          <p:nvPr/>
        </p:nvCxnSpPr>
        <p:spPr>
          <a:xfrm flipV="1">
            <a:off x="2849880" y="2953887"/>
            <a:ext cx="2740152" cy="16170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A5A89D2-EBC8-46EB-A088-8BDCF8A7C491}"/>
              </a:ext>
            </a:extLst>
          </p:cNvPr>
          <p:cNvCxnSpPr/>
          <p:nvPr/>
        </p:nvCxnSpPr>
        <p:spPr>
          <a:xfrm flipV="1">
            <a:off x="5035296" y="3048000"/>
            <a:ext cx="841248" cy="1476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1940D133-8E1A-4BD5-8DA3-A23726D1E0E2}"/>
              </a:ext>
            </a:extLst>
          </p:cNvPr>
          <p:cNvCxnSpPr/>
          <p:nvPr/>
        </p:nvCxnSpPr>
        <p:spPr>
          <a:xfrm flipH="1" flipV="1">
            <a:off x="6217920" y="3048000"/>
            <a:ext cx="661418" cy="1476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315E34B-9FF0-4334-9AA2-6490AF47820A}"/>
              </a:ext>
            </a:extLst>
          </p:cNvPr>
          <p:cNvCxnSpPr/>
          <p:nvPr/>
        </p:nvCxnSpPr>
        <p:spPr>
          <a:xfrm flipH="1" flipV="1">
            <a:off x="6580631" y="2953887"/>
            <a:ext cx="2761489" cy="1570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06779A1-8239-4810-BB9D-F7F5928E9857}"/>
              </a:ext>
            </a:extLst>
          </p:cNvPr>
          <p:cNvSpPr txBox="1"/>
          <p:nvPr/>
        </p:nvSpPr>
        <p:spPr>
          <a:xfrm>
            <a:off x="1865376" y="5632144"/>
            <a:ext cx="87416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500" dirty="0"/>
              <a:t>Sistemas de gestión de </a:t>
            </a:r>
            <a:r>
              <a:rPr lang="es-AR" sz="2500" dirty="0" err="1"/>
              <a:t>bd</a:t>
            </a:r>
            <a:r>
              <a:rPr lang="es-AR" sz="2500" dirty="0"/>
              <a:t> (gestores o motores de </a:t>
            </a:r>
            <a:r>
              <a:rPr lang="es-AR" sz="2500" dirty="0" err="1"/>
              <a:t>b.d</a:t>
            </a:r>
            <a:r>
              <a:rPr lang="es-AR" sz="2500" dirty="0"/>
              <a:t>)</a:t>
            </a:r>
          </a:p>
          <a:p>
            <a:pPr algn="ctr"/>
            <a:r>
              <a:rPr lang="es-AR" sz="2500" dirty="0"/>
              <a:t>RDBMS</a:t>
            </a:r>
          </a:p>
        </p:txBody>
      </p:sp>
    </p:spTree>
    <p:extLst>
      <p:ext uri="{BB962C8B-B14F-4D97-AF65-F5344CB8AC3E}">
        <p14:creationId xmlns:p14="http://schemas.microsoft.com/office/powerpoint/2010/main" val="336660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646176" y="739325"/>
            <a:ext cx="108264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Programas para conexión a </a:t>
            </a:r>
            <a:r>
              <a:rPr lang="es-AR" sz="3800" dirty="0" err="1"/>
              <a:t>b.d</a:t>
            </a:r>
            <a:endParaRPr lang="es-AR" sz="3800" dirty="0"/>
          </a:p>
          <a:p>
            <a:pPr algn="ctr"/>
            <a:r>
              <a:rPr lang="es-AR" sz="3800" dirty="0"/>
              <a:t>(clientes de </a:t>
            </a:r>
            <a:r>
              <a:rPr lang="es-AR" sz="3800" dirty="0" err="1"/>
              <a:t>b.d</a:t>
            </a:r>
            <a:r>
              <a:rPr lang="es-AR" sz="3800" dirty="0"/>
              <a:t>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281CAD-F1C9-43C4-B6D3-9163E1F956FC}"/>
              </a:ext>
            </a:extLst>
          </p:cNvPr>
          <p:cNvSpPr txBox="1"/>
          <p:nvPr/>
        </p:nvSpPr>
        <p:spPr>
          <a:xfrm>
            <a:off x="1072896" y="3157728"/>
            <a:ext cx="651052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300" dirty="0"/>
              <a:t>Oficiales (</a:t>
            </a:r>
            <a:r>
              <a:rPr lang="es-AR" sz="2300" dirty="0" err="1"/>
              <a:t>pgAdmin</a:t>
            </a:r>
            <a:r>
              <a:rPr lang="es-AR" sz="2300" dirty="0"/>
              <a:t>, </a:t>
            </a:r>
            <a:r>
              <a:rPr lang="es-AR" sz="2300" dirty="0" err="1"/>
              <a:t>WorkBench</a:t>
            </a:r>
            <a:r>
              <a:rPr lang="es-AR" sz="2300" dirty="0"/>
              <a:t>, Oracle)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96C1A8-A686-4C8F-812B-4E5DF9FFB156}"/>
              </a:ext>
            </a:extLst>
          </p:cNvPr>
          <p:cNvSpPr txBox="1"/>
          <p:nvPr/>
        </p:nvSpPr>
        <p:spPr>
          <a:xfrm>
            <a:off x="1072896" y="4425696"/>
            <a:ext cx="6900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300" dirty="0"/>
              <a:t>No oficiales (</a:t>
            </a:r>
            <a:r>
              <a:rPr lang="es-AR" sz="2300" dirty="0" err="1"/>
              <a:t>HeidiSQL</a:t>
            </a:r>
            <a:r>
              <a:rPr lang="es-AR" sz="2300" dirty="0"/>
              <a:t>, Firebird, </a:t>
            </a:r>
            <a:r>
              <a:rPr lang="es-AR" sz="2400" b="0" i="0" dirty="0" err="1">
                <a:effectLst/>
                <a:latin typeface="arial" panose="020B0604020202020204" pitchFamily="34" charset="0"/>
              </a:rPr>
              <a:t>DBeaver</a:t>
            </a:r>
            <a:r>
              <a:rPr lang="es-AR" sz="2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697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646176" y="739325"/>
            <a:ext cx="10826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Componentes de una </a:t>
            </a:r>
            <a:r>
              <a:rPr lang="es-AR" sz="3800" dirty="0" err="1"/>
              <a:t>b.d</a:t>
            </a:r>
            <a:r>
              <a:rPr lang="es-AR" sz="3800" dirty="0"/>
              <a:t> relacional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60093E6-DD7A-4ADE-BC04-829A382FD6AF}"/>
              </a:ext>
            </a:extLst>
          </p:cNvPr>
          <p:cNvSpPr txBox="1"/>
          <p:nvPr/>
        </p:nvSpPr>
        <p:spPr>
          <a:xfrm>
            <a:off x="548640" y="2148357"/>
            <a:ext cx="113019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AR" sz="2600" dirty="0"/>
              <a:t>Tablas</a:t>
            </a:r>
          </a:p>
          <a:p>
            <a:pPr marL="285750" indent="-285750">
              <a:buFontTx/>
              <a:buChar char="-"/>
            </a:pPr>
            <a:endParaRPr lang="es-AR" sz="2400" dirty="0"/>
          </a:p>
          <a:p>
            <a:r>
              <a:rPr lang="es-AR" dirty="0"/>
              <a:t>     Nombre (Puede ser en singular o plural. Generalmente es en singular)</a:t>
            </a:r>
          </a:p>
          <a:p>
            <a:r>
              <a:rPr lang="es-AR" dirty="0"/>
              <a:t>     Columna (representa un tipo de dato de la tabla, el mismo tiene un nombre)</a:t>
            </a:r>
          </a:p>
          <a:p>
            <a:r>
              <a:rPr lang="es-AR" dirty="0"/>
              <a:t>     Fila (representa un registro de la tabla)</a:t>
            </a:r>
          </a:p>
          <a:p>
            <a:r>
              <a:rPr lang="es-AR" dirty="0"/>
              <a:t>     Fila – Columna (representa un dato de un registro de la tabla)</a:t>
            </a:r>
          </a:p>
          <a:p>
            <a:r>
              <a:rPr lang="es-AR" dirty="0"/>
              <a:t>     Claves (puede ser principal o secundaria y sirven como identificaciones. La primera es única)</a:t>
            </a:r>
          </a:p>
          <a:p>
            <a:r>
              <a:rPr lang="es-AR" dirty="0"/>
              <a:t>     Índice (puede agregarse a una columna de una tabla para agilizar búsquedas)</a:t>
            </a:r>
          </a:p>
          <a:p>
            <a:pPr marL="285750" indent="-285750">
              <a:buFontTx/>
              <a:buChar char="-"/>
            </a:pPr>
            <a:endParaRPr lang="es-AR" sz="2400" dirty="0"/>
          </a:p>
          <a:p>
            <a:pPr marL="285750" indent="-285750">
              <a:buFontTx/>
              <a:buChar char="-"/>
            </a:pPr>
            <a:r>
              <a:rPr lang="es-AR" sz="2600" dirty="0"/>
              <a:t>Relaciones</a:t>
            </a:r>
          </a:p>
          <a:p>
            <a:endParaRPr lang="es-AR" sz="2600" dirty="0"/>
          </a:p>
          <a:p>
            <a:r>
              <a:rPr lang="es-AR" dirty="0"/>
              <a:t>    </a:t>
            </a:r>
            <a:r>
              <a:rPr lang="es-AR" sz="1000" dirty="0"/>
              <a:t> </a:t>
            </a:r>
            <a:r>
              <a:rPr lang="es-AR" dirty="0"/>
              <a:t>Cada relación puede direccionar a un solo lado, nunca es bidireccional</a:t>
            </a:r>
          </a:p>
        </p:txBody>
      </p:sp>
    </p:spTree>
    <p:extLst>
      <p:ext uri="{BB962C8B-B14F-4D97-AF65-F5344CB8AC3E}">
        <p14:creationId xmlns:p14="http://schemas.microsoft.com/office/powerpoint/2010/main" val="387205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646176" y="739325"/>
            <a:ext cx="10826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Tipos de datos en una </a:t>
            </a:r>
            <a:r>
              <a:rPr lang="es-AR" sz="3800" dirty="0" err="1"/>
              <a:t>b.d</a:t>
            </a:r>
            <a:r>
              <a:rPr lang="es-AR" sz="3800" dirty="0"/>
              <a:t> relacional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93200D90-B67D-4D4E-B6C3-044FE67B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12522"/>
              </p:ext>
            </p:extLst>
          </p:nvPr>
        </p:nvGraphicFramePr>
        <p:xfrm>
          <a:off x="2153920" y="2316480"/>
          <a:ext cx="8127999" cy="2697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815997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731161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9280188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500" b="1" dirty="0"/>
                        <a:t>Numéricos enteros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100" dirty="0"/>
                        <a:t>Numéricos enteros</a:t>
                      </a:r>
                    </a:p>
                    <a:p>
                      <a:endParaRPr lang="es-A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8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Valor máximo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0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TINYINT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50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SMALLINT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32767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5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MEDIUMINT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8388607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8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INT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2147483647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44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b="1" dirty="0"/>
                        <a:t>BIGINT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9223372036854775807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649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448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646176" y="739325"/>
            <a:ext cx="10826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Tipos de datos en una </a:t>
            </a:r>
            <a:r>
              <a:rPr lang="es-AR" sz="3800" dirty="0" err="1"/>
              <a:t>b.d</a:t>
            </a:r>
            <a:r>
              <a:rPr lang="es-AR" sz="3800" dirty="0"/>
              <a:t> relacional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93200D90-B67D-4D4E-B6C3-044FE67B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23306"/>
              </p:ext>
            </p:extLst>
          </p:nvPr>
        </p:nvGraphicFramePr>
        <p:xfrm>
          <a:off x="2153920" y="2316480"/>
          <a:ext cx="8127999" cy="195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81599733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6731161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500" b="1" dirty="0"/>
                        <a:t>Numéricos con decimal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100" dirty="0"/>
                        <a:t>Numéricos enteros</a:t>
                      </a:r>
                    </a:p>
                    <a:p>
                      <a:endParaRPr lang="es-A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8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Cantidad máxima decimales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0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50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es-A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5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DECIMAL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8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71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B01AB08-08CC-4D7B-8FA4-D52BACAFDBFD}"/>
              </a:ext>
            </a:extLst>
          </p:cNvPr>
          <p:cNvSpPr txBox="1"/>
          <p:nvPr/>
        </p:nvSpPr>
        <p:spPr>
          <a:xfrm>
            <a:off x="646176" y="739325"/>
            <a:ext cx="1082649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800" dirty="0"/>
              <a:t>Tipos de datos en una </a:t>
            </a:r>
            <a:r>
              <a:rPr lang="es-AR" sz="3800" dirty="0" err="1"/>
              <a:t>b.d</a:t>
            </a:r>
            <a:r>
              <a:rPr lang="es-AR" sz="3800" dirty="0"/>
              <a:t> relacional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93200D90-B67D-4D4E-B6C3-044FE67B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296543"/>
              </p:ext>
            </p:extLst>
          </p:nvPr>
        </p:nvGraphicFramePr>
        <p:xfrm>
          <a:off x="2153920" y="2316480"/>
          <a:ext cx="8127999" cy="195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81599733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67311617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500" b="1" dirty="0"/>
                        <a:t>Alfanuméricos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100" dirty="0"/>
                        <a:t>Numéricos enteros</a:t>
                      </a:r>
                    </a:p>
                    <a:p>
                      <a:endParaRPr lang="es-A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48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Nombre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Cantidad máxima caracteres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0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50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es-A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65535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54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 límite</a:t>
                      </a:r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98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871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5284</TotalTime>
  <Words>713</Words>
  <Application>Microsoft Office PowerPoint</Application>
  <PresentationFormat>Panorámica</PresentationFormat>
  <Paragraphs>165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</vt:lpstr>
      <vt:lpstr>Calibri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Jerónimo</dc:creator>
  <cp:lastModifiedBy>Jero</cp:lastModifiedBy>
  <cp:revision>248</cp:revision>
  <dcterms:created xsi:type="dcterms:W3CDTF">2021-03-08T01:52:35Z</dcterms:created>
  <dcterms:modified xsi:type="dcterms:W3CDTF">2022-10-11T01:24:14Z</dcterms:modified>
</cp:coreProperties>
</file>