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  <p:sldId id="262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4247-C609-2968-299E-955CBF8D1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59BA8-A2D3-3326-801B-C98656935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33E6F-29DA-A286-566F-2DD56762F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1F07-0B33-4BA7-A57D-D7158ED4F128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9FE41-55CF-B41B-4A24-F0DF62F1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98558-A9DA-143B-7533-002D198A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53D7-5DB4-4DF2-B586-BF75B863C9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82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301C-C92D-E590-6006-1D6722BE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DA634-94F2-B66B-D49D-4348B6339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1AB48-8B58-5AD3-E28F-E9F6F5E0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1F07-0B33-4BA7-A57D-D7158ED4F128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F0247-A59E-98D3-0A50-B371B219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9A767-FB11-7D4A-3118-37616D41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53D7-5DB4-4DF2-B586-BF75B863C9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90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CB707-E072-A21D-F2D5-18D3E0ABA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69BE4-58D4-0AB9-C577-D4285E0ED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0E129-97AE-6EBF-91B1-BA3E4753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1F07-0B33-4BA7-A57D-D7158ED4F128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78C44-4E1A-791C-C4D3-074EA6B4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780AF-C76B-71F2-0CAA-67D4D2E1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53D7-5DB4-4DF2-B586-BF75B863C9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55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B564-AA52-80FB-E317-FEAB3642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86E6-6487-094B-EFAD-40964C3AA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1E9CB-9126-E40C-72A3-47A6A791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1F07-0B33-4BA7-A57D-D7158ED4F128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8104-90E7-E46B-A44F-C3FBFCFA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AF92-C3AA-3E08-6506-8C02FE9B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53D7-5DB4-4DF2-B586-BF75B863C9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14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3130-FE98-63EC-93A7-A3A13B0D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9EFA0-54FA-A1B6-E730-6A876D049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BA53-AF06-C8BC-4D33-39057500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1F07-0B33-4BA7-A57D-D7158ED4F128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BBA94-C4C0-3E09-D535-2342105D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CC5BD-D1D3-EE01-C317-EF0D3689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53D7-5DB4-4DF2-B586-BF75B863C9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08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CFA9-5B9C-C8CD-332B-13B276E3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1BE03-4102-1A02-D9F8-50349D01D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7C3C6-1A91-6D36-F1C8-796549B93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8948B-66E6-FF0E-DB5C-694A6A47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1F07-0B33-4BA7-A57D-D7158ED4F128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1FE0C-047C-3ABE-E5FC-5C91BC20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3E482-4489-EA3F-7F61-8D3379E7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53D7-5DB4-4DF2-B586-BF75B863C9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21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C1BC-F199-15D6-AD90-4C58CAF4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AED40-126D-0DB6-1FEB-95AA273A9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775C9-7EF4-EFE5-FDAA-9120AC40E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BACA1-40FF-ABAF-CB83-6CBD19EFB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99720-5DAE-534F-DFDD-51383FAB0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49486-FCEA-6B52-8228-49AD4642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1F07-0B33-4BA7-A57D-D7158ED4F128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EF8CD-A582-978E-0DE3-6D52A6EF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06725-DF13-354C-95E8-C988F3F5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53D7-5DB4-4DF2-B586-BF75B863C9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5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A987-A326-FDA6-E012-69067610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90BD6D-3923-B48E-F8A2-F89017B9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1F07-0B33-4BA7-A57D-D7158ED4F128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D3362-8B58-353E-B11F-1A907CC7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63079-E4E3-2164-81D7-058012AB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53D7-5DB4-4DF2-B586-BF75B863C9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52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675C5-D477-24C5-0EBE-E17B02AF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1F07-0B33-4BA7-A57D-D7158ED4F128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6E1D7-5A97-5555-34AA-0701D135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7554D-17F1-3938-5C94-367749A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53D7-5DB4-4DF2-B586-BF75B863C9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40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076E-DA6C-EC19-F045-B7B76CD9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BC153-1A6E-9274-A829-0C7A821FB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74EA8-AB91-0EB6-19A3-2A0D43662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65805-6B44-E1C2-A811-C086CB14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1F07-0B33-4BA7-A57D-D7158ED4F128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2F2ED-A65E-AB71-48C0-C7528EE8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F5154-06EE-3EB1-D049-7D494E23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53D7-5DB4-4DF2-B586-BF75B863C9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2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44C5-DED8-BF48-9A61-B5314528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45205-D24F-DBA9-B769-8075D156B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76DC7-1DAF-9D0E-BD9D-D64D539F0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B670D-A8C7-6835-1ABC-E8043E4A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1F07-0B33-4BA7-A57D-D7158ED4F128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09BBF-0098-CE88-5183-774D2CB1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71107-A7DE-D7CF-3DBB-C7FAA038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253D7-5DB4-4DF2-B586-BF75B863C9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3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E5826-682C-F952-C605-CCB6CE5E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2BD19-B01D-12D8-D729-D4A716546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52B82-9592-1562-CCE2-C9ABAD55A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D1F07-0B33-4BA7-A57D-D7158ED4F128}" type="datetimeFigureOut">
              <a:rPr lang="en-GB" smtClean="0"/>
              <a:t>28/06/2022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BFA90-D292-2480-571E-E35171D17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4B8AC-B700-762E-7648-BF5BCB024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253D7-5DB4-4DF2-B586-BF75B863C9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44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8597C-FD84-FCDB-2856-D022F8323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t">
            <a:normAutofit/>
          </a:bodyPr>
          <a:lstStyle/>
          <a:p>
            <a:r>
              <a:rPr lang="en-GB" sz="4800" u="sng" dirty="0">
                <a:solidFill>
                  <a:srgbClr val="FFFFFF"/>
                </a:solidFill>
              </a:rPr>
              <a:t>Final Project </a:t>
            </a: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 VaR and CVaR calculation using ARIMA model to predict stock prices</a:t>
            </a:r>
            <a:br>
              <a:rPr lang="en-GB" sz="4800" dirty="0">
                <a:solidFill>
                  <a:srgbClr val="FFFFFF"/>
                </a:solidFill>
              </a:rPr>
            </a:br>
            <a:endParaRPr lang="en-GB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78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C4B1-75D0-8025-52A0-712E5236F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54" y="890337"/>
            <a:ext cx="10515600" cy="529842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4000" dirty="0"/>
              <a:t>ARIMA models are a subset of linear regression models that use the past observations of the target variable to forecast its future </a:t>
            </a:r>
            <a:r>
              <a:rPr lang="en-GB" sz="4000" err="1"/>
              <a:t>values</a:t>
            </a:r>
            <a:r>
              <a:rPr lang="en-GB" sz="4000"/>
              <a:t>. A </a:t>
            </a:r>
            <a:r>
              <a:rPr lang="en-GB" sz="4000" dirty="0"/>
              <a:t>key aspect of ARIMA models is that they do not consider exogenous variables. It can be easily and accurately used for short-term forecasting but not long term.</a:t>
            </a:r>
          </a:p>
        </p:txBody>
      </p:sp>
    </p:spTree>
    <p:extLst>
      <p:ext uri="{BB962C8B-B14F-4D97-AF65-F5344CB8AC3E}">
        <p14:creationId xmlns:p14="http://schemas.microsoft.com/office/powerpoint/2010/main" val="7617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C4B1-75D0-8025-52A0-712E5236F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54" y="890337"/>
            <a:ext cx="10515600" cy="5298428"/>
          </a:xfrm>
        </p:spPr>
        <p:txBody>
          <a:bodyPr>
            <a:normAutofit/>
          </a:bodyPr>
          <a:lstStyle/>
          <a:p>
            <a:r>
              <a:rPr lang="en-GB" sz="4000" b="1" dirty="0"/>
              <a:t>Value at Risk (VAR) </a:t>
            </a:r>
            <a:r>
              <a:rPr lang="en-GB" sz="4000" dirty="0"/>
              <a:t>is a statistic that is used in risk management to predict the greatest possible losses over a specific time frame.</a:t>
            </a:r>
          </a:p>
          <a:p>
            <a:endParaRPr lang="en-GB" sz="4000" dirty="0"/>
          </a:p>
          <a:p>
            <a:r>
              <a:rPr lang="en-GB" sz="4000" b="1" dirty="0"/>
              <a:t>Conditional Value at Risk (CVaR</a:t>
            </a:r>
            <a:r>
              <a:rPr lang="en-GB" sz="4000" dirty="0"/>
              <a:t>), also known as the expected shortfall, is a risk assessment measure that quantifies the amount of tail risk an investment portfolio has.</a:t>
            </a:r>
          </a:p>
        </p:txBody>
      </p:sp>
    </p:spTree>
    <p:extLst>
      <p:ext uri="{BB962C8B-B14F-4D97-AF65-F5344CB8AC3E}">
        <p14:creationId xmlns:p14="http://schemas.microsoft.com/office/powerpoint/2010/main" val="72339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C4B1-75D0-8025-52A0-712E5236F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54" y="890337"/>
            <a:ext cx="10515600" cy="529842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4000" dirty="0"/>
              <a:t>The goal of this project is to understand how ARIMA model works predicting prices for calculating the VaR and CVaR</a:t>
            </a:r>
          </a:p>
        </p:txBody>
      </p:sp>
    </p:spTree>
    <p:extLst>
      <p:ext uri="{BB962C8B-B14F-4D97-AF65-F5344CB8AC3E}">
        <p14:creationId xmlns:p14="http://schemas.microsoft.com/office/powerpoint/2010/main" val="280728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C4B1-75D0-8025-52A0-712E5236F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54" y="890337"/>
            <a:ext cx="10515600" cy="529842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4000" dirty="0"/>
              <a:t>An autoregressive integrated moving average, or ARIMA, is a statistical model that uses time series data to predict future trends. </a:t>
            </a:r>
          </a:p>
          <a:p>
            <a:pPr marL="0" indent="0" algn="ctr">
              <a:buNone/>
            </a:pPr>
            <a:r>
              <a:rPr lang="en-GB" sz="4000" dirty="0"/>
              <a:t>A statistical model is autoregressive if it predicts future values based on past values. </a:t>
            </a:r>
          </a:p>
        </p:txBody>
      </p:sp>
    </p:spTree>
    <p:extLst>
      <p:ext uri="{BB962C8B-B14F-4D97-AF65-F5344CB8AC3E}">
        <p14:creationId xmlns:p14="http://schemas.microsoft.com/office/powerpoint/2010/main" val="278291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C4B1-75D0-8025-52A0-712E5236F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54" y="890337"/>
            <a:ext cx="10515600" cy="529842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400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EFF2CD-81D3-C0B3-98D3-395155471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80" y="910474"/>
            <a:ext cx="10220547" cy="27587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4BCA48-A973-699D-4CDF-FBC24FABC3F5}"/>
              </a:ext>
            </a:extLst>
          </p:cNvPr>
          <p:cNvSpPr txBox="1"/>
          <p:nvPr/>
        </p:nvSpPr>
        <p:spPr>
          <a:xfrm>
            <a:off x="851680" y="541142"/>
            <a:ext cx="988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Apple Stock </a:t>
            </a:r>
            <a:r>
              <a:rPr lang="es-AR" dirty="0" err="1"/>
              <a:t>prices</a:t>
            </a:r>
            <a:r>
              <a:rPr lang="es-AR" dirty="0"/>
              <a:t> </a:t>
            </a:r>
            <a:r>
              <a:rPr lang="es-AR" dirty="0" err="1"/>
              <a:t>from</a:t>
            </a:r>
            <a:r>
              <a:rPr lang="es-AR" dirty="0"/>
              <a:t> </a:t>
            </a:r>
            <a:r>
              <a:rPr lang="es-AR" dirty="0" err="1"/>
              <a:t>last</a:t>
            </a:r>
            <a:r>
              <a:rPr lang="es-AR" dirty="0"/>
              <a:t> </a:t>
            </a:r>
            <a:r>
              <a:rPr lang="es-AR" dirty="0" err="1"/>
              <a:t>year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CAD468-96FB-AF5C-AA9D-DD4B38AD1361}"/>
              </a:ext>
            </a:extLst>
          </p:cNvPr>
          <p:cNvSpPr txBox="1"/>
          <p:nvPr/>
        </p:nvSpPr>
        <p:spPr>
          <a:xfrm>
            <a:off x="875347" y="3577817"/>
            <a:ext cx="988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Apple Stock </a:t>
            </a:r>
            <a:r>
              <a:rPr lang="es-AR" dirty="0" err="1"/>
              <a:t>prices</a:t>
            </a:r>
            <a:r>
              <a:rPr lang="es-AR" dirty="0"/>
              <a:t> </a:t>
            </a:r>
            <a:r>
              <a:rPr lang="es-AR" dirty="0" err="1"/>
              <a:t>differenciated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79CD9-2E18-3970-7B23-762F77649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64" y="3897857"/>
            <a:ext cx="10150036" cy="259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9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C4B1-75D0-8025-52A0-712E5236F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54" y="890337"/>
            <a:ext cx="10515600" cy="529842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400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41B6D3-D2AD-ED7E-BDE5-34F2E8D97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1" y="890337"/>
            <a:ext cx="11116225" cy="27545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F091B1-5206-9B53-1D68-36FA17C25A48}"/>
              </a:ext>
            </a:extLst>
          </p:cNvPr>
          <p:cNvSpPr txBox="1"/>
          <p:nvPr/>
        </p:nvSpPr>
        <p:spPr>
          <a:xfrm>
            <a:off x="562708" y="421135"/>
            <a:ext cx="918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Autocorrelation Function (ACF)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66037-BB6F-55E2-CB3C-35BAAA053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92" y="3655690"/>
            <a:ext cx="11219754" cy="285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68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C4B1-75D0-8025-52A0-712E5236F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33" y="466268"/>
            <a:ext cx="7763985" cy="4613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dirty="0"/>
              <a:t>Residuals with constant mean and variance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E1351A-A2F1-4DEF-0CBF-EF4A970233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205"/>
          <a:stretch/>
        </p:blipFill>
        <p:spPr>
          <a:xfrm>
            <a:off x="702233" y="1073881"/>
            <a:ext cx="7685360" cy="327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0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C4B1-75D0-8025-52A0-712E5236F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54" y="890337"/>
            <a:ext cx="10515600" cy="5298428"/>
          </a:xfrm>
        </p:spPr>
        <p:txBody>
          <a:bodyPr anchor="ctr"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GB" sz="4000" dirty="0"/>
              <a:t> ARIMA Model Results                              </a:t>
            </a:r>
          </a:p>
          <a:p>
            <a:pPr marL="0" indent="0" algn="ctr">
              <a:buNone/>
            </a:pPr>
            <a:r>
              <a:rPr lang="en-GB" sz="4000" dirty="0"/>
              <a:t>==============================================================================</a:t>
            </a:r>
          </a:p>
          <a:p>
            <a:pPr marL="0" indent="0" algn="ctr">
              <a:buNone/>
            </a:pPr>
            <a:r>
              <a:rPr lang="en-GB" sz="4000" dirty="0"/>
              <a:t>Dep. Variable:                </a:t>
            </a:r>
            <a:r>
              <a:rPr lang="en-GB" sz="4000" dirty="0" err="1"/>
              <a:t>D.price</a:t>
            </a:r>
            <a:r>
              <a:rPr lang="en-GB" sz="4000" dirty="0"/>
              <a:t>   No. Observations:                  201</a:t>
            </a:r>
          </a:p>
          <a:p>
            <a:pPr marL="0" indent="0" algn="ctr">
              <a:buNone/>
            </a:pPr>
            <a:r>
              <a:rPr lang="en-GB" sz="4000" dirty="0"/>
              <a:t>Model:                 ARIMA(1, 1, 1)   Log Likelihood                -462.069</a:t>
            </a:r>
          </a:p>
          <a:p>
            <a:pPr marL="0" indent="0" algn="ctr">
              <a:buNone/>
            </a:pPr>
            <a:r>
              <a:rPr lang="en-GB" sz="4000" dirty="0"/>
              <a:t>Method:                       </a:t>
            </a:r>
            <a:r>
              <a:rPr lang="en-GB" sz="4000" dirty="0" err="1"/>
              <a:t>css-mle</a:t>
            </a:r>
            <a:r>
              <a:rPr lang="en-GB" sz="4000" dirty="0"/>
              <a:t>   S.D. of innovations              2.410</a:t>
            </a:r>
          </a:p>
          <a:p>
            <a:pPr marL="0" indent="0" algn="ctr">
              <a:buNone/>
            </a:pPr>
            <a:r>
              <a:rPr lang="en-GB" sz="4000" dirty="0"/>
              <a:t>Date:                Sun, 26 Jun 2022   AIC                            932.137</a:t>
            </a:r>
          </a:p>
          <a:p>
            <a:pPr marL="0" indent="0" algn="ctr">
              <a:buNone/>
            </a:pPr>
            <a:r>
              <a:rPr lang="en-GB" sz="4000" dirty="0"/>
              <a:t>Time:                        18:11:11   BIC                            945.350</a:t>
            </a:r>
          </a:p>
          <a:p>
            <a:pPr marL="0" indent="0" algn="ctr">
              <a:buNone/>
            </a:pPr>
            <a:r>
              <a:rPr lang="en-GB" sz="4000" dirty="0"/>
              <a:t>Sample:                             1   HQIC                           937.484</a:t>
            </a:r>
          </a:p>
          <a:p>
            <a:pPr marL="0" indent="0" algn="ctr">
              <a:buNone/>
            </a:pPr>
            <a:r>
              <a:rPr lang="en-GB" sz="4000" dirty="0"/>
              <a:t>                                                                              </a:t>
            </a:r>
          </a:p>
          <a:p>
            <a:pPr marL="0" indent="0" algn="ctr">
              <a:buNone/>
            </a:pPr>
            <a:r>
              <a:rPr lang="en-GB" sz="4000" dirty="0"/>
              <a:t>=================================================================================</a:t>
            </a:r>
          </a:p>
          <a:p>
            <a:pPr marL="0" indent="0" algn="ctr">
              <a:buNone/>
            </a:pPr>
            <a:r>
              <a:rPr lang="en-GB" sz="4000" dirty="0"/>
              <a:t>                    </a:t>
            </a:r>
            <a:r>
              <a:rPr lang="en-GB" sz="4000" dirty="0" err="1"/>
              <a:t>coef</a:t>
            </a:r>
            <a:r>
              <a:rPr lang="en-GB" sz="4000" dirty="0"/>
              <a:t>    std err          z      P&gt;|z|      [0.025      0.975]</a:t>
            </a:r>
          </a:p>
          <a:p>
            <a:pPr marL="0" indent="0" algn="ctr">
              <a:buNone/>
            </a:pPr>
            <a:r>
              <a:rPr lang="en-GB" sz="4000" dirty="0"/>
              <a:t>---------------------------------------------------------------------------------</a:t>
            </a:r>
          </a:p>
          <a:p>
            <a:pPr marL="0" indent="0" algn="ctr">
              <a:buNone/>
            </a:pPr>
            <a:r>
              <a:rPr lang="en-GB" sz="4000" dirty="0" err="1"/>
              <a:t>const</a:t>
            </a:r>
            <a:r>
              <a:rPr lang="en-GB" sz="4000" dirty="0"/>
              <a:t>             0.1855      0.179      1.037      0.300      -0.165       0.536</a:t>
            </a:r>
          </a:p>
          <a:p>
            <a:pPr marL="0" indent="0" algn="ctr">
              <a:buNone/>
            </a:pPr>
            <a:r>
              <a:rPr lang="en-GB" sz="4000" dirty="0"/>
              <a:t>ar.L1.D.price    -0.8146      0.123     -6.633      0.000      -1.055      -0.574</a:t>
            </a:r>
          </a:p>
          <a:p>
            <a:pPr marL="0" indent="0" algn="ctr">
              <a:buNone/>
            </a:pPr>
            <a:r>
              <a:rPr lang="en-GB" sz="4000" dirty="0"/>
              <a:t>ma.L1.D.price     0.9108      0.089     10.198      0.000       0.736       1.086</a:t>
            </a:r>
          </a:p>
        </p:txBody>
      </p:sp>
    </p:spTree>
    <p:extLst>
      <p:ext uri="{BB962C8B-B14F-4D97-AF65-F5344CB8AC3E}">
        <p14:creationId xmlns:p14="http://schemas.microsoft.com/office/powerpoint/2010/main" val="344454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FB399F-6DB4-454C-94DB-B6DDCC228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676" y="872197"/>
            <a:ext cx="10515600" cy="480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1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323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Final Project   VaR and CVaR calculation using ARIMA model to predict stock prices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  VaR and CVaR calculation using ARIMA model to predict stock prices </dc:title>
  <dc:creator>Lorena Natalia Gauna</dc:creator>
  <cp:lastModifiedBy>Lorena Natalia Gauna</cp:lastModifiedBy>
  <cp:revision>3</cp:revision>
  <dcterms:created xsi:type="dcterms:W3CDTF">2022-06-28T19:28:12Z</dcterms:created>
  <dcterms:modified xsi:type="dcterms:W3CDTF">2022-06-28T21:08:49Z</dcterms:modified>
</cp:coreProperties>
</file>