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6" r:id="rId2"/>
    <p:sldId id="257" r:id="rId3"/>
    <p:sldId id="259" r:id="rId4"/>
    <p:sldId id="258" r:id="rId5"/>
    <p:sldId id="260" r:id="rId6"/>
    <p:sldId id="261" r:id="rId7"/>
    <p:sldId id="271" r:id="rId8"/>
    <p:sldId id="272" r:id="rId9"/>
    <p:sldId id="262" r:id="rId10"/>
    <p:sldId id="273" r:id="rId11"/>
    <p:sldId id="263" r:id="rId12"/>
    <p:sldId id="264" r:id="rId13"/>
    <p:sldId id="266" r:id="rId14"/>
    <p:sldId id="265" r:id="rId15"/>
    <p:sldId id="270"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2" autoAdjust="0"/>
    <p:restoredTop sz="89362" autoAdjust="0"/>
  </p:normalViewPr>
  <p:slideViewPr>
    <p:cSldViewPr snapToGrid="0" showGuides="1">
      <p:cViewPr varScale="1">
        <p:scale>
          <a:sx n="57" d="100"/>
          <a:sy n="57" d="100"/>
        </p:scale>
        <p:origin x="102" y="10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5CBF0-B579-40AC-9877-278F164038AF}"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542C2-C470-4651-802E-49D628115F8C}" type="slidenum">
              <a:rPr lang="en-US" smtClean="0"/>
              <a:t>‹#›</a:t>
            </a:fld>
            <a:endParaRPr lang="en-US"/>
          </a:p>
        </p:txBody>
      </p:sp>
    </p:spTree>
    <p:extLst>
      <p:ext uri="{BB962C8B-B14F-4D97-AF65-F5344CB8AC3E}">
        <p14:creationId xmlns:p14="http://schemas.microsoft.com/office/powerpoint/2010/main" val="167340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ource Sans Pro" panose="020B0503030403020204" pitchFamily="34" charset="0"/>
              </a:rPr>
              <a:t>https://seer.cancer.gov/statfacts/html/breast-subtypes.html</a:t>
            </a:r>
          </a:p>
          <a:p>
            <a:r>
              <a:rPr lang="en-US" b="0" i="0" dirty="0">
                <a:solidFill>
                  <a:srgbClr val="000000"/>
                </a:solidFill>
                <a:effectLst/>
                <a:latin typeface="Source Sans Pro" panose="020B0503030403020204" pitchFamily="34" charset="0"/>
              </a:rPr>
              <a:t>HR stands for hormone receptor. HR+ means that tumor cells have receptors for the hormones estrogen or progesterone, which can promote the growth of HR+ tumors. HER2 stands for human epidermal growth factor receptor 2. HER2+ means that tumor cells make high levels of a protein called HER2/neu, which has been shown to be associated with certain aggressive types of breast cancer.</a:t>
            </a:r>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2</a:t>
            </a:fld>
            <a:endParaRPr lang="en-US"/>
          </a:p>
        </p:txBody>
      </p:sp>
    </p:spTree>
    <p:extLst>
      <p:ext uri="{BB962C8B-B14F-4D97-AF65-F5344CB8AC3E}">
        <p14:creationId xmlns:p14="http://schemas.microsoft.com/office/powerpoint/2010/main" val="396426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11</a:t>
            </a:fld>
            <a:endParaRPr lang="en-US"/>
          </a:p>
        </p:txBody>
      </p:sp>
    </p:spTree>
    <p:extLst>
      <p:ext uri="{BB962C8B-B14F-4D97-AF65-F5344CB8AC3E}">
        <p14:creationId xmlns:p14="http://schemas.microsoft.com/office/powerpoint/2010/main" val="125544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12</a:t>
            </a:fld>
            <a:endParaRPr lang="en-US"/>
          </a:p>
        </p:txBody>
      </p:sp>
    </p:spTree>
    <p:extLst>
      <p:ext uri="{BB962C8B-B14F-4D97-AF65-F5344CB8AC3E}">
        <p14:creationId xmlns:p14="http://schemas.microsoft.com/office/powerpoint/2010/main" val="206569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13</a:t>
            </a:fld>
            <a:endParaRPr lang="en-US"/>
          </a:p>
        </p:txBody>
      </p:sp>
    </p:spTree>
    <p:extLst>
      <p:ext uri="{BB962C8B-B14F-4D97-AF65-F5344CB8AC3E}">
        <p14:creationId xmlns:p14="http://schemas.microsoft.com/office/powerpoint/2010/main" val="4162948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14</a:t>
            </a:fld>
            <a:endParaRPr lang="en-US"/>
          </a:p>
        </p:txBody>
      </p:sp>
    </p:spTree>
    <p:extLst>
      <p:ext uri="{BB962C8B-B14F-4D97-AF65-F5344CB8AC3E}">
        <p14:creationId xmlns:p14="http://schemas.microsoft.com/office/powerpoint/2010/main" val="309808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a:t>
            </a:r>
          </a:p>
          <a:p>
            <a:r>
              <a:rPr lang="en-US" dirty="0"/>
              <a:t>https://www.ncbi.nlm.nih.gov/pmc/articles/PMC5842180/</a:t>
            </a:r>
          </a:p>
        </p:txBody>
      </p:sp>
      <p:sp>
        <p:nvSpPr>
          <p:cNvPr id="4" name="Slide Number Placeholder 3"/>
          <p:cNvSpPr>
            <a:spLocks noGrp="1"/>
          </p:cNvSpPr>
          <p:nvPr>
            <p:ph type="sldNum" sz="quarter" idx="5"/>
          </p:nvPr>
        </p:nvSpPr>
        <p:spPr/>
        <p:txBody>
          <a:bodyPr/>
          <a:lstStyle/>
          <a:p>
            <a:fld id="{F6E542C2-C470-4651-802E-49D628115F8C}" type="slidenum">
              <a:rPr lang="en-US" smtClean="0"/>
              <a:t>3</a:t>
            </a:fld>
            <a:endParaRPr lang="en-US"/>
          </a:p>
        </p:txBody>
      </p:sp>
    </p:spTree>
    <p:extLst>
      <p:ext uri="{BB962C8B-B14F-4D97-AF65-F5344CB8AC3E}">
        <p14:creationId xmlns:p14="http://schemas.microsoft.com/office/powerpoint/2010/main" val="324000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4</a:t>
            </a:fld>
            <a:endParaRPr lang="en-US"/>
          </a:p>
        </p:txBody>
      </p:sp>
    </p:spTree>
    <p:extLst>
      <p:ext uri="{BB962C8B-B14F-4D97-AF65-F5344CB8AC3E}">
        <p14:creationId xmlns:p14="http://schemas.microsoft.com/office/powerpoint/2010/main" val="7839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5</a:t>
            </a:fld>
            <a:endParaRPr lang="en-US"/>
          </a:p>
        </p:txBody>
      </p:sp>
    </p:spTree>
    <p:extLst>
      <p:ext uri="{BB962C8B-B14F-4D97-AF65-F5344CB8AC3E}">
        <p14:creationId xmlns:p14="http://schemas.microsoft.com/office/powerpoint/2010/main" val="37117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6</a:t>
            </a:fld>
            <a:endParaRPr lang="en-US"/>
          </a:p>
        </p:txBody>
      </p:sp>
    </p:spTree>
    <p:extLst>
      <p:ext uri="{BB962C8B-B14F-4D97-AF65-F5344CB8AC3E}">
        <p14:creationId xmlns:p14="http://schemas.microsoft.com/office/powerpoint/2010/main" val="248469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7</a:t>
            </a:fld>
            <a:endParaRPr lang="en-US"/>
          </a:p>
        </p:txBody>
      </p:sp>
    </p:spTree>
    <p:extLst>
      <p:ext uri="{BB962C8B-B14F-4D97-AF65-F5344CB8AC3E}">
        <p14:creationId xmlns:p14="http://schemas.microsoft.com/office/powerpoint/2010/main" val="427474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8</a:t>
            </a:fld>
            <a:endParaRPr lang="en-US"/>
          </a:p>
        </p:txBody>
      </p:sp>
    </p:spTree>
    <p:extLst>
      <p:ext uri="{BB962C8B-B14F-4D97-AF65-F5344CB8AC3E}">
        <p14:creationId xmlns:p14="http://schemas.microsoft.com/office/powerpoint/2010/main" val="332829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9</a:t>
            </a:fld>
            <a:endParaRPr lang="en-US"/>
          </a:p>
        </p:txBody>
      </p:sp>
    </p:spTree>
    <p:extLst>
      <p:ext uri="{BB962C8B-B14F-4D97-AF65-F5344CB8AC3E}">
        <p14:creationId xmlns:p14="http://schemas.microsoft.com/office/powerpoint/2010/main" val="276143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Gupta 2018 table (left)</a:t>
            </a:r>
          </a:p>
          <a:p>
            <a:r>
              <a:rPr lang="en-US" dirty="0"/>
              <a:t>https://www.ncbi.nlm.nih.gov/pmc/articles/PMC5842180/table/Tab4/?report=objectonly</a:t>
            </a:r>
          </a:p>
          <a:p>
            <a:r>
              <a:rPr lang="en-US" dirty="0"/>
              <a:t>Biological importance of differentially expressed genes</a:t>
            </a:r>
          </a:p>
          <a:p>
            <a:endParaRPr lang="en-US" dirty="0"/>
          </a:p>
          <a:p>
            <a:r>
              <a:rPr lang="en-US" dirty="0"/>
              <a:t>Ping et al 2020</a:t>
            </a:r>
          </a:p>
          <a:p>
            <a:r>
              <a:rPr lang="en-US" dirty="0"/>
              <a:t>https://academic.oup.com/carcin/article/41/7/887/5817819</a:t>
            </a:r>
          </a:p>
          <a:p>
            <a:endParaRPr lang="en-US" dirty="0"/>
          </a:p>
          <a:p>
            <a:endParaRPr lang="en-US" dirty="0"/>
          </a:p>
        </p:txBody>
      </p:sp>
      <p:sp>
        <p:nvSpPr>
          <p:cNvPr id="4" name="Slide Number Placeholder 3"/>
          <p:cNvSpPr>
            <a:spLocks noGrp="1"/>
          </p:cNvSpPr>
          <p:nvPr>
            <p:ph type="sldNum" sz="quarter" idx="5"/>
          </p:nvPr>
        </p:nvSpPr>
        <p:spPr/>
        <p:txBody>
          <a:bodyPr/>
          <a:lstStyle/>
          <a:p>
            <a:fld id="{F6E542C2-C470-4651-802E-49D628115F8C}" type="slidenum">
              <a:rPr lang="en-US" smtClean="0"/>
              <a:t>10</a:t>
            </a:fld>
            <a:endParaRPr lang="en-US"/>
          </a:p>
        </p:txBody>
      </p:sp>
    </p:spTree>
    <p:extLst>
      <p:ext uri="{BB962C8B-B14F-4D97-AF65-F5344CB8AC3E}">
        <p14:creationId xmlns:p14="http://schemas.microsoft.com/office/powerpoint/2010/main" val="121486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22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A9DFA13-8F8B-4378-A25F-6A26865C7369}"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416992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173967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9752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102835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4704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210882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3172172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218223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30500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DFA13-8F8B-4378-A25F-6A26865C736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24692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DFA13-8F8B-4378-A25F-6A26865C736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417318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DFA13-8F8B-4378-A25F-6A26865C736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261753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DFA13-8F8B-4378-A25F-6A26865C7369}"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418555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DFA13-8F8B-4378-A25F-6A26865C7369}"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370073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DFA13-8F8B-4378-A25F-6A26865C736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345177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DFA13-8F8B-4378-A25F-6A26865C736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9AB7E-7298-429E-B823-21AAC14A9634}" type="slidenum">
              <a:rPr lang="en-US" smtClean="0"/>
              <a:t>‹#›</a:t>
            </a:fld>
            <a:endParaRPr lang="en-US"/>
          </a:p>
        </p:txBody>
      </p:sp>
    </p:spTree>
    <p:extLst>
      <p:ext uri="{BB962C8B-B14F-4D97-AF65-F5344CB8AC3E}">
        <p14:creationId xmlns:p14="http://schemas.microsoft.com/office/powerpoint/2010/main" val="36137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A9DFA13-8F8B-4378-A25F-6A26865C7369}" type="datetimeFigureOut">
              <a:rPr lang="en-US" smtClean="0"/>
              <a:t>5/2/2022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D9AB7E-7298-429E-B823-21AAC14A9634}" type="slidenum">
              <a:rPr lang="en-US" smtClean="0"/>
              <a:t>‹#›</a:t>
            </a:fld>
            <a:endParaRPr lang="en-US"/>
          </a:p>
        </p:txBody>
      </p:sp>
    </p:spTree>
    <p:extLst>
      <p:ext uri="{BB962C8B-B14F-4D97-AF65-F5344CB8AC3E}">
        <p14:creationId xmlns:p14="http://schemas.microsoft.com/office/powerpoint/2010/main" val="397204337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vikarn.com/2020-07-02-RNAseq_DeSeq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74C1-1584-4152-9E0A-DF822EE2551A}"/>
              </a:ext>
            </a:extLst>
          </p:cNvPr>
          <p:cNvSpPr>
            <a:spLocks noGrp="1"/>
          </p:cNvSpPr>
          <p:nvPr>
            <p:ph type="ctrTitle"/>
          </p:nvPr>
        </p:nvSpPr>
        <p:spPr>
          <a:xfrm>
            <a:off x="692727" y="554182"/>
            <a:ext cx="9254837" cy="2955781"/>
          </a:xfrm>
        </p:spPr>
        <p:txBody>
          <a:bodyPr>
            <a:normAutofit fontScale="90000"/>
          </a:bodyPr>
          <a:lstStyle/>
          <a:p>
            <a:r>
              <a:rPr lang="en-US" dirty="0"/>
              <a:t>Comparative Gene Expression Analysis of African and European-ancestry women by subtype</a:t>
            </a:r>
          </a:p>
        </p:txBody>
      </p:sp>
      <p:sp>
        <p:nvSpPr>
          <p:cNvPr id="3" name="Subtitle 2">
            <a:extLst>
              <a:ext uri="{FF2B5EF4-FFF2-40B4-BE49-F238E27FC236}">
                <a16:creationId xmlns:a16="http://schemas.microsoft.com/office/drawing/2014/main" id="{4E7723B4-7827-4E2C-A2C2-B54618F8709E}"/>
              </a:ext>
            </a:extLst>
          </p:cNvPr>
          <p:cNvSpPr>
            <a:spLocks noGrp="1"/>
          </p:cNvSpPr>
          <p:nvPr>
            <p:ph type="subTitle" idx="1"/>
          </p:nvPr>
        </p:nvSpPr>
        <p:spPr/>
        <p:txBody>
          <a:bodyPr/>
          <a:lstStyle/>
          <a:p>
            <a:r>
              <a:rPr lang="en-US" dirty="0"/>
              <a:t>Lorena Sandoval</a:t>
            </a:r>
          </a:p>
        </p:txBody>
      </p:sp>
    </p:spTree>
    <p:extLst>
      <p:ext uri="{BB962C8B-B14F-4D97-AF65-F5344CB8AC3E}">
        <p14:creationId xmlns:p14="http://schemas.microsoft.com/office/powerpoint/2010/main" val="208532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0" y="217713"/>
            <a:ext cx="7772400" cy="821208"/>
          </a:xfrm>
        </p:spPr>
        <p:txBody>
          <a:bodyPr>
            <a:normAutofit/>
          </a:bodyPr>
          <a:lstStyle/>
          <a:p>
            <a:pPr algn="ctr"/>
            <a:r>
              <a:rPr lang="en-US" sz="2400" dirty="0"/>
              <a:t>Normalization in </a:t>
            </a:r>
            <a:r>
              <a:rPr lang="en-US" sz="2400" dirty="0" err="1"/>
              <a:t>Deseq</a:t>
            </a:r>
            <a:endParaRPr lang="en-US" sz="2400" dirty="0"/>
          </a:p>
        </p:txBody>
      </p:sp>
      <p:sp>
        <p:nvSpPr>
          <p:cNvPr id="10" name="TextBox 9">
            <a:extLst>
              <a:ext uri="{FF2B5EF4-FFF2-40B4-BE49-F238E27FC236}">
                <a16:creationId xmlns:a16="http://schemas.microsoft.com/office/drawing/2014/main" id="{47F9F90A-200E-485F-AF59-317C2E0E3358}"/>
              </a:ext>
            </a:extLst>
          </p:cNvPr>
          <p:cNvSpPr txBox="1"/>
          <p:nvPr/>
        </p:nvSpPr>
        <p:spPr>
          <a:xfrm>
            <a:off x="830179" y="1038921"/>
            <a:ext cx="5519821" cy="3970318"/>
          </a:xfrm>
          <a:prstGeom prst="rect">
            <a:avLst/>
          </a:prstGeom>
          <a:noFill/>
        </p:spPr>
        <p:txBody>
          <a:bodyPr wrap="square">
            <a:spAutoFit/>
          </a:bodyPr>
          <a:lstStyle/>
          <a:p>
            <a:r>
              <a:rPr lang="en-US" dirty="0"/>
              <a:t>First step: Count normalization</a:t>
            </a:r>
          </a:p>
          <a:p>
            <a:endParaRPr lang="en-US" dirty="0"/>
          </a:p>
          <a:p>
            <a:r>
              <a:rPr lang="en-US" dirty="0"/>
              <a:t>Counts are proportional to the expression of RNA (“interesting”) in addition to many other factors (“uninteresting”) such as:</a:t>
            </a:r>
          </a:p>
          <a:p>
            <a:endParaRPr lang="en-US" dirty="0"/>
          </a:p>
          <a:p>
            <a:pPr marL="742950" lvl="1" indent="-285750">
              <a:buFont typeface="Arial" panose="020B0604020202020204" pitchFamily="34" charset="0"/>
              <a:buChar char="•"/>
            </a:pPr>
            <a:r>
              <a:rPr lang="en-US" dirty="0"/>
              <a:t>Sequencing depth</a:t>
            </a:r>
          </a:p>
          <a:p>
            <a:pPr marL="742950" lvl="1" indent="-285750">
              <a:buFont typeface="Arial" panose="020B0604020202020204" pitchFamily="34" charset="0"/>
              <a:buChar char="•"/>
            </a:pPr>
            <a:r>
              <a:rPr lang="en-US" dirty="0"/>
              <a:t>Gene length (not accounted for)</a:t>
            </a:r>
          </a:p>
          <a:p>
            <a:pPr marL="742950" lvl="1" indent="-285750">
              <a:buFont typeface="Arial" panose="020B0604020202020204" pitchFamily="34" charset="0"/>
              <a:buChar char="•"/>
            </a:pPr>
            <a:r>
              <a:rPr lang="en-US" dirty="0"/>
              <a:t>RNA composition</a:t>
            </a:r>
          </a:p>
          <a:p>
            <a:endParaRPr lang="en-US" dirty="0"/>
          </a:p>
          <a:p>
            <a:r>
              <a:rPr lang="en-US" dirty="0"/>
              <a:t>Normalization scales the raw count values to account for the “uninteresting” factors, so the expression levels are more comparable between and/or within samples.</a:t>
            </a:r>
          </a:p>
        </p:txBody>
      </p:sp>
      <p:pic>
        <p:nvPicPr>
          <p:cNvPr id="4" name="Picture 3">
            <a:extLst>
              <a:ext uri="{FF2B5EF4-FFF2-40B4-BE49-F238E27FC236}">
                <a16:creationId xmlns:a16="http://schemas.microsoft.com/office/drawing/2014/main" id="{549FEAE4-255B-453D-9811-464B3302C952}"/>
              </a:ext>
            </a:extLst>
          </p:cNvPr>
          <p:cNvPicPr>
            <a:picLocks noChangeAspect="1"/>
          </p:cNvPicPr>
          <p:nvPr/>
        </p:nvPicPr>
        <p:blipFill>
          <a:blip r:embed="rId3"/>
          <a:stretch>
            <a:fillRect/>
          </a:stretch>
        </p:blipFill>
        <p:spPr>
          <a:xfrm>
            <a:off x="6879696" y="628317"/>
            <a:ext cx="3952875" cy="2171700"/>
          </a:xfrm>
          <a:prstGeom prst="rect">
            <a:avLst/>
          </a:prstGeom>
        </p:spPr>
      </p:pic>
      <p:pic>
        <p:nvPicPr>
          <p:cNvPr id="6" name="Picture 5">
            <a:extLst>
              <a:ext uri="{FF2B5EF4-FFF2-40B4-BE49-F238E27FC236}">
                <a16:creationId xmlns:a16="http://schemas.microsoft.com/office/drawing/2014/main" id="{4D5C8875-85BA-4133-BF72-40E687861159}"/>
              </a:ext>
            </a:extLst>
          </p:cNvPr>
          <p:cNvPicPr>
            <a:picLocks noChangeAspect="1"/>
          </p:cNvPicPr>
          <p:nvPr/>
        </p:nvPicPr>
        <p:blipFill>
          <a:blip r:embed="rId4"/>
          <a:stretch>
            <a:fillRect/>
          </a:stretch>
        </p:blipFill>
        <p:spPr>
          <a:xfrm>
            <a:off x="6908271" y="3421650"/>
            <a:ext cx="3924300" cy="2152650"/>
          </a:xfrm>
          <a:prstGeom prst="rect">
            <a:avLst/>
          </a:prstGeom>
        </p:spPr>
      </p:pic>
    </p:spTree>
    <p:extLst>
      <p:ext uri="{BB962C8B-B14F-4D97-AF65-F5344CB8AC3E}">
        <p14:creationId xmlns:p14="http://schemas.microsoft.com/office/powerpoint/2010/main" val="74152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0" y="217713"/>
            <a:ext cx="4089125" cy="821208"/>
          </a:xfrm>
        </p:spPr>
        <p:txBody>
          <a:bodyPr>
            <a:normAutofit/>
          </a:bodyPr>
          <a:lstStyle/>
          <a:p>
            <a:pPr algn="ctr"/>
            <a:r>
              <a:rPr lang="en-US" sz="2400" dirty="0"/>
              <a:t>DE by Race</a:t>
            </a:r>
          </a:p>
        </p:txBody>
      </p:sp>
      <p:pic>
        <p:nvPicPr>
          <p:cNvPr id="4" name="Picture 3">
            <a:extLst>
              <a:ext uri="{FF2B5EF4-FFF2-40B4-BE49-F238E27FC236}">
                <a16:creationId xmlns:a16="http://schemas.microsoft.com/office/drawing/2014/main" id="{992AA368-C36E-40F6-8002-2930D880E511}"/>
              </a:ext>
            </a:extLst>
          </p:cNvPr>
          <p:cNvPicPr>
            <a:picLocks noChangeAspect="1"/>
          </p:cNvPicPr>
          <p:nvPr/>
        </p:nvPicPr>
        <p:blipFill>
          <a:blip r:embed="rId3"/>
          <a:stretch>
            <a:fillRect/>
          </a:stretch>
        </p:blipFill>
        <p:spPr>
          <a:xfrm>
            <a:off x="7112144" y="4591538"/>
            <a:ext cx="4456401" cy="1552328"/>
          </a:xfrm>
          <a:prstGeom prst="rect">
            <a:avLst/>
          </a:prstGeom>
        </p:spPr>
      </p:pic>
      <p:pic>
        <p:nvPicPr>
          <p:cNvPr id="6" name="Picture 5">
            <a:extLst>
              <a:ext uri="{FF2B5EF4-FFF2-40B4-BE49-F238E27FC236}">
                <a16:creationId xmlns:a16="http://schemas.microsoft.com/office/drawing/2014/main" id="{40EAB2B3-46AA-4FBA-AEE3-088E1940B37F}"/>
              </a:ext>
            </a:extLst>
          </p:cNvPr>
          <p:cNvPicPr>
            <a:picLocks noChangeAspect="1"/>
          </p:cNvPicPr>
          <p:nvPr/>
        </p:nvPicPr>
        <p:blipFill>
          <a:blip r:embed="rId4"/>
          <a:stretch>
            <a:fillRect/>
          </a:stretch>
        </p:blipFill>
        <p:spPr>
          <a:xfrm>
            <a:off x="198725" y="1720178"/>
            <a:ext cx="6590001" cy="4620335"/>
          </a:xfrm>
          <a:prstGeom prst="rect">
            <a:avLst/>
          </a:prstGeom>
        </p:spPr>
      </p:pic>
      <p:sp>
        <p:nvSpPr>
          <p:cNvPr id="12" name="TextBox 11">
            <a:extLst>
              <a:ext uri="{FF2B5EF4-FFF2-40B4-BE49-F238E27FC236}">
                <a16:creationId xmlns:a16="http://schemas.microsoft.com/office/drawing/2014/main" id="{DEEDA5AC-0CB9-4884-B4BF-13E2479C4B65}"/>
              </a:ext>
            </a:extLst>
          </p:cNvPr>
          <p:cNvSpPr txBox="1"/>
          <p:nvPr/>
        </p:nvSpPr>
        <p:spPr>
          <a:xfrm>
            <a:off x="-13855" y="6347899"/>
            <a:ext cx="7125999" cy="307777"/>
          </a:xfrm>
          <a:prstGeom prst="rect">
            <a:avLst/>
          </a:prstGeom>
          <a:noFill/>
        </p:spPr>
        <p:txBody>
          <a:bodyPr wrap="square">
            <a:spAutoFit/>
          </a:bodyPr>
          <a:lstStyle/>
          <a:p>
            <a:r>
              <a:rPr lang="en-US" sz="1400" dirty="0"/>
              <a:t>Highlighted in blue are genes which has an adjusted p-values less than 0.1</a:t>
            </a:r>
          </a:p>
        </p:txBody>
      </p:sp>
      <p:sp>
        <p:nvSpPr>
          <p:cNvPr id="7" name="TextBox 6">
            <a:extLst>
              <a:ext uri="{FF2B5EF4-FFF2-40B4-BE49-F238E27FC236}">
                <a16:creationId xmlns:a16="http://schemas.microsoft.com/office/drawing/2014/main" id="{EAEBF9A6-E5A7-491E-8FB8-5E5067C44751}"/>
              </a:ext>
            </a:extLst>
          </p:cNvPr>
          <p:cNvSpPr txBox="1"/>
          <p:nvPr/>
        </p:nvSpPr>
        <p:spPr>
          <a:xfrm>
            <a:off x="324812" y="1046307"/>
            <a:ext cx="7125999" cy="738664"/>
          </a:xfrm>
          <a:prstGeom prst="rect">
            <a:avLst/>
          </a:prstGeom>
          <a:noFill/>
        </p:spPr>
        <p:txBody>
          <a:bodyPr wrap="square">
            <a:spAutoFit/>
          </a:bodyPr>
          <a:lstStyle/>
          <a:p>
            <a:r>
              <a:rPr lang="en-US" sz="1400" dirty="0"/>
              <a:t>Shows the log2 Fold Change with shrinkage over the mean of normalized counts for all samples. Shrinkage on an </a:t>
            </a:r>
            <a:r>
              <a:rPr lang="en-US" sz="1400" dirty="0" err="1"/>
              <a:t>MAplot</a:t>
            </a:r>
            <a:r>
              <a:rPr lang="en-US" sz="1400" dirty="0"/>
              <a:t> helps reduce the effect of lowly expressed genes with high variability. </a:t>
            </a:r>
          </a:p>
        </p:txBody>
      </p:sp>
      <p:sp>
        <p:nvSpPr>
          <p:cNvPr id="3" name="Rectangle 1">
            <a:extLst>
              <a:ext uri="{FF2B5EF4-FFF2-40B4-BE49-F238E27FC236}">
                <a16:creationId xmlns:a16="http://schemas.microsoft.com/office/drawing/2014/main" id="{3FFA314E-6759-4C86-8C89-1A4DDF7D731E}"/>
              </a:ext>
            </a:extLst>
          </p:cNvPr>
          <p:cNvSpPr>
            <a:spLocks noChangeArrowheads="1"/>
          </p:cNvSpPr>
          <p:nvPr/>
        </p:nvSpPr>
        <p:spPr bwMode="auto">
          <a:xfrm>
            <a:off x="6925734" y="2862413"/>
            <a:ext cx="4859866" cy="14773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7020"/>
                </a:solidFill>
                <a:effectLst/>
                <a:latin typeface="Courier New" panose="02070309020205020404" pitchFamily="49" charset="0"/>
                <a:cs typeface="Courier New" panose="02070309020205020404" pitchFamily="49" charset="0"/>
              </a:rPr>
              <a:t>DESeqDataSetFromMatrix</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902000"/>
                </a:solidFill>
                <a:effectLst/>
                <a:latin typeface="Courier New" panose="02070309020205020404" pitchFamily="49" charset="0"/>
                <a:cs typeface="Courier New" panose="02070309020205020404" pitchFamily="49" charset="0"/>
              </a:rPr>
              <a:t>countData</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cts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902000"/>
                </a:solidFill>
                <a:effectLst/>
                <a:latin typeface="Courier New" panose="02070309020205020404" pitchFamily="49" charset="0"/>
                <a:cs typeface="Courier New" panose="02070309020205020404" pitchFamily="49" charset="0"/>
              </a:rPr>
              <a:t>colData</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coldata</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design=</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batch </a:t>
            </a:r>
            <a:r>
              <a:rPr kumimoji="0" lang="en-US" altLang="en-US"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condition) </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DESeq</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7020"/>
                </a:solidFill>
                <a:effectLst/>
                <a:latin typeface="Courier New" panose="02070309020205020404" pitchFamily="49" charset="0"/>
                <a:cs typeface="Courier New" panose="02070309020205020404" pitchFamily="49" charset="0"/>
              </a:rPr>
              <a:t>resultsNames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0A0B0"/>
                </a:solidFill>
                <a:effectLst/>
                <a:latin typeface="Courier New" panose="02070309020205020404" pitchFamily="49" charset="0"/>
                <a:cs typeface="Courier New" panose="02070309020205020404" pitchFamily="49" charset="0"/>
              </a:rPr>
              <a:t># lists the coefficients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res &lt;-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070A0"/>
                </a:solidFill>
                <a:effectLst/>
                <a:latin typeface="Courier New" panose="02070309020205020404" pitchFamily="49" charset="0"/>
                <a:cs typeface="Courier New" panose="02070309020205020404" pitchFamily="49" charset="0"/>
              </a:rPr>
              <a:t>condition_</a:t>
            </a:r>
            <a:r>
              <a:rPr lang="en-US" altLang="en-US" sz="1200" dirty="0" err="1">
                <a:solidFill>
                  <a:srgbClr val="4070A0"/>
                </a:solidFill>
                <a:latin typeface="Courier New" panose="02070309020205020404" pitchFamily="49" charset="0"/>
                <a:cs typeface="Courier New" panose="02070309020205020404" pitchFamily="49" charset="0"/>
              </a:rPr>
              <a:t>white_v_black</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0A0B0"/>
                </a:solidFill>
                <a:effectLst/>
                <a:latin typeface="Courier New" panose="02070309020205020404" pitchFamily="49" charset="0"/>
                <a:cs typeface="Courier New" panose="02070309020205020404" pitchFamily="49" charset="0"/>
              </a:rPr>
              <a:t># or to shrink log fold changes association with condition:</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res &lt;-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7020"/>
                </a:solidFill>
                <a:effectLst/>
                <a:latin typeface="Courier New" panose="02070309020205020404" pitchFamily="49" charset="0"/>
                <a:cs typeface="Courier New" panose="02070309020205020404" pitchFamily="49" charset="0"/>
              </a:rPr>
              <a:t>lfcShrink</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dds</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902000"/>
                </a:solidFill>
                <a:effectLst/>
                <a:latin typeface="Courier New" panose="02070309020205020404" pitchFamily="49" charset="0"/>
                <a:cs typeface="Courier New" panose="02070309020205020404" pitchFamily="49" charset="0"/>
              </a:rPr>
              <a:t>coef</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070A0"/>
                </a:solidFill>
                <a:effectLst/>
                <a:latin typeface="Courier New" panose="02070309020205020404" pitchFamily="49" charset="0"/>
                <a:cs typeface="Courier New" panose="02070309020205020404" pitchFamily="49" charset="0"/>
              </a:rPr>
              <a:t>condition_trt_vs_untrt</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902000"/>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070A0"/>
                </a:solidFill>
                <a:effectLst/>
                <a:latin typeface="Courier New" panose="02070309020205020404" pitchFamily="49" charset="0"/>
                <a:cs typeface="Courier New" panose="02070309020205020404" pitchFamily="49" charset="0"/>
              </a:rPr>
              <a:t>apeglm</a:t>
            </a:r>
            <a:r>
              <a:rPr kumimoji="0" lang="en-US" altLang="en-US" sz="1200" b="0" i="0" u="none" strike="noStrike" cap="none" normalizeH="0" baseline="0" dirty="0">
                <a:ln>
                  <a:noFill/>
                </a:ln>
                <a:solidFill>
                  <a:srgbClr val="4070A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507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164B22-1FBB-4DDE-B6EA-C9448ECE694F}"/>
              </a:ext>
            </a:extLst>
          </p:cNvPr>
          <p:cNvPicPr>
            <a:picLocks noChangeAspect="1"/>
          </p:cNvPicPr>
          <p:nvPr/>
        </p:nvPicPr>
        <p:blipFill>
          <a:blip r:embed="rId3"/>
          <a:stretch>
            <a:fillRect/>
          </a:stretch>
        </p:blipFill>
        <p:spPr>
          <a:xfrm>
            <a:off x="667402" y="496020"/>
            <a:ext cx="10524688" cy="6062665"/>
          </a:xfrm>
          <a:prstGeom prst="rect">
            <a:avLst/>
          </a:prstGeom>
        </p:spPr>
      </p:pic>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346364" y="-111289"/>
            <a:ext cx="4089125" cy="821208"/>
          </a:xfrm>
        </p:spPr>
        <p:txBody>
          <a:bodyPr>
            <a:normAutofit/>
          </a:bodyPr>
          <a:lstStyle/>
          <a:p>
            <a:pPr algn="ctr"/>
            <a:r>
              <a:rPr lang="en-US" sz="2400" dirty="0"/>
              <a:t>DE Clustering by Race</a:t>
            </a:r>
          </a:p>
        </p:txBody>
      </p:sp>
      <p:sp>
        <p:nvSpPr>
          <p:cNvPr id="12" name="TextBox 11">
            <a:extLst>
              <a:ext uri="{FF2B5EF4-FFF2-40B4-BE49-F238E27FC236}">
                <a16:creationId xmlns:a16="http://schemas.microsoft.com/office/drawing/2014/main" id="{DEEDA5AC-0CB9-4884-B4BF-13E2479C4B65}"/>
              </a:ext>
            </a:extLst>
          </p:cNvPr>
          <p:cNvSpPr txBox="1"/>
          <p:nvPr/>
        </p:nvSpPr>
        <p:spPr>
          <a:xfrm>
            <a:off x="1163783" y="6565612"/>
            <a:ext cx="10524688" cy="292388"/>
          </a:xfrm>
          <a:prstGeom prst="rect">
            <a:avLst/>
          </a:prstGeom>
          <a:noFill/>
        </p:spPr>
        <p:txBody>
          <a:bodyPr wrap="square">
            <a:spAutoFit/>
          </a:bodyPr>
          <a:lstStyle/>
          <a:p>
            <a:r>
              <a:rPr lang="en-US" sz="1300" dirty="0"/>
              <a:t>Complete linkage clustering based on Euclidean distances of 700 upregulated and 200 downregulated genes</a:t>
            </a:r>
          </a:p>
        </p:txBody>
      </p:sp>
    </p:spTree>
    <p:extLst>
      <p:ext uri="{BB962C8B-B14F-4D97-AF65-F5344CB8AC3E}">
        <p14:creationId xmlns:p14="http://schemas.microsoft.com/office/powerpoint/2010/main" val="359760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346364" y="-111289"/>
            <a:ext cx="4089125" cy="821208"/>
          </a:xfrm>
        </p:spPr>
        <p:txBody>
          <a:bodyPr>
            <a:normAutofit/>
          </a:bodyPr>
          <a:lstStyle/>
          <a:p>
            <a:pPr algn="ctr"/>
            <a:r>
              <a:rPr lang="en-US" sz="2400" dirty="0"/>
              <a:t>DE Heatmap by Race</a:t>
            </a:r>
          </a:p>
        </p:txBody>
      </p:sp>
      <p:sp>
        <p:nvSpPr>
          <p:cNvPr id="12" name="TextBox 11">
            <a:extLst>
              <a:ext uri="{FF2B5EF4-FFF2-40B4-BE49-F238E27FC236}">
                <a16:creationId xmlns:a16="http://schemas.microsoft.com/office/drawing/2014/main" id="{DEEDA5AC-0CB9-4884-B4BF-13E2479C4B65}"/>
              </a:ext>
            </a:extLst>
          </p:cNvPr>
          <p:cNvSpPr txBox="1"/>
          <p:nvPr/>
        </p:nvSpPr>
        <p:spPr>
          <a:xfrm>
            <a:off x="1163783" y="6565612"/>
            <a:ext cx="10524688" cy="292388"/>
          </a:xfrm>
          <a:prstGeom prst="rect">
            <a:avLst/>
          </a:prstGeom>
          <a:noFill/>
        </p:spPr>
        <p:txBody>
          <a:bodyPr wrap="square">
            <a:spAutoFit/>
          </a:bodyPr>
          <a:lstStyle/>
          <a:p>
            <a:r>
              <a:rPr lang="en-US" sz="1300" dirty="0"/>
              <a:t>Heatmap of 30 genes sorted by lowest </a:t>
            </a:r>
            <a:r>
              <a:rPr lang="en-US" sz="1300" dirty="0" err="1"/>
              <a:t>pvalues</a:t>
            </a:r>
            <a:endParaRPr lang="en-US" sz="1300" dirty="0"/>
          </a:p>
        </p:txBody>
      </p:sp>
      <p:pic>
        <p:nvPicPr>
          <p:cNvPr id="4" name="Picture 3">
            <a:extLst>
              <a:ext uri="{FF2B5EF4-FFF2-40B4-BE49-F238E27FC236}">
                <a16:creationId xmlns:a16="http://schemas.microsoft.com/office/drawing/2014/main" id="{9DE5F7CF-2734-4190-A00C-146593472657}"/>
              </a:ext>
            </a:extLst>
          </p:cNvPr>
          <p:cNvPicPr>
            <a:picLocks noChangeAspect="1"/>
          </p:cNvPicPr>
          <p:nvPr/>
        </p:nvPicPr>
        <p:blipFill>
          <a:blip r:embed="rId3"/>
          <a:stretch>
            <a:fillRect/>
          </a:stretch>
        </p:blipFill>
        <p:spPr>
          <a:xfrm>
            <a:off x="321038" y="538352"/>
            <a:ext cx="11524598" cy="5781296"/>
          </a:xfrm>
          <a:prstGeom prst="rect">
            <a:avLst/>
          </a:prstGeom>
        </p:spPr>
      </p:pic>
    </p:spTree>
    <p:extLst>
      <p:ext uri="{BB962C8B-B14F-4D97-AF65-F5344CB8AC3E}">
        <p14:creationId xmlns:p14="http://schemas.microsoft.com/office/powerpoint/2010/main" val="345265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401782" y="-83150"/>
            <a:ext cx="8257309" cy="821208"/>
          </a:xfrm>
        </p:spPr>
        <p:txBody>
          <a:bodyPr>
            <a:normAutofit/>
          </a:bodyPr>
          <a:lstStyle/>
          <a:p>
            <a:pPr algn="ctr"/>
            <a:r>
              <a:rPr lang="en-US" sz="2400" dirty="0"/>
              <a:t>Significant Genes from DE</a:t>
            </a:r>
          </a:p>
        </p:txBody>
      </p:sp>
      <p:sp>
        <p:nvSpPr>
          <p:cNvPr id="12" name="TextBox 11">
            <a:extLst>
              <a:ext uri="{FF2B5EF4-FFF2-40B4-BE49-F238E27FC236}">
                <a16:creationId xmlns:a16="http://schemas.microsoft.com/office/drawing/2014/main" id="{DEEDA5AC-0CB9-4884-B4BF-13E2479C4B65}"/>
              </a:ext>
            </a:extLst>
          </p:cNvPr>
          <p:cNvSpPr txBox="1"/>
          <p:nvPr/>
        </p:nvSpPr>
        <p:spPr>
          <a:xfrm>
            <a:off x="833656" y="6236793"/>
            <a:ext cx="10524688" cy="492443"/>
          </a:xfrm>
          <a:prstGeom prst="rect">
            <a:avLst/>
          </a:prstGeom>
          <a:noFill/>
        </p:spPr>
        <p:txBody>
          <a:bodyPr wrap="square">
            <a:spAutoFit/>
          </a:bodyPr>
          <a:lstStyle/>
          <a:p>
            <a:r>
              <a:rPr lang="en-US" sz="1300" dirty="0"/>
              <a:t>16 genes with fold change &gt; 2.5 or &lt; -2.5 and adjusted </a:t>
            </a:r>
            <a:r>
              <a:rPr lang="en-US" sz="1300" dirty="0" err="1"/>
              <a:t>pvalue</a:t>
            </a:r>
            <a:r>
              <a:rPr lang="en-US" sz="1300" dirty="0"/>
              <a:t> of 0.01</a:t>
            </a:r>
          </a:p>
          <a:p>
            <a:r>
              <a:rPr lang="en-US" sz="1300" dirty="0" err="1"/>
              <a:t>rownames</a:t>
            </a:r>
            <a:r>
              <a:rPr lang="en-US" sz="1300" dirty="0"/>
              <a:t>(df)[which(df$log2FoldChange&gt;=2.5)],</a:t>
            </a:r>
            <a:r>
              <a:rPr lang="en-US" sz="1300" dirty="0" err="1"/>
              <a:t>rownames</a:t>
            </a:r>
            <a:r>
              <a:rPr lang="en-US" sz="1300" dirty="0"/>
              <a:t>(df)[which(</a:t>
            </a:r>
            <a:r>
              <a:rPr lang="en-US" sz="1300" dirty="0" err="1"/>
              <a:t>df$padj</a:t>
            </a:r>
            <a:r>
              <a:rPr lang="en-US" sz="1300" dirty="0"/>
              <a:t>&lt;=0.01)]</a:t>
            </a:r>
          </a:p>
        </p:txBody>
      </p:sp>
      <p:pic>
        <p:nvPicPr>
          <p:cNvPr id="4" name="Picture 3">
            <a:extLst>
              <a:ext uri="{FF2B5EF4-FFF2-40B4-BE49-F238E27FC236}">
                <a16:creationId xmlns:a16="http://schemas.microsoft.com/office/drawing/2014/main" id="{BB3CF1EB-AD4E-4ADF-8F0F-3A8E956EA463}"/>
              </a:ext>
            </a:extLst>
          </p:cNvPr>
          <p:cNvPicPr>
            <a:picLocks noChangeAspect="1"/>
          </p:cNvPicPr>
          <p:nvPr/>
        </p:nvPicPr>
        <p:blipFill>
          <a:blip r:embed="rId3"/>
          <a:stretch>
            <a:fillRect/>
          </a:stretch>
        </p:blipFill>
        <p:spPr>
          <a:xfrm>
            <a:off x="660689" y="610964"/>
            <a:ext cx="9734550" cy="1247775"/>
          </a:xfrm>
          <a:prstGeom prst="rect">
            <a:avLst/>
          </a:prstGeom>
        </p:spPr>
      </p:pic>
      <p:sp>
        <p:nvSpPr>
          <p:cNvPr id="9" name="TextBox 8">
            <a:extLst>
              <a:ext uri="{FF2B5EF4-FFF2-40B4-BE49-F238E27FC236}">
                <a16:creationId xmlns:a16="http://schemas.microsoft.com/office/drawing/2014/main" id="{E404CF80-C742-47E1-8EDC-8D7A579A2F8A}"/>
              </a:ext>
            </a:extLst>
          </p:cNvPr>
          <p:cNvSpPr txBox="1"/>
          <p:nvPr/>
        </p:nvSpPr>
        <p:spPr>
          <a:xfrm>
            <a:off x="833656" y="1899052"/>
            <a:ext cx="10524688" cy="492443"/>
          </a:xfrm>
          <a:prstGeom prst="rect">
            <a:avLst/>
          </a:prstGeom>
          <a:noFill/>
        </p:spPr>
        <p:txBody>
          <a:bodyPr wrap="square">
            <a:spAutoFit/>
          </a:bodyPr>
          <a:lstStyle/>
          <a:p>
            <a:r>
              <a:rPr lang="en-US" sz="1300" dirty="0"/>
              <a:t>40 genes with the lowest </a:t>
            </a:r>
            <a:r>
              <a:rPr lang="en-US" sz="1300" dirty="0" err="1"/>
              <a:t>pvalues</a:t>
            </a:r>
            <a:r>
              <a:rPr lang="en-US" sz="1300" dirty="0"/>
              <a:t>:              </a:t>
            </a:r>
          </a:p>
          <a:p>
            <a:r>
              <a:rPr lang="en-US" sz="1300" dirty="0" err="1"/>
              <a:t>resSort</a:t>
            </a:r>
            <a:r>
              <a:rPr lang="en-US" sz="1300" dirty="0"/>
              <a:t> &lt;- </a:t>
            </a:r>
            <a:r>
              <a:rPr lang="en-US" sz="1300" dirty="0" err="1"/>
              <a:t>mrna_res</a:t>
            </a:r>
            <a:r>
              <a:rPr lang="en-US" sz="1300" dirty="0"/>
              <a:t>[order(</a:t>
            </a:r>
            <a:r>
              <a:rPr lang="en-US" sz="1300" dirty="0" err="1"/>
              <a:t>mrna_res$pvalue</a:t>
            </a:r>
            <a:r>
              <a:rPr lang="en-US" sz="1300" dirty="0"/>
              <a:t>),]</a:t>
            </a:r>
          </a:p>
        </p:txBody>
      </p:sp>
      <p:pic>
        <p:nvPicPr>
          <p:cNvPr id="10" name="Picture 9">
            <a:extLst>
              <a:ext uri="{FF2B5EF4-FFF2-40B4-BE49-F238E27FC236}">
                <a16:creationId xmlns:a16="http://schemas.microsoft.com/office/drawing/2014/main" id="{F58272F2-3CD6-4B57-93CD-20363D67E8D0}"/>
              </a:ext>
            </a:extLst>
          </p:cNvPr>
          <p:cNvPicPr>
            <a:picLocks noChangeAspect="1"/>
          </p:cNvPicPr>
          <p:nvPr/>
        </p:nvPicPr>
        <p:blipFill>
          <a:blip r:embed="rId4"/>
          <a:stretch>
            <a:fillRect/>
          </a:stretch>
        </p:blipFill>
        <p:spPr>
          <a:xfrm>
            <a:off x="660689" y="2486026"/>
            <a:ext cx="8401050" cy="3657600"/>
          </a:xfrm>
          <a:prstGeom prst="rect">
            <a:avLst/>
          </a:prstGeom>
        </p:spPr>
      </p:pic>
    </p:spTree>
    <p:extLst>
      <p:ext uri="{BB962C8B-B14F-4D97-AF65-F5344CB8AC3E}">
        <p14:creationId xmlns:p14="http://schemas.microsoft.com/office/powerpoint/2010/main" val="369302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93DE-1498-47EE-939D-8585E04398F1}"/>
              </a:ext>
            </a:extLst>
          </p:cNvPr>
          <p:cNvSpPr>
            <a:spLocks noGrp="1"/>
          </p:cNvSpPr>
          <p:nvPr>
            <p:ph type="title"/>
          </p:nvPr>
        </p:nvSpPr>
        <p:spPr>
          <a:xfrm>
            <a:off x="684212" y="87858"/>
            <a:ext cx="11410805" cy="927090"/>
          </a:xfrm>
        </p:spPr>
        <p:txBody>
          <a:bodyPr>
            <a:normAutofit/>
          </a:bodyPr>
          <a:lstStyle/>
          <a:p>
            <a:r>
              <a:rPr lang="en-US" sz="2400" dirty="0"/>
              <a:t>Possible biomarkers to differentiate race by subtype:</a:t>
            </a:r>
            <a:br>
              <a:rPr lang="en-US" sz="2400" dirty="0"/>
            </a:br>
            <a:r>
              <a:rPr lang="en-US" sz="2400" dirty="0"/>
              <a:t>		CRYBB2,  S100G, AND FAM3A</a:t>
            </a:r>
          </a:p>
        </p:txBody>
      </p:sp>
      <p:pic>
        <p:nvPicPr>
          <p:cNvPr id="5" name="Content Placeholder 4">
            <a:extLst>
              <a:ext uri="{FF2B5EF4-FFF2-40B4-BE49-F238E27FC236}">
                <a16:creationId xmlns:a16="http://schemas.microsoft.com/office/drawing/2014/main" id="{85B38EB8-99F1-42C3-A6E3-260171F8E207}"/>
              </a:ext>
            </a:extLst>
          </p:cNvPr>
          <p:cNvPicPr>
            <a:picLocks noGrp="1" noChangeAspect="1"/>
          </p:cNvPicPr>
          <p:nvPr>
            <p:ph idx="1"/>
          </p:nvPr>
        </p:nvPicPr>
        <p:blipFill>
          <a:blip r:embed="rId2"/>
          <a:stretch>
            <a:fillRect/>
          </a:stretch>
        </p:blipFill>
        <p:spPr>
          <a:xfrm>
            <a:off x="1365828" y="1054046"/>
            <a:ext cx="8734136" cy="1866267"/>
          </a:xfrm>
        </p:spPr>
      </p:pic>
      <p:pic>
        <p:nvPicPr>
          <p:cNvPr id="9" name="Picture 8">
            <a:extLst>
              <a:ext uri="{FF2B5EF4-FFF2-40B4-BE49-F238E27FC236}">
                <a16:creationId xmlns:a16="http://schemas.microsoft.com/office/drawing/2014/main" id="{E8CBA120-18BD-4917-AFA8-D9C7A3325A20}"/>
              </a:ext>
            </a:extLst>
          </p:cNvPr>
          <p:cNvPicPr>
            <a:picLocks noChangeAspect="1"/>
          </p:cNvPicPr>
          <p:nvPr/>
        </p:nvPicPr>
        <p:blipFill>
          <a:blip r:embed="rId3"/>
          <a:stretch>
            <a:fillRect/>
          </a:stretch>
        </p:blipFill>
        <p:spPr>
          <a:xfrm>
            <a:off x="1365828" y="4898542"/>
            <a:ext cx="8734136" cy="1871601"/>
          </a:xfrm>
          <a:prstGeom prst="rect">
            <a:avLst/>
          </a:prstGeom>
        </p:spPr>
      </p:pic>
      <p:pic>
        <p:nvPicPr>
          <p:cNvPr id="11" name="Picture 10">
            <a:extLst>
              <a:ext uri="{FF2B5EF4-FFF2-40B4-BE49-F238E27FC236}">
                <a16:creationId xmlns:a16="http://schemas.microsoft.com/office/drawing/2014/main" id="{4C67CA0B-F421-4CC8-9F2D-6F7ACEC9ABE6}"/>
              </a:ext>
            </a:extLst>
          </p:cNvPr>
          <p:cNvPicPr>
            <a:picLocks noChangeAspect="1"/>
          </p:cNvPicPr>
          <p:nvPr/>
        </p:nvPicPr>
        <p:blipFill>
          <a:blip r:embed="rId4"/>
          <a:stretch>
            <a:fillRect/>
          </a:stretch>
        </p:blipFill>
        <p:spPr>
          <a:xfrm>
            <a:off x="1365828" y="2959412"/>
            <a:ext cx="8734136" cy="1900031"/>
          </a:xfrm>
          <a:prstGeom prst="rect">
            <a:avLst/>
          </a:prstGeom>
        </p:spPr>
      </p:pic>
    </p:spTree>
    <p:extLst>
      <p:ext uri="{BB962C8B-B14F-4D97-AF65-F5344CB8AC3E}">
        <p14:creationId xmlns:p14="http://schemas.microsoft.com/office/powerpoint/2010/main" val="397876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36BF-C276-4575-BA18-6F3E5332192E}"/>
              </a:ext>
            </a:extLst>
          </p:cNvPr>
          <p:cNvSpPr>
            <a:spLocks noGrp="1"/>
          </p:cNvSpPr>
          <p:nvPr>
            <p:ph type="title"/>
          </p:nvPr>
        </p:nvSpPr>
        <p:spPr>
          <a:xfrm>
            <a:off x="795048" y="441805"/>
            <a:ext cx="8534400" cy="1507067"/>
          </a:xfrm>
        </p:spPr>
        <p:txBody>
          <a:bodyPr/>
          <a:lstStyle/>
          <a:p>
            <a:r>
              <a:rPr lang="en-US" dirty="0"/>
              <a:t>Next steps..</a:t>
            </a:r>
          </a:p>
        </p:txBody>
      </p:sp>
      <p:sp>
        <p:nvSpPr>
          <p:cNvPr id="5" name="TextBox 4">
            <a:extLst>
              <a:ext uri="{FF2B5EF4-FFF2-40B4-BE49-F238E27FC236}">
                <a16:creationId xmlns:a16="http://schemas.microsoft.com/office/drawing/2014/main" id="{1C0C8F01-104D-4D27-AE3C-FA65564D30CA}"/>
              </a:ext>
            </a:extLst>
          </p:cNvPr>
          <p:cNvSpPr txBox="1"/>
          <p:nvPr/>
        </p:nvSpPr>
        <p:spPr>
          <a:xfrm>
            <a:off x="795048" y="2230582"/>
            <a:ext cx="8488221" cy="2031325"/>
          </a:xfrm>
          <a:prstGeom prst="rect">
            <a:avLst/>
          </a:prstGeom>
          <a:noFill/>
        </p:spPr>
        <p:txBody>
          <a:bodyPr wrap="none" rtlCol="0">
            <a:spAutoFit/>
          </a:bodyPr>
          <a:lstStyle/>
          <a:p>
            <a:r>
              <a:rPr lang="en-US" dirty="0"/>
              <a:t>Subset data to include metastatic cancers</a:t>
            </a:r>
          </a:p>
          <a:p>
            <a:endParaRPr lang="en-US" dirty="0"/>
          </a:p>
          <a:p>
            <a:r>
              <a:rPr lang="en-US" dirty="0"/>
              <a:t>Run clustering using the PAM50 gene list to confirm subtypes</a:t>
            </a:r>
          </a:p>
          <a:p>
            <a:endParaRPr lang="en-US" dirty="0"/>
          </a:p>
          <a:p>
            <a:r>
              <a:rPr lang="en-US" dirty="0"/>
              <a:t>Normalize data in a different way to better visualize heatmap and boxplot</a:t>
            </a:r>
          </a:p>
          <a:p>
            <a:endParaRPr lang="en-US" dirty="0"/>
          </a:p>
          <a:p>
            <a:r>
              <a:rPr lang="en-US" dirty="0"/>
              <a:t>Adjust for age subtype and pre/post menopausal status</a:t>
            </a:r>
          </a:p>
        </p:txBody>
      </p:sp>
    </p:spTree>
    <p:extLst>
      <p:ext uri="{BB962C8B-B14F-4D97-AF65-F5344CB8AC3E}">
        <p14:creationId xmlns:p14="http://schemas.microsoft.com/office/powerpoint/2010/main" val="213601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36BF-C276-4575-BA18-6F3E5332192E}"/>
              </a:ext>
            </a:extLst>
          </p:cNvPr>
          <p:cNvSpPr>
            <a:spLocks noGrp="1"/>
          </p:cNvSpPr>
          <p:nvPr>
            <p:ph type="title"/>
          </p:nvPr>
        </p:nvSpPr>
        <p:spPr>
          <a:xfrm>
            <a:off x="795048" y="441805"/>
            <a:ext cx="8534400" cy="1507067"/>
          </a:xfrm>
        </p:spPr>
        <p:txBody>
          <a:bodyPr/>
          <a:lstStyle/>
          <a:p>
            <a:r>
              <a:rPr lang="en-US" dirty="0"/>
              <a:t>references..</a:t>
            </a:r>
          </a:p>
        </p:txBody>
      </p:sp>
      <p:sp>
        <p:nvSpPr>
          <p:cNvPr id="4" name="TextBox 3">
            <a:extLst>
              <a:ext uri="{FF2B5EF4-FFF2-40B4-BE49-F238E27FC236}">
                <a16:creationId xmlns:a16="http://schemas.microsoft.com/office/drawing/2014/main" id="{57B67D84-DC3B-4993-8EE2-D16227D9225A}"/>
              </a:ext>
            </a:extLst>
          </p:cNvPr>
          <p:cNvSpPr txBox="1"/>
          <p:nvPr/>
        </p:nvSpPr>
        <p:spPr>
          <a:xfrm>
            <a:off x="795048" y="1822524"/>
            <a:ext cx="9115719" cy="3293209"/>
          </a:xfrm>
          <a:prstGeom prst="rect">
            <a:avLst/>
          </a:prstGeom>
          <a:noFill/>
        </p:spPr>
        <p:txBody>
          <a:bodyPr wrap="square">
            <a:spAutoFit/>
          </a:bodyPr>
          <a:lstStyle/>
          <a:p>
            <a:r>
              <a:rPr lang="en-US" sz="1600" b="0" i="0" dirty="0">
                <a:solidFill>
                  <a:srgbClr val="303030"/>
                </a:solidFill>
                <a:effectLst/>
                <a:latin typeface="Roboto" panose="02000000000000000000" pitchFamily="2" charset="0"/>
              </a:rPr>
              <a:t>Gupta, </a:t>
            </a:r>
            <a:r>
              <a:rPr lang="en-US" sz="1600" b="0" i="0" dirty="0" err="1">
                <a:solidFill>
                  <a:srgbClr val="303030"/>
                </a:solidFill>
                <a:effectLst/>
                <a:latin typeface="Roboto" panose="02000000000000000000" pitchFamily="2" charset="0"/>
              </a:rPr>
              <a:t>Vijayalaxmi</a:t>
            </a:r>
            <a:r>
              <a:rPr lang="en-US" sz="1600" b="0" i="0" dirty="0">
                <a:solidFill>
                  <a:srgbClr val="303030"/>
                </a:solidFill>
                <a:effectLst/>
                <a:latin typeface="Roboto" panose="02000000000000000000" pitchFamily="2" charset="0"/>
              </a:rPr>
              <a:t> et al. “Racial disparity in breast cancer: can it be mattered for 	prognosis and therapy.” </a:t>
            </a:r>
            <a:r>
              <a:rPr lang="en-US" sz="1600" b="0" i="1" dirty="0">
                <a:solidFill>
                  <a:srgbClr val="303030"/>
                </a:solidFill>
                <a:effectLst/>
                <a:latin typeface="Roboto" panose="02000000000000000000" pitchFamily="2" charset="0"/>
              </a:rPr>
              <a:t>Journal of cell communication and signaling</a:t>
            </a:r>
            <a:r>
              <a:rPr lang="en-US" sz="1600" b="0" i="0" dirty="0">
                <a:solidFill>
                  <a:srgbClr val="303030"/>
                </a:solidFill>
                <a:effectLst/>
                <a:latin typeface="Roboto" panose="02000000000000000000" pitchFamily="2" charset="0"/>
              </a:rPr>
              <a:t> vol. 12,1 	(2018): 119-132. PMID: 29188479</a:t>
            </a:r>
          </a:p>
          <a:p>
            <a:endParaRPr lang="en-US" sz="1600" dirty="0">
              <a:solidFill>
                <a:srgbClr val="303030"/>
              </a:solidFill>
              <a:latin typeface="Roboto" panose="02000000000000000000" pitchFamily="2" charset="0"/>
            </a:endParaRPr>
          </a:p>
          <a:p>
            <a:r>
              <a:rPr lang="en-US" sz="1600" b="0" i="0" dirty="0" err="1">
                <a:solidFill>
                  <a:srgbClr val="2A2A2A"/>
                </a:solidFill>
                <a:effectLst/>
                <a:latin typeface="Source Sans Pro" panose="020B0503030403020204" pitchFamily="34" charset="0"/>
              </a:rPr>
              <a:t>Jie</a:t>
            </a:r>
            <a:r>
              <a:rPr lang="en-US" sz="1600" b="0" i="0" dirty="0">
                <a:solidFill>
                  <a:srgbClr val="2A2A2A"/>
                </a:solidFill>
                <a:effectLst/>
                <a:latin typeface="Source Sans Pro" panose="020B0503030403020204" pitchFamily="34" charset="0"/>
              </a:rPr>
              <a:t> Ping, </a:t>
            </a:r>
            <a:r>
              <a:rPr lang="en-US" sz="1600" b="0" i="0" dirty="0" err="1">
                <a:solidFill>
                  <a:srgbClr val="2A2A2A"/>
                </a:solidFill>
                <a:effectLst/>
                <a:latin typeface="Source Sans Pro" panose="020B0503030403020204" pitchFamily="34" charset="0"/>
              </a:rPr>
              <a:t>Xingyi</a:t>
            </a:r>
            <a:r>
              <a:rPr lang="en-US" sz="1600" b="0" i="0" dirty="0">
                <a:solidFill>
                  <a:srgbClr val="2A2A2A"/>
                </a:solidFill>
                <a:effectLst/>
                <a:latin typeface="Source Sans Pro" panose="020B0503030403020204" pitchFamily="34" charset="0"/>
              </a:rPr>
              <a:t> Guo, Fei Ye, </a:t>
            </a:r>
            <a:r>
              <a:rPr lang="en-US" sz="1600" b="0" i="0" dirty="0" err="1">
                <a:solidFill>
                  <a:srgbClr val="2A2A2A"/>
                </a:solidFill>
                <a:effectLst/>
                <a:latin typeface="Source Sans Pro" panose="020B0503030403020204" pitchFamily="34" charset="0"/>
              </a:rPr>
              <a:t>Jirong</a:t>
            </a:r>
            <a:r>
              <a:rPr lang="en-US" sz="1600" b="0" i="0" dirty="0">
                <a:solidFill>
                  <a:srgbClr val="2A2A2A"/>
                </a:solidFill>
                <a:effectLst/>
                <a:latin typeface="Source Sans Pro" panose="020B0503030403020204" pitchFamily="34" charset="0"/>
              </a:rPr>
              <a:t> Long, Loren </a:t>
            </a:r>
            <a:r>
              <a:rPr lang="en-US" sz="1600" b="0" i="0" dirty="0" err="1">
                <a:solidFill>
                  <a:srgbClr val="2A2A2A"/>
                </a:solidFill>
                <a:effectLst/>
                <a:latin typeface="Source Sans Pro" panose="020B0503030403020204" pitchFamily="34" charset="0"/>
              </a:rPr>
              <a:t>Lipworth</a:t>
            </a:r>
            <a:r>
              <a:rPr lang="en-US" sz="1600" b="0" i="0" dirty="0">
                <a:solidFill>
                  <a:srgbClr val="2A2A2A"/>
                </a:solidFill>
                <a:effectLst/>
                <a:latin typeface="Source Sans Pro" panose="020B0503030403020204" pitchFamily="34" charset="0"/>
              </a:rPr>
              <a:t>, </a:t>
            </a:r>
            <a:r>
              <a:rPr lang="en-US" sz="1600" b="0" i="0" dirty="0" err="1">
                <a:solidFill>
                  <a:srgbClr val="2A2A2A"/>
                </a:solidFill>
                <a:effectLst/>
                <a:latin typeface="Source Sans Pro" panose="020B0503030403020204" pitchFamily="34" charset="0"/>
              </a:rPr>
              <a:t>Qiuyin</a:t>
            </a:r>
            <a:r>
              <a:rPr lang="en-US" sz="1600" b="0" i="0" dirty="0">
                <a:solidFill>
                  <a:srgbClr val="2A2A2A"/>
                </a:solidFill>
                <a:effectLst/>
                <a:latin typeface="Source Sans Pro" panose="020B0503030403020204" pitchFamily="34" charset="0"/>
              </a:rPr>
              <a:t> Cai, William Blot, Xiao-</a:t>
            </a:r>
            <a:r>
              <a:rPr lang="en-US" sz="1600" b="0" i="0" dirty="0" err="1">
                <a:solidFill>
                  <a:srgbClr val="2A2A2A"/>
                </a:solidFill>
                <a:effectLst/>
                <a:latin typeface="Source Sans Pro" panose="020B0503030403020204" pitchFamily="34" charset="0"/>
              </a:rPr>
              <a:t>Ou</a:t>
            </a:r>
            <a:r>
              <a:rPr lang="en-US" sz="1600" b="0" i="0" dirty="0">
                <a:solidFill>
                  <a:srgbClr val="2A2A2A"/>
                </a:solidFill>
                <a:effectLst/>
                <a:latin typeface="Source Sans Pro" panose="020B0503030403020204" pitchFamily="34" charset="0"/>
              </a:rPr>
              <a:t> 	Shu, Wei Zheng, Differences in gene-expression profiles in breast cancer between African 	and European-ancestry women, </a:t>
            </a:r>
            <a:r>
              <a:rPr lang="en-US" sz="1600" b="0" i="1" dirty="0">
                <a:solidFill>
                  <a:srgbClr val="2A2A2A"/>
                </a:solidFill>
                <a:effectLst/>
                <a:latin typeface="Source Sans Pro" panose="020B0503030403020204" pitchFamily="34" charset="0"/>
              </a:rPr>
              <a:t>Carcinogenesis</a:t>
            </a:r>
            <a:r>
              <a:rPr lang="en-US" sz="1600" b="0" i="0" dirty="0">
                <a:solidFill>
                  <a:srgbClr val="2A2A2A"/>
                </a:solidFill>
                <a:effectLst/>
                <a:latin typeface="Source Sans Pro" panose="020B0503030403020204" pitchFamily="34" charset="0"/>
              </a:rPr>
              <a:t>, Volume 41, Issue 7, July 2020</a:t>
            </a:r>
          </a:p>
          <a:p>
            <a:endParaRPr lang="en-US" sz="1600" dirty="0">
              <a:solidFill>
                <a:srgbClr val="2A2A2A"/>
              </a:solidFill>
              <a:latin typeface="Source Sans Pro" panose="020B0503030403020204" pitchFamily="34" charset="0"/>
            </a:endParaRPr>
          </a:p>
          <a:p>
            <a:r>
              <a:rPr lang="en-US" sz="1600" dirty="0" err="1">
                <a:solidFill>
                  <a:srgbClr val="2A2A2A"/>
                </a:solidFill>
                <a:latin typeface="Source Sans Pro" panose="020B0503030403020204" pitchFamily="34" charset="0"/>
              </a:rPr>
              <a:t>Deseq</a:t>
            </a:r>
            <a:r>
              <a:rPr lang="en-US" sz="1600" dirty="0">
                <a:solidFill>
                  <a:srgbClr val="2A2A2A"/>
                </a:solidFill>
                <a:latin typeface="Source Sans Pro" panose="020B0503030403020204" pitchFamily="34" charset="0"/>
              </a:rPr>
              <a:t> package: </a:t>
            </a:r>
            <a:r>
              <a:rPr lang="en-US" sz="1600" dirty="0">
                <a:solidFill>
                  <a:srgbClr val="2A2A2A"/>
                </a:solidFill>
                <a:latin typeface="Source Sans Pro" panose="020B0503030403020204" pitchFamily="34" charset="0"/>
                <a:hlinkClick r:id="rId2"/>
              </a:rPr>
              <a:t>https://avikarn.com/2020-07-02-RNAseq_DeSeq2/</a:t>
            </a:r>
            <a:endParaRPr lang="en-US" sz="1600" dirty="0">
              <a:solidFill>
                <a:srgbClr val="2A2A2A"/>
              </a:solidFill>
              <a:latin typeface="Source Sans Pro" panose="020B0503030403020204" pitchFamily="34" charset="0"/>
            </a:endParaRPr>
          </a:p>
          <a:p>
            <a:endParaRPr lang="en-US" sz="1600" dirty="0">
              <a:solidFill>
                <a:srgbClr val="2A2A2A"/>
              </a:solidFill>
              <a:latin typeface="Source Sans Pro" panose="020B0503030403020204" pitchFamily="34" charset="0"/>
            </a:endParaRPr>
          </a:p>
          <a:p>
            <a:r>
              <a:rPr lang="en-US" sz="1600" b="0" i="0" dirty="0" err="1">
                <a:solidFill>
                  <a:srgbClr val="303030"/>
                </a:solidFill>
                <a:effectLst/>
                <a:latin typeface="Roboto" panose="02000000000000000000" pitchFamily="2" charset="0"/>
              </a:rPr>
              <a:t>Huo</a:t>
            </a:r>
            <a:r>
              <a:rPr lang="en-US" sz="1600" b="0" i="0" dirty="0">
                <a:solidFill>
                  <a:srgbClr val="303030"/>
                </a:solidFill>
                <a:effectLst/>
                <a:latin typeface="Roboto" panose="02000000000000000000" pitchFamily="2" charset="0"/>
              </a:rPr>
              <a:t>, </a:t>
            </a:r>
            <a:r>
              <a:rPr lang="en-US" sz="1600" b="0" i="0" dirty="0" err="1">
                <a:solidFill>
                  <a:srgbClr val="303030"/>
                </a:solidFill>
                <a:effectLst/>
                <a:latin typeface="Roboto" panose="02000000000000000000" pitchFamily="2" charset="0"/>
              </a:rPr>
              <a:t>Dezheng</a:t>
            </a:r>
            <a:r>
              <a:rPr lang="en-US" sz="1600" b="0" i="0" dirty="0">
                <a:solidFill>
                  <a:srgbClr val="303030"/>
                </a:solidFill>
                <a:effectLst/>
                <a:latin typeface="Roboto" panose="02000000000000000000" pitchFamily="2" charset="0"/>
              </a:rPr>
              <a:t> et al. “Comparison of Breast Cancer Molecular Features and Survival by African and European Ancestry in The Cancer Genome Atlas.” </a:t>
            </a:r>
            <a:r>
              <a:rPr lang="en-US" sz="1600" b="0" i="1" dirty="0">
                <a:solidFill>
                  <a:srgbClr val="303030"/>
                </a:solidFill>
                <a:effectLst/>
                <a:latin typeface="Roboto" panose="02000000000000000000" pitchFamily="2" charset="0"/>
              </a:rPr>
              <a:t>JAMA oncology</a:t>
            </a:r>
            <a:r>
              <a:rPr lang="en-US" sz="1600" b="0" i="0" dirty="0">
                <a:solidFill>
                  <a:srgbClr val="303030"/>
                </a:solidFill>
                <a:effectLst/>
                <a:latin typeface="Roboto" panose="02000000000000000000" pitchFamily="2" charset="0"/>
              </a:rPr>
              <a:t> vol. 3,12 (2017): 1654-1662. doi:10.1001/jamaoncol.2017.0595</a:t>
            </a:r>
            <a:endParaRPr lang="en-US" sz="1600" dirty="0"/>
          </a:p>
        </p:txBody>
      </p:sp>
    </p:spTree>
    <p:extLst>
      <p:ext uri="{BB962C8B-B14F-4D97-AF65-F5344CB8AC3E}">
        <p14:creationId xmlns:p14="http://schemas.microsoft.com/office/powerpoint/2010/main" val="257251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3D96-1C7D-4501-9660-D55E9FA50C6D}"/>
              </a:ext>
            </a:extLst>
          </p:cNvPr>
          <p:cNvSpPr>
            <a:spLocks noGrp="1"/>
          </p:cNvSpPr>
          <p:nvPr>
            <p:ph type="title"/>
          </p:nvPr>
        </p:nvSpPr>
        <p:spPr>
          <a:xfrm>
            <a:off x="845127" y="685800"/>
            <a:ext cx="9897485" cy="533400"/>
          </a:xfrm>
        </p:spPr>
        <p:txBody>
          <a:bodyPr>
            <a:noAutofit/>
          </a:bodyPr>
          <a:lstStyle/>
          <a:p>
            <a:r>
              <a:rPr lang="en-US" sz="3200" dirty="0"/>
              <a:t>Breast Cancer Subtypes</a:t>
            </a:r>
          </a:p>
        </p:txBody>
      </p:sp>
      <p:sp>
        <p:nvSpPr>
          <p:cNvPr id="9" name="Content Placeholder 8">
            <a:extLst>
              <a:ext uri="{FF2B5EF4-FFF2-40B4-BE49-F238E27FC236}">
                <a16:creationId xmlns:a16="http://schemas.microsoft.com/office/drawing/2014/main" id="{61D4DB48-713E-4158-AE29-659FE372C29C}"/>
              </a:ext>
            </a:extLst>
          </p:cNvPr>
          <p:cNvSpPr>
            <a:spLocks noGrp="1"/>
          </p:cNvSpPr>
          <p:nvPr>
            <p:ph idx="1"/>
          </p:nvPr>
        </p:nvSpPr>
        <p:spPr>
          <a:xfrm>
            <a:off x="684212" y="1759526"/>
            <a:ext cx="4982297" cy="4234873"/>
          </a:xfrm>
        </p:spPr>
        <p:txBody>
          <a:bodyPr>
            <a:normAutofit fontScale="92500" lnSpcReduction="20000"/>
          </a:bodyPr>
          <a:lstStyle/>
          <a:p>
            <a:pPr algn="l"/>
            <a:r>
              <a:rPr lang="en-US" sz="2100" dirty="0">
                <a:solidFill>
                  <a:schemeClr val="tx1"/>
                </a:solidFill>
                <a:latin typeface="Source Sans Pro" panose="020B0503030403020204" pitchFamily="34" charset="0"/>
              </a:rPr>
              <a:t>F</a:t>
            </a:r>
            <a:r>
              <a:rPr lang="en-US" sz="2100" b="0" i="0" dirty="0">
                <a:solidFill>
                  <a:schemeClr val="tx1"/>
                </a:solidFill>
                <a:effectLst/>
                <a:latin typeface="Source Sans Pro" panose="020B0503030403020204" pitchFamily="34" charset="0"/>
              </a:rPr>
              <a:t>our main subtypes, including the following in order of prevalence:</a:t>
            </a:r>
          </a:p>
          <a:p>
            <a:pPr algn="l">
              <a:buFont typeface="Arial" panose="020B0604020202020204" pitchFamily="34" charset="0"/>
              <a:buChar char="•"/>
            </a:pPr>
            <a:r>
              <a:rPr lang="en-US" sz="2100" b="0" i="0" dirty="0">
                <a:solidFill>
                  <a:schemeClr val="tx1"/>
                </a:solidFill>
                <a:effectLst/>
                <a:latin typeface="Source Sans Pro" panose="020B0503030403020204" pitchFamily="34" charset="0"/>
              </a:rPr>
              <a:t>HR+/HER2- ( “Luminal A”)</a:t>
            </a:r>
          </a:p>
          <a:p>
            <a:pPr algn="l">
              <a:buFont typeface="Arial" panose="020B0604020202020204" pitchFamily="34" charset="0"/>
              <a:buChar char="•"/>
            </a:pPr>
            <a:r>
              <a:rPr lang="en-US" sz="2100" b="0" i="0" dirty="0">
                <a:solidFill>
                  <a:schemeClr val="tx1"/>
                </a:solidFill>
                <a:effectLst/>
                <a:latin typeface="Source Sans Pro" panose="020B0503030403020204" pitchFamily="34" charset="0"/>
              </a:rPr>
              <a:t>HR-/HER2- (“Triple Negative”)</a:t>
            </a:r>
          </a:p>
          <a:p>
            <a:pPr algn="l">
              <a:buFont typeface="Arial" panose="020B0604020202020204" pitchFamily="34" charset="0"/>
              <a:buChar char="•"/>
            </a:pPr>
            <a:r>
              <a:rPr lang="en-US" sz="2100" b="0" i="0" dirty="0">
                <a:solidFill>
                  <a:schemeClr val="tx1"/>
                </a:solidFill>
                <a:effectLst/>
                <a:latin typeface="Source Sans Pro" panose="020B0503030403020204" pitchFamily="34" charset="0"/>
              </a:rPr>
              <a:t>HR+/HER2+ (“Luminal B”)</a:t>
            </a:r>
          </a:p>
          <a:p>
            <a:pPr algn="l">
              <a:buFont typeface="Arial" panose="020B0604020202020204" pitchFamily="34" charset="0"/>
              <a:buChar char="•"/>
            </a:pPr>
            <a:r>
              <a:rPr lang="en-US" sz="2100" b="0" i="0" dirty="0">
                <a:solidFill>
                  <a:schemeClr val="tx1"/>
                </a:solidFill>
                <a:effectLst/>
                <a:latin typeface="Source Sans Pro" panose="020B0503030403020204" pitchFamily="34" charset="0"/>
              </a:rPr>
              <a:t>HR-/HER2+ (“HER2 Enriched)</a:t>
            </a:r>
          </a:p>
          <a:p>
            <a:pPr algn="l">
              <a:buFont typeface="Arial" panose="020B0604020202020204" pitchFamily="34" charset="0"/>
              <a:buChar char="•"/>
            </a:pPr>
            <a:endParaRPr lang="en-US" sz="2100" dirty="0">
              <a:solidFill>
                <a:schemeClr val="tx1"/>
              </a:solidFill>
              <a:latin typeface="Source Sans Pro" panose="020B0503030403020204" pitchFamily="34" charset="0"/>
            </a:endParaRPr>
          </a:p>
          <a:p>
            <a:pPr algn="l">
              <a:buFont typeface="Arial" panose="020B0604020202020204" pitchFamily="34" charset="0"/>
              <a:buChar char="•"/>
            </a:pPr>
            <a:r>
              <a:rPr lang="en-US" sz="2100" b="0" i="0" dirty="0">
                <a:solidFill>
                  <a:schemeClr val="tx1"/>
                </a:solidFill>
                <a:effectLst/>
                <a:latin typeface="Source Sans Pro" panose="020B0503030403020204" pitchFamily="34" charset="0"/>
              </a:rPr>
              <a:t>Classified by IHC, ISH  and PAM50</a:t>
            </a:r>
          </a:p>
          <a:p>
            <a:pPr algn="l">
              <a:buFont typeface="Arial" panose="020B0604020202020204" pitchFamily="34" charset="0"/>
              <a:buChar char="•"/>
            </a:pPr>
            <a:r>
              <a:rPr lang="en-US" sz="2100" dirty="0">
                <a:solidFill>
                  <a:schemeClr val="tx1"/>
                </a:solidFill>
                <a:latin typeface="Source Sans Pro" panose="020B0503030403020204" pitchFamily="34" charset="0"/>
              </a:rPr>
              <a:t>PAM50 classification problems</a:t>
            </a:r>
            <a:endParaRPr lang="en-US" sz="2100" b="0" i="0" dirty="0">
              <a:solidFill>
                <a:schemeClr val="tx1"/>
              </a:solidFill>
              <a:effectLst/>
              <a:latin typeface="Source Sans Pro" panose="020B0503030403020204" pitchFamily="34" charset="0"/>
            </a:endParaRPr>
          </a:p>
          <a:p>
            <a:pPr lvl="1">
              <a:buFont typeface="Arial" panose="020B0604020202020204" pitchFamily="34" charset="0"/>
              <a:buChar char="•"/>
            </a:pPr>
            <a:r>
              <a:rPr lang="en-US" sz="1900" b="0" i="0" dirty="0">
                <a:solidFill>
                  <a:schemeClr val="tx1"/>
                </a:solidFill>
                <a:effectLst/>
                <a:latin typeface="Source Sans Pro" panose="020B0503030403020204" pitchFamily="34" charset="0"/>
              </a:rPr>
              <a:t>31%–59% of cases with HER2 positivity as defined by IHC and/or ISH are classified as an ‘intrinsic’ subtype other than HER2 enriched</a:t>
            </a:r>
          </a:p>
          <a:p>
            <a:endParaRPr lang="en-US" sz="2100" dirty="0">
              <a:solidFill>
                <a:schemeClr val="tx1"/>
              </a:solidFill>
            </a:endParaRPr>
          </a:p>
        </p:txBody>
      </p:sp>
      <p:pic>
        <p:nvPicPr>
          <p:cNvPr id="11" name="Picture 10">
            <a:extLst>
              <a:ext uri="{FF2B5EF4-FFF2-40B4-BE49-F238E27FC236}">
                <a16:creationId xmlns:a16="http://schemas.microsoft.com/office/drawing/2014/main" id="{36D99EAF-D85B-4DA2-9A92-4BB2126C221B}"/>
              </a:ext>
            </a:extLst>
          </p:cNvPr>
          <p:cNvPicPr>
            <a:picLocks noChangeAspect="1"/>
          </p:cNvPicPr>
          <p:nvPr/>
        </p:nvPicPr>
        <p:blipFill rotWithShape="1">
          <a:blip r:embed="rId3"/>
          <a:srcRect l="7445" t="1695"/>
          <a:stretch/>
        </p:blipFill>
        <p:spPr>
          <a:xfrm>
            <a:off x="7038109" y="952500"/>
            <a:ext cx="4081752" cy="5271655"/>
          </a:xfrm>
          <a:prstGeom prst="rect">
            <a:avLst/>
          </a:prstGeom>
        </p:spPr>
      </p:pic>
    </p:spTree>
    <p:extLst>
      <p:ext uri="{BB962C8B-B14F-4D97-AF65-F5344CB8AC3E}">
        <p14:creationId xmlns:p14="http://schemas.microsoft.com/office/powerpoint/2010/main" val="395378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A0D3-E0EF-4673-B50A-935DEBEF4197}"/>
              </a:ext>
            </a:extLst>
          </p:cNvPr>
          <p:cNvSpPr>
            <a:spLocks noGrp="1"/>
          </p:cNvSpPr>
          <p:nvPr>
            <p:ph type="title"/>
          </p:nvPr>
        </p:nvSpPr>
        <p:spPr>
          <a:xfrm>
            <a:off x="5352833" y="96680"/>
            <a:ext cx="7074333" cy="450104"/>
          </a:xfrm>
        </p:spPr>
        <p:txBody>
          <a:bodyPr>
            <a:normAutofit fontScale="90000"/>
          </a:bodyPr>
          <a:lstStyle/>
          <a:p>
            <a:r>
              <a:rPr lang="en-US" dirty="0"/>
              <a:t>BC Disparities by race and subtype</a:t>
            </a:r>
          </a:p>
        </p:txBody>
      </p:sp>
      <p:sp>
        <p:nvSpPr>
          <p:cNvPr id="3" name="Content Placeholder 2">
            <a:extLst>
              <a:ext uri="{FF2B5EF4-FFF2-40B4-BE49-F238E27FC236}">
                <a16:creationId xmlns:a16="http://schemas.microsoft.com/office/drawing/2014/main" id="{1E2C872B-9ED5-4121-BA20-362EB5180215}"/>
              </a:ext>
            </a:extLst>
          </p:cNvPr>
          <p:cNvSpPr>
            <a:spLocks noGrp="1"/>
          </p:cNvSpPr>
          <p:nvPr>
            <p:ph idx="1"/>
          </p:nvPr>
        </p:nvSpPr>
        <p:spPr>
          <a:xfrm>
            <a:off x="0" y="762000"/>
            <a:ext cx="4656667" cy="5774268"/>
          </a:xfrm>
        </p:spPr>
        <p:txBody>
          <a:bodyPr>
            <a:noAutofit/>
          </a:bodyPr>
          <a:lstStyle/>
          <a:p>
            <a:r>
              <a:rPr lang="en-US" sz="1700" b="0" i="0" dirty="0">
                <a:solidFill>
                  <a:schemeClr val="tx1"/>
                </a:solidFill>
                <a:effectLst/>
                <a:latin typeface="Source Sans Pro" panose="020B0503030403020204" pitchFamily="34" charset="0"/>
                <a:ea typeface="Source Sans Pro" panose="020B0503030403020204" pitchFamily="34" charset="0"/>
              </a:rPr>
              <a:t>AA worse prognosis, shorter survival time and higher mortality rates, despite higher incidence in EA. </a:t>
            </a:r>
          </a:p>
          <a:p>
            <a:r>
              <a:rPr lang="en-US" sz="1700" b="0" i="0" dirty="0">
                <a:solidFill>
                  <a:schemeClr val="tx1"/>
                </a:solidFill>
                <a:effectLst/>
                <a:latin typeface="Source Sans Pro" panose="020B0503030403020204" pitchFamily="34" charset="0"/>
                <a:ea typeface="Source Sans Pro" panose="020B0503030403020204" pitchFamily="34" charset="0"/>
              </a:rPr>
              <a:t>death hazard in ER/PR (+) tumor 4 times higher in AA women compared to EA</a:t>
            </a:r>
          </a:p>
          <a:p>
            <a:r>
              <a:rPr lang="en-US" sz="1700" b="0" i="0" dirty="0">
                <a:solidFill>
                  <a:schemeClr val="tx1"/>
                </a:solidFill>
                <a:effectLst/>
                <a:latin typeface="Source Sans Pro" panose="020B0503030403020204" pitchFamily="34" charset="0"/>
                <a:ea typeface="Source Sans Pro" panose="020B0503030403020204" pitchFamily="34" charset="0"/>
              </a:rPr>
              <a:t>ER/PR (-)  more likely to be missed by screening</a:t>
            </a:r>
          </a:p>
          <a:p>
            <a:r>
              <a:rPr lang="en-US" sz="1700" b="0" i="0" dirty="0">
                <a:solidFill>
                  <a:schemeClr val="tx1"/>
                </a:solidFill>
                <a:effectLst/>
                <a:latin typeface="Source Sans Pro" panose="020B0503030403020204" pitchFamily="34" charset="0"/>
                <a:ea typeface="Source Sans Pro" panose="020B0503030403020204" pitchFamily="34" charset="0"/>
              </a:rPr>
              <a:t> Basal </a:t>
            </a:r>
            <a:r>
              <a:rPr lang="en-US" sz="1700" dirty="0">
                <a:solidFill>
                  <a:schemeClr val="tx1"/>
                </a:solidFill>
                <a:latin typeface="Source Sans Pro" panose="020B0503030403020204" pitchFamily="34" charset="0"/>
                <a:ea typeface="Source Sans Pro" panose="020B0503030403020204" pitchFamily="34" charset="0"/>
              </a:rPr>
              <a:t>subtype </a:t>
            </a:r>
          </a:p>
          <a:p>
            <a:pPr lvl="1">
              <a:spcBef>
                <a:spcPts val="0"/>
              </a:spcBef>
              <a:spcAft>
                <a:spcPts val="0"/>
              </a:spcAft>
            </a:pPr>
            <a:r>
              <a:rPr lang="en-US" sz="1700" dirty="0">
                <a:solidFill>
                  <a:schemeClr val="tx1"/>
                </a:solidFill>
                <a:latin typeface="Source Sans Pro" panose="020B0503030403020204" pitchFamily="34" charset="0"/>
                <a:ea typeface="Source Sans Pro" panose="020B0503030403020204" pitchFamily="34" charset="0"/>
              </a:rPr>
              <a:t> </a:t>
            </a:r>
            <a:r>
              <a:rPr lang="en-US" sz="1700" b="0" i="0" dirty="0">
                <a:solidFill>
                  <a:schemeClr val="tx1"/>
                </a:solidFill>
                <a:effectLst/>
                <a:latin typeface="Source Sans Pro" panose="020B0503030403020204" pitchFamily="34" charset="0"/>
                <a:ea typeface="Source Sans Pro" panose="020B0503030403020204" pitchFamily="34" charset="0"/>
              </a:rPr>
              <a:t>most fatal and has the worst prognosis overall.</a:t>
            </a:r>
          </a:p>
          <a:p>
            <a:pPr lvl="1">
              <a:spcBef>
                <a:spcPts val="0"/>
              </a:spcBef>
              <a:spcAft>
                <a:spcPts val="0"/>
              </a:spcAft>
            </a:pPr>
            <a:r>
              <a:rPr lang="en-US" sz="1700" b="0" i="0" dirty="0">
                <a:solidFill>
                  <a:schemeClr val="tx1"/>
                </a:solidFill>
                <a:effectLst/>
                <a:latin typeface="Source Sans Pro" panose="020B0503030403020204" pitchFamily="34" charset="0"/>
                <a:ea typeface="Source Sans Pro" panose="020B0503030403020204" pitchFamily="34" charset="0"/>
              </a:rPr>
              <a:t> more common in AA than EA</a:t>
            </a:r>
            <a:r>
              <a:rPr lang="en-US" sz="1700" dirty="0">
                <a:solidFill>
                  <a:schemeClr val="tx1"/>
                </a:solidFill>
                <a:latin typeface="Source Sans Pro" panose="020B0503030403020204" pitchFamily="34" charset="0"/>
                <a:ea typeface="Source Sans Pro" panose="020B0503030403020204" pitchFamily="34" charset="0"/>
              </a:rPr>
              <a:t>.</a:t>
            </a:r>
          </a:p>
          <a:p>
            <a:r>
              <a:rPr lang="en-US" sz="1700" b="0" i="0" dirty="0">
                <a:solidFill>
                  <a:schemeClr val="tx1"/>
                </a:solidFill>
                <a:effectLst/>
                <a:latin typeface="Source Sans Pro" panose="020B0503030403020204" pitchFamily="34" charset="0"/>
                <a:ea typeface="Source Sans Pro" panose="020B0503030403020204" pitchFamily="34" charset="0"/>
              </a:rPr>
              <a:t>five-year survival rate was 92% in EA women, but 82% in AA women</a:t>
            </a:r>
          </a:p>
          <a:p>
            <a:r>
              <a:rPr lang="en-US" sz="1700" b="0" i="0" dirty="0">
                <a:solidFill>
                  <a:schemeClr val="tx1"/>
                </a:solidFill>
                <a:effectLst/>
                <a:latin typeface="Source Sans Pro" panose="020B0503030403020204" pitchFamily="34" charset="0"/>
                <a:ea typeface="Source Sans Pro" panose="020B0503030403020204" pitchFamily="34" charset="0"/>
              </a:rPr>
              <a:t>disparities are independent of socioeconomic status, access to healthcare or age, or even the stage of BC (Gupta 2018)</a:t>
            </a:r>
          </a:p>
          <a:p>
            <a:r>
              <a:rPr lang="en-US" sz="1700" b="0" i="0" dirty="0">
                <a:solidFill>
                  <a:schemeClr val="tx1"/>
                </a:solidFill>
                <a:effectLst/>
                <a:latin typeface="Source Sans Pro" panose="020B0503030403020204" pitchFamily="34" charset="0"/>
                <a:ea typeface="Source Sans Pro" panose="020B0503030403020204" pitchFamily="34" charset="0"/>
              </a:rPr>
              <a:t>Her2+ metastatic BC has high risk of relapse</a:t>
            </a:r>
          </a:p>
          <a:p>
            <a:pPr lvl="1"/>
            <a:r>
              <a:rPr lang="en-US" sz="1500" dirty="0">
                <a:solidFill>
                  <a:schemeClr val="tx1"/>
                </a:solidFill>
                <a:latin typeface="Source Sans Pro" panose="020B0503030403020204" pitchFamily="34" charset="0"/>
                <a:ea typeface="Source Sans Pro" panose="020B0503030403020204" pitchFamily="34" charset="0"/>
              </a:rPr>
              <a:t>Treated with Her2 inhibitors and chemotherapy</a:t>
            </a:r>
          </a:p>
          <a:p>
            <a:pPr lvl="1"/>
            <a:r>
              <a:rPr lang="en-US" sz="1500" b="0" i="0" dirty="0">
                <a:solidFill>
                  <a:schemeClr val="tx1"/>
                </a:solidFill>
                <a:effectLst/>
                <a:latin typeface="Source Sans Pro" panose="020B0503030403020204" pitchFamily="34" charset="0"/>
                <a:ea typeface="Source Sans Pro" panose="020B0503030403020204" pitchFamily="34" charset="0"/>
              </a:rPr>
              <a:t>AA treated with trastuzumab showed significantly lower overall median survival compared to EA patients receiving the same therapy (</a:t>
            </a:r>
            <a:r>
              <a:rPr lang="en-US" sz="1500" b="0" i="0" dirty="0" err="1">
                <a:solidFill>
                  <a:schemeClr val="tx1"/>
                </a:solidFill>
                <a:effectLst/>
                <a:latin typeface="Source Sans Pro" panose="020B0503030403020204" pitchFamily="34" charset="0"/>
                <a:ea typeface="Source Sans Pro" panose="020B0503030403020204" pitchFamily="34" charset="0"/>
              </a:rPr>
              <a:t>Rugo</a:t>
            </a:r>
            <a:r>
              <a:rPr lang="en-US" sz="1500" b="0" i="0" dirty="0">
                <a:solidFill>
                  <a:schemeClr val="tx1"/>
                </a:solidFill>
                <a:effectLst/>
                <a:latin typeface="Source Sans Pro" panose="020B0503030403020204" pitchFamily="34" charset="0"/>
                <a:ea typeface="Source Sans Pro" panose="020B0503030403020204" pitchFamily="34" charset="0"/>
              </a:rPr>
              <a:t> et al. 2013)</a:t>
            </a:r>
          </a:p>
          <a:p>
            <a:endParaRPr lang="en-US" sz="1700" b="0" i="0" dirty="0">
              <a:solidFill>
                <a:schemeClr val="tx1"/>
              </a:solidFill>
              <a:effectLst/>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8141EB84-50FD-4F33-928C-BB27C5FACE12}"/>
              </a:ext>
            </a:extLst>
          </p:cNvPr>
          <p:cNvPicPr>
            <a:picLocks noChangeAspect="1"/>
          </p:cNvPicPr>
          <p:nvPr/>
        </p:nvPicPr>
        <p:blipFill rotWithShape="1">
          <a:blip r:embed="rId3"/>
          <a:srcRect r="3008" b="1358"/>
          <a:stretch/>
        </p:blipFill>
        <p:spPr>
          <a:xfrm>
            <a:off x="8395119" y="2147792"/>
            <a:ext cx="3796881" cy="4388476"/>
          </a:xfrm>
          <a:prstGeom prst="rect">
            <a:avLst/>
          </a:prstGeom>
        </p:spPr>
      </p:pic>
      <p:pic>
        <p:nvPicPr>
          <p:cNvPr id="6" name="Picture 5">
            <a:extLst>
              <a:ext uri="{FF2B5EF4-FFF2-40B4-BE49-F238E27FC236}">
                <a16:creationId xmlns:a16="http://schemas.microsoft.com/office/drawing/2014/main" id="{5EA0D182-45E1-4CC8-A3A9-41F1CC5D9530}"/>
              </a:ext>
            </a:extLst>
          </p:cNvPr>
          <p:cNvPicPr>
            <a:picLocks noChangeAspect="1"/>
          </p:cNvPicPr>
          <p:nvPr/>
        </p:nvPicPr>
        <p:blipFill>
          <a:blip r:embed="rId4"/>
          <a:stretch>
            <a:fillRect/>
          </a:stretch>
        </p:blipFill>
        <p:spPr>
          <a:xfrm>
            <a:off x="4656667" y="762000"/>
            <a:ext cx="3692886" cy="3570131"/>
          </a:xfrm>
          <a:prstGeom prst="rect">
            <a:avLst/>
          </a:prstGeom>
        </p:spPr>
      </p:pic>
    </p:spTree>
    <p:extLst>
      <p:ext uri="{BB962C8B-B14F-4D97-AF65-F5344CB8AC3E}">
        <p14:creationId xmlns:p14="http://schemas.microsoft.com/office/powerpoint/2010/main" val="136006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1085993" y="150785"/>
            <a:ext cx="8534400" cy="1507067"/>
          </a:xfrm>
        </p:spPr>
        <p:txBody>
          <a:bodyPr>
            <a:normAutofit/>
          </a:bodyPr>
          <a:lstStyle/>
          <a:p>
            <a:r>
              <a:rPr lang="en-US" sz="2400" dirty="0"/>
              <a:t>major genes that various investigators found to be differentially expressed in AA women with BC. Compared to EA</a:t>
            </a:r>
          </a:p>
        </p:txBody>
      </p:sp>
      <p:graphicFrame>
        <p:nvGraphicFramePr>
          <p:cNvPr id="6" name="Table 6">
            <a:extLst>
              <a:ext uri="{FF2B5EF4-FFF2-40B4-BE49-F238E27FC236}">
                <a16:creationId xmlns:a16="http://schemas.microsoft.com/office/drawing/2014/main" id="{CA5570A6-ECF0-43A9-830D-09DC2DF79694}"/>
              </a:ext>
            </a:extLst>
          </p:cNvPr>
          <p:cNvGraphicFramePr>
            <a:graphicFrameLocks noGrp="1"/>
          </p:cNvGraphicFramePr>
          <p:nvPr>
            <p:ph idx="1"/>
            <p:extLst>
              <p:ext uri="{D42A27DB-BD31-4B8C-83A1-F6EECF244321}">
                <p14:modId xmlns:p14="http://schemas.microsoft.com/office/powerpoint/2010/main" val="2880020246"/>
              </p:ext>
            </p:extLst>
          </p:nvPr>
        </p:nvGraphicFramePr>
        <p:xfrm>
          <a:off x="6096000" y="3487747"/>
          <a:ext cx="5791199" cy="3337560"/>
        </p:xfrm>
        <a:graphic>
          <a:graphicData uri="http://schemas.openxmlformats.org/drawingml/2006/table">
            <a:tbl>
              <a:tblPr firstRow="1" bandRow="1">
                <a:tableStyleId>{E8034E78-7F5D-4C2E-B375-FC64B27BC917}</a:tableStyleId>
              </a:tblPr>
              <a:tblGrid>
                <a:gridCol w="1320014">
                  <a:extLst>
                    <a:ext uri="{9D8B030D-6E8A-4147-A177-3AD203B41FA5}">
                      <a16:colId xmlns:a16="http://schemas.microsoft.com/office/drawing/2014/main" val="3340874744"/>
                    </a:ext>
                  </a:extLst>
                </a:gridCol>
                <a:gridCol w="3328510">
                  <a:extLst>
                    <a:ext uri="{9D8B030D-6E8A-4147-A177-3AD203B41FA5}">
                      <a16:colId xmlns:a16="http://schemas.microsoft.com/office/drawing/2014/main" val="2437308400"/>
                    </a:ext>
                  </a:extLst>
                </a:gridCol>
                <a:gridCol w="1142675">
                  <a:extLst>
                    <a:ext uri="{9D8B030D-6E8A-4147-A177-3AD203B41FA5}">
                      <a16:colId xmlns:a16="http://schemas.microsoft.com/office/drawing/2014/main" val="1973446586"/>
                    </a:ext>
                  </a:extLst>
                </a:gridCol>
              </a:tblGrid>
              <a:tr h="370840">
                <a:tc>
                  <a:txBody>
                    <a:bodyPr/>
                    <a:lstStyle/>
                    <a:p>
                      <a:r>
                        <a:rPr lang="en-US" sz="1400" b="1" i="0" kern="1200" dirty="0">
                          <a:solidFill>
                            <a:schemeClr val="bg1"/>
                          </a:solidFill>
                          <a:effectLst/>
                          <a:latin typeface="Times New Roman" panose="02020603050405020304" pitchFamily="18" charset="0"/>
                          <a:ea typeface="+mn-ea"/>
                          <a:cs typeface="Times New Roman" panose="02020603050405020304" pitchFamily="18" charset="0"/>
                        </a:rPr>
                        <a:t>Gene symbol</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b="1" i="0" kern="1200" dirty="0">
                          <a:solidFill>
                            <a:schemeClr val="bg1"/>
                          </a:solidFill>
                          <a:effectLst/>
                          <a:latin typeface="Times New Roman" panose="02020603050405020304" pitchFamily="18" charset="0"/>
                          <a:ea typeface="+mn-ea"/>
                          <a:cs typeface="Times New Roman" panose="02020603050405020304" pitchFamily="18" charset="0"/>
                        </a:rPr>
                        <a:t>Gene name</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Regulation</a:t>
                      </a:r>
                    </a:p>
                  </a:txBody>
                  <a:tcPr>
                    <a:solidFill>
                      <a:schemeClr val="tx1">
                        <a:lumMod val="95000"/>
                      </a:schemeClr>
                    </a:solidFill>
                  </a:tcPr>
                </a:tc>
                <a:extLst>
                  <a:ext uri="{0D108BD9-81ED-4DB2-BD59-A6C34878D82A}">
                    <a16:rowId xmlns:a16="http://schemas.microsoft.com/office/drawing/2014/main" val="3077852734"/>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CDKN2A</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Cyclin Dependent Kinase Inhibitor 2A</a:t>
                      </a: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1593151167"/>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CCNA2</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	Cyclin-A2</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4210228816"/>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CCNB1</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Cyclin-B1</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3193622359"/>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CRYBB2</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l-GR" sz="1400" dirty="0">
                          <a:solidFill>
                            <a:sysClr val="windowText" lastClr="000000"/>
                          </a:solidFill>
                          <a:latin typeface="Times New Roman" panose="02020603050405020304" pitchFamily="18" charset="0"/>
                          <a:cs typeface="Times New Roman" panose="02020603050405020304" pitchFamily="18" charset="0"/>
                        </a:rPr>
                        <a:t>β-</a:t>
                      </a:r>
                      <a:r>
                        <a:rPr lang="en-US" sz="1400" dirty="0">
                          <a:solidFill>
                            <a:sysClr val="windowText" lastClr="000000"/>
                          </a:solidFill>
                          <a:latin typeface="Times New Roman" panose="02020603050405020304" pitchFamily="18" charset="0"/>
                          <a:cs typeface="Times New Roman" panose="02020603050405020304" pitchFamily="18" charset="0"/>
                        </a:rPr>
                        <a:t>crystallin B2</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3586965878"/>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TMPO</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Thymopoietin</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1712589195"/>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AMFR</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Autocrine Motility Factor Receptor</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268310551"/>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GATA-3</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GATA Binding Protein 3</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1818459059"/>
                  </a:ext>
                </a:extLst>
              </a:tr>
              <a:tr h="370840">
                <a:tc>
                  <a:txBody>
                    <a:bodyPr/>
                    <a:lstStyle/>
                    <a:p>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BRCA1</a:t>
                      </a: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tx1">
                        <a:lumMod val="95000"/>
                      </a:schemeClr>
                    </a:solidFill>
                  </a:tcPr>
                </a:tc>
                <a:tc>
                  <a:txBody>
                    <a:bodyPr/>
                    <a:lstStyle/>
                    <a:p>
                      <a:r>
                        <a:rPr lang="en-US" sz="1400" dirty="0">
                          <a:solidFill>
                            <a:sysClr val="windowText" lastClr="000000"/>
                          </a:solidFill>
                          <a:latin typeface="Times New Roman" panose="02020603050405020304" pitchFamily="18" charset="0"/>
                          <a:cs typeface="Times New Roman" panose="02020603050405020304" pitchFamily="18" charset="0"/>
                        </a:rPr>
                        <a:t>Breast cancer gene 1</a:t>
                      </a: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Times New Roman" panose="02020603050405020304" pitchFamily="18" charset="0"/>
                          <a:cs typeface="Times New Roman" panose="02020603050405020304" pitchFamily="18" charset="0"/>
                        </a:rPr>
                        <a:t>Up</a:t>
                      </a:r>
                    </a:p>
                  </a:txBody>
                  <a:tcPr>
                    <a:solidFill>
                      <a:schemeClr val="tx1">
                        <a:lumMod val="95000"/>
                      </a:schemeClr>
                    </a:solidFill>
                  </a:tcPr>
                </a:tc>
                <a:extLst>
                  <a:ext uri="{0D108BD9-81ED-4DB2-BD59-A6C34878D82A}">
                    <a16:rowId xmlns:a16="http://schemas.microsoft.com/office/drawing/2014/main" val="3159517841"/>
                  </a:ext>
                </a:extLst>
              </a:tr>
            </a:tbl>
          </a:graphicData>
        </a:graphic>
      </p:graphicFrame>
      <p:pic>
        <p:nvPicPr>
          <p:cNvPr id="10" name="Picture 9">
            <a:extLst>
              <a:ext uri="{FF2B5EF4-FFF2-40B4-BE49-F238E27FC236}">
                <a16:creationId xmlns:a16="http://schemas.microsoft.com/office/drawing/2014/main" id="{FB7CF07D-FD86-459E-BA7A-3E7076DDC38E}"/>
              </a:ext>
            </a:extLst>
          </p:cNvPr>
          <p:cNvPicPr>
            <a:picLocks noChangeAspect="1"/>
          </p:cNvPicPr>
          <p:nvPr/>
        </p:nvPicPr>
        <p:blipFill>
          <a:blip r:embed="rId3"/>
          <a:stretch>
            <a:fillRect/>
          </a:stretch>
        </p:blipFill>
        <p:spPr>
          <a:xfrm>
            <a:off x="6470648" y="1455607"/>
            <a:ext cx="5041901" cy="1914646"/>
          </a:xfrm>
          <a:prstGeom prst="rect">
            <a:avLst/>
          </a:prstGeom>
          <a:ln w="19050">
            <a:solidFill>
              <a:schemeClr val="bg1"/>
            </a:solidFill>
          </a:ln>
        </p:spPr>
      </p:pic>
      <p:sp>
        <p:nvSpPr>
          <p:cNvPr id="16" name="TextBox 15">
            <a:extLst>
              <a:ext uri="{FF2B5EF4-FFF2-40B4-BE49-F238E27FC236}">
                <a16:creationId xmlns:a16="http://schemas.microsoft.com/office/drawing/2014/main" id="{40A41601-A1F9-438B-8554-F090AAC5EDC4}"/>
              </a:ext>
            </a:extLst>
          </p:cNvPr>
          <p:cNvSpPr txBox="1"/>
          <p:nvPr/>
        </p:nvSpPr>
        <p:spPr>
          <a:xfrm>
            <a:off x="304801" y="1776488"/>
            <a:ext cx="5041901" cy="4524315"/>
          </a:xfrm>
          <a:prstGeom prst="rect">
            <a:avLst/>
          </a:prstGeom>
          <a:noFill/>
        </p:spPr>
        <p:txBody>
          <a:bodyPr wrap="square">
            <a:spAutoFit/>
          </a:bodyPr>
          <a:lstStyle/>
          <a:p>
            <a:r>
              <a:rPr lang="en-US" dirty="0"/>
              <a:t>modest molecular differences in gene expression, protein expression, somatic mutations, and DNA methylation patterns and higher genetic contribution to ER- breast cancer was seen in black patients than in white patients</a:t>
            </a:r>
          </a:p>
          <a:p>
            <a:endParaRPr lang="en-US" dirty="0"/>
          </a:p>
          <a:p>
            <a:r>
              <a:rPr lang="en-US" dirty="0"/>
              <a:t>Biological differences may be linked to differences in the distribution of germline genetic variants</a:t>
            </a:r>
          </a:p>
          <a:p>
            <a:endParaRPr lang="en-US" dirty="0"/>
          </a:p>
          <a:p>
            <a:r>
              <a:rPr lang="en-US" dirty="0"/>
              <a:t>New findings can lead to improved risk assessment  more targeted therapies</a:t>
            </a:r>
          </a:p>
          <a:p>
            <a:endParaRPr lang="en-US" dirty="0"/>
          </a:p>
          <a:p>
            <a:r>
              <a:rPr lang="en-US" dirty="0"/>
              <a:t>The top 2 differentially expressed genes were LOC90784 and CRYBB2 </a:t>
            </a:r>
          </a:p>
        </p:txBody>
      </p:sp>
    </p:spTree>
    <p:extLst>
      <p:ext uri="{BB962C8B-B14F-4D97-AF65-F5344CB8AC3E}">
        <p14:creationId xmlns:p14="http://schemas.microsoft.com/office/powerpoint/2010/main" val="373765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388848" y="490194"/>
            <a:ext cx="11276679" cy="754144"/>
          </a:xfrm>
        </p:spPr>
        <p:txBody>
          <a:bodyPr>
            <a:normAutofit fontScale="90000"/>
          </a:bodyPr>
          <a:lstStyle/>
          <a:p>
            <a:r>
              <a:rPr lang="en-US" sz="2400" dirty="0"/>
              <a:t>BRCA TCGA Project (1215 samples, 19,947 7genes) </a:t>
            </a:r>
            <a:br>
              <a:rPr lang="en-US" sz="2400" dirty="0"/>
            </a:br>
            <a:endParaRPr lang="en-US" sz="2400" dirty="0"/>
          </a:p>
        </p:txBody>
      </p:sp>
      <p:pic>
        <p:nvPicPr>
          <p:cNvPr id="7" name="Content Placeholder 6">
            <a:extLst>
              <a:ext uri="{FF2B5EF4-FFF2-40B4-BE49-F238E27FC236}">
                <a16:creationId xmlns:a16="http://schemas.microsoft.com/office/drawing/2014/main" id="{C4C5B3CD-FA06-403F-9672-ECDFDC626632}"/>
              </a:ext>
            </a:extLst>
          </p:cNvPr>
          <p:cNvPicPr>
            <a:picLocks noGrp="1" noChangeAspect="1"/>
          </p:cNvPicPr>
          <p:nvPr>
            <p:ph idx="1"/>
          </p:nvPr>
        </p:nvPicPr>
        <p:blipFill>
          <a:blip r:embed="rId3"/>
          <a:stretch>
            <a:fillRect/>
          </a:stretch>
        </p:blipFill>
        <p:spPr>
          <a:xfrm>
            <a:off x="4637629" y="1653424"/>
            <a:ext cx="3470228" cy="3551152"/>
          </a:xfrm>
        </p:spPr>
      </p:pic>
      <p:pic>
        <p:nvPicPr>
          <p:cNvPr id="10" name="Picture 9">
            <a:extLst>
              <a:ext uri="{FF2B5EF4-FFF2-40B4-BE49-F238E27FC236}">
                <a16:creationId xmlns:a16="http://schemas.microsoft.com/office/drawing/2014/main" id="{CFE366E6-3166-4330-BE03-5A593F527031}"/>
              </a:ext>
            </a:extLst>
          </p:cNvPr>
          <p:cNvPicPr>
            <a:picLocks noChangeAspect="1"/>
          </p:cNvPicPr>
          <p:nvPr/>
        </p:nvPicPr>
        <p:blipFill rotWithShape="1">
          <a:blip r:embed="rId4"/>
          <a:srcRect l="1983" r="1473"/>
          <a:stretch/>
        </p:blipFill>
        <p:spPr>
          <a:xfrm>
            <a:off x="266416" y="1653424"/>
            <a:ext cx="4058596" cy="3551152"/>
          </a:xfrm>
          <a:prstGeom prst="rect">
            <a:avLst/>
          </a:prstGeom>
        </p:spPr>
      </p:pic>
      <p:pic>
        <p:nvPicPr>
          <p:cNvPr id="12" name="Picture 11">
            <a:extLst>
              <a:ext uri="{FF2B5EF4-FFF2-40B4-BE49-F238E27FC236}">
                <a16:creationId xmlns:a16="http://schemas.microsoft.com/office/drawing/2014/main" id="{2B52F8B7-3BC6-4EA5-B846-E4776C5A2501}"/>
              </a:ext>
            </a:extLst>
          </p:cNvPr>
          <p:cNvPicPr>
            <a:picLocks noChangeAspect="1"/>
          </p:cNvPicPr>
          <p:nvPr/>
        </p:nvPicPr>
        <p:blipFill>
          <a:blip r:embed="rId5"/>
          <a:stretch>
            <a:fillRect/>
          </a:stretch>
        </p:blipFill>
        <p:spPr>
          <a:xfrm>
            <a:off x="8295782" y="1653424"/>
            <a:ext cx="3507370" cy="3551152"/>
          </a:xfrm>
          <a:prstGeom prst="rect">
            <a:avLst/>
          </a:prstGeom>
        </p:spPr>
      </p:pic>
    </p:spTree>
    <p:extLst>
      <p:ext uri="{BB962C8B-B14F-4D97-AF65-F5344CB8AC3E}">
        <p14:creationId xmlns:p14="http://schemas.microsoft.com/office/powerpoint/2010/main" val="312625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388849" y="150784"/>
            <a:ext cx="3947482" cy="1216103"/>
          </a:xfrm>
        </p:spPr>
        <p:txBody>
          <a:bodyPr>
            <a:normAutofit/>
          </a:bodyPr>
          <a:lstStyle/>
          <a:p>
            <a:r>
              <a:rPr lang="en-US" sz="3200" dirty="0"/>
              <a:t>Dataset </a:t>
            </a:r>
          </a:p>
        </p:txBody>
      </p:sp>
      <p:graphicFrame>
        <p:nvGraphicFramePr>
          <p:cNvPr id="5" name="Table 5">
            <a:extLst>
              <a:ext uri="{FF2B5EF4-FFF2-40B4-BE49-F238E27FC236}">
                <a16:creationId xmlns:a16="http://schemas.microsoft.com/office/drawing/2014/main" id="{26D4EEAA-99C3-4A74-ABFC-5CCF67526F74}"/>
              </a:ext>
            </a:extLst>
          </p:cNvPr>
          <p:cNvGraphicFramePr>
            <a:graphicFrameLocks noGrp="1"/>
          </p:cNvGraphicFramePr>
          <p:nvPr>
            <p:ph idx="1"/>
            <p:extLst>
              <p:ext uri="{D42A27DB-BD31-4B8C-83A1-F6EECF244321}">
                <p14:modId xmlns:p14="http://schemas.microsoft.com/office/powerpoint/2010/main" val="3845676781"/>
              </p:ext>
            </p:extLst>
          </p:nvPr>
        </p:nvGraphicFramePr>
        <p:xfrm>
          <a:off x="5958585" y="913134"/>
          <a:ext cx="4511240" cy="4886960"/>
        </p:xfrm>
        <a:graphic>
          <a:graphicData uri="http://schemas.openxmlformats.org/drawingml/2006/table">
            <a:tbl>
              <a:tblPr firstRow="1" bandRow="1">
                <a:tableStyleId>{21E4AEA4-8DFA-4A89-87EB-49C32662AFE0}</a:tableStyleId>
              </a:tblPr>
              <a:tblGrid>
                <a:gridCol w="1503747">
                  <a:extLst>
                    <a:ext uri="{9D8B030D-6E8A-4147-A177-3AD203B41FA5}">
                      <a16:colId xmlns:a16="http://schemas.microsoft.com/office/drawing/2014/main" val="2581238099"/>
                    </a:ext>
                  </a:extLst>
                </a:gridCol>
                <a:gridCol w="943166">
                  <a:extLst>
                    <a:ext uri="{9D8B030D-6E8A-4147-A177-3AD203B41FA5}">
                      <a16:colId xmlns:a16="http://schemas.microsoft.com/office/drawing/2014/main" val="811175638"/>
                    </a:ext>
                  </a:extLst>
                </a:gridCol>
                <a:gridCol w="2064327">
                  <a:extLst>
                    <a:ext uri="{9D8B030D-6E8A-4147-A177-3AD203B41FA5}">
                      <a16:colId xmlns:a16="http://schemas.microsoft.com/office/drawing/2014/main" val="1836218050"/>
                    </a:ext>
                  </a:extLst>
                </a:gridCol>
              </a:tblGrid>
              <a:tr h="370840">
                <a:tc>
                  <a:txBody>
                    <a:bodyPr/>
                    <a:lstStyle/>
                    <a:p>
                      <a:endParaRPr lang="en-US" dirty="0"/>
                    </a:p>
                  </a:txBody>
                  <a:tcPr/>
                </a:tc>
                <a:tc>
                  <a:txBody>
                    <a:bodyPr/>
                    <a:lstStyle/>
                    <a:p>
                      <a:r>
                        <a:rPr lang="en-US" dirty="0"/>
                        <a:t>White</a:t>
                      </a:r>
                    </a:p>
                  </a:txBody>
                  <a:tcPr/>
                </a:tc>
                <a:tc>
                  <a:txBody>
                    <a:bodyPr/>
                    <a:lstStyle/>
                    <a:p>
                      <a:r>
                        <a:rPr lang="en-US" dirty="0"/>
                        <a:t>Black or African American</a:t>
                      </a:r>
                    </a:p>
                  </a:txBody>
                  <a:tcPr/>
                </a:tc>
                <a:extLst>
                  <a:ext uri="{0D108BD9-81ED-4DB2-BD59-A6C34878D82A}">
                    <a16:rowId xmlns:a16="http://schemas.microsoft.com/office/drawing/2014/main" val="2547397902"/>
                  </a:ext>
                </a:extLst>
              </a:tr>
              <a:tr h="370840">
                <a:tc gridSpan="2">
                  <a:txBody>
                    <a:bodyPr/>
                    <a:lstStyle/>
                    <a:p>
                      <a:r>
                        <a:rPr lang="en-US" b="1" dirty="0"/>
                        <a:t>    PAM50 Class</a:t>
                      </a:r>
                    </a:p>
                  </a:txBody>
                  <a:tcPr/>
                </a:tc>
                <a:tc hMerge="1">
                  <a:txBody>
                    <a:bodyPr/>
                    <a:lstStyle/>
                    <a:p>
                      <a:endParaRPr lang="en-US" dirty="0"/>
                    </a:p>
                  </a:txBody>
                  <a:tcPr/>
                </a:tc>
                <a:tc>
                  <a:txBody>
                    <a:bodyPr/>
                    <a:lstStyle/>
                    <a:p>
                      <a:endParaRPr lang="en-US" dirty="0"/>
                    </a:p>
                  </a:txBody>
                  <a:tcPr/>
                </a:tc>
                <a:extLst>
                  <a:ext uri="{0D108BD9-81ED-4DB2-BD59-A6C34878D82A}">
                    <a16:rowId xmlns:a16="http://schemas.microsoft.com/office/drawing/2014/main" val="3547368201"/>
                  </a:ext>
                </a:extLst>
              </a:tr>
              <a:tr h="370840">
                <a:tc>
                  <a:txBody>
                    <a:bodyPr/>
                    <a:lstStyle/>
                    <a:p>
                      <a:r>
                        <a:rPr lang="en-US" dirty="0" err="1"/>
                        <a:t>LumA</a:t>
                      </a:r>
                      <a:endParaRPr lang="en-US" dirty="0"/>
                    </a:p>
                  </a:txBody>
                  <a:tcPr/>
                </a:tc>
                <a:tc>
                  <a:txBody>
                    <a:bodyPr/>
                    <a:lstStyle/>
                    <a:p>
                      <a:r>
                        <a:rPr lang="en-US" dirty="0"/>
                        <a:t>46</a:t>
                      </a:r>
                    </a:p>
                  </a:txBody>
                  <a:tcPr/>
                </a:tc>
                <a:tc>
                  <a:txBody>
                    <a:bodyPr/>
                    <a:lstStyle/>
                    <a:p>
                      <a:r>
                        <a:rPr lang="en-US" dirty="0"/>
                        <a:t>24</a:t>
                      </a:r>
                    </a:p>
                  </a:txBody>
                  <a:tcPr/>
                </a:tc>
                <a:extLst>
                  <a:ext uri="{0D108BD9-81ED-4DB2-BD59-A6C34878D82A}">
                    <a16:rowId xmlns:a16="http://schemas.microsoft.com/office/drawing/2014/main" val="1502742724"/>
                  </a:ext>
                </a:extLst>
              </a:tr>
              <a:tr h="370840">
                <a:tc>
                  <a:txBody>
                    <a:bodyPr/>
                    <a:lstStyle/>
                    <a:p>
                      <a:r>
                        <a:rPr lang="en-US" dirty="0" err="1"/>
                        <a:t>LumB</a:t>
                      </a:r>
                      <a:endParaRPr lang="en-US" dirty="0"/>
                    </a:p>
                  </a:txBody>
                  <a:tcPr/>
                </a:tc>
                <a:tc>
                  <a:txBody>
                    <a:bodyPr/>
                    <a:lstStyle/>
                    <a:p>
                      <a:r>
                        <a:rPr lang="en-US" dirty="0"/>
                        <a:t>17</a:t>
                      </a:r>
                    </a:p>
                  </a:txBody>
                  <a:tcPr/>
                </a:tc>
                <a:tc>
                  <a:txBody>
                    <a:bodyPr/>
                    <a:lstStyle/>
                    <a:p>
                      <a:r>
                        <a:rPr lang="en-US" dirty="0"/>
                        <a:t>17</a:t>
                      </a:r>
                    </a:p>
                  </a:txBody>
                  <a:tcPr/>
                </a:tc>
                <a:extLst>
                  <a:ext uri="{0D108BD9-81ED-4DB2-BD59-A6C34878D82A}">
                    <a16:rowId xmlns:a16="http://schemas.microsoft.com/office/drawing/2014/main" val="2326456611"/>
                  </a:ext>
                </a:extLst>
              </a:tr>
              <a:tr h="370840">
                <a:tc>
                  <a:txBody>
                    <a:bodyPr/>
                    <a:lstStyle/>
                    <a:p>
                      <a:r>
                        <a:rPr lang="en-US" dirty="0"/>
                        <a:t>Her2</a:t>
                      </a:r>
                    </a:p>
                  </a:txBody>
                  <a:tcPr/>
                </a:tc>
                <a:tc>
                  <a:txBody>
                    <a:bodyPr/>
                    <a:lstStyle/>
                    <a:p>
                      <a:r>
                        <a:rPr lang="en-US" dirty="0"/>
                        <a:t>3</a:t>
                      </a:r>
                    </a:p>
                  </a:txBody>
                  <a:tcPr/>
                </a:tc>
                <a:tc>
                  <a:txBody>
                    <a:bodyPr/>
                    <a:lstStyle/>
                    <a:p>
                      <a:r>
                        <a:rPr lang="en-US" dirty="0"/>
                        <a:t>7</a:t>
                      </a:r>
                    </a:p>
                  </a:txBody>
                  <a:tcPr/>
                </a:tc>
                <a:extLst>
                  <a:ext uri="{0D108BD9-81ED-4DB2-BD59-A6C34878D82A}">
                    <a16:rowId xmlns:a16="http://schemas.microsoft.com/office/drawing/2014/main" val="3816228432"/>
                  </a:ext>
                </a:extLst>
              </a:tr>
              <a:tr h="370840">
                <a:tc>
                  <a:txBody>
                    <a:bodyPr/>
                    <a:lstStyle/>
                    <a:p>
                      <a:r>
                        <a:rPr lang="en-US" dirty="0"/>
                        <a:t>Basal</a:t>
                      </a:r>
                    </a:p>
                  </a:txBody>
                  <a:tcPr/>
                </a:tc>
                <a:tc>
                  <a:txBody>
                    <a:bodyPr/>
                    <a:lstStyle/>
                    <a:p>
                      <a:r>
                        <a:rPr lang="en-US" dirty="0"/>
                        <a:t>13</a:t>
                      </a:r>
                    </a:p>
                  </a:txBody>
                  <a:tcPr/>
                </a:tc>
                <a:tc>
                  <a:txBody>
                    <a:bodyPr/>
                    <a:lstStyle/>
                    <a:p>
                      <a:r>
                        <a:rPr lang="en-US" dirty="0"/>
                        <a:t>26</a:t>
                      </a:r>
                    </a:p>
                  </a:txBody>
                  <a:tcPr/>
                </a:tc>
                <a:extLst>
                  <a:ext uri="{0D108BD9-81ED-4DB2-BD59-A6C34878D82A}">
                    <a16:rowId xmlns:a16="http://schemas.microsoft.com/office/drawing/2014/main" val="1710914915"/>
                  </a:ext>
                </a:extLst>
              </a:tr>
              <a:tr h="370840">
                <a:tc>
                  <a:txBody>
                    <a:bodyPr/>
                    <a:lstStyle/>
                    <a:p>
                      <a:r>
                        <a:rPr lang="en-US" dirty="0"/>
                        <a:t>Normal</a:t>
                      </a:r>
                    </a:p>
                  </a:txBody>
                  <a:tcPr>
                    <a:lnB w="12700" cmpd="sng">
                      <a:noFill/>
                    </a:lnB>
                  </a:tcPr>
                </a:tc>
                <a:tc>
                  <a:txBody>
                    <a:bodyPr/>
                    <a:lstStyle/>
                    <a:p>
                      <a:endParaRPr lang="en-US" dirty="0"/>
                    </a:p>
                  </a:txBody>
                  <a:tcPr>
                    <a:lnB w="12700" cmpd="sng">
                      <a:noFill/>
                    </a:lnB>
                  </a:tcPr>
                </a:tc>
                <a:tc>
                  <a:txBody>
                    <a:bodyPr/>
                    <a:lstStyle/>
                    <a:p>
                      <a:endParaRPr lang="en-US" dirty="0"/>
                    </a:p>
                  </a:txBody>
                  <a:tcPr>
                    <a:lnB w="12700" cmpd="sng">
                      <a:noFill/>
                    </a:lnB>
                  </a:tcPr>
                </a:tc>
                <a:extLst>
                  <a:ext uri="{0D108BD9-81ED-4DB2-BD59-A6C34878D82A}">
                    <a16:rowId xmlns:a16="http://schemas.microsoft.com/office/drawing/2014/main" val="1563122128"/>
                  </a:ext>
                </a:extLst>
              </a:tr>
              <a:tr h="370840">
                <a:tc gridSpan="2">
                  <a:txBody>
                    <a:bodyPr/>
                    <a:lstStyle/>
                    <a:p>
                      <a:r>
                        <a:rPr lang="en-US" dirty="0"/>
                        <a:t>     </a:t>
                      </a:r>
                      <a:r>
                        <a:rPr lang="en-US" b="1" dirty="0"/>
                        <a:t>Sample Types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9487373"/>
                  </a:ext>
                </a:extLst>
              </a:tr>
              <a:tr h="370840">
                <a:tc>
                  <a:txBody>
                    <a:bodyPr/>
                    <a:lstStyle/>
                    <a:p>
                      <a:r>
                        <a:rPr lang="en-US" dirty="0"/>
                        <a:t>Solid Tissue Normal</a:t>
                      </a:r>
                    </a:p>
                  </a:txBody>
                  <a:tcPr>
                    <a:lnT w="12700" cmpd="sng">
                      <a:noFill/>
                    </a:lnT>
                  </a:tcPr>
                </a:tc>
                <a:tc>
                  <a:txBody>
                    <a:bodyPr/>
                    <a:lstStyle/>
                    <a:p>
                      <a:r>
                        <a:rPr lang="en-US" dirty="0"/>
                        <a:t>80</a:t>
                      </a:r>
                    </a:p>
                  </a:txBody>
                  <a:tcPr>
                    <a:lnT w="12700" cmpd="sng">
                      <a:noFill/>
                    </a:lnT>
                  </a:tcPr>
                </a:tc>
                <a:tc>
                  <a:txBody>
                    <a:bodyPr/>
                    <a:lstStyle/>
                    <a:p>
                      <a:r>
                        <a:rPr lang="en-US" dirty="0"/>
                        <a:t>80</a:t>
                      </a:r>
                    </a:p>
                  </a:txBody>
                  <a:tcPr>
                    <a:lnT w="12700" cmpd="sng">
                      <a:noFill/>
                    </a:lnT>
                  </a:tcPr>
                </a:tc>
                <a:extLst>
                  <a:ext uri="{0D108BD9-81ED-4DB2-BD59-A6C34878D82A}">
                    <a16:rowId xmlns:a16="http://schemas.microsoft.com/office/drawing/2014/main" val="3135172131"/>
                  </a:ext>
                </a:extLst>
              </a:tr>
              <a:tr h="370840">
                <a:tc>
                  <a:txBody>
                    <a:bodyPr/>
                    <a:lstStyle/>
                    <a:p>
                      <a:r>
                        <a:rPr lang="en-US" dirty="0"/>
                        <a:t>Metastatic</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57199942"/>
                  </a:ext>
                </a:extLst>
              </a:tr>
              <a:tr h="370840">
                <a:tc>
                  <a:txBody>
                    <a:bodyPr/>
                    <a:lstStyle/>
                    <a:p>
                      <a:r>
                        <a:rPr lang="en-US" dirty="0"/>
                        <a:t>Primary Tumor</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03401901"/>
                  </a:ext>
                </a:extLst>
              </a:tr>
            </a:tbl>
          </a:graphicData>
        </a:graphic>
      </p:graphicFrame>
      <p:sp>
        <p:nvSpPr>
          <p:cNvPr id="9" name="TextBox 8">
            <a:extLst>
              <a:ext uri="{FF2B5EF4-FFF2-40B4-BE49-F238E27FC236}">
                <a16:creationId xmlns:a16="http://schemas.microsoft.com/office/drawing/2014/main" id="{FD9196A5-9C2F-4DAF-B24F-AE932C618B9A}"/>
              </a:ext>
            </a:extLst>
          </p:cNvPr>
          <p:cNvSpPr txBox="1"/>
          <p:nvPr/>
        </p:nvSpPr>
        <p:spPr>
          <a:xfrm>
            <a:off x="697584" y="2158738"/>
            <a:ext cx="3964547" cy="1754326"/>
          </a:xfrm>
          <a:prstGeom prst="rect">
            <a:avLst/>
          </a:prstGeom>
          <a:noFill/>
        </p:spPr>
        <p:txBody>
          <a:bodyPr wrap="none" rtlCol="0">
            <a:spAutoFit/>
          </a:bodyPr>
          <a:lstStyle/>
          <a:p>
            <a:pPr marL="285750" indent="-285750">
              <a:buFont typeface="Arial" panose="020B0604020202020204" pitchFamily="34" charset="0"/>
              <a:buChar char="•"/>
            </a:pPr>
            <a:r>
              <a:rPr lang="en-US" sz="1800" dirty="0"/>
              <a:t>160 samples</a:t>
            </a:r>
          </a:p>
          <a:p>
            <a:pPr marL="285750" indent="-285750">
              <a:buFont typeface="Arial" panose="020B0604020202020204" pitchFamily="34" charset="0"/>
              <a:buChar char="•"/>
            </a:pPr>
            <a:r>
              <a:rPr lang="en-US" sz="1800" dirty="0"/>
              <a:t>1900 genes</a:t>
            </a:r>
          </a:p>
          <a:p>
            <a:pPr marL="285750" indent="-285750">
              <a:buFont typeface="Arial" panose="020B0604020202020204" pitchFamily="34" charset="0"/>
              <a:buChar char="•"/>
            </a:pPr>
            <a:r>
              <a:rPr lang="en-US" sz="1800" dirty="0"/>
              <a:t> </a:t>
            </a:r>
            <a:r>
              <a:rPr lang="en-US" sz="1800" dirty="0" err="1">
                <a:latin typeface="Source Sans Pro" panose="020B0503030403020204" pitchFamily="34" charset="0"/>
                <a:ea typeface="Source Sans Pro" panose="020B0503030403020204" pitchFamily="34" charset="0"/>
              </a:rPr>
              <a:t>RNAseq</a:t>
            </a:r>
            <a:r>
              <a:rPr lang="en-US" sz="1800">
                <a:latin typeface="Source Sans Pro" panose="020B0503030403020204" pitchFamily="34" charset="0"/>
                <a:ea typeface="Source Sans Pro" panose="020B0503030403020204" pitchFamily="34" charset="0"/>
              </a:rPr>
              <a:t> </a:t>
            </a:r>
          </a:p>
          <a:p>
            <a:pPr marL="285750" indent="-285750">
              <a:buFont typeface="Arial" panose="020B0604020202020204" pitchFamily="34" charset="0"/>
              <a:buChar char="•"/>
            </a:pPr>
            <a:r>
              <a:rPr lang="en-US" sz="1800"/>
              <a:t>Gene </a:t>
            </a:r>
            <a:r>
              <a:rPr lang="en-US" sz="1800" dirty="0"/>
              <a:t>expression quantification</a:t>
            </a:r>
            <a:endParaRPr lang="en-US"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800" dirty="0" err="1"/>
              <a:t>illuminA</a:t>
            </a:r>
            <a:r>
              <a:rPr lang="en-US" sz="1800" dirty="0"/>
              <a:t> platform</a:t>
            </a:r>
            <a:br>
              <a:rPr lang="en-US" sz="1800" dirty="0"/>
            </a:br>
            <a:endParaRPr lang="en-US" dirty="0"/>
          </a:p>
        </p:txBody>
      </p:sp>
    </p:spTree>
    <p:extLst>
      <p:ext uri="{BB962C8B-B14F-4D97-AF65-F5344CB8AC3E}">
        <p14:creationId xmlns:p14="http://schemas.microsoft.com/office/powerpoint/2010/main" val="15520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195669" y="177502"/>
            <a:ext cx="6060077" cy="1216103"/>
          </a:xfrm>
        </p:spPr>
        <p:txBody>
          <a:bodyPr>
            <a:normAutofit/>
          </a:bodyPr>
          <a:lstStyle/>
          <a:p>
            <a:r>
              <a:rPr lang="en-US" sz="3200" dirty="0" err="1"/>
              <a:t>RNAseq</a:t>
            </a:r>
            <a:r>
              <a:rPr lang="en-US" sz="3200" dirty="0"/>
              <a:t> vs. microarray</a:t>
            </a:r>
          </a:p>
        </p:txBody>
      </p:sp>
      <p:sp>
        <p:nvSpPr>
          <p:cNvPr id="9" name="TextBox 8">
            <a:extLst>
              <a:ext uri="{FF2B5EF4-FFF2-40B4-BE49-F238E27FC236}">
                <a16:creationId xmlns:a16="http://schemas.microsoft.com/office/drawing/2014/main" id="{FD9196A5-9C2F-4DAF-B24F-AE932C618B9A}"/>
              </a:ext>
            </a:extLst>
          </p:cNvPr>
          <p:cNvSpPr txBox="1"/>
          <p:nvPr/>
        </p:nvSpPr>
        <p:spPr>
          <a:xfrm>
            <a:off x="697584" y="2158738"/>
            <a:ext cx="184731" cy="646331"/>
          </a:xfrm>
          <a:prstGeom prst="rect">
            <a:avLst/>
          </a:prstGeom>
          <a:noFill/>
        </p:spPr>
        <p:txBody>
          <a:bodyPr wrap="none" rtlCol="0">
            <a:spAutoFit/>
          </a:bodyPr>
          <a:lstStyle/>
          <a:p>
            <a:br>
              <a:rPr lang="en-US" sz="1800" dirty="0"/>
            </a:br>
            <a:endParaRPr lang="en-US" dirty="0"/>
          </a:p>
        </p:txBody>
      </p:sp>
      <p:sp>
        <p:nvSpPr>
          <p:cNvPr id="4" name="Content Placeholder 3">
            <a:extLst>
              <a:ext uri="{FF2B5EF4-FFF2-40B4-BE49-F238E27FC236}">
                <a16:creationId xmlns:a16="http://schemas.microsoft.com/office/drawing/2014/main" id="{12E0E47D-4CBD-4112-916D-E57CF0110B26}"/>
              </a:ext>
            </a:extLst>
          </p:cNvPr>
          <p:cNvSpPr>
            <a:spLocks noGrp="1"/>
          </p:cNvSpPr>
          <p:nvPr>
            <p:ph idx="1"/>
          </p:nvPr>
        </p:nvSpPr>
        <p:spPr>
          <a:xfrm>
            <a:off x="195669" y="1941390"/>
            <a:ext cx="4039447" cy="4507536"/>
          </a:xfrm>
        </p:spPr>
        <p:txBody>
          <a:bodyPr anchor="t">
            <a:normAutofit fontScale="85000" lnSpcReduction="20000"/>
          </a:bodyPr>
          <a:lstStyle/>
          <a:p>
            <a:r>
              <a:rPr lang="en-US" b="1" i="0" dirty="0" err="1">
                <a:solidFill>
                  <a:schemeClr val="tx1"/>
                </a:solidFill>
                <a:effectLst/>
                <a:latin typeface="Source Sans Pro" panose="020B0503030403020204" pitchFamily="34" charset="0"/>
                <a:ea typeface="Source Sans Pro" panose="020B0503030403020204" pitchFamily="34" charset="0"/>
              </a:rPr>
              <a:t>RNAseq</a:t>
            </a:r>
            <a:endParaRPr lang="en-US" b="1" i="0" dirty="0">
              <a:solidFill>
                <a:schemeClr val="tx1"/>
              </a:solidFill>
              <a:effectLst/>
              <a:latin typeface="Source Sans Pro" panose="020B0503030403020204" pitchFamily="34" charset="0"/>
              <a:ea typeface="Source Sans Pro" panose="020B0503030403020204" pitchFamily="34" charset="0"/>
            </a:endParaRPr>
          </a:p>
          <a:p>
            <a:pPr lvl="1"/>
            <a:r>
              <a:rPr lang="en-US" b="1" i="0" dirty="0">
                <a:solidFill>
                  <a:schemeClr val="tx1"/>
                </a:solidFill>
                <a:effectLst/>
                <a:latin typeface="Source Sans Pro" panose="020B0503030403020204" pitchFamily="34" charset="0"/>
                <a:ea typeface="Source Sans Pro" panose="020B0503030403020204" pitchFamily="34" charset="0"/>
              </a:rPr>
              <a:t> Includes full sequencing of the whole transcriptome </a:t>
            </a:r>
          </a:p>
          <a:p>
            <a:pPr lvl="1"/>
            <a:r>
              <a:rPr lang="en-US" b="1" i="0" dirty="0">
                <a:solidFill>
                  <a:schemeClr val="tx1"/>
                </a:solidFill>
                <a:effectLst/>
                <a:latin typeface="Source Sans Pro" panose="020B0503030403020204" pitchFamily="34" charset="0"/>
                <a:ea typeface="Source Sans Pro" panose="020B0503030403020204" pitchFamily="34" charset="0"/>
              </a:rPr>
              <a:t>Quantifies discrete digital read counts aligned  to a particular sequence</a:t>
            </a:r>
          </a:p>
          <a:p>
            <a:pPr lvl="1"/>
            <a:r>
              <a:rPr lang="en-US" b="1" dirty="0">
                <a:solidFill>
                  <a:schemeClr val="tx1"/>
                </a:solidFill>
                <a:latin typeface="Source Sans Pro" panose="020B0503030403020204" pitchFamily="34" charset="0"/>
                <a:ea typeface="Source Sans Pro" panose="020B0503030403020204" pitchFamily="34" charset="0"/>
              </a:rPr>
              <a:t>Can find gene fusion, alternative splicing events, and novel genes</a:t>
            </a:r>
            <a:endParaRPr lang="en-US" b="1" i="0" dirty="0">
              <a:solidFill>
                <a:schemeClr val="tx1"/>
              </a:solidFill>
              <a:effectLst/>
              <a:latin typeface="Source Sans Pro" panose="020B0503030403020204" pitchFamily="34" charset="0"/>
              <a:ea typeface="Source Sans Pro" panose="020B0503030403020204" pitchFamily="34" charset="0"/>
            </a:endParaRPr>
          </a:p>
          <a:p>
            <a:r>
              <a:rPr lang="en-US" b="1" dirty="0">
                <a:solidFill>
                  <a:schemeClr val="tx1"/>
                </a:solidFill>
                <a:latin typeface="Source Sans Pro" panose="020B0503030403020204" pitchFamily="34" charset="0"/>
                <a:ea typeface="Source Sans Pro" panose="020B0503030403020204" pitchFamily="34" charset="0"/>
              </a:rPr>
              <a:t>Microarray </a:t>
            </a:r>
          </a:p>
          <a:p>
            <a:pPr lvl="1"/>
            <a:r>
              <a:rPr lang="en-US" b="1" dirty="0">
                <a:solidFill>
                  <a:schemeClr val="tx1"/>
                </a:solidFill>
                <a:latin typeface="Source Sans Pro" panose="020B0503030403020204" pitchFamily="34" charset="0"/>
                <a:ea typeface="Source Sans Pro" panose="020B0503030403020204" pitchFamily="34" charset="0"/>
              </a:rPr>
              <a:t>O</a:t>
            </a:r>
            <a:r>
              <a:rPr lang="en-US" b="1" i="0" dirty="0">
                <a:solidFill>
                  <a:schemeClr val="tx1"/>
                </a:solidFill>
                <a:effectLst/>
                <a:latin typeface="Source Sans Pro" panose="020B0503030403020204" pitchFamily="34" charset="0"/>
                <a:ea typeface="Source Sans Pro" panose="020B0503030403020204" pitchFamily="34" charset="0"/>
              </a:rPr>
              <a:t>nly profiles predefined transcripts/genes through hybridization on a chip</a:t>
            </a:r>
          </a:p>
          <a:p>
            <a:pPr lvl="1"/>
            <a:r>
              <a:rPr lang="en-US" b="1" i="0" dirty="0">
                <a:solidFill>
                  <a:schemeClr val="tx1"/>
                </a:solidFill>
                <a:effectLst/>
                <a:latin typeface="Source Sans Pro" panose="020B0503030403020204" pitchFamily="34" charset="0"/>
                <a:ea typeface="Source Sans Pro" panose="020B0503030403020204" pitchFamily="34" charset="0"/>
              </a:rPr>
              <a:t>Can’t detect isoforms or structural variations</a:t>
            </a:r>
          </a:p>
          <a:p>
            <a:pPr lvl="1"/>
            <a:r>
              <a:rPr lang="en-US" b="1" dirty="0">
                <a:solidFill>
                  <a:schemeClr val="tx1"/>
                </a:solidFill>
                <a:latin typeface="Source Sans Pro" panose="020B0503030403020204" pitchFamily="34" charset="0"/>
                <a:ea typeface="Source Sans Pro" panose="020B0503030403020204" pitchFamily="34" charset="0"/>
              </a:rPr>
              <a:t>More affordable</a:t>
            </a:r>
          </a:p>
          <a:p>
            <a:pPr lvl="1"/>
            <a:r>
              <a:rPr lang="en-US" b="1" dirty="0">
                <a:solidFill>
                  <a:schemeClr val="tx1"/>
                </a:solidFill>
                <a:latin typeface="Source Sans Pro" panose="020B0503030403020204" pitchFamily="34" charset="0"/>
                <a:ea typeface="Source Sans Pro" panose="020B0503030403020204" pitchFamily="34" charset="0"/>
              </a:rPr>
              <a:t>Not an absolute quantification method, only relative expression levels</a:t>
            </a:r>
            <a:endParaRPr lang="en-US" dirty="0">
              <a:solidFill>
                <a:schemeClr val="tx1"/>
              </a:solidFill>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F7F562D5-2CFC-43BE-9683-2F1F4355D728}"/>
              </a:ext>
            </a:extLst>
          </p:cNvPr>
          <p:cNvPicPr>
            <a:picLocks noChangeAspect="1"/>
          </p:cNvPicPr>
          <p:nvPr/>
        </p:nvPicPr>
        <p:blipFill>
          <a:blip r:embed="rId3"/>
          <a:stretch>
            <a:fillRect/>
          </a:stretch>
        </p:blipFill>
        <p:spPr>
          <a:xfrm>
            <a:off x="5740501" y="226926"/>
            <a:ext cx="6255830" cy="3428928"/>
          </a:xfrm>
          <a:prstGeom prst="rect">
            <a:avLst/>
          </a:prstGeom>
        </p:spPr>
      </p:pic>
      <p:pic>
        <p:nvPicPr>
          <p:cNvPr id="10" name="Picture 9">
            <a:extLst>
              <a:ext uri="{FF2B5EF4-FFF2-40B4-BE49-F238E27FC236}">
                <a16:creationId xmlns:a16="http://schemas.microsoft.com/office/drawing/2014/main" id="{B74FEEE4-58CB-488C-9BEC-99C3DA501F38}"/>
              </a:ext>
            </a:extLst>
          </p:cNvPr>
          <p:cNvPicPr>
            <a:picLocks noChangeAspect="1"/>
          </p:cNvPicPr>
          <p:nvPr/>
        </p:nvPicPr>
        <p:blipFill>
          <a:blip r:embed="rId4"/>
          <a:stretch>
            <a:fillRect/>
          </a:stretch>
        </p:blipFill>
        <p:spPr>
          <a:xfrm>
            <a:off x="6096000" y="4110606"/>
            <a:ext cx="5169066" cy="2747394"/>
          </a:xfrm>
          <a:prstGeom prst="rect">
            <a:avLst/>
          </a:prstGeom>
        </p:spPr>
      </p:pic>
    </p:spTree>
    <p:extLst>
      <p:ext uri="{BB962C8B-B14F-4D97-AF65-F5344CB8AC3E}">
        <p14:creationId xmlns:p14="http://schemas.microsoft.com/office/powerpoint/2010/main" val="409987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0" y="217713"/>
            <a:ext cx="4089125" cy="821208"/>
          </a:xfrm>
        </p:spPr>
        <p:txBody>
          <a:bodyPr>
            <a:normAutofit fontScale="90000"/>
          </a:bodyPr>
          <a:lstStyle/>
          <a:p>
            <a:pPr algn="ctr"/>
            <a:r>
              <a:rPr lang="en-US" sz="2400" dirty="0"/>
              <a:t>PCA by race and subtype (80 samples)</a:t>
            </a:r>
          </a:p>
        </p:txBody>
      </p:sp>
      <p:pic>
        <p:nvPicPr>
          <p:cNvPr id="9" name="Picture 8">
            <a:extLst>
              <a:ext uri="{FF2B5EF4-FFF2-40B4-BE49-F238E27FC236}">
                <a16:creationId xmlns:a16="http://schemas.microsoft.com/office/drawing/2014/main" id="{6BB8A8CD-31BF-4143-8924-9D1EEE58F105}"/>
              </a:ext>
            </a:extLst>
          </p:cNvPr>
          <p:cNvPicPr>
            <a:picLocks noChangeAspect="1"/>
          </p:cNvPicPr>
          <p:nvPr/>
        </p:nvPicPr>
        <p:blipFill rotWithShape="1">
          <a:blip r:embed="rId3"/>
          <a:srcRect b="2283"/>
          <a:stretch/>
        </p:blipFill>
        <p:spPr>
          <a:xfrm>
            <a:off x="244771" y="2593299"/>
            <a:ext cx="5199471" cy="4000499"/>
          </a:xfrm>
          <a:prstGeom prst="rect">
            <a:avLst/>
          </a:prstGeom>
          <a:ln w="25400">
            <a:solidFill>
              <a:schemeClr val="bg1"/>
            </a:solidFill>
          </a:ln>
        </p:spPr>
      </p:pic>
      <p:pic>
        <p:nvPicPr>
          <p:cNvPr id="13" name="Picture 12">
            <a:extLst>
              <a:ext uri="{FF2B5EF4-FFF2-40B4-BE49-F238E27FC236}">
                <a16:creationId xmlns:a16="http://schemas.microsoft.com/office/drawing/2014/main" id="{A37A4F74-78E6-402F-8A75-10DEA1B66E96}"/>
              </a:ext>
            </a:extLst>
          </p:cNvPr>
          <p:cNvPicPr>
            <a:picLocks noChangeAspect="1"/>
          </p:cNvPicPr>
          <p:nvPr/>
        </p:nvPicPr>
        <p:blipFill>
          <a:blip r:embed="rId4"/>
          <a:stretch>
            <a:fillRect/>
          </a:stretch>
        </p:blipFill>
        <p:spPr>
          <a:xfrm>
            <a:off x="5444243" y="2593299"/>
            <a:ext cx="4766558" cy="4008295"/>
          </a:xfrm>
          <a:prstGeom prst="rect">
            <a:avLst/>
          </a:prstGeom>
          <a:ln w="25400">
            <a:solidFill>
              <a:schemeClr val="bg1"/>
            </a:solidFill>
          </a:ln>
        </p:spPr>
      </p:pic>
      <p:pic>
        <p:nvPicPr>
          <p:cNvPr id="15" name="Picture 14">
            <a:extLst>
              <a:ext uri="{FF2B5EF4-FFF2-40B4-BE49-F238E27FC236}">
                <a16:creationId xmlns:a16="http://schemas.microsoft.com/office/drawing/2014/main" id="{F1BEC18A-5AE7-4EF7-8557-A9A0BDC60652}"/>
              </a:ext>
            </a:extLst>
          </p:cNvPr>
          <p:cNvPicPr>
            <a:picLocks noChangeAspect="1"/>
          </p:cNvPicPr>
          <p:nvPr/>
        </p:nvPicPr>
        <p:blipFill>
          <a:blip r:embed="rId5"/>
          <a:stretch>
            <a:fillRect/>
          </a:stretch>
        </p:blipFill>
        <p:spPr>
          <a:xfrm>
            <a:off x="4107311" y="213883"/>
            <a:ext cx="3091362" cy="2337954"/>
          </a:xfrm>
          <a:prstGeom prst="rect">
            <a:avLst/>
          </a:prstGeom>
          <a:ln w="25400">
            <a:solidFill>
              <a:schemeClr val="bg1"/>
            </a:solidFill>
          </a:ln>
        </p:spPr>
      </p:pic>
      <p:pic>
        <p:nvPicPr>
          <p:cNvPr id="17" name="Picture 16">
            <a:extLst>
              <a:ext uri="{FF2B5EF4-FFF2-40B4-BE49-F238E27FC236}">
                <a16:creationId xmlns:a16="http://schemas.microsoft.com/office/drawing/2014/main" id="{6E632B00-A153-4612-A075-F7F3E57BF65F}"/>
              </a:ext>
            </a:extLst>
          </p:cNvPr>
          <p:cNvPicPr>
            <a:picLocks noChangeAspect="1"/>
          </p:cNvPicPr>
          <p:nvPr/>
        </p:nvPicPr>
        <p:blipFill>
          <a:blip r:embed="rId6"/>
          <a:stretch>
            <a:fillRect/>
          </a:stretch>
        </p:blipFill>
        <p:spPr>
          <a:xfrm>
            <a:off x="7627490" y="1033955"/>
            <a:ext cx="3091363" cy="1517882"/>
          </a:xfrm>
          <a:prstGeom prst="rect">
            <a:avLst/>
          </a:prstGeom>
          <a:solidFill>
            <a:schemeClr val="dk1">
              <a:tint val="40000"/>
            </a:schemeClr>
          </a:solidFill>
          <a:ln w="25400">
            <a:solidFill>
              <a:schemeClr val="bg1"/>
            </a:solidFill>
          </a:ln>
        </p:spPr>
      </p:pic>
      <p:sp>
        <p:nvSpPr>
          <p:cNvPr id="8" name="TextBox 7">
            <a:extLst>
              <a:ext uri="{FF2B5EF4-FFF2-40B4-BE49-F238E27FC236}">
                <a16:creationId xmlns:a16="http://schemas.microsoft.com/office/drawing/2014/main" id="{4DC5EF1F-55D8-4274-8761-BF859A0AEEEF}"/>
              </a:ext>
            </a:extLst>
          </p:cNvPr>
          <p:cNvSpPr txBox="1"/>
          <p:nvPr/>
        </p:nvSpPr>
        <p:spPr>
          <a:xfrm>
            <a:off x="7198673" y="68674"/>
            <a:ext cx="8579081" cy="830997"/>
          </a:xfrm>
          <a:prstGeom prst="rect">
            <a:avLst/>
          </a:prstGeom>
          <a:noFill/>
        </p:spPr>
        <p:txBody>
          <a:bodyPr wrap="square">
            <a:spAutoFit/>
          </a:bodyPr>
          <a:lstStyle/>
          <a:p>
            <a:r>
              <a:rPr lang="en-US" sz="1200" dirty="0"/>
              <a:t>pc &lt;- prcomp(d , scale=TRUE, center=TRUE)</a:t>
            </a:r>
          </a:p>
          <a:p>
            <a:r>
              <a:rPr lang="en-US" sz="1200" dirty="0"/>
              <a:t>Cols=function (vec ){cols=rainbow (length (unique (vec )))</a:t>
            </a:r>
          </a:p>
          <a:p>
            <a:r>
              <a:rPr lang="en-US" sz="1200" dirty="0"/>
              <a:t>return (cols[as.numeric (as.factor (vec))])}</a:t>
            </a:r>
          </a:p>
          <a:p>
            <a:r>
              <a:rPr lang="en-US" sz="1200" dirty="0"/>
              <a:t>plot(pc$x[,1:2], col = Cols(labs), pch =19, xlab ="PC1",ylab="PC2")</a:t>
            </a:r>
          </a:p>
        </p:txBody>
      </p:sp>
    </p:spTree>
    <p:extLst>
      <p:ext uri="{BB962C8B-B14F-4D97-AF65-F5344CB8AC3E}">
        <p14:creationId xmlns:p14="http://schemas.microsoft.com/office/powerpoint/2010/main" val="407751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9038-F132-44D0-B2B0-9962165FB65C}"/>
              </a:ext>
            </a:extLst>
          </p:cNvPr>
          <p:cNvSpPr>
            <a:spLocks noGrp="1"/>
          </p:cNvSpPr>
          <p:nvPr>
            <p:ph type="title"/>
          </p:nvPr>
        </p:nvSpPr>
        <p:spPr>
          <a:xfrm>
            <a:off x="0" y="217713"/>
            <a:ext cx="7772400" cy="821208"/>
          </a:xfrm>
        </p:spPr>
        <p:txBody>
          <a:bodyPr>
            <a:normAutofit/>
          </a:bodyPr>
          <a:lstStyle/>
          <a:p>
            <a:pPr algn="ctr"/>
            <a:r>
              <a:rPr lang="en-US" sz="2400" dirty="0"/>
              <a:t>Differential expression in R</a:t>
            </a:r>
          </a:p>
        </p:txBody>
      </p:sp>
      <p:sp>
        <p:nvSpPr>
          <p:cNvPr id="10" name="TextBox 9">
            <a:extLst>
              <a:ext uri="{FF2B5EF4-FFF2-40B4-BE49-F238E27FC236}">
                <a16:creationId xmlns:a16="http://schemas.microsoft.com/office/drawing/2014/main" id="{47F9F90A-200E-485F-AF59-317C2E0E3358}"/>
              </a:ext>
            </a:extLst>
          </p:cNvPr>
          <p:cNvSpPr txBox="1"/>
          <p:nvPr/>
        </p:nvSpPr>
        <p:spPr>
          <a:xfrm>
            <a:off x="830179" y="1038921"/>
            <a:ext cx="10921554" cy="5078313"/>
          </a:xfrm>
          <a:prstGeom prst="rect">
            <a:avLst/>
          </a:prstGeom>
          <a:noFill/>
        </p:spPr>
        <p:txBody>
          <a:bodyPr wrap="square">
            <a:spAutoFit/>
          </a:bodyPr>
          <a:lstStyle/>
          <a:p>
            <a:r>
              <a:rPr lang="en-US" dirty="0"/>
              <a:t>Limma, DESeq and edgeR are three methods and R packages for analyzing quantitative readouts from high-throughput experiments such as RNA-seq</a:t>
            </a:r>
          </a:p>
          <a:p>
            <a:endParaRPr lang="en-US" dirty="0"/>
          </a:p>
          <a:p>
            <a:r>
              <a:rPr lang="en-US" dirty="0"/>
              <a:t>Methods used to analyze array-based data assume a normally distributed, continuous response variable. </a:t>
            </a:r>
          </a:p>
          <a:p>
            <a:endParaRPr lang="en-US" dirty="0"/>
          </a:p>
          <a:p>
            <a:r>
              <a:rPr lang="en-US" dirty="0"/>
              <a:t>However, response variables for digital methods like RNA-seq are discrete counts. Thus, both DESeq and edgeR transformation methods are based on the negative binomial distribution whereas Limma uses a linear model.</a:t>
            </a:r>
          </a:p>
          <a:p>
            <a:endParaRPr lang="en-US" dirty="0"/>
          </a:p>
          <a:p>
            <a:r>
              <a:rPr lang="en-US" dirty="0"/>
              <a:t>DESeq and EdgeR assume that no genes are differentially expressed. DESeq uses a "geometric" </a:t>
            </a:r>
            <a:r>
              <a:rPr lang="en-US" dirty="0" err="1"/>
              <a:t>normalisation</a:t>
            </a:r>
            <a:r>
              <a:rPr lang="en-US" dirty="0"/>
              <a:t> strategy, whereas EdgeR is a weighted mean of log ratios-based method. Both </a:t>
            </a:r>
            <a:r>
              <a:rPr lang="en-US" dirty="0" err="1"/>
              <a:t>normalise</a:t>
            </a:r>
            <a:r>
              <a:rPr lang="en-US" dirty="0"/>
              <a:t> data initially via the calculation of size / </a:t>
            </a:r>
            <a:r>
              <a:rPr lang="en-US" dirty="0" err="1"/>
              <a:t>normalisation</a:t>
            </a:r>
            <a:r>
              <a:rPr lang="en-US" dirty="0"/>
              <a:t> factors.</a:t>
            </a:r>
          </a:p>
          <a:p>
            <a:endParaRPr lang="en-US" dirty="0"/>
          </a:p>
          <a:p>
            <a:r>
              <a:rPr lang="en-US" dirty="0"/>
              <a:t>Limma /is different in that it </a:t>
            </a:r>
            <a:r>
              <a:rPr lang="en-US" dirty="0" err="1"/>
              <a:t>normalises</a:t>
            </a:r>
            <a:r>
              <a:rPr lang="en-US" dirty="0"/>
              <a:t> via the very successful (for microarrays) quantile </a:t>
            </a:r>
            <a:r>
              <a:rPr lang="en-US" dirty="0" err="1"/>
              <a:t>nomalisation</a:t>
            </a:r>
            <a:r>
              <a:rPr lang="en-US" dirty="0"/>
              <a:t>, where an attempt is made to match gene count distributions across samples in your dataset. It can somewhat loosely be viewed as scaling each sample's values to be between the min and max values (across all samples). Thus, the final distributions will be similar.</a:t>
            </a:r>
          </a:p>
        </p:txBody>
      </p:sp>
    </p:spTree>
    <p:extLst>
      <p:ext uri="{BB962C8B-B14F-4D97-AF65-F5344CB8AC3E}">
        <p14:creationId xmlns:p14="http://schemas.microsoft.com/office/powerpoint/2010/main" val="3873472805"/>
      </p:ext>
    </p:extLst>
  </p:cSld>
  <p:clrMapOvr>
    <a:masterClrMapping/>
  </p:clrMapOvr>
</p:sld>
</file>

<file path=ppt/theme/theme1.xml><?xml version="1.0" encoding="utf-8"?>
<a:theme xmlns:a="http://schemas.openxmlformats.org/drawingml/2006/main" name="Slic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11079</TotalTime>
  <Words>1994</Words>
  <Application>Microsoft Office PowerPoint</Application>
  <PresentationFormat>Widescreen</PresentationFormat>
  <Paragraphs>243</Paragraphs>
  <Slides>17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Courier New</vt:lpstr>
      <vt:lpstr>Roboto</vt:lpstr>
      <vt:lpstr>Source Sans Pro</vt:lpstr>
      <vt:lpstr>Times New Roman</vt:lpstr>
      <vt:lpstr>Wingdings 3</vt:lpstr>
      <vt:lpstr>Slice</vt:lpstr>
      <vt:lpstr>Comparative Gene Expression Analysis of African and European-ancestry women by subtype</vt:lpstr>
      <vt:lpstr>Breast Cancer Subtypes</vt:lpstr>
      <vt:lpstr>BC Disparities by race and subtype</vt:lpstr>
      <vt:lpstr>major genes that various investigators found to be differentially expressed in AA women with BC. Compared to EA</vt:lpstr>
      <vt:lpstr>BRCA TCGA Project (1215 samples, 19,947 7genes)  </vt:lpstr>
      <vt:lpstr>Dataset </vt:lpstr>
      <vt:lpstr>RNAseq vs. microarray</vt:lpstr>
      <vt:lpstr>PCA by race and subtype (80 samples)</vt:lpstr>
      <vt:lpstr>Differential expression in R</vt:lpstr>
      <vt:lpstr>Normalization in Deseq</vt:lpstr>
      <vt:lpstr>DE by Race</vt:lpstr>
      <vt:lpstr>DE Clustering by Race</vt:lpstr>
      <vt:lpstr>DE Heatmap by Race</vt:lpstr>
      <vt:lpstr>Significant Genes from DE</vt:lpstr>
      <vt:lpstr>Possible biomarkers to differentiate race by subtype:   CRYBB2,  S100G, AND FAM3A</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Sandoval, Lorena (NIH/NCI) [F]</dc:creator>
  <cp:lastModifiedBy>Sandoval, Lorena (NIH/NCI) [F]</cp:lastModifiedBy>
  <cp:revision>115</cp:revision>
  <dcterms:created xsi:type="dcterms:W3CDTF">2022-04-26T17:29:18Z</dcterms:created>
  <dcterms:modified xsi:type="dcterms:W3CDTF">2022-05-04T13:29:47Z</dcterms:modified>
</cp:coreProperties>
</file>