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2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4233" autoAdjust="0"/>
  </p:normalViewPr>
  <p:slideViewPr>
    <p:cSldViewPr snapToGrid="0" showGuides="1">
      <p:cViewPr varScale="1">
        <p:scale>
          <a:sx n="58" d="100"/>
          <a:sy n="58" d="100"/>
        </p:scale>
        <p:origin x="96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4341D-2812-4FEE-B9AB-3ABE43303AD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492A-E5D6-4574-A9D2-9F7F91AA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0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report to congress 2020</a:t>
            </a:r>
          </a:p>
          <a:p>
            <a:r>
              <a:rPr lang="en-US" dirty="0"/>
              <a:t>https://aspe.hhs.gov/sites/default/files/private/aspe-files/263451/2020-drug-pricing-report-congress-final.pdf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492A-E5D6-4574-A9D2-9F7F91AA04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http://www.i-mak.org/wp-content/uploads/2018/10/I-MAK-Lantus-Report-2018-10-30F.pdf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492A-E5D6-4574-A9D2-9F7F91AA04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01820"/>
                </a:solidFill>
                <a:effectLst/>
                <a:latin typeface="Avenir Next"/>
              </a:rPr>
              <a:t>https://www.consumerfinance.gov/ask-cfpb/what-is-a-surprise-medical-bill-and-what-should-i-know-about-the-no-surprises-act-en-2123/</a:t>
            </a:r>
          </a:p>
          <a:p>
            <a:pPr algn="l"/>
            <a:r>
              <a:rPr lang="en-US" b="1" i="0" dirty="0">
                <a:solidFill>
                  <a:srgbClr val="101820"/>
                </a:solidFill>
                <a:effectLst/>
                <a:latin typeface="Avenir Next"/>
              </a:rPr>
              <a:t>How does the No Surprises Act protect me?</a:t>
            </a:r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  <a:p>
            <a:pPr algn="l"/>
            <a:r>
              <a:rPr lang="en-US" b="0" i="0" dirty="0">
                <a:solidFill>
                  <a:srgbClr val="101820"/>
                </a:solidFill>
                <a:effectLst/>
                <a:latin typeface="Avenir Next"/>
              </a:rPr>
              <a:t>Effective January 1, 2022, the No Surprises Act (NSA) protects you from surprise billing if you have a group health plan or group or individual health insurance coverage, and bans: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01820"/>
                </a:solidFill>
                <a:effectLst/>
                <a:latin typeface="Avenir Next"/>
              </a:rPr>
              <a:t>Surprise bills for emergency services from an out-of-network provider or facility and without prior authorization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01820"/>
                </a:solidFill>
                <a:effectLst/>
                <a:latin typeface="Avenir Next"/>
              </a:rPr>
              <a:t>Out-of-network cost-sharing, like out-of-network coinsurance or copayments, for all emergency and some non-emergency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01820"/>
                </a:solidFill>
                <a:effectLst/>
                <a:latin typeface="Avenir Next"/>
              </a:rPr>
              <a:t>Out-of-network charges and balance bills for supplemental care, like radiology or anesthesiology, by out-of-network providers that work at an in-network facility</a:t>
            </a:r>
          </a:p>
          <a:p>
            <a:pPr algn="l"/>
            <a:r>
              <a:rPr lang="en-US" b="0" i="0" dirty="0">
                <a:solidFill>
                  <a:srgbClr val="101820"/>
                </a:solidFill>
                <a:effectLst/>
                <a:latin typeface="Avenir Next"/>
              </a:rPr>
              <a:t>The No Surprises Ac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492A-E5D6-4574-A9D2-9F7F91AA0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 LT W05 85 Heavy"/>
              </a:rPr>
              <a:t>Diabetes by race/ethnicity 2018-2019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 LT W05 85 Heavy"/>
              </a:rPr>
              <a:t> CDC https://www.cdc.gov/diabetes/data/statistics-report/diagnosed-diabetes.html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757575"/>
                </a:solidFill>
                <a:effectLst/>
                <a:latin typeface="Helvetica Neue"/>
              </a:rPr>
              <a:t>14.5% of American Indians/Alaskan Natives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57575"/>
                </a:solidFill>
                <a:effectLst/>
                <a:latin typeface="Helvetica Neue"/>
              </a:rPr>
              <a:t>12.1% of non-Hispanic blacks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57575"/>
                </a:solidFill>
                <a:effectLst/>
                <a:latin typeface="Helvetica Neue"/>
              </a:rPr>
              <a:t>11.8% of Hispanics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57575"/>
                </a:solidFill>
                <a:effectLst/>
                <a:latin typeface="Helvetica Neue"/>
              </a:rPr>
              <a:t>9.5% of Asian Americans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57575"/>
                </a:solidFill>
                <a:effectLst/>
                <a:latin typeface="Helvetica Neue"/>
              </a:rPr>
              <a:t>7.4% of non-Hispanic whites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492A-E5D6-4574-A9D2-9F7F91AA04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615E-8AFD-AAE6-3F73-E8F540F9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56AC4-D9CB-888E-05B7-7BBF7B65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BBE4-9F69-E248-2D4A-7A325F30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477A-B495-A4E5-8A58-82E21646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CDB5-C1B1-099D-EDEF-8BE19014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54B-5A27-2F60-9368-97881C79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6D059-BA2E-6662-F4C7-02C4D073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FC98-DA84-AE00-0552-3D9F4E6C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1154-C3F1-4189-719C-B398FE44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D97D-5F13-0EB5-8798-241DCD39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30CD5-9A65-2865-A87E-6013F3B9E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5E31E-1F8F-05A1-B4BF-16E99122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934EB-01B0-C79C-821C-BA3E7D72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BAA5-0146-37D1-8399-43A5E256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164B-257E-5109-E7EF-45A1727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E40D-F850-C29B-85A9-C9CE99CE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D3CC-79A7-841D-FBBA-08C98225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9BFD-FF0D-3E1C-2105-5C17C3A8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3EE1-1B1B-CE36-E9D5-0939092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B7CC-4F77-A66B-4298-E9042416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C73E-6C9F-B832-182D-57D43C3A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C568-2F83-1AD3-105B-35D7881F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77C0-E03D-117F-7141-E8AEC0A7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CB9A-53F9-7ACC-3752-9B01B38D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E7DE-1565-501A-5ECD-F901D179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D716-C8C9-A7EC-5629-AFE45483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BAB3-070E-FB3F-D613-D7BDB7AAA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DB383-8BE5-E192-B024-11D5C29A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5AF6-8413-0733-97A9-86A77C86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FD95E-02E0-069B-3ADC-8BBDB90F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1D39B-9655-DFEC-0F1C-A4F94CCC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7D91-9F24-3E62-40DB-BE0F2A1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8698F-84EA-809A-CF1C-567CF991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AA1E7-63AF-C70F-7318-D3CD0C2B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E1177-7862-99DE-04A7-DAC468636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0CF58-85D8-4E75-F163-DCC211BE7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1991-DCCF-0C98-9A33-F5F23569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B1EF8-CDBA-E139-447B-77C41EB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9D559-2DF8-5085-0215-08D3453D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1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3703-BFD2-336E-0610-D7F44D66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0751C-0618-538B-0B67-CDAFE2B7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FA3E6-2D84-6C95-709A-6F430DBA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46DFB-FB3C-9344-38F6-1AE17101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BEC05-9B90-AB42-F210-2788B4C9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C48FF-35EA-B3D3-86AB-0E9C5661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EA41F-F484-76CB-E813-B2C15BA3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3E81-1C66-543A-961F-00F166F9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E5D7-A1A6-695B-27AF-DBDB09CE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FB7E2-1542-B6DC-67E7-7E2339EC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228C9-8B52-C058-AB46-E40CE35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C3137-3A66-55D0-D7E4-BD6DD0FC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E36C4-C961-E904-1DC1-97B4F018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0E93-C03E-18BF-F780-0FBE9A6F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344D3-6DD5-BD37-82D8-CB065BE9A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BC4B9-A52A-B3BF-61A4-500EA7803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19FC1-31FE-B4DE-EF14-0B9055A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A0AF-60E4-3F25-C34F-3F682187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1A9B3-D9D7-0249-64AA-636F2058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3C2F6-6DDA-5133-4C58-4BC46F26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E897-C472-B0CD-8E4F-A4D1FAB2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0062-4BE6-F4B3-5D45-39C5CC74D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2768-CA64-4BBC-B324-03DB5F1EE20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C338-30C2-4DBC-CD88-C706A6BED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65EF-45E5-8593-CDF8-CEA7FC570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13277-9185-4542-8202-AADCBE26A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monwealthfund.org/publications/issue-briefs/2023/jan/us-health-care-global-perspective-2022#:~:text=In%202021%2C%20the%20U.S.%20spent,higher%20than%20in%20South%20Korea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onwealthfund.org/blog/2022/inflation-reduction-act-milestone-achievement-lowering-americans-health-care-cos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6A29-151E-F58D-A95B-B8DDECD36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Tracking healthcare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308E3-7D23-8B34-05BE-679333D0B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Lorena Sandoval</a:t>
            </a:r>
          </a:p>
        </p:txBody>
      </p:sp>
    </p:spTree>
    <p:extLst>
      <p:ext uri="{BB962C8B-B14F-4D97-AF65-F5344CB8AC3E}">
        <p14:creationId xmlns:p14="http://schemas.microsoft.com/office/powerpoint/2010/main" val="296973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F284-458A-35D0-67A4-08E2B73A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9" y="270426"/>
            <a:ext cx="12073391" cy="1325563"/>
          </a:xfrm>
        </p:spPr>
        <p:txBody>
          <a:bodyPr/>
          <a:lstStyle/>
          <a:p>
            <a:r>
              <a:rPr lang="en-US" b="1" dirty="0"/>
              <a:t>Healthcare Spending has outpaced economic growth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9D08A1-A87A-5655-9338-B05059D4B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19" y="1595990"/>
            <a:ext cx="6166617" cy="322725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94BDC-30AD-BCE3-7150-4918CFA74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03" y="1563451"/>
            <a:ext cx="6341103" cy="3259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3D74A9-AB34-F61B-CF87-523998DA0FE2}"/>
              </a:ext>
            </a:extLst>
          </p:cNvPr>
          <p:cNvSpPr txBox="1"/>
          <p:nvPr/>
        </p:nvSpPr>
        <p:spPr>
          <a:xfrm>
            <a:off x="791112" y="5531511"/>
            <a:ext cx="10609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>
                <a:hlinkClick r:id="rId4"/>
              </a:rPr>
              <a:t>Munira</a:t>
            </a:r>
            <a:r>
              <a:rPr lang="en-US" sz="1000" dirty="0">
                <a:hlinkClick r:id="rId4"/>
              </a:rPr>
              <a:t> Z. Gunja, Evan D. </a:t>
            </a:r>
            <a:r>
              <a:rPr lang="en-US" sz="1000" dirty="0" err="1">
                <a:hlinkClick r:id="rId4"/>
              </a:rPr>
              <a:t>Gumas</a:t>
            </a:r>
            <a:r>
              <a:rPr lang="en-US" sz="1000" dirty="0">
                <a:hlinkClick r:id="rId4"/>
              </a:rPr>
              <a:t>, and Reginald D. Williams II, U.S. Health Care from a Global Perspective, 2022: Accelerating Spending, </a:t>
            </a:r>
          </a:p>
          <a:p>
            <a:r>
              <a:rPr lang="en-US" sz="1000" dirty="0">
                <a:hlinkClick r:id="rId4"/>
              </a:rPr>
              <a:t>Worsening Outcomes (Commonwealth Fund, Jan. 2023). </a:t>
            </a:r>
            <a:endParaRPr lang="en-US" sz="1000" dirty="0"/>
          </a:p>
          <a:p>
            <a:r>
              <a:rPr lang="en-US" sz="1000" dirty="0"/>
              <a:t>OECD = </a:t>
            </a:r>
            <a:r>
              <a:rPr lang="en-US" sz="1000" dirty="0" err="1"/>
              <a:t>Organisation</a:t>
            </a:r>
            <a:r>
              <a:rPr lang="en-US" sz="1000" dirty="0"/>
              <a:t> for Economic Co-operation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427542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D3D74A9-AB34-F61B-CF87-523998DA0FE2}"/>
              </a:ext>
            </a:extLst>
          </p:cNvPr>
          <p:cNvSpPr txBox="1"/>
          <p:nvPr/>
        </p:nvSpPr>
        <p:spPr>
          <a:xfrm>
            <a:off x="5678997" y="6137919"/>
            <a:ext cx="708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https://www.rand.org/blog/rand-review/2021/01/the-astronomical-price-of-insulin-hurts-american-families.html</a:t>
            </a:r>
          </a:p>
          <a:p>
            <a:r>
              <a:rPr lang="en-US" sz="1000" dirty="0"/>
              <a:t>OECD = </a:t>
            </a:r>
            <a:r>
              <a:rPr lang="en-US" sz="1000" dirty="0" err="1"/>
              <a:t>Organisation</a:t>
            </a:r>
            <a:r>
              <a:rPr lang="en-US" sz="1000" dirty="0"/>
              <a:t> for Economic Co-operation and Development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58A03A-CD9C-651C-334E-2DF59B96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Insulin costs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9FA44-CCA2-BB4D-12B5-4AC44B8A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1822" cy="238061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B1B1B"/>
                </a:solidFill>
                <a:latin typeface="Source Sans Pro Web"/>
              </a:rPr>
              <a:t>A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Source Sans Pro Web"/>
              </a:rPr>
              <a:t>verage gross manufacturer price for a standard unit of insulin in 2018 was $98.70 in the U.S., compared with $8.81 in 32 OECD countries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4AAB2-7C6E-0326-E8D8-1640F2BE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47216" cy="44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1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A4A0-53F7-C08E-D85A-AC64A68D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C1C"/>
                </a:solidFill>
                <a:effectLst/>
                <a:latin typeface="circular"/>
              </a:rPr>
              <a:t>Patent abuse is driving up drug prices</a:t>
            </a:r>
            <a:br>
              <a:rPr lang="en-US" b="0" i="0" dirty="0">
                <a:solidFill>
                  <a:srgbClr val="1C1C1C"/>
                </a:solidFill>
                <a:effectLst/>
                <a:latin typeface="circular"/>
              </a:rPr>
            </a:br>
            <a:r>
              <a:rPr lang="en-US" b="0" i="0" dirty="0">
                <a:solidFill>
                  <a:srgbClr val="1C1C1C"/>
                </a:solidFill>
                <a:effectLst/>
                <a:latin typeface="circular"/>
              </a:rPr>
              <a:t>- Lantus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439C-9931-896D-FC69-05B99A02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law provides 20 years of patent exclusivity </a:t>
            </a:r>
          </a:p>
          <a:p>
            <a:r>
              <a:rPr lang="en-US" dirty="0"/>
              <a:t>70 secondary patent applications in the U.S.</a:t>
            </a:r>
          </a:p>
          <a:p>
            <a:r>
              <a:rPr lang="en-US" b="0" i="0" dirty="0">
                <a:solidFill>
                  <a:srgbClr val="1C1C1C"/>
                </a:solidFill>
                <a:effectLst/>
                <a:latin typeface="baskerville-etext"/>
              </a:rPr>
              <a:t>Gives Sanofi monopoly protection for up to 37 more years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D2B3C-25F7-0EBE-A12A-55A4579A5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13" y="3429000"/>
            <a:ext cx="802504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B6CE-F0F3-0501-9F4E-2FFBD020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and Recent policy patchwork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D8D4-36A0-8814-613D-01D4C5D9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Obamacare</a:t>
            </a:r>
          </a:p>
          <a:p>
            <a:pPr lvl="2"/>
            <a:r>
              <a:rPr lang="en-US" dirty="0"/>
              <a:t> To ensure that pharmaceutical companies would be on board, HHS was not given the ability to negotiate drug prices on behalf of public players</a:t>
            </a:r>
          </a:p>
          <a:p>
            <a:r>
              <a:rPr lang="en-US" dirty="0"/>
              <a:t>No Surprises Act (NSA)</a:t>
            </a:r>
          </a:p>
          <a:p>
            <a:pPr lvl="2"/>
            <a:r>
              <a:rPr lang="en-US" dirty="0"/>
              <a:t>Protects consumers from </a:t>
            </a:r>
            <a:r>
              <a:rPr lang="en-US" b="0" i="0" dirty="0">
                <a:solidFill>
                  <a:srgbClr val="101820"/>
                </a:solidFill>
                <a:effectLst/>
                <a:latin typeface="Avenir Next"/>
              </a:rPr>
              <a:t>out-of-network billing for emergency and out-of-network supplemental care (i.e. anesthesiology)</a:t>
            </a:r>
            <a:endParaRPr lang="en-US" dirty="0"/>
          </a:p>
          <a:p>
            <a:r>
              <a:rPr lang="en-US" dirty="0"/>
              <a:t>Inflation Reduction Act  </a:t>
            </a:r>
          </a:p>
          <a:p>
            <a:pPr lvl="2"/>
            <a:r>
              <a:rPr lang="en-US" dirty="0">
                <a:hlinkClick r:id="rId3"/>
              </a:rPr>
              <a:t>government was prohibited from directly negotiating</a:t>
            </a:r>
            <a:r>
              <a:rPr lang="en-US" dirty="0"/>
              <a:t> drug prices in Medicare Part D, the prescription drug coverage program </a:t>
            </a:r>
          </a:p>
          <a:p>
            <a:pPr lvl="2"/>
            <a:r>
              <a:rPr lang="en-US" dirty="0"/>
              <a:t>caps out-of-pocket monthly cost for covered insulin products</a:t>
            </a:r>
          </a:p>
        </p:txBody>
      </p:sp>
    </p:spTree>
    <p:extLst>
      <p:ext uri="{BB962C8B-B14F-4D97-AF65-F5344CB8AC3E}">
        <p14:creationId xmlns:p14="http://schemas.microsoft.com/office/powerpoint/2010/main" val="170843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C7-49EC-1DD7-710B-41B37069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Why does this matter?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B01B57-BAA1-4E4B-B2AA-A448EA2F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5342" y="2195512"/>
            <a:ext cx="5721292" cy="29462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E91E-6523-B99B-35F8-0274D2B0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63237" cy="38115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Higher rates of uninsured/underinsured among minorities causes insulin rationing and increased mortality rates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3E73746-AE79-7C4A-9487-8CCCCED3DBB4}"/>
              </a:ext>
            </a:extLst>
          </p:cNvPr>
          <p:cNvSpPr txBox="1">
            <a:spLocks/>
          </p:cNvSpPr>
          <p:nvPr/>
        </p:nvSpPr>
        <p:spPr>
          <a:xfrm>
            <a:off x="6332160" y="1338349"/>
            <a:ext cx="5859839" cy="85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Age-adjusted prevalence of diagnosed diabetes mellitus in the US by race/ethnicity in adults ≥20 years of age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87AF959-EF9C-C9A4-F76B-68913CE7C76C}"/>
              </a:ext>
            </a:extLst>
          </p:cNvPr>
          <p:cNvSpPr txBox="1">
            <a:spLocks/>
          </p:cNvSpPr>
          <p:nvPr/>
        </p:nvSpPr>
        <p:spPr>
          <a:xfrm>
            <a:off x="6332161" y="5141806"/>
            <a:ext cx="5721293" cy="37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http://www.cdc.gov/diabetes/pubs/pdf/ndfs_2011.pdf</a:t>
            </a:r>
          </a:p>
        </p:txBody>
      </p:sp>
    </p:spTree>
    <p:extLst>
      <p:ext uri="{BB962C8B-B14F-4D97-AF65-F5344CB8AC3E}">
        <p14:creationId xmlns:p14="http://schemas.microsoft.com/office/powerpoint/2010/main" val="13952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522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Avenir Next</vt:lpstr>
      <vt:lpstr>baskerville-etext</vt:lpstr>
      <vt:lpstr>Calibri</vt:lpstr>
      <vt:lpstr>Calibri Light</vt:lpstr>
      <vt:lpstr>circular</vt:lpstr>
      <vt:lpstr>Helvetica Neue</vt:lpstr>
      <vt:lpstr>Helvetica Neue LT W05 85 Heavy</vt:lpstr>
      <vt:lpstr>Source Sans Pro Web</vt:lpstr>
      <vt:lpstr>Office Theme</vt:lpstr>
      <vt:lpstr>Tracking healthcare costs</vt:lpstr>
      <vt:lpstr>Healthcare Spending has outpaced economic growth</vt:lpstr>
      <vt:lpstr>Insulin costs</vt:lpstr>
      <vt:lpstr>Patent abuse is driving up drug prices - Lantus</vt:lpstr>
      <vt:lpstr>Previous and Recent policy patchwork</vt:lpstr>
      <vt:lpstr>Why does this matter?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healthcare costs</dc:title>
  <dc:creator>Sandoval, Lorena (NIH/NCI) [F]</dc:creator>
  <cp:lastModifiedBy>Sandoval, Lorena (NIH/NCI) [F]</cp:lastModifiedBy>
  <cp:revision>9</cp:revision>
  <dcterms:created xsi:type="dcterms:W3CDTF">2023-05-18T20:19:55Z</dcterms:created>
  <dcterms:modified xsi:type="dcterms:W3CDTF">2023-05-24T14:23:48Z</dcterms:modified>
</cp:coreProperties>
</file>