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9" r:id="rId5"/>
    <p:sldId id="268" r:id="rId6"/>
    <p:sldId id="267" r:id="rId7"/>
    <p:sldId id="265" r:id="rId8"/>
    <p:sldId id="273" r:id="rId9"/>
    <p:sldId id="274" r:id="rId10"/>
    <p:sldId id="263" r:id="rId11"/>
    <p:sldId id="27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249"/>
    <a:srgbClr val="010714"/>
    <a:srgbClr val="3175FE"/>
    <a:srgbClr val="6A828C"/>
    <a:srgbClr val="293025"/>
    <a:srgbClr val="4F585B"/>
    <a:srgbClr val="F43D8F"/>
    <a:srgbClr val="293438"/>
    <a:srgbClr val="88C7F2"/>
    <a:srgbClr val="000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35BA1-818F-4D2F-9828-6B347306CBF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2A55A8B-4DE4-41C4-B1EB-3CC4C759820D}">
      <dgm:prSet phldrT="[Text]"/>
      <dgm:spPr>
        <a:solidFill>
          <a:schemeClr val="tx1"/>
        </a:solidFill>
      </dgm:spPr>
      <dgm:t>
        <a:bodyPr/>
        <a:lstStyle/>
        <a:p>
          <a:pPr algn="l"/>
          <a:r>
            <a:rPr lang="en-US" b="1" dirty="0">
              <a:solidFill>
                <a:schemeClr val="bg1"/>
              </a:solidFill>
            </a:rPr>
            <a:t>Data Storage: Merged Data (MySQL), Dumped as CSV file and Uploaded AWS-</a:t>
          </a:r>
          <a:r>
            <a:rPr lang="en-US" b="1" dirty="0" err="1">
              <a:solidFill>
                <a:schemeClr val="bg1"/>
              </a:solidFill>
            </a:rPr>
            <a:t>Sagemaker</a:t>
          </a:r>
          <a:r>
            <a:rPr lang="en-US" b="1" dirty="0">
              <a:solidFill>
                <a:schemeClr val="bg1"/>
              </a:solidFill>
            </a:rPr>
            <a:t> and </a:t>
          </a:r>
          <a:r>
            <a:rPr lang="en-US" b="1" dirty="0" err="1">
              <a:solidFill>
                <a:schemeClr val="bg1"/>
              </a:solidFill>
            </a:rPr>
            <a:t>Databricks</a:t>
          </a:r>
          <a:endParaRPr lang="en-US" b="1" dirty="0"/>
        </a:p>
      </dgm:t>
    </dgm:pt>
    <dgm:pt modelId="{C193F4CF-66B2-4652-885E-E464ECBA3711}" type="parTrans" cxnId="{A2B7CD09-85BE-4C97-9FEC-E48C9C6B0293}">
      <dgm:prSet/>
      <dgm:spPr/>
      <dgm:t>
        <a:bodyPr/>
        <a:lstStyle/>
        <a:p>
          <a:endParaRPr lang="en-US"/>
        </a:p>
      </dgm:t>
    </dgm:pt>
    <dgm:pt modelId="{2179213E-7CDA-4790-A7BB-07F722C91E96}" type="sibTrans" cxnId="{A2B7CD09-85BE-4C97-9FEC-E48C9C6B0293}">
      <dgm:prSet/>
      <dgm:spPr/>
      <dgm:t>
        <a:bodyPr/>
        <a:lstStyle/>
        <a:p>
          <a:endParaRPr lang="en-US"/>
        </a:p>
      </dgm:t>
    </dgm:pt>
    <dgm:pt modelId="{515F73B2-6C50-4DE9-B959-57F7A50136F0}">
      <dgm:prSet/>
      <dgm:spPr>
        <a:solidFill>
          <a:schemeClr val="tx1"/>
        </a:solidFill>
      </dgm:spPr>
      <dgm:t>
        <a:bodyPr/>
        <a:lstStyle/>
        <a:p>
          <a:pPr algn="l"/>
          <a:r>
            <a:rPr lang="en-US" b="1" dirty="0">
              <a:solidFill>
                <a:schemeClr val="bg1"/>
              </a:solidFill>
            </a:rPr>
            <a:t>Data Visualization: </a:t>
          </a:r>
          <a:r>
            <a:rPr lang="en-US" b="1" dirty="0" err="1">
              <a:solidFill>
                <a:schemeClr val="bg1"/>
              </a:solidFill>
            </a:rPr>
            <a:t>PySpark</a:t>
          </a:r>
          <a:r>
            <a:rPr lang="en-US" b="1" dirty="0">
              <a:solidFill>
                <a:schemeClr val="bg1"/>
              </a:solidFill>
            </a:rPr>
            <a:t> on </a:t>
          </a:r>
          <a:r>
            <a:rPr lang="en-US" b="1" dirty="0" err="1">
              <a:solidFill>
                <a:schemeClr val="bg1"/>
              </a:solidFill>
            </a:rPr>
            <a:t>Databricks</a:t>
          </a:r>
          <a:endParaRPr lang="en-US" b="1" dirty="0">
            <a:solidFill>
              <a:schemeClr val="bg1"/>
            </a:solidFill>
          </a:endParaRPr>
        </a:p>
      </dgm:t>
    </dgm:pt>
    <dgm:pt modelId="{A8BAAF61-2FEC-429D-A754-7A913776C2FE}" type="parTrans" cxnId="{983247F8-1C11-4A62-BCF8-437247D260F9}">
      <dgm:prSet/>
      <dgm:spPr/>
      <dgm:t>
        <a:bodyPr/>
        <a:lstStyle/>
        <a:p>
          <a:endParaRPr lang="en-US"/>
        </a:p>
      </dgm:t>
    </dgm:pt>
    <dgm:pt modelId="{DC035FD3-CD1D-4AEC-82AC-426F2F19C2C3}" type="sibTrans" cxnId="{983247F8-1C11-4A62-BCF8-437247D260F9}">
      <dgm:prSet/>
      <dgm:spPr/>
      <dgm:t>
        <a:bodyPr/>
        <a:lstStyle/>
        <a:p>
          <a:endParaRPr lang="en-US"/>
        </a:p>
      </dgm:t>
    </dgm:pt>
    <dgm:pt modelId="{EEBACD73-BD0B-47D8-B6E4-000D331110BF}">
      <dgm:prSet/>
      <dgm:spPr>
        <a:solidFill>
          <a:schemeClr val="tx1"/>
        </a:solidFill>
      </dgm:spPr>
      <dgm:t>
        <a:bodyPr/>
        <a:lstStyle/>
        <a:p>
          <a:pPr algn="l"/>
          <a:r>
            <a:rPr lang="en-US" b="1" dirty="0">
              <a:solidFill>
                <a:schemeClr val="bg1"/>
              </a:solidFill>
            </a:rPr>
            <a:t>Machine Learning: Logistic Regression using </a:t>
          </a:r>
          <a:r>
            <a:rPr lang="en-US" b="1" dirty="0" err="1">
              <a:solidFill>
                <a:schemeClr val="bg1"/>
              </a:solidFill>
            </a:rPr>
            <a:t>PySpark</a:t>
          </a:r>
          <a:r>
            <a:rPr lang="en-US" b="1" dirty="0">
              <a:solidFill>
                <a:schemeClr val="bg1"/>
              </a:solidFill>
            </a:rPr>
            <a:t> </a:t>
          </a:r>
        </a:p>
      </dgm:t>
    </dgm:pt>
    <dgm:pt modelId="{4C362046-667E-4D8A-BF06-49BD11400100}" type="parTrans" cxnId="{BE9FF0B4-5311-4F90-895C-0D2B4A62D8F3}">
      <dgm:prSet/>
      <dgm:spPr/>
      <dgm:t>
        <a:bodyPr/>
        <a:lstStyle/>
        <a:p>
          <a:endParaRPr lang="en-US"/>
        </a:p>
      </dgm:t>
    </dgm:pt>
    <dgm:pt modelId="{1FC747D9-68C1-4DC3-BD43-D74474BFD7EB}" type="sibTrans" cxnId="{BE9FF0B4-5311-4F90-895C-0D2B4A62D8F3}">
      <dgm:prSet/>
      <dgm:spPr/>
      <dgm:t>
        <a:bodyPr/>
        <a:lstStyle/>
        <a:p>
          <a:endParaRPr lang="en-US"/>
        </a:p>
      </dgm:t>
    </dgm:pt>
    <dgm:pt modelId="{030C3346-4E23-4B82-89B8-8DA82655FE0A}">
      <dgm:prSet phldrT="[Text]"/>
      <dgm:spPr>
        <a:solidFill>
          <a:schemeClr val="tx1"/>
        </a:solidFill>
      </dgm:spPr>
      <dgm:t>
        <a:bodyPr/>
        <a:lstStyle/>
        <a:p>
          <a:pPr algn="l"/>
          <a:r>
            <a:rPr lang="en-US" b="1" dirty="0"/>
            <a:t>Data: CDC Dataset (2005-2015) </a:t>
          </a:r>
        </a:p>
      </dgm:t>
    </dgm:pt>
    <dgm:pt modelId="{7E91D3D5-60D4-4321-B9E5-5C4F5E62EA93}" type="parTrans" cxnId="{1616EF16-C1CB-4859-8D9F-D49D212168F8}">
      <dgm:prSet/>
      <dgm:spPr/>
      <dgm:t>
        <a:bodyPr/>
        <a:lstStyle/>
        <a:p>
          <a:endParaRPr lang="en-US"/>
        </a:p>
      </dgm:t>
    </dgm:pt>
    <dgm:pt modelId="{A5418931-489B-4B28-821A-AC83F407F79C}" type="sibTrans" cxnId="{1616EF16-C1CB-4859-8D9F-D49D212168F8}">
      <dgm:prSet/>
      <dgm:spPr/>
      <dgm:t>
        <a:bodyPr/>
        <a:lstStyle/>
        <a:p>
          <a:endParaRPr lang="en-US"/>
        </a:p>
      </dgm:t>
    </dgm:pt>
    <dgm:pt modelId="{41B281B3-8DD1-4EB8-9631-BB0F5C645979}" type="pres">
      <dgm:prSet presAssocID="{16A35BA1-818F-4D2F-9828-6B347306CBF5}" presName="linearFlow" presStyleCnt="0">
        <dgm:presLayoutVars>
          <dgm:dir/>
          <dgm:resizeHandles val="exact"/>
        </dgm:presLayoutVars>
      </dgm:prSet>
      <dgm:spPr/>
    </dgm:pt>
    <dgm:pt modelId="{7040BAAD-C20F-478B-8222-FF947596A1FC}" type="pres">
      <dgm:prSet presAssocID="{030C3346-4E23-4B82-89B8-8DA82655FE0A}" presName="composite" presStyleCnt="0"/>
      <dgm:spPr/>
    </dgm:pt>
    <dgm:pt modelId="{A7686DCD-31ED-4388-A52B-E8BE196084B7}" type="pres">
      <dgm:prSet presAssocID="{030C3346-4E23-4B82-89B8-8DA82655FE0A}" presName="imgShp" presStyleLbl="fgImgPlace1" presStyleIdx="0" presStyleCnt="4"/>
      <dgm:spPr>
        <a:solidFill>
          <a:schemeClr val="bg1"/>
        </a:solidFill>
        <a:ln>
          <a:solidFill>
            <a:schemeClr val="tx1"/>
          </a:solidFill>
        </a:ln>
      </dgm:spPr>
    </dgm:pt>
    <dgm:pt modelId="{12AA30D3-90ED-461D-A2DC-270BFECFB4B9}" type="pres">
      <dgm:prSet presAssocID="{030C3346-4E23-4B82-89B8-8DA82655FE0A}" presName="txShp" presStyleLbl="node1" presStyleIdx="0" presStyleCnt="4">
        <dgm:presLayoutVars>
          <dgm:bulletEnabled val="1"/>
        </dgm:presLayoutVars>
      </dgm:prSet>
      <dgm:spPr/>
    </dgm:pt>
    <dgm:pt modelId="{24C7F9C6-B9A2-41CC-9892-FD203570BC70}" type="pres">
      <dgm:prSet presAssocID="{A5418931-489B-4B28-821A-AC83F407F79C}" presName="spacing" presStyleCnt="0"/>
      <dgm:spPr/>
    </dgm:pt>
    <dgm:pt modelId="{39987C07-2A1C-4300-B840-FA1201D7EBDB}" type="pres">
      <dgm:prSet presAssocID="{A2A55A8B-4DE4-41C4-B1EB-3CC4C759820D}" presName="composite" presStyleCnt="0"/>
      <dgm:spPr/>
    </dgm:pt>
    <dgm:pt modelId="{D9352317-EBEB-4F5A-9E08-200CED0521D4}" type="pres">
      <dgm:prSet presAssocID="{A2A55A8B-4DE4-41C4-B1EB-3CC4C759820D}" presName="imgShp" presStyleLbl="fgImgPlace1" presStyleIdx="1" presStyleCnt="4"/>
      <dgm:spPr>
        <a:solidFill>
          <a:schemeClr val="bg1"/>
        </a:solidFill>
        <a:ln>
          <a:solidFill>
            <a:schemeClr val="tx1"/>
          </a:solidFill>
        </a:ln>
      </dgm:spPr>
    </dgm:pt>
    <dgm:pt modelId="{BFDE5F43-86F1-4FF7-8CE6-44CCC71CC4E7}" type="pres">
      <dgm:prSet presAssocID="{A2A55A8B-4DE4-41C4-B1EB-3CC4C759820D}" presName="txShp" presStyleLbl="node1" presStyleIdx="1" presStyleCnt="4">
        <dgm:presLayoutVars>
          <dgm:bulletEnabled val="1"/>
        </dgm:presLayoutVars>
      </dgm:prSet>
      <dgm:spPr/>
    </dgm:pt>
    <dgm:pt modelId="{4246F48E-0747-495F-8378-7C8EC027601D}" type="pres">
      <dgm:prSet presAssocID="{2179213E-7CDA-4790-A7BB-07F722C91E96}" presName="spacing" presStyleCnt="0"/>
      <dgm:spPr/>
    </dgm:pt>
    <dgm:pt modelId="{14FB449A-CC4A-4550-B9BE-E6803AE45EFC}" type="pres">
      <dgm:prSet presAssocID="{515F73B2-6C50-4DE9-B959-57F7A50136F0}" presName="composite" presStyleCnt="0"/>
      <dgm:spPr/>
    </dgm:pt>
    <dgm:pt modelId="{B2B46CCD-63A8-40F0-AE81-6CAB9B1BBA7A}" type="pres">
      <dgm:prSet presAssocID="{515F73B2-6C50-4DE9-B959-57F7A50136F0}" presName="imgShp" presStyleLbl="fgImgPlace1" presStyleIdx="2" presStyleCnt="4"/>
      <dgm:spPr>
        <a:solidFill>
          <a:schemeClr val="bg1"/>
        </a:solidFill>
        <a:ln>
          <a:solidFill>
            <a:schemeClr val="tx1"/>
          </a:solidFill>
        </a:ln>
      </dgm:spPr>
    </dgm:pt>
    <dgm:pt modelId="{D2CDAC8E-F409-4545-A166-C4085617DC25}" type="pres">
      <dgm:prSet presAssocID="{515F73B2-6C50-4DE9-B959-57F7A50136F0}" presName="txShp" presStyleLbl="node1" presStyleIdx="2" presStyleCnt="4">
        <dgm:presLayoutVars>
          <dgm:bulletEnabled val="1"/>
        </dgm:presLayoutVars>
      </dgm:prSet>
      <dgm:spPr/>
    </dgm:pt>
    <dgm:pt modelId="{1F787E5F-9B89-4088-9026-1570728BB03C}" type="pres">
      <dgm:prSet presAssocID="{DC035FD3-CD1D-4AEC-82AC-426F2F19C2C3}" presName="spacing" presStyleCnt="0"/>
      <dgm:spPr/>
    </dgm:pt>
    <dgm:pt modelId="{E1CFF9D4-C583-4D1B-B561-71A313B1D464}" type="pres">
      <dgm:prSet presAssocID="{EEBACD73-BD0B-47D8-B6E4-000D331110BF}" presName="composite" presStyleCnt="0"/>
      <dgm:spPr/>
    </dgm:pt>
    <dgm:pt modelId="{CED2B341-4737-483F-B438-EC7D730B8DD2}" type="pres">
      <dgm:prSet presAssocID="{EEBACD73-BD0B-47D8-B6E4-000D331110BF}" presName="imgShp" presStyleLbl="fgImgPlace1" presStyleIdx="3" presStyleCnt="4"/>
      <dgm:spPr>
        <a:solidFill>
          <a:schemeClr val="bg1"/>
        </a:solidFill>
        <a:ln>
          <a:solidFill>
            <a:schemeClr val="tx1"/>
          </a:solidFill>
        </a:ln>
      </dgm:spPr>
    </dgm:pt>
    <dgm:pt modelId="{E2BAE4BC-FD2E-4BFA-83FD-2AF642A7EC77}" type="pres">
      <dgm:prSet presAssocID="{EEBACD73-BD0B-47D8-B6E4-000D331110BF}" presName="txShp" presStyleLbl="node1" presStyleIdx="3" presStyleCnt="4">
        <dgm:presLayoutVars>
          <dgm:bulletEnabled val="1"/>
        </dgm:presLayoutVars>
      </dgm:prSet>
      <dgm:spPr/>
    </dgm:pt>
  </dgm:ptLst>
  <dgm:cxnLst>
    <dgm:cxn modelId="{A2B7CD09-85BE-4C97-9FEC-E48C9C6B0293}" srcId="{16A35BA1-818F-4D2F-9828-6B347306CBF5}" destId="{A2A55A8B-4DE4-41C4-B1EB-3CC4C759820D}" srcOrd="1" destOrd="0" parTransId="{C193F4CF-66B2-4652-885E-E464ECBA3711}" sibTransId="{2179213E-7CDA-4790-A7BB-07F722C91E96}"/>
    <dgm:cxn modelId="{62435A0A-7A1F-4EC2-AECE-D823E9B4E9EC}" type="presOf" srcId="{EEBACD73-BD0B-47D8-B6E4-000D331110BF}" destId="{E2BAE4BC-FD2E-4BFA-83FD-2AF642A7EC77}" srcOrd="0" destOrd="0" presId="urn:microsoft.com/office/officeart/2005/8/layout/vList3"/>
    <dgm:cxn modelId="{1616EF16-C1CB-4859-8D9F-D49D212168F8}" srcId="{16A35BA1-818F-4D2F-9828-6B347306CBF5}" destId="{030C3346-4E23-4B82-89B8-8DA82655FE0A}" srcOrd="0" destOrd="0" parTransId="{7E91D3D5-60D4-4321-B9E5-5C4F5E62EA93}" sibTransId="{A5418931-489B-4B28-821A-AC83F407F79C}"/>
    <dgm:cxn modelId="{06F9531F-2C89-4E23-B76F-1255BA9DBADA}" type="presOf" srcId="{515F73B2-6C50-4DE9-B959-57F7A50136F0}" destId="{D2CDAC8E-F409-4545-A166-C4085617DC25}" srcOrd="0" destOrd="0" presId="urn:microsoft.com/office/officeart/2005/8/layout/vList3"/>
    <dgm:cxn modelId="{BE9FF0B4-5311-4F90-895C-0D2B4A62D8F3}" srcId="{16A35BA1-818F-4D2F-9828-6B347306CBF5}" destId="{EEBACD73-BD0B-47D8-B6E4-000D331110BF}" srcOrd="3" destOrd="0" parTransId="{4C362046-667E-4D8A-BF06-49BD11400100}" sibTransId="{1FC747D9-68C1-4DC3-BD43-D74474BFD7EB}"/>
    <dgm:cxn modelId="{06D169B6-7763-4BD9-A8F9-14AC959EE370}" type="presOf" srcId="{A2A55A8B-4DE4-41C4-B1EB-3CC4C759820D}" destId="{BFDE5F43-86F1-4FF7-8CE6-44CCC71CC4E7}" srcOrd="0" destOrd="0" presId="urn:microsoft.com/office/officeart/2005/8/layout/vList3"/>
    <dgm:cxn modelId="{8B5386C9-D138-4A98-B453-DC8520808AD3}" type="presOf" srcId="{16A35BA1-818F-4D2F-9828-6B347306CBF5}" destId="{41B281B3-8DD1-4EB8-9631-BB0F5C645979}" srcOrd="0" destOrd="0" presId="urn:microsoft.com/office/officeart/2005/8/layout/vList3"/>
    <dgm:cxn modelId="{983247F8-1C11-4A62-BCF8-437247D260F9}" srcId="{16A35BA1-818F-4D2F-9828-6B347306CBF5}" destId="{515F73B2-6C50-4DE9-B959-57F7A50136F0}" srcOrd="2" destOrd="0" parTransId="{A8BAAF61-2FEC-429D-A754-7A913776C2FE}" sibTransId="{DC035FD3-CD1D-4AEC-82AC-426F2F19C2C3}"/>
    <dgm:cxn modelId="{5E3127FC-004D-4EDE-97FB-8CA01CA21770}" type="presOf" srcId="{030C3346-4E23-4B82-89B8-8DA82655FE0A}" destId="{12AA30D3-90ED-461D-A2DC-270BFECFB4B9}" srcOrd="0" destOrd="0" presId="urn:microsoft.com/office/officeart/2005/8/layout/vList3"/>
    <dgm:cxn modelId="{E2400B1C-E25C-47F9-87C5-FC6579161952}" type="presParOf" srcId="{41B281B3-8DD1-4EB8-9631-BB0F5C645979}" destId="{7040BAAD-C20F-478B-8222-FF947596A1FC}" srcOrd="0" destOrd="0" presId="urn:microsoft.com/office/officeart/2005/8/layout/vList3"/>
    <dgm:cxn modelId="{7295688F-42AC-4BC6-8FFF-C1983C470FEA}" type="presParOf" srcId="{7040BAAD-C20F-478B-8222-FF947596A1FC}" destId="{A7686DCD-31ED-4388-A52B-E8BE196084B7}" srcOrd="0" destOrd="0" presId="urn:microsoft.com/office/officeart/2005/8/layout/vList3"/>
    <dgm:cxn modelId="{07A68768-FB68-47C0-A1F1-D31ACA928310}" type="presParOf" srcId="{7040BAAD-C20F-478B-8222-FF947596A1FC}" destId="{12AA30D3-90ED-461D-A2DC-270BFECFB4B9}" srcOrd="1" destOrd="0" presId="urn:microsoft.com/office/officeart/2005/8/layout/vList3"/>
    <dgm:cxn modelId="{757D83F0-ACBA-441E-9E58-699747E4EF76}" type="presParOf" srcId="{41B281B3-8DD1-4EB8-9631-BB0F5C645979}" destId="{24C7F9C6-B9A2-41CC-9892-FD203570BC70}" srcOrd="1" destOrd="0" presId="urn:microsoft.com/office/officeart/2005/8/layout/vList3"/>
    <dgm:cxn modelId="{37662953-A5BF-43F0-A90F-F9DE8486DC4E}" type="presParOf" srcId="{41B281B3-8DD1-4EB8-9631-BB0F5C645979}" destId="{39987C07-2A1C-4300-B840-FA1201D7EBDB}" srcOrd="2" destOrd="0" presId="urn:microsoft.com/office/officeart/2005/8/layout/vList3"/>
    <dgm:cxn modelId="{F002A793-7739-4356-A720-E859EF659C7B}" type="presParOf" srcId="{39987C07-2A1C-4300-B840-FA1201D7EBDB}" destId="{D9352317-EBEB-4F5A-9E08-200CED0521D4}" srcOrd="0" destOrd="0" presId="urn:microsoft.com/office/officeart/2005/8/layout/vList3"/>
    <dgm:cxn modelId="{7D842B9F-5AD3-4B79-BCC0-70F88F4D9DEC}" type="presParOf" srcId="{39987C07-2A1C-4300-B840-FA1201D7EBDB}" destId="{BFDE5F43-86F1-4FF7-8CE6-44CCC71CC4E7}" srcOrd="1" destOrd="0" presId="urn:microsoft.com/office/officeart/2005/8/layout/vList3"/>
    <dgm:cxn modelId="{9DE3B229-3B91-4ACF-AC70-0F30D292AD1C}" type="presParOf" srcId="{41B281B3-8DD1-4EB8-9631-BB0F5C645979}" destId="{4246F48E-0747-495F-8378-7C8EC027601D}" srcOrd="3" destOrd="0" presId="urn:microsoft.com/office/officeart/2005/8/layout/vList3"/>
    <dgm:cxn modelId="{F57D9B18-50C2-48C8-AFA3-2832185F7D36}" type="presParOf" srcId="{41B281B3-8DD1-4EB8-9631-BB0F5C645979}" destId="{14FB449A-CC4A-4550-B9BE-E6803AE45EFC}" srcOrd="4" destOrd="0" presId="urn:microsoft.com/office/officeart/2005/8/layout/vList3"/>
    <dgm:cxn modelId="{91069D34-74B6-4ACB-9353-2580479D8146}" type="presParOf" srcId="{14FB449A-CC4A-4550-B9BE-E6803AE45EFC}" destId="{B2B46CCD-63A8-40F0-AE81-6CAB9B1BBA7A}" srcOrd="0" destOrd="0" presId="urn:microsoft.com/office/officeart/2005/8/layout/vList3"/>
    <dgm:cxn modelId="{DCC6BB52-8AD7-49DA-AB35-8BCE786F5D7A}" type="presParOf" srcId="{14FB449A-CC4A-4550-B9BE-E6803AE45EFC}" destId="{D2CDAC8E-F409-4545-A166-C4085617DC25}" srcOrd="1" destOrd="0" presId="urn:microsoft.com/office/officeart/2005/8/layout/vList3"/>
    <dgm:cxn modelId="{54B022C4-BF83-4B28-A769-39C27838A911}" type="presParOf" srcId="{41B281B3-8DD1-4EB8-9631-BB0F5C645979}" destId="{1F787E5F-9B89-4088-9026-1570728BB03C}" srcOrd="5" destOrd="0" presId="urn:microsoft.com/office/officeart/2005/8/layout/vList3"/>
    <dgm:cxn modelId="{ABB0C9B2-8B24-4E75-9B67-F4F2A4A8B9F7}" type="presParOf" srcId="{41B281B3-8DD1-4EB8-9631-BB0F5C645979}" destId="{E1CFF9D4-C583-4D1B-B561-71A313B1D464}" srcOrd="6" destOrd="0" presId="urn:microsoft.com/office/officeart/2005/8/layout/vList3"/>
    <dgm:cxn modelId="{2D364A92-8668-4AEC-A69C-11DAA983ECA5}" type="presParOf" srcId="{E1CFF9D4-C583-4D1B-B561-71A313B1D464}" destId="{CED2B341-4737-483F-B438-EC7D730B8DD2}" srcOrd="0" destOrd="0" presId="urn:microsoft.com/office/officeart/2005/8/layout/vList3"/>
    <dgm:cxn modelId="{782E2477-5AB0-4DCC-93D0-3C43C53F60E4}" type="presParOf" srcId="{E1CFF9D4-C583-4D1B-B561-71A313B1D464}" destId="{E2BAE4BC-FD2E-4BFA-83FD-2AF642A7EC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4142B-41CC-4383-9245-DA4EFA2A76C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6CF9CA7-6C64-4A39-B441-98A35B66F0F7}">
      <dgm:prSet phldrT="[Text]"/>
      <dgm:spPr>
        <a:solidFill>
          <a:schemeClr val="bg1"/>
        </a:solidFill>
        <a:ln w="25400">
          <a:solidFill>
            <a:srgbClr val="3175FE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Summer Months: Death Count for Males is Higher</a:t>
          </a:r>
        </a:p>
      </dgm:t>
    </dgm:pt>
    <dgm:pt modelId="{A3C29F35-BA3C-4C8E-9424-2564A85A6EF8}" type="parTrans" cxnId="{32E476E7-3268-491B-911F-5EC2AEB8B588}">
      <dgm:prSet/>
      <dgm:spPr/>
      <dgm:t>
        <a:bodyPr/>
        <a:lstStyle/>
        <a:p>
          <a:endParaRPr lang="en-US"/>
        </a:p>
      </dgm:t>
    </dgm:pt>
    <dgm:pt modelId="{11BF3EC9-F5BD-4599-9E50-DA9289AB66F9}" type="sibTrans" cxnId="{32E476E7-3268-491B-911F-5EC2AEB8B588}">
      <dgm:prSet/>
      <dgm:spPr/>
      <dgm:t>
        <a:bodyPr/>
        <a:lstStyle/>
        <a:p>
          <a:endParaRPr lang="en-US"/>
        </a:p>
      </dgm:t>
    </dgm:pt>
    <dgm:pt modelId="{73C1F7F6-4C99-488F-9AC9-1A4EB10D5550}">
      <dgm:prSet/>
      <dgm:spPr>
        <a:solidFill>
          <a:schemeClr val="bg1"/>
        </a:solidFill>
        <a:ln w="25400">
          <a:solidFill>
            <a:srgbClr val="3175FE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Winter Months: Death Count for Females is Higher</a:t>
          </a:r>
        </a:p>
      </dgm:t>
    </dgm:pt>
    <dgm:pt modelId="{89CFB071-AAE9-4F8D-B8ED-55C3E8297A67}" type="parTrans" cxnId="{10F9217A-C18B-4461-8B80-56E3F6080008}">
      <dgm:prSet/>
      <dgm:spPr/>
      <dgm:t>
        <a:bodyPr/>
        <a:lstStyle/>
        <a:p>
          <a:endParaRPr lang="en-US"/>
        </a:p>
      </dgm:t>
    </dgm:pt>
    <dgm:pt modelId="{BAA96D62-C7B0-4A2E-96A0-BE85FEAAABF9}" type="sibTrans" cxnId="{10F9217A-C18B-4461-8B80-56E3F6080008}">
      <dgm:prSet/>
      <dgm:spPr/>
      <dgm:t>
        <a:bodyPr/>
        <a:lstStyle/>
        <a:p>
          <a:endParaRPr lang="en-US"/>
        </a:p>
      </dgm:t>
    </dgm:pt>
    <dgm:pt modelId="{ED453921-305C-4BA6-8037-3481D00B2173}" type="pres">
      <dgm:prSet presAssocID="{2CD4142B-41CC-4383-9245-DA4EFA2A76C6}" presName="linearFlow" presStyleCnt="0">
        <dgm:presLayoutVars>
          <dgm:dir/>
          <dgm:resizeHandles val="exact"/>
        </dgm:presLayoutVars>
      </dgm:prSet>
      <dgm:spPr/>
    </dgm:pt>
    <dgm:pt modelId="{CD8E93A1-69A3-4AC0-9AC1-B33412425F58}" type="pres">
      <dgm:prSet presAssocID="{73C1F7F6-4C99-488F-9AC9-1A4EB10D5550}" presName="composite" presStyleCnt="0"/>
      <dgm:spPr/>
    </dgm:pt>
    <dgm:pt modelId="{19ED59BB-A322-4E42-AB8F-32275C42AD93}" type="pres">
      <dgm:prSet presAssocID="{73C1F7F6-4C99-488F-9AC9-1A4EB10D5550}" presName="imgShp" presStyleLbl="fgImgPlace1" presStyleIdx="0" presStyleCnt="2"/>
      <dgm:spPr>
        <a:solidFill>
          <a:schemeClr val="bg1"/>
        </a:solidFill>
        <a:ln w="25400">
          <a:solidFill>
            <a:srgbClr val="3175FE"/>
          </a:solidFill>
        </a:ln>
      </dgm:spPr>
    </dgm:pt>
    <dgm:pt modelId="{727AA4AC-85E1-4D06-AEA3-F8FC0066CF7A}" type="pres">
      <dgm:prSet presAssocID="{73C1F7F6-4C99-488F-9AC9-1A4EB10D5550}" presName="txShp" presStyleLbl="node1" presStyleIdx="0" presStyleCnt="2">
        <dgm:presLayoutVars>
          <dgm:bulletEnabled val="1"/>
        </dgm:presLayoutVars>
      </dgm:prSet>
      <dgm:spPr/>
    </dgm:pt>
    <dgm:pt modelId="{94F11D16-606E-4033-8B89-A20F6A4A7829}" type="pres">
      <dgm:prSet presAssocID="{BAA96D62-C7B0-4A2E-96A0-BE85FEAAABF9}" presName="spacing" presStyleCnt="0"/>
      <dgm:spPr/>
    </dgm:pt>
    <dgm:pt modelId="{B96AB9D4-253A-4278-879C-F415B90C5E65}" type="pres">
      <dgm:prSet presAssocID="{D6CF9CA7-6C64-4A39-B441-98A35B66F0F7}" presName="composite" presStyleCnt="0"/>
      <dgm:spPr/>
    </dgm:pt>
    <dgm:pt modelId="{C05C3F5F-6A55-4DCF-A047-BAB4EB6F9400}" type="pres">
      <dgm:prSet presAssocID="{D6CF9CA7-6C64-4A39-B441-98A35B66F0F7}" presName="imgShp" presStyleLbl="fgImgPlace1" presStyleIdx="1" presStyleCnt="2"/>
      <dgm:spPr>
        <a:solidFill>
          <a:schemeClr val="bg1"/>
        </a:solidFill>
        <a:ln w="25400">
          <a:solidFill>
            <a:srgbClr val="3175FE"/>
          </a:solidFill>
        </a:ln>
      </dgm:spPr>
    </dgm:pt>
    <dgm:pt modelId="{0A1229CE-E2A9-4473-A0AF-733C66244412}" type="pres">
      <dgm:prSet presAssocID="{D6CF9CA7-6C64-4A39-B441-98A35B66F0F7}" presName="txShp" presStyleLbl="node1" presStyleIdx="1" presStyleCnt="2">
        <dgm:presLayoutVars>
          <dgm:bulletEnabled val="1"/>
        </dgm:presLayoutVars>
      </dgm:prSet>
      <dgm:spPr/>
    </dgm:pt>
  </dgm:ptLst>
  <dgm:cxnLst>
    <dgm:cxn modelId="{FA7C681B-28F1-4991-A9E3-94E6C96C0514}" type="presOf" srcId="{2CD4142B-41CC-4383-9245-DA4EFA2A76C6}" destId="{ED453921-305C-4BA6-8037-3481D00B2173}" srcOrd="0" destOrd="0" presId="urn:microsoft.com/office/officeart/2005/8/layout/vList3"/>
    <dgm:cxn modelId="{31BA4131-0913-4CD0-8BB4-45E0A97786D0}" type="presOf" srcId="{D6CF9CA7-6C64-4A39-B441-98A35B66F0F7}" destId="{0A1229CE-E2A9-4473-A0AF-733C66244412}" srcOrd="0" destOrd="0" presId="urn:microsoft.com/office/officeart/2005/8/layout/vList3"/>
    <dgm:cxn modelId="{16D44450-D0C9-4C1F-AB08-C8EB608A2048}" type="presOf" srcId="{73C1F7F6-4C99-488F-9AC9-1A4EB10D5550}" destId="{727AA4AC-85E1-4D06-AEA3-F8FC0066CF7A}" srcOrd="0" destOrd="0" presId="urn:microsoft.com/office/officeart/2005/8/layout/vList3"/>
    <dgm:cxn modelId="{10F9217A-C18B-4461-8B80-56E3F6080008}" srcId="{2CD4142B-41CC-4383-9245-DA4EFA2A76C6}" destId="{73C1F7F6-4C99-488F-9AC9-1A4EB10D5550}" srcOrd="0" destOrd="0" parTransId="{89CFB071-AAE9-4F8D-B8ED-55C3E8297A67}" sibTransId="{BAA96D62-C7B0-4A2E-96A0-BE85FEAAABF9}"/>
    <dgm:cxn modelId="{32E476E7-3268-491B-911F-5EC2AEB8B588}" srcId="{2CD4142B-41CC-4383-9245-DA4EFA2A76C6}" destId="{D6CF9CA7-6C64-4A39-B441-98A35B66F0F7}" srcOrd="1" destOrd="0" parTransId="{A3C29F35-BA3C-4C8E-9424-2564A85A6EF8}" sibTransId="{11BF3EC9-F5BD-4599-9E50-DA9289AB66F9}"/>
    <dgm:cxn modelId="{0695CD93-D76E-4B3D-A4CC-C7B73FE29372}" type="presParOf" srcId="{ED453921-305C-4BA6-8037-3481D00B2173}" destId="{CD8E93A1-69A3-4AC0-9AC1-B33412425F58}" srcOrd="0" destOrd="0" presId="urn:microsoft.com/office/officeart/2005/8/layout/vList3"/>
    <dgm:cxn modelId="{FCFBBCB2-3C9B-4B77-9696-402FA6920C65}" type="presParOf" srcId="{CD8E93A1-69A3-4AC0-9AC1-B33412425F58}" destId="{19ED59BB-A322-4E42-AB8F-32275C42AD93}" srcOrd="0" destOrd="0" presId="urn:microsoft.com/office/officeart/2005/8/layout/vList3"/>
    <dgm:cxn modelId="{7B96FF94-6AFE-477D-8E8C-4AD5C5AD99A3}" type="presParOf" srcId="{CD8E93A1-69A3-4AC0-9AC1-B33412425F58}" destId="{727AA4AC-85E1-4D06-AEA3-F8FC0066CF7A}" srcOrd="1" destOrd="0" presId="urn:microsoft.com/office/officeart/2005/8/layout/vList3"/>
    <dgm:cxn modelId="{5743243D-1D39-4840-8B81-7856F314FF0C}" type="presParOf" srcId="{ED453921-305C-4BA6-8037-3481D00B2173}" destId="{94F11D16-606E-4033-8B89-A20F6A4A7829}" srcOrd="1" destOrd="0" presId="urn:microsoft.com/office/officeart/2005/8/layout/vList3"/>
    <dgm:cxn modelId="{DDE168CB-AAB0-4081-9501-F9347377F71B}" type="presParOf" srcId="{ED453921-305C-4BA6-8037-3481D00B2173}" destId="{B96AB9D4-253A-4278-879C-F415B90C5E65}" srcOrd="2" destOrd="0" presId="urn:microsoft.com/office/officeart/2005/8/layout/vList3"/>
    <dgm:cxn modelId="{FA724280-7E9A-4FA6-810E-74856A2D1914}" type="presParOf" srcId="{B96AB9D4-253A-4278-879C-F415B90C5E65}" destId="{C05C3F5F-6A55-4DCF-A047-BAB4EB6F9400}" srcOrd="0" destOrd="0" presId="urn:microsoft.com/office/officeart/2005/8/layout/vList3"/>
    <dgm:cxn modelId="{F6653642-D8D7-4A9D-845C-67763E7B9173}" type="presParOf" srcId="{B96AB9D4-253A-4278-879C-F415B90C5E65}" destId="{0A1229CE-E2A9-4473-A0AF-733C662444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30D3-90ED-461D-A2DC-270BFECFB4B9}">
      <dsp:nvSpPr>
        <dsp:cNvPr id="0" name=""/>
        <dsp:cNvSpPr/>
      </dsp:nvSpPr>
      <dsp:spPr>
        <a:xfrm rot="10800000">
          <a:off x="2008005" y="2668"/>
          <a:ext cx="6974293" cy="1005289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0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Data: CDC Dataset (2005-2015) </a:t>
          </a:r>
        </a:p>
      </dsp:txBody>
      <dsp:txXfrm rot="10800000">
        <a:off x="2259327" y="2668"/>
        <a:ext cx="6722971" cy="1005289"/>
      </dsp:txXfrm>
    </dsp:sp>
    <dsp:sp modelId="{A7686DCD-31ED-4388-A52B-E8BE196084B7}">
      <dsp:nvSpPr>
        <dsp:cNvPr id="0" name=""/>
        <dsp:cNvSpPr/>
      </dsp:nvSpPr>
      <dsp:spPr>
        <a:xfrm>
          <a:off x="1505360" y="2668"/>
          <a:ext cx="1005289" cy="100528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E5F43-86F1-4FF7-8CE6-44CCC71CC4E7}">
      <dsp:nvSpPr>
        <dsp:cNvPr id="0" name=""/>
        <dsp:cNvSpPr/>
      </dsp:nvSpPr>
      <dsp:spPr>
        <a:xfrm rot="10800000">
          <a:off x="2008005" y="1308044"/>
          <a:ext cx="6974293" cy="1005289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0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Data Storage: Merged Data (MySQL), Dumped as CSV file and Uploaded AWS-</a:t>
          </a:r>
          <a:r>
            <a:rPr lang="en-US" sz="2100" b="1" kern="1200" dirty="0" err="1">
              <a:solidFill>
                <a:schemeClr val="bg1"/>
              </a:solidFill>
            </a:rPr>
            <a:t>Sagemaker</a:t>
          </a:r>
          <a:r>
            <a:rPr lang="en-US" sz="2100" b="1" kern="1200" dirty="0">
              <a:solidFill>
                <a:schemeClr val="bg1"/>
              </a:solidFill>
            </a:rPr>
            <a:t> and </a:t>
          </a:r>
          <a:r>
            <a:rPr lang="en-US" sz="2100" b="1" kern="1200" dirty="0" err="1">
              <a:solidFill>
                <a:schemeClr val="bg1"/>
              </a:solidFill>
            </a:rPr>
            <a:t>Databricks</a:t>
          </a:r>
          <a:endParaRPr lang="en-US" sz="2100" b="1" kern="1200" dirty="0"/>
        </a:p>
      </dsp:txBody>
      <dsp:txXfrm rot="10800000">
        <a:off x="2259327" y="1308044"/>
        <a:ext cx="6722971" cy="1005289"/>
      </dsp:txXfrm>
    </dsp:sp>
    <dsp:sp modelId="{D9352317-EBEB-4F5A-9E08-200CED0521D4}">
      <dsp:nvSpPr>
        <dsp:cNvPr id="0" name=""/>
        <dsp:cNvSpPr/>
      </dsp:nvSpPr>
      <dsp:spPr>
        <a:xfrm>
          <a:off x="1505360" y="1308044"/>
          <a:ext cx="1005289" cy="100528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DAC8E-F409-4545-A166-C4085617DC25}">
      <dsp:nvSpPr>
        <dsp:cNvPr id="0" name=""/>
        <dsp:cNvSpPr/>
      </dsp:nvSpPr>
      <dsp:spPr>
        <a:xfrm rot="10800000">
          <a:off x="2008005" y="2613420"/>
          <a:ext cx="6974293" cy="1005289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0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Data Visualization: </a:t>
          </a:r>
          <a:r>
            <a:rPr lang="en-US" sz="2100" b="1" kern="1200" dirty="0" err="1">
              <a:solidFill>
                <a:schemeClr val="bg1"/>
              </a:solidFill>
            </a:rPr>
            <a:t>PySpark</a:t>
          </a:r>
          <a:r>
            <a:rPr lang="en-US" sz="2100" b="1" kern="1200" dirty="0">
              <a:solidFill>
                <a:schemeClr val="bg1"/>
              </a:solidFill>
            </a:rPr>
            <a:t> on </a:t>
          </a:r>
          <a:r>
            <a:rPr lang="en-US" sz="2100" b="1" kern="1200" dirty="0" err="1">
              <a:solidFill>
                <a:schemeClr val="bg1"/>
              </a:solidFill>
            </a:rPr>
            <a:t>Databricks</a:t>
          </a:r>
          <a:endParaRPr lang="en-US" sz="2100" b="1" kern="1200" dirty="0">
            <a:solidFill>
              <a:schemeClr val="bg1"/>
            </a:solidFill>
          </a:endParaRPr>
        </a:p>
      </dsp:txBody>
      <dsp:txXfrm rot="10800000">
        <a:off x="2259327" y="2613420"/>
        <a:ext cx="6722971" cy="1005289"/>
      </dsp:txXfrm>
    </dsp:sp>
    <dsp:sp modelId="{B2B46CCD-63A8-40F0-AE81-6CAB9B1BBA7A}">
      <dsp:nvSpPr>
        <dsp:cNvPr id="0" name=""/>
        <dsp:cNvSpPr/>
      </dsp:nvSpPr>
      <dsp:spPr>
        <a:xfrm>
          <a:off x="1505360" y="2613420"/>
          <a:ext cx="1005289" cy="100528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AE4BC-FD2E-4BFA-83FD-2AF642A7EC77}">
      <dsp:nvSpPr>
        <dsp:cNvPr id="0" name=""/>
        <dsp:cNvSpPr/>
      </dsp:nvSpPr>
      <dsp:spPr>
        <a:xfrm rot="10800000">
          <a:off x="2008005" y="3918795"/>
          <a:ext cx="6974293" cy="1005289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05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Machine Learning: Logistic Regression using </a:t>
          </a:r>
          <a:r>
            <a:rPr lang="en-US" sz="2100" b="1" kern="1200" dirty="0" err="1">
              <a:solidFill>
                <a:schemeClr val="bg1"/>
              </a:solidFill>
            </a:rPr>
            <a:t>PySpark</a:t>
          </a:r>
          <a:r>
            <a:rPr lang="en-US" sz="2100" b="1" kern="1200" dirty="0">
              <a:solidFill>
                <a:schemeClr val="bg1"/>
              </a:solidFill>
            </a:rPr>
            <a:t> </a:t>
          </a:r>
        </a:p>
      </dsp:txBody>
      <dsp:txXfrm rot="10800000">
        <a:off x="2259327" y="3918795"/>
        <a:ext cx="6722971" cy="1005289"/>
      </dsp:txXfrm>
    </dsp:sp>
    <dsp:sp modelId="{CED2B341-4737-483F-B438-EC7D730B8DD2}">
      <dsp:nvSpPr>
        <dsp:cNvPr id="0" name=""/>
        <dsp:cNvSpPr/>
      </dsp:nvSpPr>
      <dsp:spPr>
        <a:xfrm>
          <a:off x="1505360" y="3918795"/>
          <a:ext cx="1005289" cy="100528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AA4AC-85E1-4D06-AEA3-F8FC0066CF7A}">
      <dsp:nvSpPr>
        <dsp:cNvPr id="0" name=""/>
        <dsp:cNvSpPr/>
      </dsp:nvSpPr>
      <dsp:spPr>
        <a:xfrm rot="10800000">
          <a:off x="2059123" y="329"/>
          <a:ext cx="6983218" cy="1200771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3175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507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Winter Months: Death Count for Females is Higher</a:t>
          </a:r>
        </a:p>
      </dsp:txBody>
      <dsp:txXfrm rot="10800000">
        <a:off x="2359316" y="329"/>
        <a:ext cx="6683025" cy="1200771"/>
      </dsp:txXfrm>
    </dsp:sp>
    <dsp:sp modelId="{19ED59BB-A322-4E42-AB8F-32275C42AD93}">
      <dsp:nvSpPr>
        <dsp:cNvPr id="0" name=""/>
        <dsp:cNvSpPr/>
      </dsp:nvSpPr>
      <dsp:spPr>
        <a:xfrm>
          <a:off x="1458738" y="329"/>
          <a:ext cx="1200771" cy="120077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3175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229CE-E2A9-4473-A0AF-733C66244412}">
      <dsp:nvSpPr>
        <dsp:cNvPr id="0" name=""/>
        <dsp:cNvSpPr/>
      </dsp:nvSpPr>
      <dsp:spPr>
        <a:xfrm rot="10800000">
          <a:off x="2059123" y="1501293"/>
          <a:ext cx="6983218" cy="1200771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rgbClr val="3175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507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Summer Months: Death Count for Males is Higher</a:t>
          </a:r>
        </a:p>
      </dsp:txBody>
      <dsp:txXfrm rot="10800000">
        <a:off x="2359316" y="1501293"/>
        <a:ext cx="6683025" cy="1200771"/>
      </dsp:txXfrm>
    </dsp:sp>
    <dsp:sp modelId="{C05C3F5F-6A55-4DCF-A047-BAB4EB6F9400}">
      <dsp:nvSpPr>
        <dsp:cNvPr id="0" name=""/>
        <dsp:cNvSpPr/>
      </dsp:nvSpPr>
      <dsp:spPr>
        <a:xfrm>
          <a:off x="1458738" y="1501293"/>
          <a:ext cx="1200771" cy="120077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3175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D6B1-2CA5-4E7E-9A7D-F15E1D534C9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2FF1-2417-4E67-BFB8-8CDCAD74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Storage: Merged Data (MySQL), Dumped as CSV file and Uploaded AWS-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Databricks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Visualization: 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Databricks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Machine Learning: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F2FF1-2417-4E67-BFB8-8CDCAD742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8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Cremation</a:t>
            </a:r>
            <a:r>
              <a:rPr lang="en-US" baseline="0" dirty="0"/>
              <a:t> cost less than 1/5 of funerals with burial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F2FF1-2417-4E67-BFB8-8CDCAD7425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74A8-0DAD-4A06-8B16-85F4F467E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9031-C8F1-4DF3-8799-4BA181C1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3660" y="2255521"/>
            <a:ext cx="6835140" cy="1691639"/>
          </a:xfrm>
          <a:solidFill>
            <a:srgbClr val="000D2F">
              <a:alpha val="80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Big Data Project: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Mortality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4740" y="4927918"/>
            <a:ext cx="4693920" cy="1655762"/>
          </a:xfrm>
          <a:solidFill>
            <a:srgbClr val="000D2F">
              <a:alpha val="80000"/>
            </a:srgbClr>
          </a:solidFill>
          <a:ln w="2222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Kevin </a:t>
            </a:r>
            <a:r>
              <a:rPr lang="en-US" dirty="0" err="1">
                <a:solidFill>
                  <a:schemeClr val="bg1"/>
                </a:solidFill>
              </a:rPr>
              <a:t>Anani</a:t>
            </a:r>
            <a:r>
              <a:rPr lang="en-US" dirty="0">
                <a:solidFill>
                  <a:schemeClr val="bg1"/>
                </a:solidFill>
              </a:rPr>
              <a:t>, Lorenzo </a:t>
            </a:r>
            <a:r>
              <a:rPr lang="en-US" dirty="0" err="1">
                <a:solidFill>
                  <a:schemeClr val="bg1"/>
                </a:solidFill>
              </a:rPr>
              <a:t>Bartolini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Latifat</a:t>
            </a:r>
            <a:r>
              <a:rPr lang="en-US" dirty="0">
                <a:solidFill>
                  <a:schemeClr val="bg1"/>
                </a:solidFill>
              </a:rPr>
              <a:t> Braimah, John Miller, Gaurav Sing, and Ngoc-Quyen Vu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Prof. Gao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BUDT758B</a:t>
            </a:r>
          </a:p>
        </p:txBody>
      </p:sp>
    </p:spTree>
    <p:extLst>
      <p:ext uri="{BB962C8B-B14F-4D97-AF65-F5344CB8AC3E}">
        <p14:creationId xmlns:p14="http://schemas.microsoft.com/office/powerpoint/2010/main" val="17338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A299-517F-46A2-95B3-E17CFF2D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99960" cy="892175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Methods of Disposition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F5C3-EABD-45B3-9166-E1028FF5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3.googleusercontent.com/QKx-CSi1avBd8rg7-liXePgZ7RFydmNeTWIZZUQYjbxKzlTQ95zs9Mtv7ja56M_9E30MkZYbLuaqBx0GggP8MzBYcm5fLsyezAKVR3XZSwRcmLr3hPKnKvGNVccu0zxjCXGmbwAj">
            <a:extLst>
              <a:ext uri="{FF2B5EF4-FFF2-40B4-BE49-F238E27FC236}">
                <a16:creationId xmlns:a16="http://schemas.microsoft.com/office/drawing/2014/main" id="{6C3289FE-A0F0-4B06-A5CB-C328CB09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1456690"/>
            <a:ext cx="12056655" cy="45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A299-517F-46A2-95B3-E17CFF2D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99960" cy="892175"/>
          </a:xfrm>
          <a:solidFill>
            <a:schemeClr val="tx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Methods of Disposition per Year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66568"/>
            <a:ext cx="7844624" cy="2443039"/>
          </a:xfrm>
          <a:solidFill>
            <a:schemeClr val="tx1">
              <a:alpha val="80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Steady Rise in Rate of Cremation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Factors: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Consumer Cost considerations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Fewer Religious Prohibitions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Changing Consumer Preferences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09737" cy="1153574"/>
          </a:xfrm>
          <a:solidFill>
            <a:srgbClr val="6A828C">
              <a:alpha val="80000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Predicting Burial vs Cremation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62106" cy="4320733"/>
          </a:xfrm>
          <a:solidFill>
            <a:srgbClr val="6A828C">
              <a:alpha val="80000"/>
            </a:srgbClr>
          </a:solidFill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Aim</a:t>
            </a:r>
            <a:r>
              <a:rPr lang="en-US" dirty="0">
                <a:solidFill>
                  <a:schemeClr val="bg1"/>
                </a:solidFill>
              </a:rPr>
              <a:t>: Predict if a person is to be cremated or buried based on important characteristics (such as sex, age, race, marital status, manner of death)</a:t>
            </a:r>
          </a:p>
          <a:p>
            <a:r>
              <a:rPr lang="en-US" b="1" dirty="0">
                <a:solidFill>
                  <a:schemeClr val="bg1"/>
                </a:solidFill>
              </a:rPr>
              <a:t>Model used</a:t>
            </a:r>
            <a:r>
              <a:rPr lang="en-US" dirty="0">
                <a:solidFill>
                  <a:schemeClr val="bg1"/>
                </a:solidFill>
              </a:rPr>
              <a:t>: Logistic Burial</a:t>
            </a:r>
          </a:p>
          <a:p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>
                <a:solidFill>
                  <a:schemeClr val="bg1"/>
                </a:solidFill>
              </a:rPr>
              <a:t>: pyspark.ml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Databricks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Pipeline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String Indexing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Hot encoding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Vector Assembling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6E1C-B9E6-47C6-AD4C-F5045333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16680" cy="1091734"/>
          </a:xfrm>
          <a:solidFill>
            <a:srgbClr val="6A828C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79645-BA19-4AB8-A057-AD9BB86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6859"/>
            <a:ext cx="9944751" cy="2952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E9E71-41E2-4C76-AE30-14F60CD2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9207"/>
            <a:ext cx="9886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973" y="711807"/>
            <a:ext cx="4672054" cy="1113818"/>
          </a:xfrm>
          <a:solidFill>
            <a:srgbClr val="010714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31180" cy="762635"/>
          </a:xfrm>
          <a:solidFill>
            <a:schemeClr val="tx1">
              <a:alpha val="82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U.S. Mortality Dataset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64412084"/>
              </p:ext>
            </p:extLst>
          </p:nvPr>
        </p:nvGraphicFramePr>
        <p:xfrm>
          <a:off x="-688340" y="1291167"/>
          <a:ext cx="10487660" cy="4926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31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E80-850C-4A8A-B560-2492134F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pic>
        <p:nvPicPr>
          <p:cNvPr id="3074" name="Picture 2" descr="https://lh6.googleusercontent.com/-Tv29TGaOF_nysKyyMxiVJXdDRoUxRuxK9ACBFL2VeKcbEEDNHnlmCsrFSDJ_HaMGyCHnLYlewC6ng_bSNJlksHJJSV-i7PQ0a1haO_QAjrUgf8xVDXvJ-PL__2w93Al6SinVA3I">
            <a:extLst>
              <a:ext uri="{FF2B5EF4-FFF2-40B4-BE49-F238E27FC236}">
                <a16:creationId xmlns:a16="http://schemas.microsoft.com/office/drawing/2014/main" id="{96C2AB58-4AEC-4E74-8A56-0B53C028B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5"/>
          <a:stretch/>
        </p:blipFill>
        <p:spPr bwMode="auto">
          <a:xfrm>
            <a:off x="838200" y="1343025"/>
            <a:ext cx="8345921" cy="547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24FA242-4CCF-479E-87BF-E49B0CB33210}"/>
              </a:ext>
            </a:extLst>
          </p:cNvPr>
          <p:cNvSpPr txBox="1">
            <a:spLocks/>
          </p:cNvSpPr>
          <p:nvPr/>
        </p:nvSpPr>
        <p:spPr>
          <a:xfrm>
            <a:off x="838200" y="17463"/>
            <a:ext cx="8245475" cy="1325562"/>
          </a:xfrm>
          <a:prstGeom prst="rect">
            <a:avLst/>
          </a:prstGeom>
          <a:solidFill>
            <a:srgbClr val="293438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Top 20 Causes of Death (Diseases)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5371-1376-4CBC-BB56-A63B8BF4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5.googleusercontent.com/E_1LuQWsnMGm6XEtBUoGZk3-wAUlpy0N71etQRyT2M19Rk6wrS-AivE9qu0NE3-xk2zoZCJhW2WoCj-9-ZltvPhnKoCqvKP5jsmUDie3OTweLTqxayktQU5j2sbjXNPpNLnv0EZb">
            <a:extLst>
              <a:ext uri="{FF2B5EF4-FFF2-40B4-BE49-F238E27FC236}">
                <a16:creationId xmlns:a16="http://schemas.microsoft.com/office/drawing/2014/main" id="{A651CCCC-9A87-4BCE-8364-D282A431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2708"/>
            <a:ext cx="8603856" cy="55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4FA242-4CCF-479E-87BF-E49B0CB3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8245475" cy="1325562"/>
          </a:xfrm>
          <a:solidFill>
            <a:srgbClr val="293438">
              <a:alpha val="80000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20 Causes of Death (Diseases)</a:t>
            </a:r>
          </a:p>
        </p:txBody>
      </p:sp>
    </p:spTree>
    <p:extLst>
      <p:ext uri="{BB962C8B-B14F-4D97-AF65-F5344CB8AC3E}">
        <p14:creationId xmlns:p14="http://schemas.microsoft.com/office/powerpoint/2010/main" val="34141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351B-1881-42A1-B08A-514DF419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lh4.googleusercontent.com/e2GebVK3wt8TLrLRCbejtnhsaLagJ3kOd7pMMQwB5z3mZjuG-m-txYnMW0gDVs_Yjo-RkyMHfuO-9h_Wdbl3UQDylhcxHeFjYC2xyJDOBqtd4BXJev6FtdsM757YJuauiR1jJwFI">
            <a:extLst>
              <a:ext uri="{FF2B5EF4-FFF2-40B4-BE49-F238E27FC236}">
                <a16:creationId xmlns:a16="http://schemas.microsoft.com/office/drawing/2014/main" id="{9726EED4-D991-4EF9-B931-DE2B77DFA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166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EE351B-1881-42A1-B08A-514DF419FB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29700" cy="1325563"/>
          </a:xfrm>
          <a:prstGeom prst="rect">
            <a:avLst/>
          </a:prstGeom>
          <a:solidFill>
            <a:srgbClr val="3175FE"/>
          </a:solidFill>
          <a:ln w="25400">
            <a:solidFill>
              <a:srgbClr val="F43D8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Male VS. Female Death rates per month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351B-1881-42A1-B08A-514DF419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9700" cy="1325563"/>
          </a:xfrm>
          <a:solidFill>
            <a:srgbClr val="3175FE"/>
          </a:solidFill>
          <a:ln w="25400">
            <a:solidFill>
              <a:srgbClr val="F43D8F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Male VS. Female Death rates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7333212"/>
              </p:ext>
            </p:extLst>
          </p:nvPr>
        </p:nvGraphicFramePr>
        <p:xfrm>
          <a:off x="-572334" y="2299509"/>
          <a:ext cx="10501080" cy="270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8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A64F-5A96-4BCF-B75B-9718BEC0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829"/>
            <a:ext cx="7057030" cy="830595"/>
          </a:xfrm>
          <a:solidFill>
            <a:srgbClr val="293025">
              <a:alpha val="80000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Manner of Death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9E02-70F1-4575-A1F7-33382029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lh4.googleusercontent.com/i8R8uxdtEmvako-q47tw5dvV4k-M9LmtM20qkuQ2873HvNe9MG5ChU8_8l2IylQL-LHcqFSb9NiP9oCAYKqY5q0QAHY1ODD0nobYmiVGqkuivb27tAcaHZtrh497ck37hgp1fcHN">
            <a:extLst>
              <a:ext uri="{FF2B5EF4-FFF2-40B4-BE49-F238E27FC236}">
                <a16:creationId xmlns:a16="http://schemas.microsoft.com/office/drawing/2014/main" id="{1D05AAF2-4A98-4571-A4CD-F3D87113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8424"/>
            <a:ext cx="8743122" cy="45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81322" y="2431634"/>
            <a:ext cx="2670209" cy="2308324"/>
          </a:xfrm>
          <a:prstGeom prst="rect">
            <a:avLst/>
          </a:prstGeom>
          <a:solidFill>
            <a:srgbClr val="4D5249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Maximum Deaths each Month due to Natural Causes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Winter Months  are the deadliest</a:t>
            </a:r>
          </a:p>
        </p:txBody>
      </p:sp>
    </p:spTree>
    <p:extLst>
      <p:ext uri="{BB962C8B-B14F-4D97-AF65-F5344CB8AC3E}">
        <p14:creationId xmlns:p14="http://schemas.microsoft.com/office/powerpoint/2010/main" val="28185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A64F-5A96-4BCF-B75B-9718BEC0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829"/>
            <a:ext cx="7057030" cy="830595"/>
          </a:xfrm>
          <a:solidFill>
            <a:srgbClr val="293025">
              <a:alpha val="80000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Manner of Death per Month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3" y="1378424"/>
            <a:ext cx="11355377" cy="3975652"/>
          </a:xfrm>
        </p:spPr>
      </p:pic>
      <p:sp>
        <p:nvSpPr>
          <p:cNvPr id="5" name="TextBox 4"/>
          <p:cNvSpPr txBox="1"/>
          <p:nvPr/>
        </p:nvSpPr>
        <p:spPr>
          <a:xfrm>
            <a:off x="496293" y="5446642"/>
            <a:ext cx="8607949" cy="461665"/>
          </a:xfrm>
          <a:prstGeom prst="rect">
            <a:avLst/>
          </a:prstGeom>
          <a:solidFill>
            <a:srgbClr val="4D5249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Highest Number of Homicides Committed in the Month of July</a:t>
            </a:r>
          </a:p>
        </p:txBody>
      </p:sp>
    </p:spTree>
    <p:extLst>
      <p:ext uri="{BB962C8B-B14F-4D97-AF65-F5344CB8AC3E}">
        <p14:creationId xmlns:p14="http://schemas.microsoft.com/office/powerpoint/2010/main" val="15312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A64F-5A96-4BCF-B75B-9718BEC0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829"/>
            <a:ext cx="7685598" cy="891357"/>
          </a:xfrm>
          <a:solidFill>
            <a:srgbClr val="293025">
              <a:alpha val="80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Suicides Committed 2005-2015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" y="1635244"/>
            <a:ext cx="12060163" cy="3986328"/>
          </a:xfrm>
        </p:spPr>
      </p:pic>
      <p:sp>
        <p:nvSpPr>
          <p:cNvPr id="6" name="TextBox 5"/>
          <p:cNvSpPr txBox="1"/>
          <p:nvPr/>
        </p:nvSpPr>
        <p:spPr>
          <a:xfrm>
            <a:off x="771277" y="6114553"/>
            <a:ext cx="9970935" cy="59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883720"/>
            <a:ext cx="7816132" cy="461665"/>
          </a:xfrm>
          <a:prstGeom prst="rect">
            <a:avLst/>
          </a:prstGeom>
          <a:solidFill>
            <a:srgbClr val="4D5249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Uniform rise in total number of suicides committed per year</a:t>
            </a:r>
          </a:p>
        </p:txBody>
      </p:sp>
    </p:spTree>
    <p:extLst>
      <p:ext uri="{BB962C8B-B14F-4D97-AF65-F5344CB8AC3E}">
        <p14:creationId xmlns:p14="http://schemas.microsoft.com/office/powerpoint/2010/main" val="21566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293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Big Data Project: Mortality Dataset</vt:lpstr>
      <vt:lpstr>U.S. Mortality Dataset</vt:lpstr>
      <vt:lpstr>\</vt:lpstr>
      <vt:lpstr>Top 20 Causes of Death (Diseases)</vt:lpstr>
      <vt:lpstr>PowerPoint Presentation</vt:lpstr>
      <vt:lpstr>Male VS. Female Death rates per month</vt:lpstr>
      <vt:lpstr>Manner of Death per Month</vt:lpstr>
      <vt:lpstr>Manner of Death per Month</vt:lpstr>
      <vt:lpstr>Total Suicides Committed 2005-2015</vt:lpstr>
      <vt:lpstr>Methods of Disposition per Year</vt:lpstr>
      <vt:lpstr>Methods of Disposition per Year</vt:lpstr>
      <vt:lpstr>Predicting Burial vs Cremation</vt:lpstr>
      <vt:lpstr>Model Accuracy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dc:creator>Microsoft</dc:creator>
  <cp:lastModifiedBy>lorenzo bartolini</cp:lastModifiedBy>
  <cp:revision>71</cp:revision>
  <dcterms:created xsi:type="dcterms:W3CDTF">2018-12-08T20:16:14Z</dcterms:created>
  <dcterms:modified xsi:type="dcterms:W3CDTF">2019-04-23T00:44:18Z</dcterms:modified>
</cp:coreProperties>
</file>