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56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C7A6-8129-4CCC-88D5-CA6A5AF15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75B16F-6D29-43E0-85E5-BDB682C08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8C967B-51F9-4CA4-A65D-B9AC79ED8E17}"/>
              </a:ext>
            </a:extLst>
          </p:cNvPr>
          <p:cNvSpPr>
            <a:spLocks noGrp="1"/>
          </p:cNvSpPr>
          <p:nvPr>
            <p:ph type="dt" sz="half" idx="10"/>
          </p:nvPr>
        </p:nvSpPr>
        <p:spPr/>
        <p:txBody>
          <a:bodyPr/>
          <a:lstStyle/>
          <a:p>
            <a:fld id="{EC52DE3D-A502-408D-A3BE-D288676A77D8}" type="datetimeFigureOut">
              <a:rPr lang="en-US" smtClean="0"/>
              <a:t>12/6/2018</a:t>
            </a:fld>
            <a:endParaRPr lang="en-US"/>
          </a:p>
        </p:txBody>
      </p:sp>
      <p:sp>
        <p:nvSpPr>
          <p:cNvPr id="5" name="Footer Placeholder 4">
            <a:extLst>
              <a:ext uri="{FF2B5EF4-FFF2-40B4-BE49-F238E27FC236}">
                <a16:creationId xmlns:a16="http://schemas.microsoft.com/office/drawing/2014/main" id="{AA6EBA57-F8BE-4D4A-9493-A22AE300F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05651-19EE-43D4-AC38-5252C40B0F54}"/>
              </a:ext>
            </a:extLst>
          </p:cNvPr>
          <p:cNvSpPr>
            <a:spLocks noGrp="1"/>
          </p:cNvSpPr>
          <p:nvPr>
            <p:ph type="sldNum" sz="quarter" idx="12"/>
          </p:nvPr>
        </p:nvSpPr>
        <p:spPr/>
        <p:txBody>
          <a:bodyPr/>
          <a:lstStyle/>
          <a:p>
            <a:fld id="{B94AC9E5-20D7-4C00-9671-4F8AD464A430}" type="slidenum">
              <a:rPr lang="en-US" smtClean="0"/>
              <a:t>‹#›</a:t>
            </a:fld>
            <a:endParaRPr lang="en-US"/>
          </a:p>
        </p:txBody>
      </p:sp>
    </p:spTree>
    <p:extLst>
      <p:ext uri="{BB962C8B-B14F-4D97-AF65-F5344CB8AC3E}">
        <p14:creationId xmlns:p14="http://schemas.microsoft.com/office/powerpoint/2010/main" val="263349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3ED3-3D7C-456B-9963-1617874A0E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6D4EA7-5E6B-4093-B9EC-97E1D661F63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00B5B-765C-4D7B-9D67-1C7B1B54BA78}"/>
              </a:ext>
            </a:extLst>
          </p:cNvPr>
          <p:cNvSpPr>
            <a:spLocks noGrp="1"/>
          </p:cNvSpPr>
          <p:nvPr>
            <p:ph type="dt" sz="half" idx="10"/>
          </p:nvPr>
        </p:nvSpPr>
        <p:spPr/>
        <p:txBody>
          <a:bodyPr/>
          <a:lstStyle/>
          <a:p>
            <a:fld id="{EC52DE3D-A502-408D-A3BE-D288676A77D8}" type="datetimeFigureOut">
              <a:rPr lang="en-US" smtClean="0"/>
              <a:t>12/6/2018</a:t>
            </a:fld>
            <a:endParaRPr lang="en-US"/>
          </a:p>
        </p:txBody>
      </p:sp>
      <p:sp>
        <p:nvSpPr>
          <p:cNvPr id="5" name="Footer Placeholder 4">
            <a:extLst>
              <a:ext uri="{FF2B5EF4-FFF2-40B4-BE49-F238E27FC236}">
                <a16:creationId xmlns:a16="http://schemas.microsoft.com/office/drawing/2014/main" id="{C5417020-16C4-49C7-A678-9C83F7CD0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C32BC-1E95-4A85-9945-B395D5615D74}"/>
              </a:ext>
            </a:extLst>
          </p:cNvPr>
          <p:cNvSpPr>
            <a:spLocks noGrp="1"/>
          </p:cNvSpPr>
          <p:nvPr>
            <p:ph type="sldNum" sz="quarter" idx="12"/>
          </p:nvPr>
        </p:nvSpPr>
        <p:spPr/>
        <p:txBody>
          <a:bodyPr/>
          <a:lstStyle/>
          <a:p>
            <a:fld id="{B94AC9E5-20D7-4C00-9671-4F8AD464A430}" type="slidenum">
              <a:rPr lang="en-US" smtClean="0"/>
              <a:t>‹#›</a:t>
            </a:fld>
            <a:endParaRPr lang="en-US"/>
          </a:p>
        </p:txBody>
      </p:sp>
    </p:spTree>
    <p:extLst>
      <p:ext uri="{BB962C8B-B14F-4D97-AF65-F5344CB8AC3E}">
        <p14:creationId xmlns:p14="http://schemas.microsoft.com/office/powerpoint/2010/main" val="146949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089D3A-A6FC-4164-B568-6E6453AD33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9ECD57-49A4-427E-AE2B-8908CAC772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47132-E969-47F4-A4D3-60603A2A0928}"/>
              </a:ext>
            </a:extLst>
          </p:cNvPr>
          <p:cNvSpPr>
            <a:spLocks noGrp="1"/>
          </p:cNvSpPr>
          <p:nvPr>
            <p:ph type="dt" sz="half" idx="10"/>
          </p:nvPr>
        </p:nvSpPr>
        <p:spPr/>
        <p:txBody>
          <a:bodyPr/>
          <a:lstStyle/>
          <a:p>
            <a:fld id="{EC52DE3D-A502-408D-A3BE-D288676A77D8}" type="datetimeFigureOut">
              <a:rPr lang="en-US" smtClean="0"/>
              <a:t>12/6/2018</a:t>
            </a:fld>
            <a:endParaRPr lang="en-US"/>
          </a:p>
        </p:txBody>
      </p:sp>
      <p:sp>
        <p:nvSpPr>
          <p:cNvPr id="5" name="Footer Placeholder 4">
            <a:extLst>
              <a:ext uri="{FF2B5EF4-FFF2-40B4-BE49-F238E27FC236}">
                <a16:creationId xmlns:a16="http://schemas.microsoft.com/office/drawing/2014/main" id="{25F54AF6-E97D-4F88-8316-186CC8924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903FB-2184-4758-98BF-7A3B954883AF}"/>
              </a:ext>
            </a:extLst>
          </p:cNvPr>
          <p:cNvSpPr>
            <a:spLocks noGrp="1"/>
          </p:cNvSpPr>
          <p:nvPr>
            <p:ph type="sldNum" sz="quarter" idx="12"/>
          </p:nvPr>
        </p:nvSpPr>
        <p:spPr/>
        <p:txBody>
          <a:bodyPr/>
          <a:lstStyle/>
          <a:p>
            <a:fld id="{B94AC9E5-20D7-4C00-9671-4F8AD464A430}" type="slidenum">
              <a:rPr lang="en-US" smtClean="0"/>
              <a:t>‹#›</a:t>
            </a:fld>
            <a:endParaRPr lang="en-US"/>
          </a:p>
        </p:txBody>
      </p:sp>
    </p:spTree>
    <p:extLst>
      <p:ext uri="{BB962C8B-B14F-4D97-AF65-F5344CB8AC3E}">
        <p14:creationId xmlns:p14="http://schemas.microsoft.com/office/powerpoint/2010/main" val="224078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49E1-D67E-4BD6-9BEE-D19D1AAA5B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ECB829-D6BC-43CF-98FD-9893B3F0D7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F6EA4-03D9-4EDB-8694-52CAED251677}"/>
              </a:ext>
            </a:extLst>
          </p:cNvPr>
          <p:cNvSpPr>
            <a:spLocks noGrp="1"/>
          </p:cNvSpPr>
          <p:nvPr>
            <p:ph type="dt" sz="half" idx="10"/>
          </p:nvPr>
        </p:nvSpPr>
        <p:spPr/>
        <p:txBody>
          <a:bodyPr/>
          <a:lstStyle/>
          <a:p>
            <a:fld id="{EC52DE3D-A502-408D-A3BE-D288676A77D8}" type="datetimeFigureOut">
              <a:rPr lang="en-US" smtClean="0"/>
              <a:t>12/6/2018</a:t>
            </a:fld>
            <a:endParaRPr lang="en-US"/>
          </a:p>
        </p:txBody>
      </p:sp>
      <p:sp>
        <p:nvSpPr>
          <p:cNvPr id="5" name="Footer Placeholder 4">
            <a:extLst>
              <a:ext uri="{FF2B5EF4-FFF2-40B4-BE49-F238E27FC236}">
                <a16:creationId xmlns:a16="http://schemas.microsoft.com/office/drawing/2014/main" id="{DBFD3A17-37EF-4379-9E1C-837399FC5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39D9D-8E4A-4B86-AE37-D34898BFCE03}"/>
              </a:ext>
            </a:extLst>
          </p:cNvPr>
          <p:cNvSpPr>
            <a:spLocks noGrp="1"/>
          </p:cNvSpPr>
          <p:nvPr>
            <p:ph type="sldNum" sz="quarter" idx="12"/>
          </p:nvPr>
        </p:nvSpPr>
        <p:spPr/>
        <p:txBody>
          <a:bodyPr/>
          <a:lstStyle/>
          <a:p>
            <a:fld id="{B94AC9E5-20D7-4C00-9671-4F8AD464A430}" type="slidenum">
              <a:rPr lang="en-US" smtClean="0"/>
              <a:t>‹#›</a:t>
            </a:fld>
            <a:endParaRPr lang="en-US"/>
          </a:p>
        </p:txBody>
      </p:sp>
    </p:spTree>
    <p:extLst>
      <p:ext uri="{BB962C8B-B14F-4D97-AF65-F5344CB8AC3E}">
        <p14:creationId xmlns:p14="http://schemas.microsoft.com/office/powerpoint/2010/main" val="42695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3DA3-659F-44EF-B280-A77FBA7BB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7C0783-F13B-4169-A199-16C9D7CE76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5BA9965-DD24-469B-A6AB-3EC93343368D}"/>
              </a:ext>
            </a:extLst>
          </p:cNvPr>
          <p:cNvSpPr>
            <a:spLocks noGrp="1"/>
          </p:cNvSpPr>
          <p:nvPr>
            <p:ph type="dt" sz="half" idx="10"/>
          </p:nvPr>
        </p:nvSpPr>
        <p:spPr/>
        <p:txBody>
          <a:bodyPr/>
          <a:lstStyle/>
          <a:p>
            <a:fld id="{EC52DE3D-A502-408D-A3BE-D288676A77D8}" type="datetimeFigureOut">
              <a:rPr lang="en-US" smtClean="0"/>
              <a:t>12/6/2018</a:t>
            </a:fld>
            <a:endParaRPr lang="en-US"/>
          </a:p>
        </p:txBody>
      </p:sp>
      <p:sp>
        <p:nvSpPr>
          <p:cNvPr id="5" name="Footer Placeholder 4">
            <a:extLst>
              <a:ext uri="{FF2B5EF4-FFF2-40B4-BE49-F238E27FC236}">
                <a16:creationId xmlns:a16="http://schemas.microsoft.com/office/drawing/2014/main" id="{FE20EABF-A817-45B3-B900-60C17CA48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91C81-F495-4D67-8C60-5122ED8D50E6}"/>
              </a:ext>
            </a:extLst>
          </p:cNvPr>
          <p:cNvSpPr>
            <a:spLocks noGrp="1"/>
          </p:cNvSpPr>
          <p:nvPr>
            <p:ph type="sldNum" sz="quarter" idx="12"/>
          </p:nvPr>
        </p:nvSpPr>
        <p:spPr/>
        <p:txBody>
          <a:bodyPr/>
          <a:lstStyle/>
          <a:p>
            <a:fld id="{B94AC9E5-20D7-4C00-9671-4F8AD464A430}" type="slidenum">
              <a:rPr lang="en-US" smtClean="0"/>
              <a:t>‹#›</a:t>
            </a:fld>
            <a:endParaRPr lang="en-US"/>
          </a:p>
        </p:txBody>
      </p:sp>
    </p:spTree>
    <p:extLst>
      <p:ext uri="{BB962C8B-B14F-4D97-AF65-F5344CB8AC3E}">
        <p14:creationId xmlns:p14="http://schemas.microsoft.com/office/powerpoint/2010/main" val="162770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4501D-A8AA-4807-94CF-A2F38B0D40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78E35F-3AF8-43CE-B0B7-60E62AA934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0F9EB6-F94B-4AAF-B76C-03C716A20E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EE3C6D-8F61-46F7-8BE9-31CEC92FAA01}"/>
              </a:ext>
            </a:extLst>
          </p:cNvPr>
          <p:cNvSpPr>
            <a:spLocks noGrp="1"/>
          </p:cNvSpPr>
          <p:nvPr>
            <p:ph type="dt" sz="half" idx="10"/>
          </p:nvPr>
        </p:nvSpPr>
        <p:spPr/>
        <p:txBody>
          <a:bodyPr/>
          <a:lstStyle/>
          <a:p>
            <a:fld id="{EC52DE3D-A502-408D-A3BE-D288676A77D8}" type="datetimeFigureOut">
              <a:rPr lang="en-US" smtClean="0"/>
              <a:t>12/6/2018</a:t>
            </a:fld>
            <a:endParaRPr lang="en-US"/>
          </a:p>
        </p:txBody>
      </p:sp>
      <p:sp>
        <p:nvSpPr>
          <p:cNvPr id="6" name="Footer Placeholder 5">
            <a:extLst>
              <a:ext uri="{FF2B5EF4-FFF2-40B4-BE49-F238E27FC236}">
                <a16:creationId xmlns:a16="http://schemas.microsoft.com/office/drawing/2014/main" id="{F5BE2E84-49A3-419B-9141-D8729F9F94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BE7B4-BDCE-48A0-A202-C3FF0E187B9F}"/>
              </a:ext>
            </a:extLst>
          </p:cNvPr>
          <p:cNvSpPr>
            <a:spLocks noGrp="1"/>
          </p:cNvSpPr>
          <p:nvPr>
            <p:ph type="sldNum" sz="quarter" idx="12"/>
          </p:nvPr>
        </p:nvSpPr>
        <p:spPr/>
        <p:txBody>
          <a:bodyPr/>
          <a:lstStyle/>
          <a:p>
            <a:fld id="{B94AC9E5-20D7-4C00-9671-4F8AD464A430}" type="slidenum">
              <a:rPr lang="en-US" smtClean="0"/>
              <a:t>‹#›</a:t>
            </a:fld>
            <a:endParaRPr lang="en-US"/>
          </a:p>
        </p:txBody>
      </p:sp>
    </p:spTree>
    <p:extLst>
      <p:ext uri="{BB962C8B-B14F-4D97-AF65-F5344CB8AC3E}">
        <p14:creationId xmlns:p14="http://schemas.microsoft.com/office/powerpoint/2010/main" val="2149314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354C-C25D-4E1B-A964-7CE0B9FCCF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3AAC86-AD88-45A9-BAA1-FF8F688575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A9CF83C-AD05-4E99-BA40-F18D60E7AD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0C2CA4-653E-4797-8B65-A6278AFD4A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0EFF03-3CA8-4B88-B3B6-C492416DB5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EFA68F-65B8-4E81-9BDD-6753DD265536}"/>
              </a:ext>
            </a:extLst>
          </p:cNvPr>
          <p:cNvSpPr>
            <a:spLocks noGrp="1"/>
          </p:cNvSpPr>
          <p:nvPr>
            <p:ph type="dt" sz="half" idx="10"/>
          </p:nvPr>
        </p:nvSpPr>
        <p:spPr/>
        <p:txBody>
          <a:bodyPr/>
          <a:lstStyle/>
          <a:p>
            <a:fld id="{EC52DE3D-A502-408D-A3BE-D288676A77D8}" type="datetimeFigureOut">
              <a:rPr lang="en-US" smtClean="0"/>
              <a:t>12/6/2018</a:t>
            </a:fld>
            <a:endParaRPr lang="en-US"/>
          </a:p>
        </p:txBody>
      </p:sp>
      <p:sp>
        <p:nvSpPr>
          <p:cNvPr id="8" name="Footer Placeholder 7">
            <a:extLst>
              <a:ext uri="{FF2B5EF4-FFF2-40B4-BE49-F238E27FC236}">
                <a16:creationId xmlns:a16="http://schemas.microsoft.com/office/drawing/2014/main" id="{8CC9637D-68E2-45A2-81E7-A34104AD4C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C02D58-B01C-4E94-9A3C-C1508209405B}"/>
              </a:ext>
            </a:extLst>
          </p:cNvPr>
          <p:cNvSpPr>
            <a:spLocks noGrp="1"/>
          </p:cNvSpPr>
          <p:nvPr>
            <p:ph type="sldNum" sz="quarter" idx="12"/>
          </p:nvPr>
        </p:nvSpPr>
        <p:spPr/>
        <p:txBody>
          <a:bodyPr/>
          <a:lstStyle/>
          <a:p>
            <a:fld id="{B94AC9E5-20D7-4C00-9671-4F8AD464A430}" type="slidenum">
              <a:rPr lang="en-US" smtClean="0"/>
              <a:t>‹#›</a:t>
            </a:fld>
            <a:endParaRPr lang="en-US"/>
          </a:p>
        </p:txBody>
      </p:sp>
    </p:spTree>
    <p:extLst>
      <p:ext uri="{BB962C8B-B14F-4D97-AF65-F5344CB8AC3E}">
        <p14:creationId xmlns:p14="http://schemas.microsoft.com/office/powerpoint/2010/main" val="351424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2F12A-5AD8-4DF8-AABC-E23B21E346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371E61-4839-491B-BED5-47004E4466CE}"/>
              </a:ext>
            </a:extLst>
          </p:cNvPr>
          <p:cNvSpPr>
            <a:spLocks noGrp="1"/>
          </p:cNvSpPr>
          <p:nvPr>
            <p:ph type="dt" sz="half" idx="10"/>
          </p:nvPr>
        </p:nvSpPr>
        <p:spPr/>
        <p:txBody>
          <a:bodyPr/>
          <a:lstStyle/>
          <a:p>
            <a:fld id="{EC52DE3D-A502-408D-A3BE-D288676A77D8}" type="datetimeFigureOut">
              <a:rPr lang="en-US" smtClean="0"/>
              <a:t>12/6/2018</a:t>
            </a:fld>
            <a:endParaRPr lang="en-US"/>
          </a:p>
        </p:txBody>
      </p:sp>
      <p:sp>
        <p:nvSpPr>
          <p:cNvPr id="4" name="Footer Placeholder 3">
            <a:extLst>
              <a:ext uri="{FF2B5EF4-FFF2-40B4-BE49-F238E27FC236}">
                <a16:creationId xmlns:a16="http://schemas.microsoft.com/office/drawing/2014/main" id="{93BA2ECD-9FBB-42AD-9614-5A4129A7A1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C2329C-B6A9-4EC2-84E9-01C5986B5809}"/>
              </a:ext>
            </a:extLst>
          </p:cNvPr>
          <p:cNvSpPr>
            <a:spLocks noGrp="1"/>
          </p:cNvSpPr>
          <p:nvPr>
            <p:ph type="sldNum" sz="quarter" idx="12"/>
          </p:nvPr>
        </p:nvSpPr>
        <p:spPr/>
        <p:txBody>
          <a:bodyPr/>
          <a:lstStyle/>
          <a:p>
            <a:fld id="{B94AC9E5-20D7-4C00-9671-4F8AD464A430}" type="slidenum">
              <a:rPr lang="en-US" smtClean="0"/>
              <a:t>‹#›</a:t>
            </a:fld>
            <a:endParaRPr lang="en-US"/>
          </a:p>
        </p:txBody>
      </p:sp>
    </p:spTree>
    <p:extLst>
      <p:ext uri="{BB962C8B-B14F-4D97-AF65-F5344CB8AC3E}">
        <p14:creationId xmlns:p14="http://schemas.microsoft.com/office/powerpoint/2010/main" val="995780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75D7F8-D287-4D2A-A04A-0A814E913ABA}"/>
              </a:ext>
            </a:extLst>
          </p:cNvPr>
          <p:cNvSpPr>
            <a:spLocks noGrp="1"/>
          </p:cNvSpPr>
          <p:nvPr>
            <p:ph type="dt" sz="half" idx="10"/>
          </p:nvPr>
        </p:nvSpPr>
        <p:spPr/>
        <p:txBody>
          <a:bodyPr/>
          <a:lstStyle/>
          <a:p>
            <a:fld id="{EC52DE3D-A502-408D-A3BE-D288676A77D8}" type="datetimeFigureOut">
              <a:rPr lang="en-US" smtClean="0"/>
              <a:t>12/6/2018</a:t>
            </a:fld>
            <a:endParaRPr lang="en-US"/>
          </a:p>
        </p:txBody>
      </p:sp>
      <p:sp>
        <p:nvSpPr>
          <p:cNvPr id="3" name="Footer Placeholder 2">
            <a:extLst>
              <a:ext uri="{FF2B5EF4-FFF2-40B4-BE49-F238E27FC236}">
                <a16:creationId xmlns:a16="http://schemas.microsoft.com/office/drawing/2014/main" id="{FE824FAC-E92D-41D4-ACF5-4148C75D2A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D48D26-94ED-4F36-823A-426D98916EFD}"/>
              </a:ext>
            </a:extLst>
          </p:cNvPr>
          <p:cNvSpPr>
            <a:spLocks noGrp="1"/>
          </p:cNvSpPr>
          <p:nvPr>
            <p:ph type="sldNum" sz="quarter" idx="12"/>
          </p:nvPr>
        </p:nvSpPr>
        <p:spPr/>
        <p:txBody>
          <a:bodyPr/>
          <a:lstStyle/>
          <a:p>
            <a:fld id="{B94AC9E5-20D7-4C00-9671-4F8AD464A430}" type="slidenum">
              <a:rPr lang="en-US" smtClean="0"/>
              <a:t>‹#›</a:t>
            </a:fld>
            <a:endParaRPr lang="en-US"/>
          </a:p>
        </p:txBody>
      </p:sp>
    </p:spTree>
    <p:extLst>
      <p:ext uri="{BB962C8B-B14F-4D97-AF65-F5344CB8AC3E}">
        <p14:creationId xmlns:p14="http://schemas.microsoft.com/office/powerpoint/2010/main" val="150000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BBE8-A469-4885-AA18-83C9DEC6E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711CEF-E3F6-4A0A-AF6E-75D08FC6E3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045BF5-6862-458A-90B4-73361A720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81A512-5A64-41EF-8160-1463F9B6141E}"/>
              </a:ext>
            </a:extLst>
          </p:cNvPr>
          <p:cNvSpPr>
            <a:spLocks noGrp="1"/>
          </p:cNvSpPr>
          <p:nvPr>
            <p:ph type="dt" sz="half" idx="10"/>
          </p:nvPr>
        </p:nvSpPr>
        <p:spPr/>
        <p:txBody>
          <a:bodyPr/>
          <a:lstStyle/>
          <a:p>
            <a:fld id="{EC52DE3D-A502-408D-A3BE-D288676A77D8}" type="datetimeFigureOut">
              <a:rPr lang="en-US" smtClean="0"/>
              <a:t>12/6/2018</a:t>
            </a:fld>
            <a:endParaRPr lang="en-US"/>
          </a:p>
        </p:txBody>
      </p:sp>
      <p:sp>
        <p:nvSpPr>
          <p:cNvPr id="6" name="Footer Placeholder 5">
            <a:extLst>
              <a:ext uri="{FF2B5EF4-FFF2-40B4-BE49-F238E27FC236}">
                <a16:creationId xmlns:a16="http://schemas.microsoft.com/office/drawing/2014/main" id="{2E8FA699-DE7E-4058-89EB-8AEBCD9906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D14CD4-7601-474D-822C-AA7420EC7769}"/>
              </a:ext>
            </a:extLst>
          </p:cNvPr>
          <p:cNvSpPr>
            <a:spLocks noGrp="1"/>
          </p:cNvSpPr>
          <p:nvPr>
            <p:ph type="sldNum" sz="quarter" idx="12"/>
          </p:nvPr>
        </p:nvSpPr>
        <p:spPr/>
        <p:txBody>
          <a:bodyPr/>
          <a:lstStyle/>
          <a:p>
            <a:fld id="{B94AC9E5-20D7-4C00-9671-4F8AD464A430}" type="slidenum">
              <a:rPr lang="en-US" smtClean="0"/>
              <a:t>‹#›</a:t>
            </a:fld>
            <a:endParaRPr lang="en-US"/>
          </a:p>
        </p:txBody>
      </p:sp>
    </p:spTree>
    <p:extLst>
      <p:ext uri="{BB962C8B-B14F-4D97-AF65-F5344CB8AC3E}">
        <p14:creationId xmlns:p14="http://schemas.microsoft.com/office/powerpoint/2010/main" val="263652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ED07-22DA-454B-A612-EBC78E2D3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B84089-845F-4EDE-BC51-759DC2890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2EE388-B339-4779-8B02-086745B03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BD34D1-8019-4236-8B16-A03F769D2CB4}"/>
              </a:ext>
            </a:extLst>
          </p:cNvPr>
          <p:cNvSpPr>
            <a:spLocks noGrp="1"/>
          </p:cNvSpPr>
          <p:nvPr>
            <p:ph type="dt" sz="half" idx="10"/>
          </p:nvPr>
        </p:nvSpPr>
        <p:spPr/>
        <p:txBody>
          <a:bodyPr/>
          <a:lstStyle/>
          <a:p>
            <a:fld id="{EC52DE3D-A502-408D-A3BE-D288676A77D8}" type="datetimeFigureOut">
              <a:rPr lang="en-US" smtClean="0"/>
              <a:t>12/6/2018</a:t>
            </a:fld>
            <a:endParaRPr lang="en-US"/>
          </a:p>
        </p:txBody>
      </p:sp>
      <p:sp>
        <p:nvSpPr>
          <p:cNvPr id="6" name="Footer Placeholder 5">
            <a:extLst>
              <a:ext uri="{FF2B5EF4-FFF2-40B4-BE49-F238E27FC236}">
                <a16:creationId xmlns:a16="http://schemas.microsoft.com/office/drawing/2014/main" id="{72F53F32-F6A9-450E-8BA5-F790872B1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F8B36-D009-42EE-94A6-419A02A5C666}"/>
              </a:ext>
            </a:extLst>
          </p:cNvPr>
          <p:cNvSpPr>
            <a:spLocks noGrp="1"/>
          </p:cNvSpPr>
          <p:nvPr>
            <p:ph type="sldNum" sz="quarter" idx="12"/>
          </p:nvPr>
        </p:nvSpPr>
        <p:spPr/>
        <p:txBody>
          <a:bodyPr/>
          <a:lstStyle/>
          <a:p>
            <a:fld id="{B94AC9E5-20D7-4C00-9671-4F8AD464A430}" type="slidenum">
              <a:rPr lang="en-US" smtClean="0"/>
              <a:t>‹#›</a:t>
            </a:fld>
            <a:endParaRPr lang="en-US"/>
          </a:p>
        </p:txBody>
      </p:sp>
    </p:spTree>
    <p:extLst>
      <p:ext uri="{BB962C8B-B14F-4D97-AF65-F5344CB8AC3E}">
        <p14:creationId xmlns:p14="http://schemas.microsoft.com/office/powerpoint/2010/main" val="259960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9565A5-4689-456A-BD43-32D9C98856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EE4000-9A9F-4294-BE9D-AA3F0871AD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36D6E-1237-49EB-892E-30ACAEA665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2DE3D-A502-408D-A3BE-D288676A77D8}" type="datetimeFigureOut">
              <a:rPr lang="en-US" smtClean="0"/>
              <a:t>12/6/2018</a:t>
            </a:fld>
            <a:endParaRPr lang="en-US"/>
          </a:p>
        </p:txBody>
      </p:sp>
      <p:sp>
        <p:nvSpPr>
          <p:cNvPr id="5" name="Footer Placeholder 4">
            <a:extLst>
              <a:ext uri="{FF2B5EF4-FFF2-40B4-BE49-F238E27FC236}">
                <a16:creationId xmlns:a16="http://schemas.microsoft.com/office/drawing/2014/main" id="{46A526C0-0038-4A56-9D3C-988911FA6B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47CE1-D676-4AC7-866D-FB9775F7F1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AC9E5-20D7-4C00-9671-4F8AD464A430}" type="slidenum">
              <a:rPr lang="en-US" smtClean="0"/>
              <a:t>‹#›</a:t>
            </a:fld>
            <a:endParaRPr lang="en-US"/>
          </a:p>
        </p:txBody>
      </p:sp>
    </p:spTree>
    <p:extLst>
      <p:ext uri="{BB962C8B-B14F-4D97-AF65-F5344CB8AC3E}">
        <p14:creationId xmlns:p14="http://schemas.microsoft.com/office/powerpoint/2010/main" val="891645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2E2B-5CAD-47BF-9DFB-3C5140EEFBB9}"/>
              </a:ext>
            </a:extLst>
          </p:cNvPr>
          <p:cNvSpPr>
            <a:spLocks noGrp="1"/>
          </p:cNvSpPr>
          <p:nvPr>
            <p:ph type="ctrTitle"/>
          </p:nvPr>
        </p:nvSpPr>
        <p:spPr>
          <a:xfrm>
            <a:off x="1905000" y="2461259"/>
            <a:ext cx="8488680" cy="1048703"/>
          </a:xfrm>
          <a:solidFill>
            <a:srgbClr val="175F90">
              <a:alpha val="75000"/>
            </a:srgbClr>
          </a:solidFill>
        </p:spPr>
        <p:txBody>
          <a:bodyPr/>
          <a:lstStyle/>
          <a:p>
            <a:r>
              <a:rPr lang="en-US" dirty="0">
                <a:solidFill>
                  <a:schemeClr val="bg1"/>
                </a:solidFill>
                <a:latin typeface="Arial Black" panose="020B0A04020102020204" pitchFamily="34" charset="0"/>
              </a:rPr>
              <a:t>Nexus Consulting</a:t>
            </a:r>
          </a:p>
        </p:txBody>
      </p:sp>
      <p:sp>
        <p:nvSpPr>
          <p:cNvPr id="3" name="Subtitle 2">
            <a:extLst>
              <a:ext uri="{FF2B5EF4-FFF2-40B4-BE49-F238E27FC236}">
                <a16:creationId xmlns:a16="http://schemas.microsoft.com/office/drawing/2014/main" id="{F8D1E04B-A855-40BD-8521-A5C2239BF9B9}"/>
              </a:ext>
            </a:extLst>
          </p:cNvPr>
          <p:cNvSpPr>
            <a:spLocks noGrp="1"/>
          </p:cNvSpPr>
          <p:nvPr>
            <p:ph type="subTitle" idx="1"/>
          </p:nvPr>
        </p:nvSpPr>
        <p:spPr>
          <a:xfrm>
            <a:off x="6515100" y="4805998"/>
            <a:ext cx="5478780" cy="1655762"/>
          </a:xfrm>
          <a:solidFill>
            <a:srgbClr val="175F90">
              <a:alpha val="75000"/>
            </a:srgbClr>
          </a:solidFill>
        </p:spPr>
        <p:txBody>
          <a:bodyPr>
            <a:normAutofit lnSpcReduction="10000"/>
          </a:bodyPr>
          <a:lstStyle/>
          <a:p>
            <a:pPr algn="r"/>
            <a:r>
              <a:rPr lang="en-US" b="1" dirty="0">
                <a:solidFill>
                  <a:schemeClr val="bg1"/>
                </a:solidFill>
              </a:rPr>
              <a:t>Kevin </a:t>
            </a:r>
            <a:r>
              <a:rPr lang="en-US" b="1" dirty="0" err="1">
                <a:solidFill>
                  <a:schemeClr val="bg1"/>
                </a:solidFill>
              </a:rPr>
              <a:t>Anani</a:t>
            </a:r>
            <a:r>
              <a:rPr lang="en-US" b="1" dirty="0">
                <a:solidFill>
                  <a:schemeClr val="bg1"/>
                </a:solidFill>
              </a:rPr>
              <a:t>, Lorenzo </a:t>
            </a:r>
            <a:r>
              <a:rPr lang="en-US" b="1" dirty="0" err="1">
                <a:solidFill>
                  <a:schemeClr val="bg1"/>
                </a:solidFill>
              </a:rPr>
              <a:t>Bartolini</a:t>
            </a:r>
            <a:r>
              <a:rPr lang="en-US" b="1" dirty="0">
                <a:solidFill>
                  <a:schemeClr val="bg1"/>
                </a:solidFill>
              </a:rPr>
              <a:t>, Jay </a:t>
            </a:r>
            <a:r>
              <a:rPr lang="en-US" b="1" dirty="0" err="1">
                <a:solidFill>
                  <a:schemeClr val="bg1"/>
                </a:solidFill>
              </a:rPr>
              <a:t>Sethia</a:t>
            </a:r>
            <a:r>
              <a:rPr lang="en-US" b="1" dirty="0">
                <a:solidFill>
                  <a:schemeClr val="bg1"/>
                </a:solidFill>
              </a:rPr>
              <a:t>, Ngoc-Quyen Vu, Ankit Yadav</a:t>
            </a:r>
          </a:p>
          <a:p>
            <a:pPr algn="r"/>
            <a:r>
              <a:rPr lang="en-US" b="1" dirty="0">
                <a:solidFill>
                  <a:schemeClr val="bg1"/>
                </a:solidFill>
              </a:rPr>
              <a:t>BUDT758Y</a:t>
            </a:r>
          </a:p>
          <a:p>
            <a:pPr algn="r"/>
            <a:r>
              <a:rPr lang="en-US" b="1" dirty="0">
                <a:solidFill>
                  <a:schemeClr val="bg1"/>
                </a:solidFill>
              </a:rPr>
              <a:t>Prof. Lee</a:t>
            </a:r>
          </a:p>
          <a:p>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512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1</a:t>
            </a:r>
          </a:p>
        </p:txBody>
      </p:sp>
      <p:sp>
        <p:nvSpPr>
          <p:cNvPr id="3" name="Content Placeholder 2"/>
          <p:cNvSpPr>
            <a:spLocks noGrp="1"/>
          </p:cNvSpPr>
          <p:nvPr>
            <p:ph idx="1"/>
          </p:nvPr>
        </p:nvSpPr>
        <p:spPr/>
        <p:txBody>
          <a:bodyPr/>
          <a:lstStyle/>
          <a:p>
            <a:r>
              <a:rPr lang="en-US" b="1" dirty="0"/>
              <a:t>What alumni are now working in Chicago?</a:t>
            </a:r>
          </a:p>
          <a:p>
            <a:pPr marL="0" indent="0">
              <a:buNone/>
            </a:pPr>
            <a:endParaRPr lang="en-US" dirty="0"/>
          </a:p>
          <a:p>
            <a:r>
              <a:rPr lang="en-US" dirty="0"/>
              <a:t>SELECT a.*,c.* from Alumnus a</a:t>
            </a:r>
            <a:br>
              <a:rPr lang="en-US" dirty="0"/>
            </a:br>
            <a:r>
              <a:rPr lang="en-US" dirty="0"/>
              <a:t>	JOIN </a:t>
            </a:r>
            <a:r>
              <a:rPr lang="en-US" dirty="0" err="1"/>
              <a:t>WorkIn</a:t>
            </a:r>
            <a:r>
              <a:rPr lang="en-US" dirty="0"/>
              <a:t> w ON </a:t>
            </a:r>
            <a:r>
              <a:rPr lang="en-US" dirty="0" err="1"/>
              <a:t>a.alumId</a:t>
            </a:r>
            <a:r>
              <a:rPr lang="en-US" dirty="0"/>
              <a:t> = </a:t>
            </a:r>
            <a:r>
              <a:rPr lang="en-US" dirty="0" err="1"/>
              <a:t>w.alumId</a:t>
            </a:r>
            <a:br>
              <a:rPr lang="en-US" dirty="0"/>
            </a:br>
            <a:r>
              <a:rPr lang="en-US" dirty="0"/>
              <a:t>	JOIN Company c ON </a:t>
            </a:r>
            <a:r>
              <a:rPr lang="en-US" dirty="0" err="1"/>
              <a:t>c.companyId</a:t>
            </a:r>
            <a:r>
              <a:rPr lang="en-US" dirty="0"/>
              <a:t> = </a:t>
            </a:r>
            <a:r>
              <a:rPr lang="en-US" dirty="0" err="1"/>
              <a:t>w.companyId</a:t>
            </a:r>
            <a:br>
              <a:rPr lang="en-US" dirty="0"/>
            </a:br>
            <a:r>
              <a:rPr lang="en-US" dirty="0"/>
              <a:t>	WHERE </a:t>
            </a:r>
            <a:r>
              <a:rPr lang="en-US" dirty="0" err="1"/>
              <a:t>companyLocation</a:t>
            </a:r>
            <a:r>
              <a:rPr lang="en-US" dirty="0"/>
              <a:t> = “Chicago”</a:t>
            </a:r>
            <a:br>
              <a:rPr lang="en-US" dirty="0"/>
            </a:br>
            <a:r>
              <a:rPr lang="en-US" dirty="0"/>
              <a:t>	ORDER BY </a:t>
            </a:r>
            <a:r>
              <a:rPr lang="en-US" dirty="0" err="1"/>
              <a:t>alumFName</a:t>
            </a:r>
            <a:r>
              <a:rPr lang="en-US" dirty="0"/>
              <a:t>, </a:t>
            </a:r>
            <a:r>
              <a:rPr lang="en-US" dirty="0" err="1"/>
              <a:t>alumLName</a:t>
            </a:r>
            <a:r>
              <a:rPr lang="en-US" dirty="0"/>
              <a:t>;</a:t>
            </a:r>
          </a:p>
          <a:p>
            <a:endParaRPr lang="en-US" dirty="0"/>
          </a:p>
        </p:txBody>
      </p:sp>
    </p:spTree>
    <p:extLst>
      <p:ext uri="{BB962C8B-B14F-4D97-AF65-F5344CB8AC3E}">
        <p14:creationId xmlns:p14="http://schemas.microsoft.com/office/powerpoint/2010/main" val="157223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What alumni are now working in Chicago?</a:t>
            </a:r>
          </a:p>
        </p:txBody>
      </p:sp>
      <p:pic>
        <p:nvPicPr>
          <p:cNvPr id="5" name="Picture 4">
            <a:extLst>
              <a:ext uri="{FF2B5EF4-FFF2-40B4-BE49-F238E27FC236}">
                <a16:creationId xmlns:a16="http://schemas.microsoft.com/office/drawing/2014/main" id="{759DB699-E18C-4D4F-8218-A9AFFAD89724}"/>
              </a:ext>
            </a:extLst>
          </p:cNvPr>
          <p:cNvPicPr>
            <a:picLocks noChangeAspect="1"/>
          </p:cNvPicPr>
          <p:nvPr/>
        </p:nvPicPr>
        <p:blipFill>
          <a:blip r:embed="rId2"/>
          <a:stretch>
            <a:fillRect/>
          </a:stretch>
        </p:blipFill>
        <p:spPr>
          <a:xfrm>
            <a:off x="2053167" y="1955800"/>
            <a:ext cx="7902249" cy="37596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1546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111BC5-8962-4B4D-875F-9265AA35FE03}"/>
              </a:ext>
            </a:extLst>
          </p:cNvPr>
          <p:cNvPicPr>
            <a:picLocks noChangeAspect="1"/>
          </p:cNvPicPr>
          <p:nvPr/>
        </p:nvPicPr>
        <p:blipFill>
          <a:blip r:embed="rId2"/>
          <a:stretch>
            <a:fillRect/>
          </a:stretch>
        </p:blipFill>
        <p:spPr>
          <a:xfrm>
            <a:off x="1444979" y="1512412"/>
            <a:ext cx="9302042" cy="308382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itle 1">
            <a:extLst>
              <a:ext uri="{FF2B5EF4-FFF2-40B4-BE49-F238E27FC236}">
                <a16:creationId xmlns:a16="http://schemas.microsoft.com/office/drawing/2014/main" id="{EF7E59C7-7FE5-4C9D-89E7-1DBEB734976A}"/>
              </a:ext>
            </a:extLst>
          </p:cNvPr>
          <p:cNvSpPr>
            <a:spLocks noGrp="1"/>
          </p:cNvSpPr>
          <p:nvPr>
            <p:ph type="title"/>
          </p:nvPr>
        </p:nvSpPr>
        <p:spPr>
          <a:xfrm>
            <a:off x="851646" y="365125"/>
            <a:ext cx="10515600" cy="1325563"/>
          </a:xfrm>
        </p:spPr>
        <p:txBody>
          <a:bodyPr>
            <a:normAutofit/>
          </a:bodyPr>
          <a:lstStyle/>
          <a:p>
            <a:r>
              <a:rPr lang="en-US" sz="3200" b="1" dirty="0"/>
              <a:t>What alumni are now working in Chicago?</a:t>
            </a:r>
          </a:p>
        </p:txBody>
      </p:sp>
      <p:sp>
        <p:nvSpPr>
          <p:cNvPr id="7" name="TextBox 6">
            <a:extLst>
              <a:ext uri="{FF2B5EF4-FFF2-40B4-BE49-F238E27FC236}">
                <a16:creationId xmlns:a16="http://schemas.microsoft.com/office/drawing/2014/main" id="{DAD4F09D-4865-435D-B1FB-3961560EDD09}"/>
              </a:ext>
            </a:extLst>
          </p:cNvPr>
          <p:cNvSpPr txBox="1"/>
          <p:nvPr/>
        </p:nvSpPr>
        <p:spPr>
          <a:xfrm>
            <a:off x="1326776" y="4876800"/>
            <a:ext cx="9420245" cy="1200329"/>
          </a:xfrm>
          <a:prstGeom prst="rect">
            <a:avLst/>
          </a:prstGeom>
          <a:noFill/>
        </p:spPr>
        <p:txBody>
          <a:bodyPr wrap="square" rtlCol="0">
            <a:spAutoFit/>
          </a:bodyPr>
          <a:lstStyle/>
          <a:p>
            <a:r>
              <a:rPr lang="en-US" dirty="0"/>
              <a:t>Our query joins the alumnus and the company table, to give us the result of which alumni are working in Chicago.</a:t>
            </a:r>
            <a:br>
              <a:rPr lang="en-US" dirty="0"/>
            </a:br>
            <a:r>
              <a:rPr lang="en-US" dirty="0"/>
              <a:t>We can see from the results that two of our alumni are working in a company called Hadron Inc which is located in Chicago, Illinois.</a:t>
            </a:r>
          </a:p>
        </p:txBody>
      </p:sp>
    </p:spTree>
    <p:extLst>
      <p:ext uri="{BB962C8B-B14F-4D97-AF65-F5344CB8AC3E}">
        <p14:creationId xmlns:p14="http://schemas.microsoft.com/office/powerpoint/2010/main" val="112761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2</a:t>
            </a:r>
          </a:p>
        </p:txBody>
      </p:sp>
      <p:sp>
        <p:nvSpPr>
          <p:cNvPr id="3" name="Content Placeholder 2"/>
          <p:cNvSpPr>
            <a:spLocks noGrp="1"/>
          </p:cNvSpPr>
          <p:nvPr>
            <p:ph idx="1"/>
          </p:nvPr>
        </p:nvSpPr>
        <p:spPr/>
        <p:txBody>
          <a:bodyPr/>
          <a:lstStyle/>
          <a:p>
            <a:r>
              <a:rPr lang="en-US" b="1" dirty="0"/>
              <a:t>What alumni graduated before 2014 with a CGPA of above 3.5?</a:t>
            </a:r>
          </a:p>
          <a:p>
            <a:pPr marL="0" indent="0">
              <a:buNone/>
            </a:pPr>
            <a:endParaRPr lang="en-US" dirty="0"/>
          </a:p>
          <a:p>
            <a:r>
              <a:rPr lang="en-US" dirty="0"/>
              <a:t>SELECT * FROM Alumnus AS a</a:t>
            </a:r>
            <a:br>
              <a:rPr lang="en-US" dirty="0"/>
            </a:br>
            <a:r>
              <a:rPr lang="en-US" dirty="0"/>
              <a:t>	JOIN Education e ON </a:t>
            </a:r>
            <a:r>
              <a:rPr lang="en-US" dirty="0" err="1"/>
              <a:t>a.alumId</a:t>
            </a:r>
            <a:r>
              <a:rPr lang="en-US" dirty="0"/>
              <a:t> = </a:t>
            </a:r>
            <a:r>
              <a:rPr lang="en-US" dirty="0" err="1"/>
              <a:t>e.alumId</a:t>
            </a:r>
            <a:br>
              <a:rPr lang="en-US" dirty="0"/>
            </a:br>
            <a:r>
              <a:rPr lang="en-US" dirty="0"/>
              <a:t>	WHERE </a:t>
            </a:r>
            <a:r>
              <a:rPr lang="en-US" dirty="0" err="1"/>
              <a:t>schoolGPA</a:t>
            </a:r>
            <a:r>
              <a:rPr lang="en-US" dirty="0"/>
              <a:t> &gt;=3.5 AND </a:t>
            </a:r>
            <a:r>
              <a:rPr lang="en-US" dirty="0" err="1"/>
              <a:t>schoolGradYear</a:t>
            </a:r>
            <a:r>
              <a:rPr lang="en-US" dirty="0"/>
              <a:t> &lt;‘2014-01-01’</a:t>
            </a:r>
            <a:br>
              <a:rPr lang="en-US" dirty="0"/>
            </a:br>
            <a:r>
              <a:rPr lang="en-US" dirty="0"/>
              <a:t>	ORDER BY 	</a:t>
            </a:r>
            <a:r>
              <a:rPr lang="en-US" dirty="0" err="1"/>
              <a:t>a.alumFName</a:t>
            </a:r>
            <a:r>
              <a:rPr lang="en-US" dirty="0"/>
              <a:t>, </a:t>
            </a:r>
            <a:r>
              <a:rPr lang="en-US" dirty="0" err="1"/>
              <a:t>a.alumLName</a:t>
            </a:r>
            <a:r>
              <a:rPr lang="en-US" dirty="0"/>
              <a:t>,</a:t>
            </a:r>
            <a:br>
              <a:rPr lang="en-US" dirty="0"/>
            </a:br>
            <a:r>
              <a:rPr lang="en-US" dirty="0"/>
              <a:t>			</a:t>
            </a:r>
            <a:r>
              <a:rPr lang="en-US" dirty="0" err="1"/>
              <a:t>a.alumId</a:t>
            </a:r>
            <a:r>
              <a:rPr lang="en-US" dirty="0"/>
              <a:t>, </a:t>
            </a:r>
            <a:r>
              <a:rPr lang="en-US" dirty="0" err="1"/>
              <a:t>e.schoolGradYear</a:t>
            </a:r>
            <a:r>
              <a:rPr lang="en-US" dirty="0"/>
              <a:t>;</a:t>
            </a:r>
          </a:p>
        </p:txBody>
      </p:sp>
    </p:spTree>
    <p:extLst>
      <p:ext uri="{BB962C8B-B14F-4D97-AF65-F5344CB8AC3E}">
        <p14:creationId xmlns:p14="http://schemas.microsoft.com/office/powerpoint/2010/main" val="114006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What alumni graduated before 2014 with a CGPA of above 3.5?</a:t>
            </a:r>
          </a:p>
        </p:txBody>
      </p:sp>
      <p:pic>
        <p:nvPicPr>
          <p:cNvPr id="3" name="Picture 2">
            <a:extLst>
              <a:ext uri="{FF2B5EF4-FFF2-40B4-BE49-F238E27FC236}">
                <a16:creationId xmlns:a16="http://schemas.microsoft.com/office/drawing/2014/main" id="{12F5FF58-8002-49A1-86B4-18154482C142}"/>
              </a:ext>
            </a:extLst>
          </p:cNvPr>
          <p:cNvPicPr>
            <a:picLocks noChangeAspect="1"/>
          </p:cNvPicPr>
          <p:nvPr/>
        </p:nvPicPr>
        <p:blipFill>
          <a:blip r:embed="rId2"/>
          <a:stretch>
            <a:fillRect/>
          </a:stretch>
        </p:blipFill>
        <p:spPr>
          <a:xfrm>
            <a:off x="1066800" y="1500239"/>
            <a:ext cx="9880600" cy="349146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19090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What alumni graduated before 2014 with a CGPA of above 3.5?</a:t>
            </a:r>
            <a:endParaRPr lang="en-US" sz="3200" dirty="0"/>
          </a:p>
        </p:txBody>
      </p:sp>
      <p:pic>
        <p:nvPicPr>
          <p:cNvPr id="4" name="Picture 3">
            <a:extLst>
              <a:ext uri="{FF2B5EF4-FFF2-40B4-BE49-F238E27FC236}">
                <a16:creationId xmlns:a16="http://schemas.microsoft.com/office/drawing/2014/main" id="{2FCBFA70-533D-4F40-962F-FBAAC729691C}"/>
              </a:ext>
            </a:extLst>
          </p:cNvPr>
          <p:cNvPicPr>
            <a:picLocks noChangeAspect="1"/>
          </p:cNvPicPr>
          <p:nvPr/>
        </p:nvPicPr>
        <p:blipFill>
          <a:blip r:embed="rId2"/>
          <a:stretch>
            <a:fillRect/>
          </a:stretch>
        </p:blipFill>
        <p:spPr>
          <a:xfrm>
            <a:off x="2082492" y="1472208"/>
            <a:ext cx="8233880" cy="34402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1A386B8E-B9AD-4EFF-B3B2-724242DBE9CA}"/>
              </a:ext>
            </a:extLst>
          </p:cNvPr>
          <p:cNvSpPr txBox="1"/>
          <p:nvPr/>
        </p:nvSpPr>
        <p:spPr>
          <a:xfrm>
            <a:off x="1326776" y="5150221"/>
            <a:ext cx="9420245" cy="923330"/>
          </a:xfrm>
          <a:prstGeom prst="rect">
            <a:avLst/>
          </a:prstGeom>
          <a:noFill/>
        </p:spPr>
        <p:txBody>
          <a:bodyPr wrap="square" rtlCol="0">
            <a:spAutoFit/>
          </a:bodyPr>
          <a:lstStyle/>
          <a:p>
            <a:r>
              <a:rPr lang="en-US" dirty="0"/>
              <a:t>We joined the alumnus and education tables and have applied filters for graduation year and CGPA to get results about alumnus who graduated before 2014 and have a CGPA of above 3.5.</a:t>
            </a:r>
          </a:p>
          <a:p>
            <a:r>
              <a:rPr lang="en-US" dirty="0"/>
              <a:t>Five alumni match both constraints and can be viewed in the above table.</a:t>
            </a:r>
          </a:p>
        </p:txBody>
      </p:sp>
    </p:spTree>
    <p:extLst>
      <p:ext uri="{BB962C8B-B14F-4D97-AF65-F5344CB8AC3E}">
        <p14:creationId xmlns:p14="http://schemas.microsoft.com/office/powerpoint/2010/main" val="259902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7590" y="500062"/>
            <a:ext cx="5036820" cy="1325563"/>
          </a:xfrm>
          <a:solidFill>
            <a:srgbClr val="212A25">
              <a:alpha val="70000"/>
            </a:srgbClr>
          </a:solidFill>
        </p:spPr>
        <p:txBody>
          <a:bodyPr/>
          <a:lstStyle/>
          <a:p>
            <a:pPr algn="ctr"/>
            <a:r>
              <a:rPr lang="en-US" dirty="0">
                <a:solidFill>
                  <a:schemeClr val="bg1"/>
                </a:solidFill>
                <a:latin typeface="Arial Black" panose="020B0A04020102020204" pitchFamily="34" charset="0"/>
              </a:rPr>
              <a:t>Thank You!</a:t>
            </a:r>
          </a:p>
        </p:txBody>
      </p:sp>
    </p:spTree>
    <p:extLst>
      <p:ext uri="{BB962C8B-B14F-4D97-AF65-F5344CB8AC3E}">
        <p14:creationId xmlns:p14="http://schemas.microsoft.com/office/powerpoint/2010/main" val="211098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0C7E-8968-4AB4-9EAA-7377EBFE783C}"/>
              </a:ext>
            </a:extLst>
          </p:cNvPr>
          <p:cNvSpPr>
            <a:spLocks noGrp="1"/>
          </p:cNvSpPr>
          <p:nvPr>
            <p:ph type="title"/>
          </p:nvPr>
        </p:nvSpPr>
        <p:spPr>
          <a:xfrm>
            <a:off x="838200" y="419100"/>
            <a:ext cx="5829300" cy="1196340"/>
          </a:xfrm>
          <a:solidFill>
            <a:srgbClr val="2A536E">
              <a:alpha val="65000"/>
            </a:srgbClr>
          </a:solidFill>
        </p:spPr>
        <p:txBody>
          <a:bodyPr/>
          <a:lstStyle/>
          <a:p>
            <a:r>
              <a:rPr lang="en-US" dirty="0">
                <a:solidFill>
                  <a:schemeClr val="bg1"/>
                </a:solidFill>
                <a:latin typeface="Arial Black" panose="020B0A04020102020204" pitchFamily="34" charset="0"/>
              </a:rPr>
              <a:t>Users and Source</a:t>
            </a:r>
          </a:p>
        </p:txBody>
      </p:sp>
      <p:sp>
        <p:nvSpPr>
          <p:cNvPr id="3" name="Content Placeholder 2">
            <a:extLst>
              <a:ext uri="{FF2B5EF4-FFF2-40B4-BE49-F238E27FC236}">
                <a16:creationId xmlns:a16="http://schemas.microsoft.com/office/drawing/2014/main" id="{5142AA53-76A4-4031-A978-829DCD22555B}"/>
              </a:ext>
            </a:extLst>
          </p:cNvPr>
          <p:cNvSpPr>
            <a:spLocks noGrp="1"/>
          </p:cNvSpPr>
          <p:nvPr>
            <p:ph idx="1"/>
          </p:nvPr>
        </p:nvSpPr>
        <p:spPr>
          <a:xfrm>
            <a:off x="838200" y="1978025"/>
            <a:ext cx="10165080" cy="1786255"/>
          </a:xfrm>
          <a:solidFill>
            <a:srgbClr val="315E7B">
              <a:alpha val="70000"/>
            </a:srgbClr>
          </a:solidFill>
        </p:spPr>
        <p:txBody>
          <a:bodyPr/>
          <a:lstStyle/>
          <a:p>
            <a:r>
              <a:rPr lang="en-US" b="1" dirty="0">
                <a:solidFill>
                  <a:schemeClr val="bg1"/>
                </a:solidFill>
              </a:rPr>
              <a:t>Users</a:t>
            </a:r>
            <a:r>
              <a:rPr lang="en-US" dirty="0">
                <a:solidFill>
                  <a:schemeClr val="bg1"/>
                </a:solidFill>
              </a:rPr>
              <a:t> – Current students, teachers, counselors, members of the University of Maryland education system </a:t>
            </a:r>
          </a:p>
          <a:p>
            <a:r>
              <a:rPr lang="en-US" b="1" dirty="0">
                <a:solidFill>
                  <a:schemeClr val="bg1"/>
                </a:solidFill>
              </a:rPr>
              <a:t>Data Source </a:t>
            </a:r>
            <a:r>
              <a:rPr lang="en-US" dirty="0">
                <a:solidFill>
                  <a:schemeClr val="bg1"/>
                </a:solidFill>
              </a:rPr>
              <a:t>– Alumnus of the University of Maryland </a:t>
            </a:r>
          </a:p>
        </p:txBody>
      </p:sp>
    </p:spTree>
    <p:extLst>
      <p:ext uri="{BB962C8B-B14F-4D97-AF65-F5344CB8AC3E}">
        <p14:creationId xmlns:p14="http://schemas.microsoft.com/office/powerpoint/2010/main" val="299381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4FF6-7582-4AA4-9899-5BFB2A6A98F6}"/>
              </a:ext>
            </a:extLst>
          </p:cNvPr>
          <p:cNvSpPr>
            <a:spLocks noGrp="1"/>
          </p:cNvSpPr>
          <p:nvPr>
            <p:ph type="title"/>
          </p:nvPr>
        </p:nvSpPr>
        <p:spPr>
          <a:xfrm>
            <a:off x="838200" y="365125"/>
            <a:ext cx="6111240" cy="1151255"/>
          </a:xfrm>
          <a:solidFill>
            <a:srgbClr val="8F6749">
              <a:alpha val="75000"/>
            </a:srgbClr>
          </a:solidFill>
        </p:spPr>
        <p:txBody>
          <a:bodyPr/>
          <a:lstStyle/>
          <a:p>
            <a:r>
              <a:rPr lang="en-US" dirty="0">
                <a:solidFill>
                  <a:schemeClr val="bg1"/>
                </a:solidFill>
                <a:latin typeface="Arial Black" panose="020B0A04020102020204" pitchFamily="34" charset="0"/>
              </a:rPr>
              <a:t>Mission Statement </a:t>
            </a:r>
          </a:p>
        </p:txBody>
      </p:sp>
      <p:sp>
        <p:nvSpPr>
          <p:cNvPr id="3" name="Content Placeholder 2">
            <a:extLst>
              <a:ext uri="{FF2B5EF4-FFF2-40B4-BE49-F238E27FC236}">
                <a16:creationId xmlns:a16="http://schemas.microsoft.com/office/drawing/2014/main" id="{0E5BBDFB-CBC6-4B2E-BDB0-251FBFA92AB5}"/>
              </a:ext>
            </a:extLst>
          </p:cNvPr>
          <p:cNvSpPr>
            <a:spLocks noGrp="1"/>
          </p:cNvSpPr>
          <p:nvPr>
            <p:ph idx="1"/>
          </p:nvPr>
        </p:nvSpPr>
        <p:spPr>
          <a:xfrm>
            <a:off x="838200" y="1825625"/>
            <a:ext cx="10789920" cy="1687195"/>
          </a:xfrm>
          <a:solidFill>
            <a:srgbClr val="8F6749">
              <a:alpha val="75000"/>
            </a:srgbClr>
          </a:solidFill>
        </p:spPr>
        <p:txBody>
          <a:bodyPr/>
          <a:lstStyle/>
          <a:p>
            <a:r>
              <a:rPr lang="en-US" dirty="0">
                <a:solidFill>
                  <a:schemeClr val="bg1"/>
                </a:solidFill>
              </a:rPr>
              <a:t>The client’s mission is to provide an informational database for the alumni of the University of Maryland. The database will have alumni contact information, prior education history, current job detail, work experience and company. </a:t>
            </a:r>
          </a:p>
          <a:p>
            <a:endParaRPr lang="en-US" dirty="0"/>
          </a:p>
        </p:txBody>
      </p:sp>
    </p:spTree>
    <p:extLst>
      <p:ext uri="{BB962C8B-B14F-4D97-AF65-F5344CB8AC3E}">
        <p14:creationId xmlns:p14="http://schemas.microsoft.com/office/powerpoint/2010/main" val="269446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48110-3695-4F8B-92EF-799EA00BB172}"/>
              </a:ext>
            </a:extLst>
          </p:cNvPr>
          <p:cNvSpPr>
            <a:spLocks noGrp="1"/>
          </p:cNvSpPr>
          <p:nvPr>
            <p:ph idx="1"/>
          </p:nvPr>
        </p:nvSpPr>
        <p:spPr>
          <a:xfrm>
            <a:off x="838200" y="1825625"/>
            <a:ext cx="10553700" cy="2898775"/>
          </a:xfrm>
          <a:solidFill>
            <a:srgbClr val="494A4F">
              <a:alpha val="65000"/>
            </a:srgbClr>
          </a:solidFill>
        </p:spPr>
        <p:txBody>
          <a:bodyPr/>
          <a:lstStyle/>
          <a:p>
            <a:pPr lvl="0"/>
            <a:r>
              <a:rPr lang="en-US" dirty="0">
                <a:solidFill>
                  <a:schemeClr val="bg1"/>
                </a:solidFill>
              </a:rPr>
              <a:t>Provide a contact database for the alumni of the University of Maryland.</a:t>
            </a:r>
          </a:p>
          <a:p>
            <a:pPr lvl="0"/>
            <a:r>
              <a:rPr lang="en-US" dirty="0">
                <a:solidFill>
                  <a:schemeClr val="bg1"/>
                </a:solidFill>
              </a:rPr>
              <a:t>Provide insight into University of Maryland alumni’s educational background.</a:t>
            </a:r>
          </a:p>
          <a:p>
            <a:pPr lvl="0"/>
            <a:r>
              <a:rPr lang="en-US" dirty="0">
                <a:solidFill>
                  <a:schemeClr val="bg1"/>
                </a:solidFill>
              </a:rPr>
              <a:t>Provide insight into which companies their alumni are working at, and in what capacity.</a:t>
            </a:r>
          </a:p>
          <a:p>
            <a:endParaRPr lang="en-US" dirty="0"/>
          </a:p>
        </p:txBody>
      </p:sp>
      <p:sp>
        <p:nvSpPr>
          <p:cNvPr id="4" name="Title 1">
            <a:extLst>
              <a:ext uri="{FF2B5EF4-FFF2-40B4-BE49-F238E27FC236}">
                <a16:creationId xmlns:a16="http://schemas.microsoft.com/office/drawing/2014/main" id="{CC094FF6-7582-4AA4-9899-5BFB2A6A98F6}"/>
              </a:ext>
            </a:extLst>
          </p:cNvPr>
          <p:cNvSpPr>
            <a:spLocks noGrp="1"/>
          </p:cNvSpPr>
          <p:nvPr>
            <p:ph type="title"/>
          </p:nvPr>
        </p:nvSpPr>
        <p:spPr>
          <a:xfrm>
            <a:off x="838200" y="365125"/>
            <a:ext cx="5753100" cy="1151255"/>
          </a:xfrm>
          <a:solidFill>
            <a:srgbClr val="494A4F">
              <a:alpha val="65000"/>
            </a:srgbClr>
          </a:solidFill>
        </p:spPr>
        <p:txBody>
          <a:bodyPr/>
          <a:lstStyle/>
          <a:p>
            <a:r>
              <a:rPr lang="en-US" dirty="0">
                <a:solidFill>
                  <a:schemeClr val="bg1"/>
                </a:solidFill>
                <a:latin typeface="Arial Black" panose="020B0A04020102020204" pitchFamily="34" charset="0"/>
              </a:rPr>
              <a:t>Mission Objective </a:t>
            </a:r>
          </a:p>
        </p:txBody>
      </p:sp>
    </p:spTree>
    <p:extLst>
      <p:ext uri="{BB962C8B-B14F-4D97-AF65-F5344CB8AC3E}">
        <p14:creationId xmlns:p14="http://schemas.microsoft.com/office/powerpoint/2010/main" val="158911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02DB0-DA2B-429D-AE3C-1587F233297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Conceptual Database Design</a:t>
            </a:r>
          </a:p>
        </p:txBody>
      </p:sp>
      <p:pic>
        <p:nvPicPr>
          <p:cNvPr id="7" name="Picture 6">
            <a:extLst>
              <a:ext uri="{FF2B5EF4-FFF2-40B4-BE49-F238E27FC236}">
                <a16:creationId xmlns:a16="http://schemas.microsoft.com/office/drawing/2014/main" id="{240A6C48-39FE-4136-B0EB-EF2109992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918" y="169682"/>
            <a:ext cx="8038224" cy="6554244"/>
          </a:xfrm>
          <a:prstGeom prst="rect">
            <a:avLst/>
          </a:prstGeom>
        </p:spPr>
      </p:pic>
    </p:spTree>
    <p:extLst>
      <p:ext uri="{BB962C8B-B14F-4D97-AF65-F5344CB8AC3E}">
        <p14:creationId xmlns:p14="http://schemas.microsoft.com/office/powerpoint/2010/main" val="190397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81AA-2106-468D-873B-0300D412025A}"/>
              </a:ext>
            </a:extLst>
          </p:cNvPr>
          <p:cNvSpPr>
            <a:spLocks noGrp="1"/>
          </p:cNvSpPr>
          <p:nvPr>
            <p:ph type="title"/>
          </p:nvPr>
        </p:nvSpPr>
        <p:spPr>
          <a:xfrm>
            <a:off x="838200" y="365125"/>
            <a:ext cx="6134100" cy="1325563"/>
          </a:xfrm>
          <a:solidFill>
            <a:srgbClr val="355B73">
              <a:alpha val="70000"/>
            </a:srgbClr>
          </a:solidFill>
        </p:spPr>
        <p:txBody>
          <a:bodyPr/>
          <a:lstStyle/>
          <a:p>
            <a:r>
              <a:rPr lang="en-US" dirty="0">
                <a:solidFill>
                  <a:schemeClr val="bg1"/>
                </a:solidFill>
                <a:latin typeface="Arial Black" panose="020B0A04020102020204" pitchFamily="34" charset="0"/>
              </a:rPr>
              <a:t>Relational Schema</a:t>
            </a:r>
          </a:p>
        </p:txBody>
      </p:sp>
      <p:sp>
        <p:nvSpPr>
          <p:cNvPr id="3" name="Content Placeholder 2">
            <a:extLst>
              <a:ext uri="{FF2B5EF4-FFF2-40B4-BE49-F238E27FC236}">
                <a16:creationId xmlns:a16="http://schemas.microsoft.com/office/drawing/2014/main" id="{BCDD2FBB-D7DB-43E3-B2D0-CC82EA212DC8}"/>
              </a:ext>
            </a:extLst>
          </p:cNvPr>
          <p:cNvSpPr>
            <a:spLocks noGrp="1"/>
          </p:cNvSpPr>
          <p:nvPr>
            <p:ph idx="1"/>
          </p:nvPr>
        </p:nvSpPr>
        <p:spPr>
          <a:solidFill>
            <a:srgbClr val="355B73">
              <a:alpha val="85000"/>
            </a:srgbClr>
          </a:solidFill>
        </p:spPr>
        <p:txBody>
          <a:bodyPr>
            <a:normAutofit lnSpcReduction="10000"/>
          </a:bodyPr>
          <a:lstStyle/>
          <a:p>
            <a:pPr lvl="0"/>
            <a:r>
              <a:rPr lang="en-US" dirty="0">
                <a:solidFill>
                  <a:schemeClr val="bg1"/>
                </a:solidFill>
                <a:effectLst>
                  <a:outerShdw blurRad="50800" dist="50800" dir="5400000" algn="ctr" rotWithShape="0">
                    <a:schemeClr val="tx1"/>
                  </a:outerShdw>
                </a:effectLst>
              </a:rPr>
              <a:t>Alumnus (</a:t>
            </a:r>
            <a:r>
              <a:rPr lang="en-US" b="1" u="sng" dirty="0" err="1">
                <a:solidFill>
                  <a:schemeClr val="bg1"/>
                </a:solidFill>
                <a:effectLst>
                  <a:outerShdw blurRad="50800" dist="50800" dir="5400000" algn="ctr" rotWithShape="0">
                    <a:schemeClr val="tx1"/>
                  </a:outerShdw>
                </a:effectLst>
              </a:rPr>
              <a:t>alumId</a:t>
            </a:r>
            <a:r>
              <a:rPr lang="en-US" b="1" u="sng"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alumFName</a:t>
            </a:r>
            <a:r>
              <a:rPr lang="en-US"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alumLName</a:t>
            </a:r>
            <a:r>
              <a:rPr lang="en-US"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alumGender</a:t>
            </a:r>
            <a:r>
              <a:rPr lang="en-US"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alumDob</a:t>
            </a:r>
            <a:r>
              <a:rPr lang="en-US" dirty="0">
                <a:solidFill>
                  <a:schemeClr val="bg1"/>
                </a:solidFill>
                <a:effectLst>
                  <a:outerShdw blurRad="50800" dist="50800" dir="5400000" algn="ctr" rotWithShape="0">
                    <a:schemeClr val="tx1"/>
                  </a:outerShdw>
                </a:effectLst>
              </a:rPr>
              <a:t>,</a:t>
            </a:r>
            <a:r>
              <a:rPr lang="en-US" i="1" dirty="0">
                <a:solidFill>
                  <a:schemeClr val="bg1"/>
                </a:solidFill>
                <a:effectLst>
                  <a:outerShdw blurRad="50800" dist="50800" dir="5400000" algn="ctr" rotWithShape="0">
                    <a:schemeClr val="tx1"/>
                  </a:outerShdw>
                </a:effectLst>
              </a:rPr>
              <a:t> </a:t>
            </a:r>
            <a:r>
              <a:rPr lang="en-US" i="1" dirty="0" err="1">
                <a:solidFill>
                  <a:schemeClr val="bg1"/>
                </a:solidFill>
                <a:effectLst>
                  <a:outerShdw blurRad="50800" dist="50800" dir="5400000" algn="ctr" rotWithShape="0">
                    <a:schemeClr val="tx1"/>
                  </a:outerShdw>
                </a:effectLst>
              </a:rPr>
              <a:t>contactId</a:t>
            </a:r>
            <a:r>
              <a:rPr lang="en-US" dirty="0">
                <a:solidFill>
                  <a:schemeClr val="bg1"/>
                </a:solidFill>
                <a:effectLst>
                  <a:outerShdw blurRad="50800" dist="50800" dir="5400000" algn="ctr" rotWithShape="0">
                    <a:schemeClr val="tx1"/>
                  </a:outerShdw>
                </a:effectLst>
              </a:rPr>
              <a:t>)</a:t>
            </a:r>
          </a:p>
          <a:p>
            <a:pPr lvl="0"/>
            <a:r>
              <a:rPr lang="en-US" dirty="0">
                <a:solidFill>
                  <a:schemeClr val="bg1"/>
                </a:solidFill>
                <a:effectLst>
                  <a:outerShdw blurRad="50800" dist="50800" dir="5400000" algn="ctr" rotWithShape="0">
                    <a:schemeClr val="tx1"/>
                  </a:outerShdw>
                </a:effectLst>
              </a:rPr>
              <a:t>Education (</a:t>
            </a:r>
            <a:r>
              <a:rPr lang="en-US" b="1" u="sng" dirty="0" err="1">
                <a:solidFill>
                  <a:schemeClr val="bg1"/>
                </a:solidFill>
                <a:effectLst>
                  <a:outerShdw blurRad="50800" dist="50800" dir="5400000" algn="ctr" rotWithShape="0">
                    <a:schemeClr val="tx1"/>
                  </a:outerShdw>
                </a:effectLst>
              </a:rPr>
              <a:t>schoolId</a:t>
            </a:r>
            <a:r>
              <a:rPr lang="en-US" b="1" u="sng"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schoolName</a:t>
            </a:r>
            <a:r>
              <a:rPr lang="en-US"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schoolType</a:t>
            </a:r>
            <a:r>
              <a:rPr lang="en-US"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schoolGradYear</a:t>
            </a:r>
            <a:r>
              <a:rPr lang="en-US"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schoolGPA</a:t>
            </a:r>
            <a:r>
              <a:rPr lang="en-US" dirty="0">
                <a:solidFill>
                  <a:schemeClr val="bg1"/>
                </a:solidFill>
                <a:effectLst>
                  <a:outerShdw blurRad="50800" dist="50800" dir="5400000" algn="ctr" rotWithShape="0">
                    <a:schemeClr val="tx1"/>
                  </a:outerShdw>
                </a:effectLst>
              </a:rPr>
              <a:t>, </a:t>
            </a:r>
            <a:r>
              <a:rPr lang="en-US" i="1" dirty="0" err="1">
                <a:solidFill>
                  <a:schemeClr val="bg1"/>
                </a:solidFill>
                <a:effectLst>
                  <a:outerShdw blurRad="50800" dist="50800" dir="5400000" algn="ctr" rotWithShape="0">
                    <a:schemeClr val="tx1"/>
                  </a:outerShdw>
                </a:effectLst>
              </a:rPr>
              <a:t>alumId</a:t>
            </a:r>
            <a:r>
              <a:rPr lang="en-US" dirty="0">
                <a:solidFill>
                  <a:schemeClr val="bg1"/>
                </a:solidFill>
                <a:effectLst>
                  <a:outerShdw blurRad="50800" dist="50800" dir="5400000" algn="ctr" rotWithShape="0">
                    <a:schemeClr val="tx1"/>
                  </a:outerShdw>
                </a:effectLst>
              </a:rPr>
              <a:t>)</a:t>
            </a:r>
          </a:p>
          <a:p>
            <a:pPr lvl="0"/>
            <a:r>
              <a:rPr lang="en-US" dirty="0">
                <a:solidFill>
                  <a:schemeClr val="bg1"/>
                </a:solidFill>
                <a:effectLst>
                  <a:outerShdw blurRad="50800" dist="50800" dir="5400000" algn="ctr" rotWithShape="0">
                    <a:schemeClr val="tx1"/>
                  </a:outerShdw>
                </a:effectLst>
              </a:rPr>
              <a:t>Company (</a:t>
            </a:r>
            <a:r>
              <a:rPr lang="en-US" b="1" u="sng" dirty="0" err="1">
                <a:solidFill>
                  <a:schemeClr val="bg1"/>
                </a:solidFill>
                <a:effectLst>
                  <a:outerShdw blurRad="50800" dist="50800" dir="5400000" algn="ctr" rotWithShape="0">
                    <a:schemeClr val="tx1"/>
                  </a:outerShdw>
                </a:effectLst>
              </a:rPr>
              <a:t>companyId</a:t>
            </a:r>
            <a:r>
              <a:rPr lang="en-US" b="1" u="sng"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companyName</a:t>
            </a:r>
            <a:r>
              <a:rPr lang="en-US"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companyLocation</a:t>
            </a:r>
            <a:r>
              <a:rPr lang="en-US" dirty="0">
                <a:solidFill>
                  <a:schemeClr val="bg1"/>
                </a:solidFill>
                <a:effectLst>
                  <a:outerShdw blurRad="50800" dist="50800" dir="5400000" algn="ctr" rotWithShape="0">
                    <a:schemeClr val="tx1"/>
                  </a:outerShdw>
                </a:effectLst>
              </a:rPr>
              <a:t>[…])</a:t>
            </a:r>
          </a:p>
          <a:p>
            <a:pPr lvl="0"/>
            <a:r>
              <a:rPr lang="en-US" dirty="0" err="1">
                <a:solidFill>
                  <a:schemeClr val="bg1"/>
                </a:solidFill>
                <a:effectLst>
                  <a:outerShdw blurRad="50800" dist="50800" dir="5400000" algn="ctr" rotWithShape="0">
                    <a:schemeClr val="tx1"/>
                  </a:outerShdw>
                </a:effectLst>
              </a:rPr>
              <a:t>jobDetails</a:t>
            </a:r>
            <a:r>
              <a:rPr lang="en-US" dirty="0">
                <a:solidFill>
                  <a:schemeClr val="bg1"/>
                </a:solidFill>
                <a:effectLst>
                  <a:outerShdw blurRad="50800" dist="50800" dir="5400000" algn="ctr" rotWithShape="0">
                    <a:schemeClr val="tx1"/>
                  </a:outerShdw>
                </a:effectLst>
              </a:rPr>
              <a:t> (</a:t>
            </a:r>
            <a:r>
              <a:rPr lang="en-US" b="1" u="sng" dirty="0" err="1">
                <a:solidFill>
                  <a:schemeClr val="bg1"/>
                </a:solidFill>
                <a:effectLst>
                  <a:outerShdw blurRad="50800" dist="50800" dir="5400000" algn="ctr" rotWithShape="0">
                    <a:schemeClr val="tx1"/>
                  </a:outerShdw>
                </a:effectLst>
              </a:rPr>
              <a:t>jobId</a:t>
            </a:r>
            <a:r>
              <a:rPr lang="en-US" b="1" u="sng"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jobDomain</a:t>
            </a:r>
            <a:r>
              <a:rPr lang="en-US"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jobTitle</a:t>
            </a:r>
            <a:r>
              <a:rPr lang="en-US" dirty="0">
                <a:solidFill>
                  <a:schemeClr val="bg1"/>
                </a:solidFill>
                <a:effectLst>
                  <a:outerShdw blurRad="50800" dist="50800" dir="5400000" algn="ctr" rotWithShape="0">
                    <a:schemeClr val="tx1"/>
                  </a:outerShdw>
                </a:effectLst>
              </a:rPr>
              <a:t>, </a:t>
            </a:r>
            <a:r>
              <a:rPr lang="en-US" i="1" dirty="0" err="1">
                <a:solidFill>
                  <a:schemeClr val="bg1"/>
                </a:solidFill>
                <a:effectLst>
                  <a:outerShdw blurRad="50800" dist="50800" dir="5400000" algn="ctr" rotWithShape="0">
                    <a:schemeClr val="tx1"/>
                  </a:outerShdw>
                </a:effectLst>
              </a:rPr>
              <a:t>companyId</a:t>
            </a:r>
            <a:r>
              <a:rPr lang="en-US" dirty="0">
                <a:solidFill>
                  <a:schemeClr val="bg1"/>
                </a:solidFill>
                <a:effectLst>
                  <a:outerShdw blurRad="50800" dist="50800" dir="5400000" algn="ctr" rotWithShape="0">
                    <a:schemeClr val="tx1"/>
                  </a:outerShdw>
                </a:effectLst>
              </a:rPr>
              <a:t>)</a:t>
            </a:r>
          </a:p>
          <a:p>
            <a:pPr lvl="0"/>
            <a:r>
              <a:rPr lang="en-US" dirty="0" err="1">
                <a:solidFill>
                  <a:schemeClr val="bg1"/>
                </a:solidFill>
                <a:effectLst>
                  <a:outerShdw blurRad="50800" dist="50800" dir="5400000" algn="ctr" rotWithShape="0">
                    <a:schemeClr val="tx1"/>
                  </a:outerShdw>
                </a:effectLst>
              </a:rPr>
              <a:t>contactDetails</a:t>
            </a:r>
            <a:r>
              <a:rPr lang="en-US" dirty="0">
                <a:solidFill>
                  <a:schemeClr val="bg1"/>
                </a:solidFill>
                <a:effectLst>
                  <a:outerShdw blurRad="50800" dist="50800" dir="5400000" algn="ctr" rotWithShape="0">
                    <a:schemeClr val="tx1"/>
                  </a:outerShdw>
                </a:effectLst>
              </a:rPr>
              <a:t> (</a:t>
            </a:r>
            <a:r>
              <a:rPr lang="en-US" b="1" u="sng" dirty="0" err="1">
                <a:solidFill>
                  <a:schemeClr val="bg1"/>
                </a:solidFill>
                <a:effectLst>
                  <a:outerShdw blurRad="50800" dist="50800" dir="5400000" algn="ctr" rotWithShape="0">
                    <a:schemeClr val="tx1"/>
                  </a:outerShdw>
                </a:effectLst>
              </a:rPr>
              <a:t>contactId</a:t>
            </a:r>
            <a:r>
              <a:rPr lang="en-US" b="1" u="sng" dirty="0">
                <a:solidFill>
                  <a:schemeClr val="bg1"/>
                </a:solidFill>
                <a:effectLst>
                  <a:outerShdw blurRad="50800" dist="50800" dir="5400000" algn="ctr" rotWithShape="0">
                    <a:schemeClr val="tx1"/>
                  </a:outerShdw>
                </a:effectLst>
              </a:rPr>
              <a:t>,</a:t>
            </a:r>
            <a:r>
              <a:rPr lang="en-US"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homePhone</a:t>
            </a:r>
            <a:r>
              <a:rPr lang="en-US"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workPhone</a:t>
            </a:r>
            <a:r>
              <a:rPr lang="en-US"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homeEmail</a:t>
            </a:r>
            <a:r>
              <a:rPr lang="en-US"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workEmail</a:t>
            </a:r>
            <a:r>
              <a:rPr lang="en-US"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workAddr</a:t>
            </a:r>
            <a:r>
              <a:rPr lang="en-US" dirty="0">
                <a:solidFill>
                  <a:schemeClr val="bg1"/>
                </a:solidFill>
                <a:effectLst>
                  <a:outerShdw blurRad="50800" dist="50800" dir="5400000" algn="ctr" rotWithShape="0">
                    <a:schemeClr val="tx1"/>
                  </a:outerShdw>
                </a:effectLst>
              </a:rPr>
              <a:t>)</a:t>
            </a:r>
          </a:p>
          <a:p>
            <a:pPr lvl="0"/>
            <a:r>
              <a:rPr lang="en-US" dirty="0" err="1">
                <a:solidFill>
                  <a:schemeClr val="bg1"/>
                </a:solidFill>
                <a:effectLst>
                  <a:outerShdw blurRad="50800" dist="50800" dir="5400000" algn="ctr" rotWithShape="0">
                    <a:schemeClr val="tx1"/>
                  </a:outerShdw>
                </a:effectLst>
              </a:rPr>
              <a:t>WorkIn</a:t>
            </a:r>
            <a:r>
              <a:rPr lang="en-US" dirty="0">
                <a:solidFill>
                  <a:schemeClr val="bg1"/>
                </a:solidFill>
                <a:effectLst>
                  <a:outerShdw blurRad="50800" dist="50800" dir="5400000" algn="ctr" rotWithShape="0">
                    <a:schemeClr val="tx1"/>
                  </a:outerShdw>
                </a:effectLst>
              </a:rPr>
              <a:t> (</a:t>
            </a:r>
            <a:r>
              <a:rPr lang="en-US" b="1" i="1" u="sng" dirty="0" err="1">
                <a:solidFill>
                  <a:schemeClr val="bg1"/>
                </a:solidFill>
                <a:effectLst>
                  <a:outerShdw blurRad="50800" dist="50800" dir="5400000" algn="ctr" rotWithShape="0">
                    <a:schemeClr val="tx1"/>
                  </a:outerShdw>
                </a:effectLst>
              </a:rPr>
              <a:t>alumId</a:t>
            </a:r>
            <a:r>
              <a:rPr lang="en-US" dirty="0">
                <a:solidFill>
                  <a:schemeClr val="bg1"/>
                </a:solidFill>
                <a:effectLst>
                  <a:outerShdw blurRad="50800" dist="50800" dir="5400000" algn="ctr" rotWithShape="0">
                    <a:schemeClr val="tx1"/>
                  </a:outerShdw>
                </a:effectLst>
              </a:rPr>
              <a:t>, </a:t>
            </a:r>
            <a:r>
              <a:rPr lang="en-US" b="1" i="1" u="sng" dirty="0" err="1">
                <a:solidFill>
                  <a:schemeClr val="bg1"/>
                </a:solidFill>
                <a:effectLst>
                  <a:outerShdw blurRad="50800" dist="50800" dir="5400000" algn="ctr" rotWithShape="0">
                    <a:schemeClr val="tx1"/>
                  </a:outerShdw>
                </a:effectLst>
              </a:rPr>
              <a:t>companyId</a:t>
            </a:r>
            <a:r>
              <a:rPr lang="en-US" b="1" i="1" dirty="0">
                <a:solidFill>
                  <a:schemeClr val="bg1"/>
                </a:solidFill>
                <a:effectLst>
                  <a:outerShdw blurRad="50800" dist="50800" dir="5400000" algn="ctr" rotWithShape="0">
                    <a:schemeClr val="tx1"/>
                  </a:outerShdw>
                </a:effectLst>
              </a:rPr>
              <a:t>, </a:t>
            </a:r>
            <a:r>
              <a:rPr lang="en-US" dirty="0" err="1">
                <a:solidFill>
                  <a:schemeClr val="bg1"/>
                </a:solidFill>
                <a:effectLst>
                  <a:outerShdw blurRad="50800" dist="50800" dir="5400000" algn="ctr" rotWithShape="0">
                    <a:schemeClr val="tx1"/>
                  </a:outerShdw>
                </a:effectLst>
              </a:rPr>
              <a:t>alumWorkEx</a:t>
            </a:r>
            <a:r>
              <a:rPr lang="en-US" dirty="0">
                <a:solidFill>
                  <a:schemeClr val="bg1"/>
                </a:solidFill>
                <a:effectLst>
                  <a:outerShdw blurRad="50800" dist="50800" dir="5400000" algn="ctr" rotWithShape="0">
                    <a:schemeClr val="tx1"/>
                  </a:outerShdw>
                </a:effectLst>
              </a:rPr>
              <a:t>)</a:t>
            </a:r>
          </a:p>
          <a:p>
            <a:pPr lvl="0"/>
            <a:r>
              <a:rPr lang="en-US" dirty="0" err="1">
                <a:solidFill>
                  <a:schemeClr val="bg1"/>
                </a:solidFill>
                <a:effectLst>
                  <a:outerShdw blurRad="50800" dist="50800" dir="5400000" algn="ctr" rotWithShape="0">
                    <a:schemeClr val="tx1"/>
                  </a:outerShdw>
                </a:effectLst>
              </a:rPr>
              <a:t>WorkAs</a:t>
            </a:r>
            <a:r>
              <a:rPr lang="en-US" dirty="0">
                <a:solidFill>
                  <a:schemeClr val="bg1"/>
                </a:solidFill>
                <a:effectLst>
                  <a:outerShdw blurRad="50800" dist="50800" dir="5400000" algn="ctr" rotWithShape="0">
                    <a:schemeClr val="tx1"/>
                  </a:outerShdw>
                </a:effectLst>
              </a:rPr>
              <a:t> (</a:t>
            </a:r>
            <a:r>
              <a:rPr lang="en-US" b="1" i="1" u="sng" dirty="0" err="1">
                <a:solidFill>
                  <a:schemeClr val="bg1"/>
                </a:solidFill>
                <a:effectLst>
                  <a:outerShdw blurRad="50800" dist="50800" dir="5400000" algn="ctr" rotWithShape="0">
                    <a:schemeClr val="tx1"/>
                  </a:outerShdw>
                </a:effectLst>
              </a:rPr>
              <a:t>alumId</a:t>
            </a:r>
            <a:r>
              <a:rPr lang="en-US" dirty="0">
                <a:solidFill>
                  <a:schemeClr val="bg1"/>
                </a:solidFill>
                <a:effectLst>
                  <a:outerShdw blurRad="50800" dist="50800" dir="5400000" algn="ctr" rotWithShape="0">
                    <a:schemeClr val="tx1"/>
                  </a:outerShdw>
                </a:effectLst>
              </a:rPr>
              <a:t>, </a:t>
            </a:r>
            <a:r>
              <a:rPr lang="en-US" b="1" i="1" u="sng" dirty="0" err="1">
                <a:solidFill>
                  <a:schemeClr val="bg1"/>
                </a:solidFill>
                <a:effectLst>
                  <a:outerShdw blurRad="50800" dist="50800" dir="5400000" algn="ctr" rotWithShape="0">
                    <a:schemeClr val="tx1"/>
                  </a:outerShdw>
                </a:effectLst>
              </a:rPr>
              <a:t>jobId</a:t>
            </a:r>
            <a:r>
              <a:rPr lang="en-US" dirty="0">
                <a:solidFill>
                  <a:schemeClr val="bg1"/>
                </a:solidFill>
                <a:effectLst>
                  <a:outerShdw blurRad="50800" dist="50800" dir="5400000" algn="ctr" rotWithShape="0">
                    <a:schemeClr val="tx1"/>
                  </a:outerShdw>
                </a:effectLst>
              </a:rPr>
              <a:t>)</a:t>
            </a:r>
          </a:p>
          <a:p>
            <a:endParaRPr lang="en-US" dirty="0"/>
          </a:p>
        </p:txBody>
      </p:sp>
    </p:spTree>
    <p:extLst>
      <p:ext uri="{BB962C8B-B14F-4D97-AF65-F5344CB8AC3E}">
        <p14:creationId xmlns:p14="http://schemas.microsoft.com/office/powerpoint/2010/main" val="67450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C93F-A35E-470D-B954-63BFF6C0E65B}"/>
              </a:ext>
            </a:extLst>
          </p:cNvPr>
          <p:cNvSpPr>
            <a:spLocks noGrp="1"/>
          </p:cNvSpPr>
          <p:nvPr>
            <p:ph type="title"/>
          </p:nvPr>
        </p:nvSpPr>
        <p:spPr>
          <a:xfrm>
            <a:off x="838200" y="365125"/>
            <a:ext cx="7581900" cy="1325563"/>
          </a:xfrm>
          <a:solidFill>
            <a:srgbClr val="283778">
              <a:alpha val="65000"/>
            </a:srgbClr>
          </a:solidFill>
        </p:spPr>
        <p:txBody>
          <a:bodyPr/>
          <a:lstStyle/>
          <a:p>
            <a:r>
              <a:rPr lang="en-US" dirty="0">
                <a:solidFill>
                  <a:schemeClr val="bg1"/>
                </a:solidFill>
                <a:latin typeface="Arial Black" panose="020B0A04020102020204" pitchFamily="34" charset="0"/>
              </a:rPr>
              <a:t>Functional Dependency </a:t>
            </a:r>
          </a:p>
        </p:txBody>
      </p:sp>
      <p:sp>
        <p:nvSpPr>
          <p:cNvPr id="3" name="Content Placeholder 2">
            <a:extLst>
              <a:ext uri="{FF2B5EF4-FFF2-40B4-BE49-F238E27FC236}">
                <a16:creationId xmlns:a16="http://schemas.microsoft.com/office/drawing/2014/main" id="{CA395B74-9588-47FF-AE85-DE08F732D3B9}"/>
              </a:ext>
            </a:extLst>
          </p:cNvPr>
          <p:cNvSpPr>
            <a:spLocks noGrp="1"/>
          </p:cNvSpPr>
          <p:nvPr>
            <p:ph idx="1"/>
          </p:nvPr>
        </p:nvSpPr>
        <p:spPr>
          <a:xfrm>
            <a:off x="838200" y="2046605"/>
            <a:ext cx="10515600" cy="3455036"/>
          </a:xfrm>
          <a:solidFill>
            <a:srgbClr val="283778">
              <a:alpha val="65000"/>
            </a:srgbClr>
          </a:solidFill>
        </p:spPr>
        <p:txBody>
          <a:bodyPr/>
          <a:lstStyle/>
          <a:p>
            <a:pPr lvl="0"/>
            <a:r>
              <a:rPr lang="en-US" dirty="0" err="1">
                <a:solidFill>
                  <a:schemeClr val="bg1"/>
                </a:solidFill>
              </a:rPr>
              <a:t>alumId</a:t>
            </a:r>
            <a:r>
              <a:rPr lang="en-US" dirty="0" err="1">
                <a:solidFill>
                  <a:schemeClr val="bg1"/>
                </a:solidFill>
                <a:sym typeface="Wingdings" panose="05000000000000000000" pitchFamily="2" charset="2"/>
              </a:rPr>
              <a:t></a:t>
            </a:r>
            <a:r>
              <a:rPr lang="en-US" dirty="0" err="1">
                <a:solidFill>
                  <a:schemeClr val="bg1"/>
                </a:solidFill>
              </a:rPr>
              <a:t>alumFName</a:t>
            </a:r>
            <a:r>
              <a:rPr lang="en-US" dirty="0">
                <a:solidFill>
                  <a:schemeClr val="bg1"/>
                </a:solidFill>
              </a:rPr>
              <a:t>, </a:t>
            </a:r>
            <a:r>
              <a:rPr lang="en-US" dirty="0" err="1">
                <a:solidFill>
                  <a:schemeClr val="bg1"/>
                </a:solidFill>
              </a:rPr>
              <a:t>alumLName</a:t>
            </a:r>
            <a:r>
              <a:rPr lang="en-US" dirty="0">
                <a:solidFill>
                  <a:schemeClr val="bg1"/>
                </a:solidFill>
              </a:rPr>
              <a:t>, </a:t>
            </a:r>
            <a:r>
              <a:rPr lang="en-US" dirty="0" err="1">
                <a:solidFill>
                  <a:schemeClr val="bg1"/>
                </a:solidFill>
              </a:rPr>
              <a:t>alumGender</a:t>
            </a:r>
            <a:r>
              <a:rPr lang="en-US" dirty="0">
                <a:solidFill>
                  <a:schemeClr val="bg1"/>
                </a:solidFill>
              </a:rPr>
              <a:t>, </a:t>
            </a:r>
            <a:r>
              <a:rPr lang="en-US" dirty="0" err="1">
                <a:solidFill>
                  <a:schemeClr val="bg1"/>
                </a:solidFill>
              </a:rPr>
              <a:t>alumDOB</a:t>
            </a:r>
            <a:endParaRPr lang="en-US" dirty="0">
              <a:solidFill>
                <a:schemeClr val="bg1"/>
              </a:solidFill>
            </a:endParaRPr>
          </a:p>
          <a:p>
            <a:pPr lvl="0"/>
            <a:r>
              <a:rPr lang="en-US" dirty="0" err="1">
                <a:solidFill>
                  <a:schemeClr val="bg1"/>
                </a:solidFill>
              </a:rPr>
              <a:t>companyId</a:t>
            </a:r>
            <a:r>
              <a:rPr lang="en-US" dirty="0" err="1">
                <a:solidFill>
                  <a:schemeClr val="bg1"/>
                </a:solidFill>
                <a:sym typeface="Wingdings" panose="05000000000000000000" pitchFamily="2" charset="2"/>
              </a:rPr>
              <a:t></a:t>
            </a:r>
            <a:r>
              <a:rPr lang="en-US" dirty="0" err="1">
                <a:solidFill>
                  <a:schemeClr val="bg1"/>
                </a:solidFill>
              </a:rPr>
              <a:t>companyName</a:t>
            </a:r>
            <a:r>
              <a:rPr lang="en-US" dirty="0">
                <a:solidFill>
                  <a:schemeClr val="bg1"/>
                </a:solidFill>
              </a:rPr>
              <a:t>, </a:t>
            </a:r>
            <a:r>
              <a:rPr lang="en-US" dirty="0" err="1">
                <a:solidFill>
                  <a:schemeClr val="bg1"/>
                </a:solidFill>
              </a:rPr>
              <a:t>companyLocation</a:t>
            </a:r>
            <a:r>
              <a:rPr lang="en-US" dirty="0">
                <a:solidFill>
                  <a:schemeClr val="bg1"/>
                </a:solidFill>
              </a:rPr>
              <a:t>[…]</a:t>
            </a:r>
          </a:p>
          <a:p>
            <a:pPr lvl="0"/>
            <a:r>
              <a:rPr lang="en-US" dirty="0" err="1">
                <a:solidFill>
                  <a:schemeClr val="bg1"/>
                </a:solidFill>
              </a:rPr>
              <a:t>jobId</a:t>
            </a:r>
            <a:r>
              <a:rPr lang="en-US" dirty="0" err="1">
                <a:solidFill>
                  <a:schemeClr val="bg1"/>
                </a:solidFill>
                <a:sym typeface="Wingdings" panose="05000000000000000000" pitchFamily="2" charset="2"/>
              </a:rPr>
              <a:t></a:t>
            </a:r>
            <a:r>
              <a:rPr lang="en-US" dirty="0" err="1">
                <a:solidFill>
                  <a:schemeClr val="bg1"/>
                </a:solidFill>
              </a:rPr>
              <a:t>jobDomain</a:t>
            </a:r>
            <a:r>
              <a:rPr lang="en-US" dirty="0">
                <a:solidFill>
                  <a:schemeClr val="bg1"/>
                </a:solidFill>
              </a:rPr>
              <a:t>, </a:t>
            </a:r>
            <a:r>
              <a:rPr lang="en-US" dirty="0" err="1">
                <a:solidFill>
                  <a:schemeClr val="bg1"/>
                </a:solidFill>
              </a:rPr>
              <a:t>jobTitle</a:t>
            </a:r>
            <a:endParaRPr lang="en-US" dirty="0">
              <a:solidFill>
                <a:schemeClr val="bg1"/>
              </a:solidFill>
            </a:endParaRPr>
          </a:p>
          <a:p>
            <a:pPr lvl="0"/>
            <a:r>
              <a:rPr lang="en-US" dirty="0" err="1">
                <a:solidFill>
                  <a:schemeClr val="bg1"/>
                </a:solidFill>
              </a:rPr>
              <a:t>schoolId</a:t>
            </a:r>
            <a:r>
              <a:rPr lang="en-US" dirty="0" err="1">
                <a:solidFill>
                  <a:schemeClr val="bg1"/>
                </a:solidFill>
                <a:sym typeface="Wingdings" panose="05000000000000000000" pitchFamily="2" charset="2"/>
              </a:rPr>
              <a:t></a:t>
            </a:r>
            <a:r>
              <a:rPr lang="en-US" dirty="0" err="1">
                <a:solidFill>
                  <a:schemeClr val="bg1"/>
                </a:solidFill>
              </a:rPr>
              <a:t>schoolName,schoolType,schoolGradYear,schoolGPA</a:t>
            </a:r>
            <a:endParaRPr lang="en-US" dirty="0">
              <a:solidFill>
                <a:schemeClr val="bg1"/>
              </a:solidFill>
            </a:endParaRPr>
          </a:p>
          <a:p>
            <a:pPr lvl="0"/>
            <a:r>
              <a:rPr lang="en-US" dirty="0" err="1">
                <a:solidFill>
                  <a:schemeClr val="bg1"/>
                </a:solidFill>
              </a:rPr>
              <a:t>contactId</a:t>
            </a:r>
            <a:r>
              <a:rPr lang="en-US" dirty="0" err="1">
                <a:solidFill>
                  <a:schemeClr val="bg1"/>
                </a:solidFill>
                <a:sym typeface="Wingdings" panose="05000000000000000000" pitchFamily="2" charset="2"/>
              </a:rPr>
              <a:t></a:t>
            </a:r>
            <a:r>
              <a:rPr lang="en-US" dirty="0" err="1">
                <a:solidFill>
                  <a:schemeClr val="bg1"/>
                </a:solidFill>
              </a:rPr>
              <a:t>homePhone,workPhone,homeEmail,workEmail,workAddr</a:t>
            </a:r>
            <a:endParaRPr lang="en-US" dirty="0">
              <a:solidFill>
                <a:schemeClr val="bg1"/>
              </a:solidFill>
            </a:endParaRPr>
          </a:p>
          <a:p>
            <a:pPr lvl="0"/>
            <a:r>
              <a:rPr lang="en-US" dirty="0" err="1">
                <a:solidFill>
                  <a:schemeClr val="bg1"/>
                </a:solidFill>
              </a:rPr>
              <a:t>alumId</a:t>
            </a:r>
            <a:r>
              <a:rPr lang="en-US" dirty="0">
                <a:solidFill>
                  <a:schemeClr val="bg1"/>
                </a:solidFill>
              </a:rPr>
              <a:t>, </a:t>
            </a:r>
            <a:r>
              <a:rPr lang="en-US" dirty="0" err="1">
                <a:solidFill>
                  <a:schemeClr val="bg1"/>
                </a:solidFill>
              </a:rPr>
              <a:t>companyId</a:t>
            </a:r>
            <a:r>
              <a:rPr lang="en-US" dirty="0" err="1">
                <a:solidFill>
                  <a:schemeClr val="bg1"/>
                </a:solidFill>
                <a:sym typeface="Wingdings" panose="05000000000000000000" pitchFamily="2" charset="2"/>
              </a:rPr>
              <a:t></a:t>
            </a:r>
            <a:r>
              <a:rPr lang="en-US" dirty="0" err="1">
                <a:solidFill>
                  <a:schemeClr val="bg1"/>
                </a:solidFill>
              </a:rPr>
              <a:t>alumWorkEx</a:t>
            </a:r>
            <a:endParaRPr lang="en-US" dirty="0">
              <a:solidFill>
                <a:schemeClr val="bg1"/>
              </a:solidFill>
            </a:endParaRPr>
          </a:p>
          <a:p>
            <a:endParaRPr lang="en-US" dirty="0"/>
          </a:p>
        </p:txBody>
      </p:sp>
    </p:spTree>
    <p:extLst>
      <p:ext uri="{BB962C8B-B14F-4D97-AF65-F5344CB8AC3E}">
        <p14:creationId xmlns:p14="http://schemas.microsoft.com/office/powerpoint/2010/main" val="315427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1"/>
          <p:cNvSpPr txBox="1">
            <a:spLocks noGrp="1"/>
          </p:cNvSpPr>
          <p:nvPr>
            <p:ph type="title"/>
          </p:nvPr>
        </p:nvSpPr>
        <p:spPr>
          <a:xfrm>
            <a:off x="838200" y="365125"/>
            <a:ext cx="4374000" cy="1082700"/>
          </a:xfrm>
          <a:prstGeom prst="rect">
            <a:avLst/>
          </a:prstGeom>
          <a:solidFill>
            <a:srgbClr val="515151">
              <a:alpha val="69800"/>
            </a:srgb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959"/>
              <a:buFont typeface="Arial Black"/>
              <a:buNone/>
            </a:pPr>
            <a:r>
              <a:rPr lang="en-US" sz="3959">
                <a:solidFill>
                  <a:schemeClr val="lt1"/>
                </a:solidFill>
                <a:latin typeface="Arial Black"/>
                <a:ea typeface="Arial Black"/>
                <a:cs typeface="Arial Black"/>
                <a:sym typeface="Arial Black"/>
              </a:rPr>
              <a:t>Normalization </a:t>
            </a:r>
            <a:endParaRPr/>
          </a:p>
        </p:txBody>
      </p:sp>
      <p:sp>
        <p:nvSpPr>
          <p:cNvPr id="18" name="Google Shape;18;p1"/>
          <p:cNvSpPr txBox="1">
            <a:spLocks noGrp="1"/>
          </p:cNvSpPr>
          <p:nvPr>
            <p:ph type="body" idx="1"/>
          </p:nvPr>
        </p:nvSpPr>
        <p:spPr>
          <a:xfrm>
            <a:off x="838200" y="1825625"/>
            <a:ext cx="10515600" cy="4642800"/>
          </a:xfrm>
          <a:prstGeom prst="rect">
            <a:avLst/>
          </a:prstGeom>
          <a:solidFill>
            <a:srgbClr val="515151">
              <a:alpha val="69800"/>
            </a:srgbClr>
          </a:solid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lt1"/>
              </a:buClr>
              <a:buSzPts val="2800"/>
              <a:buChar char="•"/>
            </a:pPr>
            <a:r>
              <a:rPr lang="en-US">
                <a:solidFill>
                  <a:schemeClr val="lt1"/>
                </a:solidFill>
                <a:effectLst>
                  <a:outerShdw blurRad="50800" dist="50800" dir="5400000" algn="ctr" rotWithShape="0">
                    <a:srgbClr val="000000">
                      <a:alpha val="100000"/>
                    </a:srgbClr>
                  </a:outerShdw>
                </a:effectLst>
              </a:rPr>
              <a:t>alumnus (</a:t>
            </a:r>
            <a:r>
              <a:rPr lang="en-US" u="sng">
                <a:solidFill>
                  <a:schemeClr val="lt1"/>
                </a:solidFill>
                <a:effectLst>
                  <a:outerShdw blurRad="50800" dist="50800" dir="5400000" algn="ctr" rotWithShape="0">
                    <a:srgbClr val="000000">
                      <a:alpha val="100000"/>
                    </a:srgbClr>
                  </a:outerShdw>
                </a:effectLst>
              </a:rPr>
              <a:t>alumId</a:t>
            </a:r>
            <a:r>
              <a:rPr lang="en-US">
                <a:solidFill>
                  <a:schemeClr val="lt1"/>
                </a:solidFill>
                <a:effectLst>
                  <a:outerShdw blurRad="50800" dist="50800" dir="5400000" algn="ctr" rotWithShape="0">
                    <a:srgbClr val="000000">
                      <a:alpha val="100000"/>
                    </a:srgbClr>
                  </a:outerShdw>
                </a:effectLst>
              </a:rPr>
              <a:t>, alumFName, alumLName, alumGender, alumDob, </a:t>
            </a:r>
            <a:r>
              <a:rPr lang="en-US" i="1">
                <a:solidFill>
                  <a:schemeClr val="lt1"/>
                </a:solidFill>
                <a:effectLst>
                  <a:outerShdw blurRad="50800" dist="50800" dir="5400000" algn="ctr" rotWithShape="0">
                    <a:srgbClr val="000000">
                      <a:alpha val="100000"/>
                    </a:srgbClr>
                  </a:outerShdw>
                </a:effectLst>
              </a:rPr>
              <a:t>contactId</a:t>
            </a:r>
            <a:r>
              <a:rPr lang="en-US">
                <a:solidFill>
                  <a:schemeClr val="lt1"/>
                </a:solidFill>
                <a:effectLst>
                  <a:outerShdw blurRad="50800" dist="50800" dir="5400000" algn="ctr" rotWithShape="0">
                    <a:srgbClr val="000000">
                      <a:alpha val="100000"/>
                    </a:srgbClr>
                  </a:outerShdw>
                </a:effectLst>
              </a:rPr>
              <a:t>)</a:t>
            </a:r>
            <a:endParaRPr/>
          </a:p>
          <a:p>
            <a:pPr marL="228600" lvl="0" indent="-228600" algn="l" rtl="0">
              <a:lnSpc>
                <a:spcPct val="80000"/>
              </a:lnSpc>
              <a:spcBef>
                <a:spcPts val="1000"/>
              </a:spcBef>
              <a:spcAft>
                <a:spcPts val="0"/>
              </a:spcAft>
              <a:buClr>
                <a:schemeClr val="lt1"/>
              </a:buClr>
              <a:buSzPts val="2800"/>
              <a:buChar char="•"/>
            </a:pPr>
            <a:r>
              <a:rPr lang="en-US">
                <a:solidFill>
                  <a:schemeClr val="lt1"/>
                </a:solidFill>
                <a:effectLst>
                  <a:outerShdw blurRad="50800" dist="50800" dir="5400000" algn="ctr" rotWithShape="0">
                    <a:srgbClr val="000000">
                      <a:alpha val="100000"/>
                    </a:srgbClr>
                  </a:outerShdw>
                </a:effectLst>
              </a:rPr>
              <a:t>education (</a:t>
            </a:r>
            <a:r>
              <a:rPr lang="en-US" u="sng">
                <a:solidFill>
                  <a:schemeClr val="lt1"/>
                </a:solidFill>
                <a:effectLst>
                  <a:outerShdw blurRad="50800" dist="50800" dir="5400000" algn="ctr" rotWithShape="0">
                    <a:srgbClr val="000000">
                      <a:alpha val="100000"/>
                    </a:srgbClr>
                  </a:outerShdw>
                </a:effectLst>
              </a:rPr>
              <a:t>schoolId</a:t>
            </a:r>
            <a:r>
              <a:rPr lang="en-US">
                <a:solidFill>
                  <a:schemeClr val="lt1"/>
                </a:solidFill>
                <a:effectLst>
                  <a:outerShdw blurRad="50800" dist="50800" dir="5400000" algn="ctr" rotWithShape="0">
                    <a:srgbClr val="000000">
                      <a:alpha val="100000"/>
                    </a:srgbClr>
                  </a:outerShdw>
                </a:effectLst>
              </a:rPr>
              <a:t>, </a:t>
            </a:r>
            <a:r>
              <a:rPr lang="en-US" i="1">
                <a:solidFill>
                  <a:schemeClr val="lt1"/>
                </a:solidFill>
                <a:effectLst>
                  <a:outerShdw blurRad="50800" dist="50800" dir="5400000" algn="ctr" rotWithShape="0">
                    <a:srgbClr val="000000">
                      <a:alpha val="100000"/>
                    </a:srgbClr>
                  </a:outerShdw>
                </a:effectLst>
              </a:rPr>
              <a:t>alumId</a:t>
            </a:r>
            <a:r>
              <a:rPr lang="en-US">
                <a:solidFill>
                  <a:schemeClr val="lt1"/>
                </a:solidFill>
                <a:effectLst>
                  <a:outerShdw blurRad="50800" dist="50800" dir="5400000" algn="ctr" rotWithShape="0">
                    <a:srgbClr val="000000">
                      <a:alpha val="100000"/>
                    </a:srgbClr>
                  </a:outerShdw>
                </a:effectLst>
              </a:rPr>
              <a:t>, schoolName, schoolType, schoolGradYear, schoolGPA)</a:t>
            </a:r>
            <a:endParaRPr/>
          </a:p>
          <a:p>
            <a:pPr marL="228600" lvl="0" indent="-228600" algn="l" rtl="0">
              <a:lnSpc>
                <a:spcPct val="80000"/>
              </a:lnSpc>
              <a:spcBef>
                <a:spcPts val="1000"/>
              </a:spcBef>
              <a:spcAft>
                <a:spcPts val="0"/>
              </a:spcAft>
              <a:buClr>
                <a:schemeClr val="lt1"/>
              </a:buClr>
              <a:buSzPts val="2800"/>
              <a:buChar char="•"/>
            </a:pPr>
            <a:r>
              <a:rPr lang="en-US">
                <a:solidFill>
                  <a:schemeClr val="lt1"/>
                </a:solidFill>
                <a:effectLst>
                  <a:outerShdw blurRad="50800" dist="50800" dir="5400000" algn="ctr" rotWithShape="0">
                    <a:srgbClr val="000000">
                      <a:alpha val="100000"/>
                    </a:srgbClr>
                  </a:outerShdw>
                </a:effectLst>
              </a:rPr>
              <a:t>jobDetails (</a:t>
            </a:r>
            <a:r>
              <a:rPr lang="en-US" u="sng">
                <a:solidFill>
                  <a:schemeClr val="lt1"/>
                </a:solidFill>
                <a:effectLst>
                  <a:outerShdw blurRad="50800" dist="50800" dir="5400000" algn="ctr" rotWithShape="0">
                    <a:srgbClr val="000000">
                      <a:alpha val="100000"/>
                    </a:srgbClr>
                  </a:outerShdw>
                </a:effectLst>
              </a:rPr>
              <a:t>jobId</a:t>
            </a:r>
            <a:r>
              <a:rPr lang="en-US">
                <a:solidFill>
                  <a:schemeClr val="lt1"/>
                </a:solidFill>
                <a:effectLst>
                  <a:outerShdw blurRad="50800" dist="50800" dir="5400000" algn="ctr" rotWithShape="0">
                    <a:srgbClr val="000000">
                      <a:alpha val="100000"/>
                    </a:srgbClr>
                  </a:outerShdw>
                </a:effectLst>
              </a:rPr>
              <a:t>, </a:t>
            </a:r>
            <a:r>
              <a:rPr lang="en-US" i="1">
                <a:solidFill>
                  <a:schemeClr val="lt1"/>
                </a:solidFill>
                <a:effectLst>
                  <a:outerShdw blurRad="50800" dist="50800" dir="5400000" algn="ctr" rotWithShape="0">
                    <a:srgbClr val="000000">
                      <a:alpha val="100000"/>
                    </a:srgbClr>
                  </a:outerShdw>
                </a:effectLst>
              </a:rPr>
              <a:t>companyId</a:t>
            </a:r>
            <a:r>
              <a:rPr lang="en-US">
                <a:solidFill>
                  <a:schemeClr val="lt1"/>
                </a:solidFill>
                <a:effectLst>
                  <a:outerShdw blurRad="50800" dist="50800" dir="5400000" algn="ctr" rotWithShape="0">
                    <a:srgbClr val="000000">
                      <a:alpha val="100000"/>
                    </a:srgbClr>
                  </a:outerShdw>
                </a:effectLst>
              </a:rPr>
              <a:t>, jobDomain, jobTitle) </a:t>
            </a:r>
            <a:endParaRPr/>
          </a:p>
          <a:p>
            <a:pPr marL="228600" lvl="0" indent="-228600" algn="l" rtl="0">
              <a:lnSpc>
                <a:spcPct val="80000"/>
              </a:lnSpc>
              <a:spcBef>
                <a:spcPts val="1000"/>
              </a:spcBef>
              <a:spcAft>
                <a:spcPts val="0"/>
              </a:spcAft>
              <a:buClr>
                <a:schemeClr val="lt1"/>
              </a:buClr>
              <a:buSzPts val="2800"/>
              <a:buChar char="•"/>
            </a:pPr>
            <a:r>
              <a:rPr lang="en-US">
                <a:solidFill>
                  <a:schemeClr val="lt1"/>
                </a:solidFill>
                <a:effectLst>
                  <a:outerShdw blurRad="50800" dist="50800" dir="5400000" algn="ctr" rotWithShape="0">
                    <a:srgbClr val="000000">
                      <a:alpha val="100000"/>
                    </a:srgbClr>
                  </a:outerShdw>
                </a:effectLst>
              </a:rPr>
              <a:t>company (</a:t>
            </a:r>
            <a:r>
              <a:rPr lang="en-US" u="sng">
                <a:solidFill>
                  <a:schemeClr val="lt1"/>
                </a:solidFill>
                <a:effectLst>
                  <a:outerShdw blurRad="50800" dist="50800" dir="5400000" algn="ctr" rotWithShape="0">
                    <a:srgbClr val="000000">
                      <a:alpha val="100000"/>
                    </a:srgbClr>
                  </a:outerShdw>
                </a:effectLst>
              </a:rPr>
              <a:t>companyId</a:t>
            </a:r>
            <a:r>
              <a:rPr lang="en-US">
                <a:solidFill>
                  <a:schemeClr val="lt1"/>
                </a:solidFill>
                <a:effectLst>
                  <a:outerShdw blurRad="50800" dist="50800" dir="5400000" algn="ctr" rotWithShape="0">
                    <a:srgbClr val="000000">
                      <a:alpha val="100000"/>
                    </a:srgbClr>
                  </a:outerShdw>
                </a:effectLst>
              </a:rPr>
              <a:t>, companyName, companyLocation)</a:t>
            </a:r>
            <a:endParaRPr/>
          </a:p>
          <a:p>
            <a:pPr marL="228600" lvl="0" indent="-228600" algn="l" rtl="0">
              <a:lnSpc>
                <a:spcPct val="80000"/>
              </a:lnSpc>
              <a:spcBef>
                <a:spcPts val="1000"/>
              </a:spcBef>
              <a:spcAft>
                <a:spcPts val="0"/>
              </a:spcAft>
              <a:buClr>
                <a:schemeClr val="lt1"/>
              </a:buClr>
              <a:buSzPts val="2800"/>
              <a:buChar char="•"/>
            </a:pPr>
            <a:r>
              <a:rPr lang="en-US">
                <a:solidFill>
                  <a:schemeClr val="lt1"/>
                </a:solidFill>
                <a:effectLst>
                  <a:outerShdw blurRad="50800" dist="50800" dir="5400000" algn="ctr" rotWithShape="0">
                    <a:srgbClr val="000000">
                      <a:alpha val="100000"/>
                    </a:srgbClr>
                  </a:outerShdw>
                </a:effectLst>
              </a:rPr>
              <a:t>workIn (</a:t>
            </a:r>
            <a:r>
              <a:rPr lang="en-US" i="1" u="sng">
                <a:solidFill>
                  <a:schemeClr val="lt1"/>
                </a:solidFill>
                <a:effectLst>
                  <a:outerShdw blurRad="50800" dist="50800" dir="5400000" algn="ctr" rotWithShape="0">
                    <a:srgbClr val="000000">
                      <a:alpha val="100000"/>
                    </a:srgbClr>
                  </a:outerShdw>
                </a:effectLst>
              </a:rPr>
              <a:t>alumId</a:t>
            </a:r>
            <a:r>
              <a:rPr lang="en-US">
                <a:solidFill>
                  <a:schemeClr val="lt1"/>
                </a:solidFill>
                <a:effectLst>
                  <a:outerShdw blurRad="50800" dist="50800" dir="5400000" algn="ctr" rotWithShape="0">
                    <a:srgbClr val="000000">
                      <a:alpha val="100000"/>
                    </a:srgbClr>
                  </a:outerShdw>
                </a:effectLst>
              </a:rPr>
              <a:t>, </a:t>
            </a:r>
            <a:r>
              <a:rPr lang="en-US" i="1" u="sng">
                <a:solidFill>
                  <a:schemeClr val="lt1"/>
                </a:solidFill>
                <a:effectLst>
                  <a:outerShdw blurRad="50800" dist="50800" dir="5400000" algn="ctr" rotWithShape="0">
                    <a:srgbClr val="000000">
                      <a:alpha val="100000"/>
                    </a:srgbClr>
                  </a:outerShdw>
                </a:effectLst>
              </a:rPr>
              <a:t>companyId</a:t>
            </a:r>
            <a:r>
              <a:rPr lang="en-US">
                <a:solidFill>
                  <a:schemeClr val="lt1"/>
                </a:solidFill>
                <a:effectLst>
                  <a:outerShdw blurRad="50800" dist="50800" dir="5400000" algn="ctr" rotWithShape="0">
                    <a:srgbClr val="000000">
                      <a:alpha val="100000"/>
                    </a:srgbClr>
                  </a:outerShdw>
                </a:effectLst>
              </a:rPr>
              <a:t>, alumWorkEx)</a:t>
            </a:r>
            <a:endParaRPr/>
          </a:p>
          <a:p>
            <a:pPr marL="228600" lvl="0" indent="-228600" algn="l" rtl="0">
              <a:lnSpc>
                <a:spcPct val="80000"/>
              </a:lnSpc>
              <a:spcBef>
                <a:spcPts val="1000"/>
              </a:spcBef>
              <a:spcAft>
                <a:spcPts val="0"/>
              </a:spcAft>
              <a:buClr>
                <a:schemeClr val="lt1"/>
              </a:buClr>
              <a:buSzPts val="2800"/>
              <a:buChar char="•"/>
            </a:pPr>
            <a:r>
              <a:rPr lang="en-US">
                <a:solidFill>
                  <a:schemeClr val="lt1"/>
                </a:solidFill>
                <a:effectLst>
                  <a:outerShdw blurRad="50800" dist="50800" dir="5400000" algn="ctr" rotWithShape="0">
                    <a:srgbClr val="000000">
                      <a:alpha val="100000"/>
                    </a:srgbClr>
                  </a:outerShdw>
                </a:effectLst>
              </a:rPr>
              <a:t>contactDetails (</a:t>
            </a:r>
            <a:r>
              <a:rPr lang="en-US" u="sng">
                <a:solidFill>
                  <a:schemeClr val="lt1"/>
                </a:solidFill>
                <a:effectLst>
                  <a:outerShdw blurRad="50800" dist="50800" dir="5400000" algn="ctr" rotWithShape="0">
                    <a:srgbClr val="000000">
                      <a:alpha val="100000"/>
                    </a:srgbClr>
                  </a:outerShdw>
                </a:effectLst>
              </a:rPr>
              <a:t>contactId</a:t>
            </a:r>
            <a:r>
              <a:rPr lang="en-US">
                <a:solidFill>
                  <a:schemeClr val="lt1"/>
                </a:solidFill>
                <a:effectLst>
                  <a:outerShdw blurRad="50800" dist="50800" dir="5400000" algn="ctr" rotWithShape="0">
                    <a:srgbClr val="000000">
                      <a:alpha val="100000"/>
                    </a:srgbClr>
                  </a:outerShdw>
                </a:effectLst>
              </a:rPr>
              <a:t>, homePhone, workPhone, homeEmail, workEmail, workAddr)</a:t>
            </a:r>
            <a:endParaRPr/>
          </a:p>
          <a:p>
            <a:pPr marL="228600" lvl="0" indent="-228600" algn="l" rtl="0">
              <a:lnSpc>
                <a:spcPct val="80000"/>
              </a:lnSpc>
              <a:spcBef>
                <a:spcPts val="1000"/>
              </a:spcBef>
              <a:spcAft>
                <a:spcPts val="0"/>
              </a:spcAft>
              <a:buClr>
                <a:schemeClr val="lt1"/>
              </a:buClr>
              <a:buSzPts val="2800"/>
              <a:buChar char="•"/>
            </a:pPr>
            <a:r>
              <a:rPr lang="en-US">
                <a:solidFill>
                  <a:schemeClr val="lt1"/>
                </a:solidFill>
                <a:effectLst>
                  <a:outerShdw blurRad="50800" dist="50800" dir="5400000" algn="ctr" rotWithShape="0">
                    <a:srgbClr val="000000">
                      <a:alpha val="100000"/>
                    </a:srgbClr>
                  </a:outerShdw>
                </a:effectLst>
              </a:rPr>
              <a:t>WorkAs (</a:t>
            </a:r>
            <a:r>
              <a:rPr lang="en-US" i="1" u="sng">
                <a:solidFill>
                  <a:schemeClr val="lt1"/>
                </a:solidFill>
                <a:effectLst>
                  <a:outerShdw blurRad="50800" dist="50800" dir="5400000" algn="ctr" rotWithShape="0">
                    <a:srgbClr val="000000">
                      <a:alpha val="100000"/>
                    </a:srgbClr>
                  </a:outerShdw>
                </a:effectLst>
              </a:rPr>
              <a:t>alumId</a:t>
            </a:r>
            <a:r>
              <a:rPr lang="en-US">
                <a:solidFill>
                  <a:schemeClr val="lt1"/>
                </a:solidFill>
                <a:effectLst>
                  <a:outerShdw blurRad="50800" dist="50800" dir="5400000" algn="ctr" rotWithShape="0">
                    <a:srgbClr val="000000">
                      <a:alpha val="100000"/>
                    </a:srgbClr>
                  </a:outerShdw>
                </a:effectLst>
              </a:rPr>
              <a:t>, </a:t>
            </a:r>
            <a:r>
              <a:rPr lang="en-US" i="1" u="sng">
                <a:solidFill>
                  <a:schemeClr val="lt1"/>
                </a:solidFill>
                <a:effectLst>
                  <a:outerShdw blurRad="50800" dist="50800" dir="5400000" algn="ctr" rotWithShape="0">
                    <a:srgbClr val="000000">
                      <a:alpha val="100000"/>
                    </a:srgbClr>
                  </a:outerShdw>
                </a:effectLst>
              </a:rPr>
              <a:t>jobId</a:t>
            </a:r>
            <a:r>
              <a:rPr lang="en-US">
                <a:solidFill>
                  <a:schemeClr val="lt1"/>
                </a:solidFill>
                <a:effectLst>
                  <a:outerShdw blurRad="50800" dist="50800" dir="5400000" algn="ctr" rotWithShape="0">
                    <a:srgbClr val="000000">
                      <a:alpha val="100000"/>
                    </a:srgbClr>
                  </a:outerShdw>
                </a:effectLst>
              </a:rPr>
              <a:t>)</a:t>
            </a:r>
            <a:endParaRPr/>
          </a:p>
          <a:p>
            <a:pPr marL="228600" lvl="0" indent="-50800" algn="l" rtl="0">
              <a:lnSpc>
                <a:spcPct val="80000"/>
              </a:lnSpc>
              <a:spcBef>
                <a:spcPts val="1000"/>
              </a:spcBef>
              <a:spcAft>
                <a:spcPts val="0"/>
              </a:spcAft>
              <a:buClr>
                <a:schemeClr val="dk1"/>
              </a:buClr>
              <a:buSzPts val="28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27EB-B1BE-4C16-83E3-A7792B8C1EDA}"/>
              </a:ext>
            </a:extLst>
          </p:cNvPr>
          <p:cNvSpPr>
            <a:spLocks noGrp="1"/>
          </p:cNvSpPr>
          <p:nvPr>
            <p:ph type="title"/>
          </p:nvPr>
        </p:nvSpPr>
        <p:spPr>
          <a:xfrm>
            <a:off x="838200" y="365125"/>
            <a:ext cx="8282940" cy="1166495"/>
          </a:xfrm>
          <a:solidFill>
            <a:srgbClr val="283C7D">
              <a:alpha val="75000"/>
            </a:srgbClr>
          </a:solidFill>
        </p:spPr>
        <p:txBody>
          <a:bodyPr/>
          <a:lstStyle/>
          <a:p>
            <a:r>
              <a:rPr lang="en-US" dirty="0">
                <a:solidFill>
                  <a:schemeClr val="bg1"/>
                </a:solidFill>
                <a:latin typeface="Arial Black" panose="020B0A04020102020204" pitchFamily="34" charset="0"/>
              </a:rPr>
              <a:t>Physical Database Design </a:t>
            </a:r>
          </a:p>
        </p:txBody>
      </p:sp>
      <p:sp>
        <p:nvSpPr>
          <p:cNvPr id="3" name="Content Placeholder 2"/>
          <p:cNvSpPr>
            <a:spLocks noGrp="1"/>
          </p:cNvSpPr>
          <p:nvPr>
            <p:ph idx="1"/>
          </p:nvPr>
        </p:nvSpPr>
        <p:spPr>
          <a:solidFill>
            <a:srgbClr val="283C7D">
              <a:alpha val="75000"/>
            </a:srgbClr>
          </a:solidFill>
        </p:spPr>
        <p:txBody>
          <a:bodyPr>
            <a:normAutofit/>
          </a:bodyPr>
          <a:lstStyle/>
          <a:p>
            <a:pPr>
              <a:lnSpc>
                <a:spcPct val="100000"/>
              </a:lnSpc>
            </a:pPr>
            <a:r>
              <a:rPr lang="en-US" sz="2200" dirty="0">
                <a:solidFill>
                  <a:schemeClr val="bg1"/>
                </a:solidFill>
                <a:effectLst>
                  <a:outerShdw blurRad="50800" dist="50800" dir="5400000" algn="ctr" rotWithShape="0">
                    <a:schemeClr val="tx1"/>
                  </a:outerShdw>
                </a:effectLst>
              </a:rPr>
              <a:t>CREATE TABLE Education</a:t>
            </a:r>
            <a:br>
              <a:rPr lang="en-US" sz="2200" dirty="0">
                <a:solidFill>
                  <a:schemeClr val="bg1"/>
                </a:solidFill>
                <a:effectLst>
                  <a:outerShdw blurRad="50800" dist="50800" dir="5400000" algn="ctr" rotWithShape="0">
                    <a:schemeClr val="tx1"/>
                  </a:outerShdw>
                </a:effectLst>
              </a:rPr>
            </a:br>
            <a:r>
              <a:rPr lang="en-US" sz="2200" dirty="0">
                <a:solidFill>
                  <a:schemeClr val="bg1"/>
                </a:solidFill>
                <a:effectLst>
                  <a:outerShdw blurRad="50800" dist="50800" dir="5400000" algn="ctr" rotWithShape="0">
                    <a:schemeClr val="tx1"/>
                  </a:outerShdw>
                </a:effectLst>
              </a:rPr>
              <a:t>(</a:t>
            </a:r>
            <a:r>
              <a:rPr lang="en-US" sz="2200" dirty="0" err="1">
                <a:solidFill>
                  <a:schemeClr val="bg1"/>
                </a:solidFill>
                <a:effectLst>
                  <a:outerShdw blurRad="50800" dist="50800" dir="5400000" algn="ctr" rotWithShape="0">
                    <a:schemeClr val="tx1"/>
                  </a:outerShdw>
                </a:effectLst>
              </a:rPr>
              <a:t>schoolId</a:t>
            </a:r>
            <a:r>
              <a:rPr lang="en-US" sz="2200" dirty="0">
                <a:solidFill>
                  <a:schemeClr val="bg1"/>
                </a:solidFill>
                <a:effectLst>
                  <a:outerShdw blurRad="50800" dist="50800" dir="5400000" algn="ctr" rotWithShape="0">
                    <a:schemeClr val="tx1"/>
                  </a:outerShdw>
                </a:effectLst>
              </a:rPr>
              <a:t> INTEGER NOT NULL,</a:t>
            </a:r>
            <a:br>
              <a:rPr lang="en-US" sz="2200" dirty="0">
                <a:solidFill>
                  <a:schemeClr val="bg1"/>
                </a:solidFill>
                <a:effectLst>
                  <a:outerShdw blurRad="50800" dist="50800" dir="5400000" algn="ctr" rotWithShape="0">
                    <a:schemeClr val="tx1"/>
                  </a:outerShdw>
                </a:effectLst>
              </a:rPr>
            </a:br>
            <a:r>
              <a:rPr lang="en-US" sz="2200" dirty="0" err="1">
                <a:solidFill>
                  <a:schemeClr val="bg1"/>
                </a:solidFill>
                <a:effectLst>
                  <a:outerShdw blurRad="50800" dist="50800" dir="5400000" algn="ctr" rotWithShape="0">
                    <a:schemeClr val="tx1"/>
                  </a:outerShdw>
                </a:effectLst>
              </a:rPr>
              <a:t>schoolName</a:t>
            </a:r>
            <a:r>
              <a:rPr lang="en-US" sz="2200" dirty="0">
                <a:solidFill>
                  <a:schemeClr val="bg1"/>
                </a:solidFill>
                <a:effectLst>
                  <a:outerShdw blurRad="50800" dist="50800" dir="5400000" algn="ctr" rotWithShape="0">
                    <a:schemeClr val="tx1"/>
                  </a:outerShdw>
                </a:effectLst>
              </a:rPr>
              <a:t> VARCHAR (25),</a:t>
            </a:r>
            <a:br>
              <a:rPr lang="en-US" sz="2200" dirty="0">
                <a:solidFill>
                  <a:schemeClr val="bg1"/>
                </a:solidFill>
                <a:effectLst>
                  <a:outerShdw blurRad="50800" dist="50800" dir="5400000" algn="ctr" rotWithShape="0">
                    <a:schemeClr val="tx1"/>
                  </a:outerShdw>
                </a:effectLst>
              </a:rPr>
            </a:br>
            <a:r>
              <a:rPr lang="en-US" sz="2200" dirty="0" err="1">
                <a:solidFill>
                  <a:schemeClr val="bg1"/>
                </a:solidFill>
                <a:effectLst>
                  <a:outerShdw blurRad="50800" dist="50800" dir="5400000" algn="ctr" rotWithShape="0">
                    <a:schemeClr val="tx1"/>
                  </a:outerShdw>
                </a:effectLst>
              </a:rPr>
              <a:t>schoolType</a:t>
            </a:r>
            <a:r>
              <a:rPr lang="en-US" sz="2200" dirty="0">
                <a:solidFill>
                  <a:schemeClr val="bg1"/>
                </a:solidFill>
                <a:effectLst>
                  <a:outerShdw blurRad="50800" dist="50800" dir="5400000" algn="ctr" rotWithShape="0">
                    <a:schemeClr val="tx1"/>
                  </a:outerShdw>
                </a:effectLst>
              </a:rPr>
              <a:t> VARCHAR (25),</a:t>
            </a:r>
            <a:br>
              <a:rPr lang="en-US" sz="2200" dirty="0">
                <a:solidFill>
                  <a:schemeClr val="bg1"/>
                </a:solidFill>
                <a:effectLst>
                  <a:outerShdw blurRad="50800" dist="50800" dir="5400000" algn="ctr" rotWithShape="0">
                    <a:schemeClr val="tx1"/>
                  </a:outerShdw>
                </a:effectLst>
              </a:rPr>
            </a:br>
            <a:r>
              <a:rPr lang="en-US" sz="2200" dirty="0" err="1">
                <a:solidFill>
                  <a:schemeClr val="bg1"/>
                </a:solidFill>
                <a:effectLst>
                  <a:outerShdw blurRad="50800" dist="50800" dir="5400000" algn="ctr" rotWithShape="0">
                    <a:schemeClr val="tx1"/>
                  </a:outerShdw>
                </a:effectLst>
              </a:rPr>
              <a:t>schoolGradYear</a:t>
            </a:r>
            <a:r>
              <a:rPr lang="en-US" sz="2200" dirty="0">
                <a:solidFill>
                  <a:schemeClr val="bg1"/>
                </a:solidFill>
                <a:effectLst>
                  <a:outerShdw blurRad="50800" dist="50800" dir="5400000" algn="ctr" rotWithShape="0">
                    <a:schemeClr val="tx1"/>
                  </a:outerShdw>
                </a:effectLst>
              </a:rPr>
              <a:t> DATE,</a:t>
            </a:r>
            <a:br>
              <a:rPr lang="en-US" sz="2200" dirty="0">
                <a:solidFill>
                  <a:schemeClr val="bg1"/>
                </a:solidFill>
                <a:effectLst>
                  <a:outerShdw blurRad="50800" dist="50800" dir="5400000" algn="ctr" rotWithShape="0">
                    <a:schemeClr val="tx1"/>
                  </a:outerShdw>
                </a:effectLst>
              </a:rPr>
            </a:br>
            <a:r>
              <a:rPr lang="en-US" sz="2200" dirty="0" err="1">
                <a:solidFill>
                  <a:schemeClr val="bg1"/>
                </a:solidFill>
                <a:effectLst>
                  <a:outerShdw blurRad="50800" dist="50800" dir="5400000" algn="ctr" rotWithShape="0">
                    <a:schemeClr val="tx1"/>
                  </a:outerShdw>
                </a:effectLst>
              </a:rPr>
              <a:t>schoolGPA</a:t>
            </a:r>
            <a:r>
              <a:rPr lang="en-US" sz="2200" dirty="0">
                <a:solidFill>
                  <a:schemeClr val="bg1"/>
                </a:solidFill>
                <a:effectLst>
                  <a:outerShdw blurRad="50800" dist="50800" dir="5400000" algn="ctr" rotWithShape="0">
                    <a:schemeClr val="tx1"/>
                  </a:outerShdw>
                </a:effectLst>
              </a:rPr>
              <a:t> FLOAT,</a:t>
            </a:r>
            <a:br>
              <a:rPr lang="en-US" sz="2200" dirty="0">
                <a:solidFill>
                  <a:schemeClr val="bg1"/>
                </a:solidFill>
                <a:effectLst>
                  <a:outerShdw blurRad="50800" dist="50800" dir="5400000" algn="ctr" rotWithShape="0">
                    <a:schemeClr val="tx1"/>
                  </a:outerShdw>
                </a:effectLst>
              </a:rPr>
            </a:br>
            <a:r>
              <a:rPr lang="en-US" sz="2200" dirty="0" err="1">
                <a:solidFill>
                  <a:schemeClr val="bg1"/>
                </a:solidFill>
                <a:effectLst>
                  <a:outerShdw blurRad="50800" dist="50800" dir="5400000" algn="ctr" rotWithShape="0">
                    <a:schemeClr val="tx1"/>
                  </a:outerShdw>
                </a:effectLst>
              </a:rPr>
              <a:t>alumId</a:t>
            </a:r>
            <a:r>
              <a:rPr lang="en-US" sz="2200" dirty="0">
                <a:solidFill>
                  <a:schemeClr val="bg1"/>
                </a:solidFill>
                <a:effectLst>
                  <a:outerShdw blurRad="50800" dist="50800" dir="5400000" algn="ctr" rotWithShape="0">
                    <a:schemeClr val="tx1"/>
                  </a:outerShdw>
                </a:effectLst>
              </a:rPr>
              <a:t> INTEGER,</a:t>
            </a:r>
            <a:br>
              <a:rPr lang="en-US" sz="2200" dirty="0">
                <a:solidFill>
                  <a:schemeClr val="bg1"/>
                </a:solidFill>
                <a:effectLst>
                  <a:outerShdw blurRad="50800" dist="50800" dir="5400000" algn="ctr" rotWithShape="0">
                    <a:schemeClr val="tx1"/>
                  </a:outerShdw>
                </a:effectLst>
              </a:rPr>
            </a:br>
            <a:r>
              <a:rPr lang="en-US" sz="2200" dirty="0">
                <a:solidFill>
                  <a:schemeClr val="bg1"/>
                </a:solidFill>
                <a:effectLst>
                  <a:outerShdw blurRad="50800" dist="50800" dir="5400000" algn="ctr" rotWithShape="0">
                    <a:schemeClr val="tx1"/>
                  </a:outerShdw>
                </a:effectLst>
              </a:rPr>
              <a:t>CONSTRAINT </a:t>
            </a:r>
            <a:r>
              <a:rPr lang="en-US" sz="2200" dirty="0" err="1">
                <a:solidFill>
                  <a:schemeClr val="bg1"/>
                </a:solidFill>
                <a:effectLst>
                  <a:outerShdw blurRad="50800" dist="50800" dir="5400000" algn="ctr" rotWithShape="0">
                    <a:schemeClr val="tx1"/>
                  </a:outerShdw>
                </a:effectLst>
              </a:rPr>
              <a:t>pk_Education_schoolId</a:t>
            </a:r>
            <a:r>
              <a:rPr lang="en-US" sz="2200" dirty="0">
                <a:solidFill>
                  <a:schemeClr val="bg1"/>
                </a:solidFill>
                <a:effectLst>
                  <a:outerShdw blurRad="50800" dist="50800" dir="5400000" algn="ctr" rotWithShape="0">
                    <a:schemeClr val="tx1"/>
                  </a:outerShdw>
                </a:effectLst>
              </a:rPr>
              <a:t> PRIMARY KEY (</a:t>
            </a:r>
            <a:r>
              <a:rPr lang="en-US" sz="2200" dirty="0" err="1">
                <a:solidFill>
                  <a:schemeClr val="bg1"/>
                </a:solidFill>
                <a:effectLst>
                  <a:outerShdw blurRad="50800" dist="50800" dir="5400000" algn="ctr" rotWithShape="0">
                    <a:schemeClr val="tx1"/>
                  </a:outerShdw>
                </a:effectLst>
              </a:rPr>
              <a:t>schoolId</a:t>
            </a:r>
            <a:r>
              <a:rPr lang="en-US" sz="2200" dirty="0">
                <a:solidFill>
                  <a:schemeClr val="bg1"/>
                </a:solidFill>
                <a:effectLst>
                  <a:outerShdw blurRad="50800" dist="50800" dir="5400000" algn="ctr" rotWithShape="0">
                    <a:schemeClr val="tx1"/>
                  </a:outerShdw>
                </a:effectLst>
              </a:rPr>
              <a:t>),</a:t>
            </a:r>
            <a:br>
              <a:rPr lang="en-US" sz="2200" dirty="0">
                <a:solidFill>
                  <a:schemeClr val="bg1"/>
                </a:solidFill>
                <a:effectLst>
                  <a:outerShdw blurRad="50800" dist="50800" dir="5400000" algn="ctr" rotWithShape="0">
                    <a:schemeClr val="tx1"/>
                  </a:outerShdw>
                </a:effectLst>
              </a:rPr>
            </a:br>
            <a:r>
              <a:rPr lang="en-US" sz="2200" dirty="0">
                <a:solidFill>
                  <a:schemeClr val="bg1"/>
                </a:solidFill>
                <a:effectLst>
                  <a:outerShdw blurRad="50800" dist="50800" dir="5400000" algn="ctr" rotWithShape="0">
                    <a:schemeClr val="tx1"/>
                  </a:outerShdw>
                </a:effectLst>
              </a:rPr>
              <a:t>CONSTRAINT </a:t>
            </a:r>
            <a:r>
              <a:rPr lang="en-US" sz="2200" dirty="0" err="1">
                <a:solidFill>
                  <a:schemeClr val="bg1"/>
                </a:solidFill>
                <a:effectLst>
                  <a:outerShdw blurRad="50800" dist="50800" dir="5400000" algn="ctr" rotWithShape="0">
                    <a:schemeClr val="tx1"/>
                  </a:outerShdw>
                </a:effectLst>
              </a:rPr>
              <a:t>fk_Education_alumId</a:t>
            </a:r>
            <a:r>
              <a:rPr lang="en-US" sz="2200" dirty="0">
                <a:solidFill>
                  <a:schemeClr val="bg1"/>
                </a:solidFill>
                <a:effectLst>
                  <a:outerShdw blurRad="50800" dist="50800" dir="5400000" algn="ctr" rotWithShape="0">
                    <a:schemeClr val="tx1"/>
                  </a:outerShdw>
                </a:effectLst>
              </a:rPr>
              <a:t> FOREIGN KEY (</a:t>
            </a:r>
            <a:r>
              <a:rPr lang="en-US" sz="2200" dirty="0" err="1">
                <a:solidFill>
                  <a:schemeClr val="bg1"/>
                </a:solidFill>
                <a:effectLst>
                  <a:outerShdw blurRad="50800" dist="50800" dir="5400000" algn="ctr" rotWithShape="0">
                    <a:schemeClr val="tx1"/>
                  </a:outerShdw>
                </a:effectLst>
              </a:rPr>
              <a:t>alumId</a:t>
            </a:r>
            <a:r>
              <a:rPr lang="en-US" sz="2200" dirty="0">
                <a:solidFill>
                  <a:schemeClr val="bg1"/>
                </a:solidFill>
                <a:effectLst>
                  <a:outerShdw blurRad="50800" dist="50800" dir="5400000" algn="ctr" rotWithShape="0">
                    <a:schemeClr val="tx1"/>
                  </a:outerShdw>
                </a:effectLst>
              </a:rPr>
              <a:t>)</a:t>
            </a:r>
            <a:br>
              <a:rPr lang="en-US" sz="2200" dirty="0">
                <a:solidFill>
                  <a:schemeClr val="bg1"/>
                </a:solidFill>
                <a:effectLst>
                  <a:outerShdw blurRad="50800" dist="50800" dir="5400000" algn="ctr" rotWithShape="0">
                    <a:schemeClr val="tx1"/>
                  </a:outerShdw>
                </a:effectLst>
              </a:rPr>
            </a:br>
            <a:r>
              <a:rPr lang="en-US" sz="2200" dirty="0">
                <a:solidFill>
                  <a:schemeClr val="bg1"/>
                </a:solidFill>
                <a:effectLst>
                  <a:outerShdw blurRad="50800" dist="50800" dir="5400000" algn="ctr" rotWithShape="0">
                    <a:schemeClr val="tx1"/>
                  </a:outerShdw>
                </a:effectLst>
              </a:rPr>
              <a:t>REFERENCES Alumnus (</a:t>
            </a:r>
            <a:r>
              <a:rPr lang="en-US" sz="2200" dirty="0" err="1">
                <a:solidFill>
                  <a:schemeClr val="bg1"/>
                </a:solidFill>
                <a:effectLst>
                  <a:outerShdw blurRad="50800" dist="50800" dir="5400000" algn="ctr" rotWithShape="0">
                    <a:schemeClr val="tx1"/>
                  </a:outerShdw>
                </a:effectLst>
              </a:rPr>
              <a:t>alumId</a:t>
            </a:r>
            <a:r>
              <a:rPr lang="en-US" sz="2200" dirty="0">
                <a:solidFill>
                  <a:schemeClr val="bg1"/>
                </a:solidFill>
                <a:effectLst>
                  <a:outerShdw blurRad="50800" dist="50800" dir="5400000" algn="ctr" rotWithShape="0">
                    <a:schemeClr val="tx1"/>
                  </a:outerShdw>
                </a:effectLst>
              </a:rPr>
              <a:t>)</a:t>
            </a:r>
            <a:br>
              <a:rPr lang="en-US" sz="2200" dirty="0">
                <a:solidFill>
                  <a:schemeClr val="bg1"/>
                </a:solidFill>
                <a:effectLst>
                  <a:outerShdw blurRad="50800" dist="50800" dir="5400000" algn="ctr" rotWithShape="0">
                    <a:schemeClr val="tx1"/>
                  </a:outerShdw>
                </a:effectLst>
              </a:rPr>
            </a:br>
            <a:r>
              <a:rPr lang="en-US" sz="2200" dirty="0">
                <a:solidFill>
                  <a:schemeClr val="bg1"/>
                </a:solidFill>
                <a:effectLst>
                  <a:outerShdw blurRad="50800" dist="50800" dir="5400000" algn="ctr" rotWithShape="0">
                    <a:schemeClr val="tx1"/>
                  </a:outerShdw>
                </a:effectLst>
              </a:rPr>
              <a:t>ON DELETE NO ACTION ON UPDATE CASCADE);</a:t>
            </a:r>
            <a:endParaRPr lang="en-US" sz="2200" dirty="0"/>
          </a:p>
        </p:txBody>
      </p:sp>
    </p:spTree>
    <p:extLst>
      <p:ext uri="{BB962C8B-B14F-4D97-AF65-F5344CB8AC3E}">
        <p14:creationId xmlns:p14="http://schemas.microsoft.com/office/powerpoint/2010/main" val="24938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491</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Calibri Light</vt:lpstr>
      <vt:lpstr>Office Theme</vt:lpstr>
      <vt:lpstr>Nexus Consulting</vt:lpstr>
      <vt:lpstr>Users and Source</vt:lpstr>
      <vt:lpstr>Mission Statement </vt:lpstr>
      <vt:lpstr>Mission Objective </vt:lpstr>
      <vt:lpstr>Conceptual Database Design</vt:lpstr>
      <vt:lpstr>Relational Schema</vt:lpstr>
      <vt:lpstr>Functional Dependency </vt:lpstr>
      <vt:lpstr>Normalization </vt:lpstr>
      <vt:lpstr>Physical Database Design </vt:lpstr>
      <vt:lpstr>Use Case 1</vt:lpstr>
      <vt:lpstr>What alumni are now working in Chicago?</vt:lpstr>
      <vt:lpstr>What alumni are now working in Chicago?</vt:lpstr>
      <vt:lpstr>Use Case 2</vt:lpstr>
      <vt:lpstr>What alumni graduated before 2014 with a CGPA of above 3.5?</vt:lpstr>
      <vt:lpstr>What alumni graduated before 2014 with a CGPA of above 3.5?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Nexus Consulting</dc:title>
  <cp:lastModifiedBy>Jay Kishor Sethia</cp:lastModifiedBy>
  <cp:revision>7</cp:revision>
  <dcterms:modified xsi:type="dcterms:W3CDTF">2018-12-06T07:25:58Z</dcterms:modified>
</cp:coreProperties>
</file>