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57" r:id="rId2"/>
    <p:sldId id="760" r:id="rId3"/>
    <p:sldId id="756" r:id="rId4"/>
    <p:sldId id="766" r:id="rId5"/>
    <p:sldId id="769" r:id="rId6"/>
    <p:sldId id="764" r:id="rId7"/>
    <p:sldId id="767" r:id="rId8"/>
    <p:sldId id="7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81CACDE-1DA1-4478-8234-AEA549E03B5B}">
          <p14:sldIdLst>
            <p14:sldId id="757"/>
            <p14:sldId id="760"/>
            <p14:sldId id="756"/>
            <p14:sldId id="766"/>
            <p14:sldId id="769"/>
            <p14:sldId id="764"/>
            <p14:sldId id="767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A63D3-58B0-4DFC-9C69-0666802B113D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F58C4-8BCD-4552-A0A3-AFE3D4492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70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77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73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12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7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5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7560C-B50C-3ED7-BDB0-6D3A6E535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976CD6-A2A8-7591-4BA1-A024B43EB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9CCA9-026D-0BC4-B28B-3F5324EE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803CF-61A1-56C1-721B-67C729E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BB5C6-CAC9-487A-348E-C7862CC6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4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C9BD-757D-F113-670E-A3F6A7B3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61E8E7-05BC-8A32-7308-4C508D0CF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7DA26-F367-5CFF-1AA0-14490638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BE6E8-43C0-920C-EE54-91D5EE64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97146-39B6-1022-2E89-D499DAA4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95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0FE8F3-E86A-17AC-7710-4753CB28A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533527-AE2E-DF3C-AE80-12B85D2F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2EF7B-402F-1097-FFAF-76D242E4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10BD3E-E6D5-2BD3-9733-95E9315E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7E429-9CF7-A252-2EB4-A53E030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8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15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98522-8D36-3E7F-C657-16537232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EEB2D-0871-1133-7452-F02AA307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FA66B-DC21-B6A8-A93C-49FCFA6D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97F3CE-64D7-9E36-F5F9-20386169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D72E2-B1F6-26C0-3587-3E55A0A5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30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4F20A-A9FD-43F0-F549-8127E8AD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3E9D52-2FEF-CFE5-23B1-89C685D6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03742-36A9-25F6-B269-734C9FAE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A9D35-D02C-6948-6AD4-37D945C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A302E-9E65-876A-AD76-BFA9F410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98862-7B5D-CB10-DB5B-62B5D546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C706A-4165-D5E9-8ECE-5E04D53B8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A9962E-77AD-AD14-9612-41E87A2E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14AE97-DC94-57A2-38B6-473375BD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F922B-5825-E4B6-25C5-F162FC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1D2C5-E276-9A01-1570-96067D71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F7B97-ECA7-907B-BCD4-72888154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F5673-8F85-0C60-2280-21297F0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E8111-034C-5BBF-513A-E6318C34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D092FD-071E-C906-51D0-D7F1D08AD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457033-7E09-DA9C-9194-DD5CB6DDE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6705BB-9A65-A70C-8002-AFA1739D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185E9A-2C7C-CF2D-12B2-AABBB2FA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544B8C-3028-F28F-92F3-45252A72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67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451B3-81FF-C9E8-6105-DA91942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913CBD-5D3D-0A56-5980-44931B05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260C1C-6400-42B2-62C9-159D8206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145595-B36F-2343-FA81-4AF40292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6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56F7DB-586F-2D59-FB6F-B22283BC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3B91FF-6717-8B1C-F234-E074E92B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589CE3-5238-2563-5EEF-F133F1A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8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01B2-860D-3D96-E47F-8391E84C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C2B9D-FEC6-E09C-5EA6-EF056A18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B6806-307D-4341-5D75-743C5FA3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246968-9BAB-E1CB-DFD3-D489C806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1453C1-0F49-E5B6-CB01-5EA66DFC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760BCE-F1DD-2852-06C4-ABAE5E52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0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0884-5804-503C-5B1D-9A05CCD9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BADCFF-F94A-70DC-A8B9-D1DB8E253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3379CB-A34A-22D8-BE4A-A7F9ED16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21C4A-5DCD-A069-FFB9-26F30F8B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D5F60-5613-BAEA-71D5-7AB86EB3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5F5671-9CB4-9F14-AB99-8FBC421F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7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F60775-F398-CC52-46C1-8958B903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7D45D-8B11-1F3D-AC06-63477458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0F6346-A2D4-DCD5-8659-231C34485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CF56-94B2-489C-A627-323D07FE6C47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4A586-0382-FF2A-1971-9552FEC64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C7BE7-50C9-FA61-529E-6009B0FE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35C93-48ED-4D08-9C91-D58B7F179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3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200" b="1" dirty="0">
                <a:solidFill>
                  <a:srgbClr val="EA4E60"/>
                </a:solidFill>
                <a:latin typeface="Century Gothic"/>
                <a:sym typeface="Century Gothic"/>
              </a:rPr>
              <a:t>DESAFIO DE PROJETO</a:t>
            </a:r>
            <a:endParaRPr lang="pt-BR" sz="2400" dirty="0"/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261206"/>
            <a:ext cx="10134400" cy="227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400" b="1" dirty="0" err="1">
                <a:solidFill>
                  <a:srgbClr val="EA4E60"/>
                </a:solidFill>
                <a:latin typeface="Century Gothic"/>
              </a:rPr>
              <a:t>Construindo</a:t>
            </a:r>
            <a:r>
              <a:rPr lang="en-US" sz="64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6400" b="1" dirty="0" err="1">
                <a:solidFill>
                  <a:srgbClr val="EA4E60"/>
                </a:solidFill>
                <a:latin typeface="Century Gothic"/>
              </a:rPr>
              <a:t>seu</a:t>
            </a:r>
            <a:r>
              <a:rPr lang="en-US" sz="64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6400" b="1" dirty="0" err="1">
                <a:solidFill>
                  <a:srgbClr val="EA4E60"/>
                </a:solidFill>
                <a:latin typeface="Century Gothic"/>
              </a:rPr>
              <a:t>Primeiro</a:t>
            </a:r>
            <a:r>
              <a:rPr lang="en-US" sz="64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6400" b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64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6400" b="1" dirty="0" err="1">
                <a:solidFill>
                  <a:srgbClr val="EA4E60"/>
                </a:solidFill>
                <a:latin typeface="Century Gothic"/>
              </a:rPr>
              <a:t>Lógico</a:t>
            </a:r>
            <a:r>
              <a:rPr lang="en-US" sz="6400" b="1" dirty="0">
                <a:solidFill>
                  <a:srgbClr val="EA4E60"/>
                </a:solidFill>
                <a:latin typeface="Century Gothic"/>
              </a:rPr>
              <a:t> de BD</a:t>
            </a:r>
            <a:endParaRPr lang="pt-BR" sz="2400" dirty="0"/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" name="Google Shape;194;p5">
            <a:extLst>
              <a:ext uri="{FF2B5EF4-FFF2-40B4-BE49-F238E27FC236}">
                <a16:creationId xmlns:a16="http://schemas.microsoft.com/office/drawing/2014/main" id="{9B28AE70-15BA-DB99-6F73-F30594BABBD8}"/>
              </a:ext>
            </a:extLst>
          </p:cNvPr>
          <p:cNvSpPr txBox="1"/>
          <p:nvPr/>
        </p:nvSpPr>
        <p:spPr>
          <a:xfrm>
            <a:off x="627033" y="5292784"/>
            <a:ext cx="106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Explorando</a:t>
            </a:r>
            <a:r>
              <a:rPr lang="en-US" sz="32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 a </a:t>
            </a:r>
            <a:r>
              <a:rPr lang="en-US" sz="32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Linguagem</a:t>
            </a:r>
            <a:r>
              <a:rPr lang="en-US" sz="32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 de Consulta a Banco de Dados SQL</a:t>
            </a:r>
            <a:endParaRPr lang="en-US" sz="32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67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754034" y="2334298"/>
            <a:ext cx="8721764" cy="399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609585" algn="just">
              <a:lnSpc>
                <a:spcPct val="115000"/>
              </a:lnSpc>
              <a:spcBef>
                <a:spcPts val="1333"/>
              </a:spcBef>
              <a:buAutoNum type="arabicPeriod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Mapeamento do esquema ER para Relacional</a:t>
            </a:r>
          </a:p>
          <a:p>
            <a:pPr marL="609585" indent="-609585" algn="just">
              <a:lnSpc>
                <a:spcPct val="114999"/>
              </a:lnSpc>
              <a:spcBef>
                <a:spcPts val="1333"/>
              </a:spcBef>
              <a:buAutoNum type="arabicPeriod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Definição do script SQL para criação do esquema de banco de dados</a:t>
            </a:r>
          </a:p>
          <a:p>
            <a:pPr marL="609585" indent="-609585" algn="just">
              <a:lnSpc>
                <a:spcPct val="114999"/>
              </a:lnSpc>
              <a:spcBef>
                <a:spcPts val="1333"/>
              </a:spcBef>
              <a:buAutoNum type="arabicPeriod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Persistência de dados para testes</a:t>
            </a:r>
          </a:p>
          <a:p>
            <a:pPr marL="609585" indent="-609585" algn="just">
              <a:lnSpc>
                <a:spcPct val="114999"/>
              </a:lnSpc>
              <a:spcBef>
                <a:spcPts val="1333"/>
              </a:spcBef>
              <a:buAutoNum type="arabicPeriod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Recuperação de informações com queries SQL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Desafio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Projeto</a:t>
            </a:r>
            <a:endParaRPr lang="en-US" sz="5333" b="1" dirty="0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98B03F-737F-EC6F-A6A0-0DDCD682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677" y="3426786"/>
            <a:ext cx="3299649" cy="32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alão de Pensamento: Nuvem 11">
            <a:extLst>
              <a:ext uri="{FF2B5EF4-FFF2-40B4-BE49-F238E27FC236}">
                <a16:creationId xmlns:a16="http://schemas.microsoft.com/office/drawing/2014/main" id="{495536D0-754C-8506-9E16-D2A9F1F99DEA}"/>
              </a:ext>
            </a:extLst>
          </p:cNvPr>
          <p:cNvSpPr/>
          <p:nvPr/>
        </p:nvSpPr>
        <p:spPr>
          <a:xfrm flipH="1">
            <a:off x="8856559" y="2200175"/>
            <a:ext cx="2683908" cy="1126989"/>
          </a:xfrm>
          <a:prstGeom prst="cloud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pt-BR" sz="2400" dirty="0"/>
              <a:t>E agora?</a:t>
            </a:r>
          </a:p>
        </p:txBody>
      </p:sp>
    </p:spTree>
    <p:extLst>
      <p:ext uri="{BB962C8B-B14F-4D97-AF65-F5344CB8AC3E}">
        <p14:creationId xmlns:p14="http://schemas.microsoft.com/office/powerpoint/2010/main" val="157609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B421CC84-5260-D3D0-E415-2B66F73F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585789"/>
            <a:ext cx="7898919" cy="6275892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3942387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267" b="1" dirty="0">
                <a:solidFill>
                  <a:srgbClr val="EA4E60"/>
                </a:solidFill>
                <a:latin typeface="Century Gothic"/>
              </a:rPr>
              <a:t>E-commerce</a:t>
            </a:r>
            <a:endParaRPr lang="pt-BR" sz="1467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56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Desafio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Projeto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sym typeface="Century Gothic"/>
              </a:rPr>
              <a:t> -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Diretrizes</a:t>
            </a:r>
            <a:endParaRPr lang="en-US" sz="5333" b="1" dirty="0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98B03F-737F-EC6F-A6A0-0DDCD682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677" y="3426786"/>
            <a:ext cx="3299649" cy="32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40CEF4D-1DF4-E7EB-51D2-EA7C5EC9EDA4}"/>
              </a:ext>
            </a:extLst>
          </p:cNvPr>
          <p:cNvSpPr txBox="1"/>
          <p:nvPr/>
        </p:nvSpPr>
        <p:spPr>
          <a:xfrm>
            <a:off x="822103" y="2566117"/>
            <a:ext cx="8573036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 err="1">
                <a:latin typeface="Calibri"/>
                <a:ea typeface="Calibri"/>
                <a:cs typeface="Calibri"/>
              </a:rPr>
              <a:t>Após</a:t>
            </a:r>
            <a:r>
              <a:rPr lang="en-US" sz="3200" dirty="0">
                <a:latin typeface="Calibri"/>
                <a:ea typeface="Calibri"/>
                <a:cs typeface="Calibri"/>
              </a:rPr>
              <a:t> a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criação</a:t>
            </a:r>
            <a:r>
              <a:rPr lang="en-US" sz="3200" dirty="0">
                <a:latin typeface="Calibri"/>
                <a:ea typeface="Calibri"/>
                <a:cs typeface="Calibri"/>
              </a:rPr>
              <a:t> do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esquema</a:t>
            </a:r>
            <a:r>
              <a:rPr lang="en-US" sz="3200" dirty="0"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lógico</a:t>
            </a:r>
            <a:r>
              <a:rPr lang="en-US" sz="3200" dirty="0">
                <a:latin typeface="Calibri"/>
                <a:ea typeface="Calibri"/>
                <a:cs typeface="Calibri"/>
              </a:rPr>
              <a:t>, realize a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criação</a:t>
            </a:r>
            <a:r>
              <a:rPr lang="en-US" sz="3200" dirty="0">
                <a:latin typeface="Calibri"/>
                <a:ea typeface="Calibri"/>
                <a:cs typeface="Calibri"/>
              </a:rPr>
              <a:t> do Script SQL para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criação</a:t>
            </a:r>
            <a:r>
              <a:rPr lang="en-US" sz="3200" dirty="0">
                <a:latin typeface="Calibri"/>
                <a:ea typeface="Calibri"/>
                <a:cs typeface="Calibri"/>
              </a:rPr>
              <a:t> do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esquema</a:t>
            </a:r>
            <a:r>
              <a:rPr lang="en-US" sz="3200" dirty="0">
                <a:latin typeface="Calibri"/>
                <a:ea typeface="Calibri"/>
                <a:cs typeface="Calibri"/>
              </a:rPr>
              <a:t> do banco de dados.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Posteriormente</a:t>
            </a:r>
            <a:r>
              <a:rPr lang="en-US" sz="3200" dirty="0">
                <a:latin typeface="Calibri"/>
                <a:ea typeface="Calibri"/>
                <a:cs typeface="Calibri"/>
              </a:rPr>
              <a:t>, realize a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persistência</a:t>
            </a:r>
            <a:r>
              <a:rPr lang="en-US" sz="3200" dirty="0">
                <a:latin typeface="Calibri"/>
                <a:ea typeface="Calibri"/>
                <a:cs typeface="Calibri"/>
              </a:rPr>
              <a:t> de dados para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realização</a:t>
            </a:r>
            <a:r>
              <a:rPr lang="en-US" sz="3200" dirty="0">
                <a:latin typeface="Calibri"/>
                <a:ea typeface="Calibri"/>
                <a:cs typeface="Calibri"/>
              </a:rPr>
              <a:t> de testes.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Especifique</a:t>
            </a:r>
            <a:r>
              <a:rPr lang="en-US" sz="3200" dirty="0"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ainda</a:t>
            </a:r>
            <a:r>
              <a:rPr lang="en-US" sz="3200" dirty="0">
                <a:latin typeface="Calibri"/>
                <a:ea typeface="Calibri"/>
                <a:cs typeface="Calibri"/>
              </a:rPr>
              <a:t> queries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mais</a:t>
            </a:r>
            <a:r>
              <a:rPr lang="en-US" sz="3200" dirty="0"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complexas</a:t>
            </a:r>
            <a:r>
              <a:rPr lang="en-US" sz="3200" dirty="0">
                <a:latin typeface="Calibri"/>
                <a:ea typeface="Calibri"/>
                <a:cs typeface="Calibri"/>
              </a:rPr>
              <a:t> do que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apresentadas</a:t>
            </a:r>
            <a:r>
              <a:rPr lang="en-US" sz="3200" dirty="0">
                <a:latin typeface="Calibri"/>
                <a:ea typeface="Calibri"/>
                <a:cs typeface="Calibri"/>
              </a:rPr>
              <a:t>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durante</a:t>
            </a:r>
            <a:r>
              <a:rPr lang="en-US" sz="3200" dirty="0">
                <a:latin typeface="Calibri"/>
                <a:ea typeface="Calibri"/>
                <a:cs typeface="Calibri"/>
              </a:rPr>
              <a:t> a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explicação</a:t>
            </a:r>
            <a:r>
              <a:rPr lang="en-US" sz="3200" dirty="0">
                <a:latin typeface="Calibri"/>
                <a:ea typeface="Calibri"/>
                <a:cs typeface="Calibri"/>
              </a:rPr>
              <a:t> do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desafio</a:t>
            </a:r>
            <a:r>
              <a:rPr lang="en-US" sz="3200" dirty="0">
                <a:latin typeface="Calibri"/>
                <a:ea typeface="Calibri"/>
                <a:cs typeface="Calibri"/>
              </a:rPr>
              <a:t>. </a:t>
            </a:r>
          </a:p>
          <a:p>
            <a:pPr algn="just"/>
            <a:endParaRPr lang="en-US" sz="3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4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g116d3f5ae16_1_0">
            <a:extLst>
              <a:ext uri="{FF2B5EF4-FFF2-40B4-BE49-F238E27FC236}">
                <a16:creationId xmlns:a16="http://schemas.microsoft.com/office/drawing/2014/main" id="{566861F7-5631-22A0-5B10-25F1448DFB0E}"/>
              </a:ext>
            </a:extLst>
          </p:cNvPr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Descrição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sym typeface="Century Gothic"/>
              </a:rPr>
              <a:t> do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Desafio</a:t>
            </a:r>
            <a:endParaRPr lang="en-US" sz="5333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C9FDCB-01F1-6E46-8532-D1A301C16773}"/>
              </a:ext>
            </a:extLst>
          </p:cNvPr>
          <p:cNvSpPr txBox="1"/>
          <p:nvPr/>
        </p:nvSpPr>
        <p:spPr>
          <a:xfrm>
            <a:off x="748766" y="1840621"/>
            <a:ext cx="106891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</a:rPr>
              <a:t>Replique a modelagem do projeto lógico de banco de dados para o cenário de e-commerce. 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</a:rPr>
              <a:t>Fique atento as definições de chave primária e estrangeira, assim como as </a:t>
            </a:r>
            <a:r>
              <a:rPr lang="pt-BR" sz="2400" b="0" i="0" dirty="0" err="1">
                <a:solidFill>
                  <a:srgbClr val="000000"/>
                </a:solidFill>
                <a:effectLst/>
              </a:rPr>
              <a:t>constraints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 presentes no cenário modelado. 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</a:rPr>
              <a:t>Perceba que dentro desta modelagem haverá relacionamentos presentes no modelo EER. Sendo assim, consulte como proceder para estes casos. Além disso, aplique o mapeamento de modelos aos refinamentos propostos no módulo de modelagem conceitual.</a:t>
            </a:r>
            <a:endParaRPr lang="pt-BR" sz="2400" b="0" i="0" dirty="0">
              <a:solidFill>
                <a:srgbClr val="23282C"/>
              </a:solidFill>
              <a:effectLst/>
            </a:endParaRP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</a:rPr>
              <a:t>Assim como demonstrado durante o desafio, realize a criação do Script SQL para criação do esquema do banco de dados. Posteriormente, realize a persistência de dados para realização de testes. Especifique ainda queries mais complexas dos que apresentadas durante a explicação do desafio. </a:t>
            </a:r>
            <a:endParaRPr lang="pt-BR" sz="2400" b="0" i="0" dirty="0">
              <a:solidFill>
                <a:srgbClr val="23282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4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754034" y="2151848"/>
            <a:ext cx="8882749" cy="417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457189" algn="just">
              <a:buChar char="•"/>
            </a:pPr>
            <a:r>
              <a:rPr lang="pt-BR" sz="3067" dirty="0">
                <a:latin typeface="Calibri"/>
                <a:ea typeface="Calibri"/>
              </a:rPr>
              <a:t>Não há um mínimo de queries a serem realizadas</a:t>
            </a:r>
            <a:endParaRPr lang="pt-BR" sz="3067">
              <a:latin typeface="Calibri"/>
            </a:endParaRPr>
          </a:p>
          <a:p>
            <a:pPr marL="457189" indent="-457189" algn="just">
              <a:buChar char="•"/>
            </a:pPr>
            <a:r>
              <a:rPr lang="pt-BR" sz="3067" dirty="0">
                <a:latin typeface="Calibri"/>
                <a:ea typeface="Calibri"/>
              </a:rPr>
              <a:t>Os tópicos supracitados devem estar presentes nas queries</a:t>
            </a:r>
            <a:endParaRPr lang="pt-BR" sz="3067">
              <a:latin typeface="Calibri"/>
            </a:endParaRPr>
          </a:p>
          <a:p>
            <a:pPr marL="457189" indent="-457189" algn="just">
              <a:buChar char="•"/>
            </a:pPr>
            <a:r>
              <a:rPr lang="pt-BR" sz="3067" dirty="0">
                <a:latin typeface="Calibri"/>
                <a:ea typeface="Calibri"/>
              </a:rPr>
              <a:t>Elabore perguntas que podem ser respondidas pelas consultas</a:t>
            </a:r>
            <a:endParaRPr lang="pt-BR" sz="3067">
              <a:latin typeface="Calibri"/>
            </a:endParaRPr>
          </a:p>
          <a:p>
            <a:pPr marL="457189" indent="-457189" algn="just">
              <a:buChar char="•"/>
            </a:pPr>
            <a:r>
              <a:rPr lang="pt-BR" sz="3067" dirty="0">
                <a:latin typeface="Calibri"/>
                <a:ea typeface="Calibri"/>
              </a:rPr>
              <a:t>As cláusulas podem estar presentes em mais de uma query</a:t>
            </a:r>
            <a:endParaRPr lang="pt-BR" sz="3067">
              <a:latin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Desafio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Projeto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sym typeface="Century Gothic"/>
              </a:rPr>
              <a:t> -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Diretrizes</a:t>
            </a:r>
            <a:endParaRPr lang="en-US" sz="5333" b="1" dirty="0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6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98B03F-737F-EC6F-A6A0-0DDCD682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677" y="3426786"/>
            <a:ext cx="3299649" cy="32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Desafio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Projeto</a:t>
            </a:r>
            <a:r>
              <a:rPr lang="en-US" sz="5333" b="1" dirty="0">
                <a:solidFill>
                  <a:srgbClr val="EA4E60"/>
                </a:solidFill>
                <a:latin typeface="Century Gothic"/>
                <a:sym typeface="Century Gothic"/>
              </a:rPr>
              <a:t> - </a:t>
            </a: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Diretrizes</a:t>
            </a:r>
            <a:endParaRPr lang="en-US" sz="5333" b="1" dirty="0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7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98B03F-737F-EC6F-A6A0-0DDCD682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677" y="3426786"/>
            <a:ext cx="3299649" cy="32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40CEF4D-1DF4-E7EB-51D2-EA7C5EC9EDA4}"/>
              </a:ext>
            </a:extLst>
          </p:cNvPr>
          <p:cNvSpPr txBox="1"/>
          <p:nvPr/>
        </p:nvSpPr>
        <p:spPr>
          <a:xfrm>
            <a:off x="854299" y="2265610"/>
            <a:ext cx="9002332" cy="4185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933" dirty="0">
                <a:latin typeface="Calibri"/>
                <a:ea typeface="Calibri"/>
                <a:cs typeface="Calibri"/>
              </a:rPr>
              <a:t>Sendo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assim</a:t>
            </a:r>
            <a:r>
              <a:rPr lang="en-US" sz="2933" dirty="0">
                <a:latin typeface="Calibri"/>
                <a:ea typeface="Calibri"/>
                <a:cs typeface="Calibri"/>
              </a:rPr>
              <a:t>,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crie</a:t>
            </a:r>
            <a:r>
              <a:rPr lang="en-US" sz="2933" dirty="0">
                <a:latin typeface="Calibri"/>
                <a:ea typeface="Calibri"/>
                <a:cs typeface="Calibri"/>
              </a:rPr>
              <a:t> queries SQL com as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cláusulas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abaixo</a:t>
            </a:r>
            <a:r>
              <a:rPr lang="en-US" sz="2933" dirty="0">
                <a:latin typeface="Calibri"/>
                <a:ea typeface="Calibri"/>
                <a:cs typeface="Calibri"/>
              </a:rPr>
              <a:t>:</a:t>
            </a:r>
          </a:p>
          <a:p>
            <a:pPr algn="just"/>
            <a:endParaRPr lang="en-US" sz="2933" dirty="0">
              <a:latin typeface="Calibri"/>
              <a:ea typeface="Calibri"/>
              <a:cs typeface="Calibri"/>
            </a:endParaRPr>
          </a:p>
          <a:p>
            <a:pPr marL="380990" indent="-380990" algn="just">
              <a:buChar char="•"/>
            </a:pPr>
            <a:r>
              <a:rPr lang="en-US" sz="2933" dirty="0" err="1">
                <a:latin typeface="Calibri"/>
                <a:ea typeface="Calibri"/>
                <a:cs typeface="Calibri"/>
              </a:rPr>
              <a:t>Recuperações</a:t>
            </a:r>
            <a:r>
              <a:rPr lang="en-US" sz="2933" dirty="0">
                <a:latin typeface="Calibri"/>
                <a:ea typeface="Calibri"/>
                <a:cs typeface="Calibri"/>
              </a:rPr>
              <a:t> simples com SELECT Statement</a:t>
            </a:r>
          </a:p>
          <a:p>
            <a:pPr marL="380990" indent="-380990" algn="just">
              <a:buChar char="•"/>
            </a:pPr>
            <a:r>
              <a:rPr lang="en-US" sz="2933" dirty="0" err="1">
                <a:latin typeface="Calibri"/>
                <a:ea typeface="Calibri"/>
                <a:cs typeface="Calibri"/>
              </a:rPr>
              <a:t>Filtros</a:t>
            </a:r>
            <a:r>
              <a:rPr lang="en-US" sz="2933" dirty="0">
                <a:latin typeface="Calibri"/>
                <a:ea typeface="Calibri"/>
                <a:cs typeface="Calibri"/>
              </a:rPr>
              <a:t> com WHERE Statement</a:t>
            </a:r>
          </a:p>
          <a:p>
            <a:pPr marL="380990" indent="-380990" algn="just">
              <a:buChar char="•"/>
            </a:pPr>
            <a:r>
              <a:rPr lang="en-US" sz="2933" dirty="0" err="1">
                <a:latin typeface="Calibri"/>
                <a:ea typeface="Calibri"/>
                <a:cs typeface="Calibri"/>
              </a:rPr>
              <a:t>Crie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expressões</a:t>
            </a:r>
            <a:r>
              <a:rPr lang="en-US" sz="2933" dirty="0">
                <a:latin typeface="Calibri"/>
                <a:ea typeface="Calibri"/>
                <a:cs typeface="Calibri"/>
              </a:rPr>
              <a:t> para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gerar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atributos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derivados</a:t>
            </a:r>
            <a:endParaRPr lang="en-US" sz="2933" dirty="0">
              <a:latin typeface="Calibri"/>
              <a:ea typeface="Calibri"/>
              <a:cs typeface="Calibri"/>
            </a:endParaRPr>
          </a:p>
          <a:p>
            <a:pPr marL="380990" indent="-380990" algn="just">
              <a:buChar char="•"/>
            </a:pPr>
            <a:r>
              <a:rPr lang="en-US" sz="2933" dirty="0">
                <a:latin typeface="Calibri"/>
                <a:ea typeface="Calibri"/>
                <a:cs typeface="Calibri"/>
              </a:rPr>
              <a:t>Defina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ordenações</a:t>
            </a:r>
            <a:r>
              <a:rPr lang="en-US" sz="2933" dirty="0">
                <a:latin typeface="Calibri"/>
                <a:ea typeface="Calibri"/>
                <a:cs typeface="Calibri"/>
              </a:rPr>
              <a:t> dos dados com ORDER BY</a:t>
            </a:r>
          </a:p>
          <a:p>
            <a:pPr marL="380990" indent="-380990" algn="just">
              <a:buChar char="•"/>
            </a:pPr>
            <a:r>
              <a:rPr lang="en-US" sz="2933" dirty="0" err="1">
                <a:latin typeface="Calibri"/>
                <a:ea typeface="Calibri"/>
                <a:cs typeface="Calibri"/>
              </a:rPr>
              <a:t>Condições</a:t>
            </a:r>
            <a:r>
              <a:rPr lang="en-US" sz="2933" dirty="0">
                <a:latin typeface="Calibri"/>
                <a:ea typeface="Calibri"/>
                <a:cs typeface="Calibri"/>
              </a:rPr>
              <a:t> de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filtros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aos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grupos</a:t>
            </a:r>
            <a:r>
              <a:rPr lang="en-US" sz="2933" dirty="0">
                <a:latin typeface="Calibri"/>
                <a:ea typeface="Calibri"/>
                <a:cs typeface="Calibri"/>
              </a:rPr>
              <a:t> – HAVING Statement</a:t>
            </a:r>
          </a:p>
          <a:p>
            <a:pPr marL="380990" indent="-380990" algn="just">
              <a:buChar char="•"/>
            </a:pPr>
            <a:r>
              <a:rPr lang="en-US" sz="2933" dirty="0" err="1">
                <a:latin typeface="Calibri"/>
                <a:ea typeface="Calibri"/>
                <a:cs typeface="Calibri"/>
              </a:rPr>
              <a:t>Crie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junções</a:t>
            </a:r>
            <a:r>
              <a:rPr lang="en-US" sz="2933" dirty="0">
                <a:latin typeface="Calibri"/>
                <a:ea typeface="Calibri"/>
                <a:cs typeface="Calibri"/>
              </a:rPr>
              <a:t> entre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tabelas</a:t>
            </a:r>
            <a:r>
              <a:rPr lang="en-US" sz="2933" dirty="0">
                <a:latin typeface="Calibri"/>
                <a:ea typeface="Calibri"/>
                <a:cs typeface="Calibri"/>
              </a:rPr>
              <a:t> para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fornecer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perspectiva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mais</a:t>
            </a:r>
            <a:r>
              <a:rPr lang="en-US" sz="2933" dirty="0">
                <a:latin typeface="Calibri"/>
                <a:ea typeface="Calibri"/>
                <a:cs typeface="Calibri"/>
              </a:rPr>
              <a:t> </a:t>
            </a:r>
            <a:r>
              <a:rPr lang="en-US" sz="2933" dirty="0" err="1">
                <a:latin typeface="Calibri"/>
                <a:ea typeface="Calibri"/>
                <a:cs typeface="Calibri"/>
              </a:rPr>
              <a:t>complexa</a:t>
            </a:r>
            <a:r>
              <a:rPr lang="en-US" sz="2933" dirty="0">
                <a:latin typeface="Calibri"/>
                <a:ea typeface="Calibri"/>
                <a:cs typeface="Calibri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390306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62C588E-0192-5ECF-FD2F-E3A5195DF9E7}"/>
              </a:ext>
            </a:extLst>
          </p:cNvPr>
          <p:cNvSpPr txBox="1"/>
          <p:nvPr/>
        </p:nvSpPr>
        <p:spPr>
          <a:xfrm>
            <a:off x="748767" y="1974733"/>
            <a:ext cx="83952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[Relembrando] Aplique o mapeamento para o  cenário:</a:t>
            </a:r>
          </a:p>
          <a:p>
            <a:pPr algn="l"/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“Refine o modelo apresentado acrescentando os seguintes pontos”</a:t>
            </a: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Cliente PJ e PF – Uma conta pode ser PJ ou PF, mas não pode ter as duas informações;</a:t>
            </a: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Pagamento – Pode ter cadastrado mais de uma forma de pagamento;</a:t>
            </a: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Entrega – Possui status e código de rastreio;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OpenSans"/>
              </a:rPr>
              <a:t>Algumas das perguntas que podes fazer para embasar as queries SQL:</a:t>
            </a: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Quantos pedidos foram feitos por cada cliente?</a:t>
            </a: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Algum vendedor também é fornecedor?</a:t>
            </a: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Relação de produtos fornecedores e estoques;</a:t>
            </a: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OpenSans"/>
              </a:rPr>
              <a:t>Relação de nomes dos fornecedores e nomes dos produtos;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  <a:p>
            <a:pPr algn="l"/>
            <a:r>
              <a:rPr lang="pt-BR" b="1" i="0" dirty="0">
                <a:solidFill>
                  <a:srgbClr val="23282C"/>
                </a:solidFill>
                <a:effectLst/>
                <a:latin typeface="OpenSans"/>
              </a:rPr>
              <a:t>Agora é a sua vez de ser o protagonista! Implemente o desafio sugerido pela expert e suba seu projeto para um repositório próprio, com isso, você aumentará ainda mais seu portfólio de projetos no GitHub!</a:t>
            </a:r>
            <a:endParaRPr lang="pt-BR" b="0" i="0" dirty="0">
              <a:solidFill>
                <a:srgbClr val="23282C"/>
              </a:solidFill>
              <a:effectLst/>
              <a:latin typeface="OpenSans"/>
            </a:endParaRPr>
          </a:p>
        </p:txBody>
      </p:sp>
      <p:sp>
        <p:nvSpPr>
          <p:cNvPr id="4" name="Google Shape;232;g116d3f5ae16_1_0">
            <a:extLst>
              <a:ext uri="{FF2B5EF4-FFF2-40B4-BE49-F238E27FC236}">
                <a16:creationId xmlns:a16="http://schemas.microsoft.com/office/drawing/2014/main" id="{D280A760-F27C-9AFF-799C-C02DD4D947FB}"/>
              </a:ext>
            </a:extLst>
          </p:cNvPr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333" b="1" dirty="0" err="1">
                <a:solidFill>
                  <a:srgbClr val="EA4E60"/>
                </a:solidFill>
                <a:latin typeface="Century Gothic"/>
                <a:sym typeface="Century Gothic"/>
              </a:rPr>
              <a:t>Objetivo</a:t>
            </a:r>
            <a:endParaRPr lang="en-US" sz="5333" b="1" dirty="0">
              <a:solidFill>
                <a:srgbClr val="EA4E6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3428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512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OpenSans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Lorene Dias</dc:creator>
  <cp:lastModifiedBy>Lorene Dias</cp:lastModifiedBy>
  <cp:revision>2</cp:revision>
  <dcterms:created xsi:type="dcterms:W3CDTF">2022-11-17T22:04:29Z</dcterms:created>
  <dcterms:modified xsi:type="dcterms:W3CDTF">2022-11-18T17:58:11Z</dcterms:modified>
</cp:coreProperties>
</file>