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57" r:id="rId3"/>
    <p:sldId id="258" r:id="rId4"/>
    <p:sldId id="259" r:id="rId5"/>
    <p:sldId id="260" r:id="rId6"/>
    <p:sldId id="265" r:id="rId7"/>
    <p:sldId id="261" r:id="rId8"/>
    <p:sldId id="262" r:id="rId9"/>
    <p:sldId id="267" r:id="rId10"/>
    <p:sldId id="263" r:id="rId11"/>
    <p:sldId id="264"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C48B"/>
    <a:srgbClr val="FFFFFD"/>
    <a:srgbClr val="B6A68C"/>
    <a:srgbClr val="A39A8B"/>
    <a:srgbClr val="B6A995"/>
    <a:srgbClr val="86A333"/>
    <a:srgbClr val="13639D"/>
    <a:srgbClr val="3FA0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76" d="100"/>
          <a:sy n="76" d="100"/>
        </p:scale>
        <p:origin x="894" y="126"/>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3D1B7B2D-6065-4D01-A97F-7C684E9433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3F5CCD6A-07A5-47AF-BDD3-5EE4666D4C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0B8A2D-EAB0-4B15-8022-7A616F050C61}" type="datetimeFigureOut">
              <a:rPr lang="pt-BR" smtClean="0"/>
              <a:t>20/06/2024</a:t>
            </a:fld>
            <a:endParaRPr lang="pt-BR"/>
          </a:p>
        </p:txBody>
      </p:sp>
      <p:sp>
        <p:nvSpPr>
          <p:cNvPr id="4" name="Espaço Reservado para Rodapé 3">
            <a:extLst>
              <a:ext uri="{FF2B5EF4-FFF2-40B4-BE49-F238E27FC236}">
                <a16:creationId xmlns:a16="http://schemas.microsoft.com/office/drawing/2014/main" id="{B12A5024-C25D-4CEA-8469-F92D2F5C87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pt-BR"/>
              <a:t>CSS PARA JEDIS</a:t>
            </a:r>
          </a:p>
        </p:txBody>
      </p:sp>
      <p:sp>
        <p:nvSpPr>
          <p:cNvPr id="5" name="Espaço Reservado para Número de Slide 4">
            <a:extLst>
              <a:ext uri="{FF2B5EF4-FFF2-40B4-BE49-F238E27FC236}">
                <a16:creationId xmlns:a16="http://schemas.microsoft.com/office/drawing/2014/main" id="{C4FD5F78-7A33-4464-83D2-90B30E75E8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9D3FC-3073-4FC4-BEAE-DEFA7615EBC4}" type="slidenum">
              <a:rPr lang="pt-BR" smtClean="0"/>
              <a:t>‹nº›</a:t>
            </a:fld>
            <a:endParaRPr lang="pt-BR"/>
          </a:p>
        </p:txBody>
      </p:sp>
    </p:spTree>
    <p:extLst>
      <p:ext uri="{BB962C8B-B14F-4D97-AF65-F5344CB8AC3E}">
        <p14:creationId xmlns:p14="http://schemas.microsoft.com/office/powerpoint/2010/main" val="4001515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DA215-10CD-4029-9A1D-3FF137ABEDA0}" type="datetimeFigureOut">
              <a:rPr lang="pt-BR" smtClean="0"/>
              <a:t>20/06/2024</a:t>
            </a:fld>
            <a:endParaRPr lang="pt-BR"/>
          </a:p>
        </p:txBody>
      </p:sp>
      <p:sp>
        <p:nvSpPr>
          <p:cNvPr id="4" name="Espaço Reservado para Imagem de Slide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pt-BR"/>
              <a:t>CSS PARA JEDIS</a:t>
            </a: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CFEF2-AFF3-4ACB-9ADE-ED1592033B53}" type="slidenum">
              <a:rPr lang="pt-BR" smtClean="0"/>
              <a:t>‹nº›</a:t>
            </a:fld>
            <a:endParaRPr lang="pt-BR"/>
          </a:p>
        </p:txBody>
      </p:sp>
    </p:spTree>
    <p:extLst>
      <p:ext uri="{BB962C8B-B14F-4D97-AF65-F5344CB8AC3E}">
        <p14:creationId xmlns:p14="http://schemas.microsoft.com/office/powerpoint/2010/main" val="12391789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E48FFB5-5402-439E-A806-ABFAA7201D4C}" type="datetime1">
              <a:rPr lang="pt-BR" smtClean="0"/>
              <a:t>20/06/2024</a:t>
            </a:fld>
            <a:endParaRPr lang="pt-BR"/>
          </a:p>
        </p:txBody>
      </p:sp>
      <p:sp>
        <p:nvSpPr>
          <p:cNvPr id="5" name="Footer Placeholder 4"/>
          <p:cNvSpPr>
            <a:spLocks noGrp="1"/>
          </p:cNvSpPr>
          <p:nvPr>
            <p:ph type="ftr" sz="quarter" idx="11"/>
          </p:nvPr>
        </p:nvSpPr>
        <p:spPr/>
        <p:txBody>
          <a:bodyPr/>
          <a:lstStyle/>
          <a:p>
            <a:r>
              <a:rPr lang="pt-BR"/>
              <a:t>CSS PARA JEDIS</a:t>
            </a:r>
          </a:p>
        </p:txBody>
      </p:sp>
      <p:sp>
        <p:nvSpPr>
          <p:cNvPr id="6" name="Slide Number Placeholder 5"/>
          <p:cNvSpPr>
            <a:spLocks noGrp="1"/>
          </p:cNvSpPr>
          <p:nvPr>
            <p:ph type="sldNum" sz="quarter" idx="12"/>
          </p:nvPr>
        </p:nvSpPr>
        <p:spPr/>
        <p:txBody>
          <a:bodyPr/>
          <a:lstStyle/>
          <a:p>
            <a:fld id="{67EAD7C5-316A-4ACD-85D2-DFC356908911}" type="slidenum">
              <a:rPr lang="pt-BR" smtClean="0"/>
              <a:t>‹nº›</a:t>
            </a:fld>
            <a:endParaRPr lang="pt-BR"/>
          </a:p>
        </p:txBody>
      </p:sp>
    </p:spTree>
    <p:extLst>
      <p:ext uri="{BB962C8B-B14F-4D97-AF65-F5344CB8AC3E}">
        <p14:creationId xmlns:p14="http://schemas.microsoft.com/office/powerpoint/2010/main" val="1023702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5A76E90-EF3C-42C5-A5F7-52BFAB0FB9A2}" type="datetime1">
              <a:rPr lang="pt-BR" smtClean="0"/>
              <a:t>20/06/2024</a:t>
            </a:fld>
            <a:endParaRPr lang="pt-BR"/>
          </a:p>
        </p:txBody>
      </p:sp>
      <p:sp>
        <p:nvSpPr>
          <p:cNvPr id="5" name="Footer Placeholder 4"/>
          <p:cNvSpPr>
            <a:spLocks noGrp="1"/>
          </p:cNvSpPr>
          <p:nvPr>
            <p:ph type="ftr" sz="quarter" idx="11"/>
          </p:nvPr>
        </p:nvSpPr>
        <p:spPr/>
        <p:txBody>
          <a:bodyPr/>
          <a:lstStyle/>
          <a:p>
            <a:r>
              <a:rPr lang="pt-BR"/>
              <a:t>CSS PARA JEDIS</a:t>
            </a:r>
          </a:p>
        </p:txBody>
      </p:sp>
      <p:sp>
        <p:nvSpPr>
          <p:cNvPr id="6" name="Slide Number Placeholder 5"/>
          <p:cNvSpPr>
            <a:spLocks noGrp="1"/>
          </p:cNvSpPr>
          <p:nvPr>
            <p:ph type="sldNum" sz="quarter" idx="12"/>
          </p:nvPr>
        </p:nvSpPr>
        <p:spPr/>
        <p:txBody>
          <a:bodyPr/>
          <a:lstStyle/>
          <a:p>
            <a:fld id="{67EAD7C5-316A-4ACD-85D2-DFC356908911}" type="slidenum">
              <a:rPr lang="pt-BR" smtClean="0"/>
              <a:t>‹nº›</a:t>
            </a:fld>
            <a:endParaRPr lang="pt-BR"/>
          </a:p>
        </p:txBody>
      </p:sp>
    </p:spTree>
    <p:extLst>
      <p:ext uri="{BB962C8B-B14F-4D97-AF65-F5344CB8AC3E}">
        <p14:creationId xmlns:p14="http://schemas.microsoft.com/office/powerpoint/2010/main" val="228860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C19C6D4-44CD-4AB4-9DE2-6D304C8F5539}" type="datetime1">
              <a:rPr lang="pt-BR" smtClean="0"/>
              <a:t>20/06/2024</a:t>
            </a:fld>
            <a:endParaRPr lang="pt-BR"/>
          </a:p>
        </p:txBody>
      </p:sp>
      <p:sp>
        <p:nvSpPr>
          <p:cNvPr id="5" name="Footer Placeholder 4"/>
          <p:cNvSpPr>
            <a:spLocks noGrp="1"/>
          </p:cNvSpPr>
          <p:nvPr>
            <p:ph type="ftr" sz="quarter" idx="11"/>
          </p:nvPr>
        </p:nvSpPr>
        <p:spPr/>
        <p:txBody>
          <a:bodyPr/>
          <a:lstStyle/>
          <a:p>
            <a:r>
              <a:rPr lang="pt-BR"/>
              <a:t>CSS PARA JEDIS</a:t>
            </a:r>
          </a:p>
        </p:txBody>
      </p:sp>
      <p:sp>
        <p:nvSpPr>
          <p:cNvPr id="6" name="Slide Number Placeholder 5"/>
          <p:cNvSpPr>
            <a:spLocks noGrp="1"/>
          </p:cNvSpPr>
          <p:nvPr>
            <p:ph type="sldNum" sz="quarter" idx="12"/>
          </p:nvPr>
        </p:nvSpPr>
        <p:spPr/>
        <p:txBody>
          <a:bodyPr/>
          <a:lstStyle/>
          <a:p>
            <a:fld id="{67EAD7C5-316A-4ACD-85D2-DFC356908911}" type="slidenum">
              <a:rPr lang="pt-BR" smtClean="0"/>
              <a:t>‹nº›</a:t>
            </a:fld>
            <a:endParaRPr lang="pt-BR"/>
          </a:p>
        </p:txBody>
      </p:sp>
    </p:spTree>
    <p:extLst>
      <p:ext uri="{BB962C8B-B14F-4D97-AF65-F5344CB8AC3E}">
        <p14:creationId xmlns:p14="http://schemas.microsoft.com/office/powerpoint/2010/main" val="27626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E2CF464-1614-41B6-A561-E2DDB02CEC85}" type="datetime1">
              <a:rPr lang="pt-BR" smtClean="0"/>
              <a:t>20/06/2024</a:t>
            </a:fld>
            <a:endParaRPr lang="pt-BR"/>
          </a:p>
        </p:txBody>
      </p:sp>
      <p:sp>
        <p:nvSpPr>
          <p:cNvPr id="5" name="Footer Placeholder 4"/>
          <p:cNvSpPr>
            <a:spLocks noGrp="1"/>
          </p:cNvSpPr>
          <p:nvPr>
            <p:ph type="ftr" sz="quarter" idx="11"/>
          </p:nvPr>
        </p:nvSpPr>
        <p:spPr/>
        <p:txBody>
          <a:bodyPr/>
          <a:lstStyle/>
          <a:p>
            <a:r>
              <a:rPr lang="pt-BR"/>
              <a:t>CSS PARA JEDIS</a:t>
            </a:r>
          </a:p>
        </p:txBody>
      </p:sp>
      <p:sp>
        <p:nvSpPr>
          <p:cNvPr id="6" name="Slide Number Placeholder 5"/>
          <p:cNvSpPr>
            <a:spLocks noGrp="1"/>
          </p:cNvSpPr>
          <p:nvPr>
            <p:ph type="sldNum" sz="quarter" idx="12"/>
          </p:nvPr>
        </p:nvSpPr>
        <p:spPr/>
        <p:txBody>
          <a:bodyPr/>
          <a:lstStyle/>
          <a:p>
            <a:fld id="{67EAD7C5-316A-4ACD-85D2-DFC356908911}" type="slidenum">
              <a:rPr lang="pt-BR" smtClean="0"/>
              <a:t>‹nº›</a:t>
            </a:fld>
            <a:endParaRPr lang="pt-BR"/>
          </a:p>
        </p:txBody>
      </p:sp>
    </p:spTree>
    <p:extLst>
      <p:ext uri="{BB962C8B-B14F-4D97-AF65-F5344CB8AC3E}">
        <p14:creationId xmlns:p14="http://schemas.microsoft.com/office/powerpoint/2010/main" val="301573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FB64FBE-308F-4ABA-810D-5A24FFE90974}" type="datetime1">
              <a:rPr lang="pt-BR" smtClean="0"/>
              <a:t>20/06/2024</a:t>
            </a:fld>
            <a:endParaRPr lang="pt-BR"/>
          </a:p>
        </p:txBody>
      </p:sp>
      <p:sp>
        <p:nvSpPr>
          <p:cNvPr id="5" name="Footer Placeholder 4"/>
          <p:cNvSpPr>
            <a:spLocks noGrp="1"/>
          </p:cNvSpPr>
          <p:nvPr>
            <p:ph type="ftr" sz="quarter" idx="11"/>
          </p:nvPr>
        </p:nvSpPr>
        <p:spPr/>
        <p:txBody>
          <a:bodyPr/>
          <a:lstStyle/>
          <a:p>
            <a:r>
              <a:rPr lang="pt-BR"/>
              <a:t>CSS PARA JEDIS</a:t>
            </a:r>
          </a:p>
        </p:txBody>
      </p:sp>
      <p:sp>
        <p:nvSpPr>
          <p:cNvPr id="6" name="Slide Number Placeholder 5"/>
          <p:cNvSpPr>
            <a:spLocks noGrp="1"/>
          </p:cNvSpPr>
          <p:nvPr>
            <p:ph type="sldNum" sz="quarter" idx="12"/>
          </p:nvPr>
        </p:nvSpPr>
        <p:spPr/>
        <p:txBody>
          <a:bodyPr/>
          <a:lstStyle/>
          <a:p>
            <a:fld id="{67EAD7C5-316A-4ACD-85D2-DFC356908911}" type="slidenum">
              <a:rPr lang="pt-BR" smtClean="0"/>
              <a:t>‹nº›</a:t>
            </a:fld>
            <a:endParaRPr lang="pt-BR"/>
          </a:p>
        </p:txBody>
      </p:sp>
    </p:spTree>
    <p:extLst>
      <p:ext uri="{BB962C8B-B14F-4D97-AF65-F5344CB8AC3E}">
        <p14:creationId xmlns:p14="http://schemas.microsoft.com/office/powerpoint/2010/main" val="278277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C9CCB90-3943-41BF-8765-D9150A1C6CD5}" type="datetime1">
              <a:rPr lang="pt-BR" smtClean="0"/>
              <a:t>20/06/2024</a:t>
            </a:fld>
            <a:endParaRPr lang="pt-BR"/>
          </a:p>
        </p:txBody>
      </p:sp>
      <p:sp>
        <p:nvSpPr>
          <p:cNvPr id="6" name="Footer Placeholder 5"/>
          <p:cNvSpPr>
            <a:spLocks noGrp="1"/>
          </p:cNvSpPr>
          <p:nvPr>
            <p:ph type="ftr" sz="quarter" idx="11"/>
          </p:nvPr>
        </p:nvSpPr>
        <p:spPr/>
        <p:txBody>
          <a:bodyPr/>
          <a:lstStyle/>
          <a:p>
            <a:r>
              <a:rPr lang="pt-BR"/>
              <a:t>CSS PARA JEDIS</a:t>
            </a:r>
          </a:p>
        </p:txBody>
      </p:sp>
      <p:sp>
        <p:nvSpPr>
          <p:cNvPr id="7" name="Slide Number Placeholder 6"/>
          <p:cNvSpPr>
            <a:spLocks noGrp="1"/>
          </p:cNvSpPr>
          <p:nvPr>
            <p:ph type="sldNum" sz="quarter" idx="12"/>
          </p:nvPr>
        </p:nvSpPr>
        <p:spPr/>
        <p:txBody>
          <a:bodyPr/>
          <a:lstStyle/>
          <a:p>
            <a:fld id="{67EAD7C5-316A-4ACD-85D2-DFC356908911}" type="slidenum">
              <a:rPr lang="pt-BR" smtClean="0"/>
              <a:t>‹nº›</a:t>
            </a:fld>
            <a:endParaRPr lang="pt-BR"/>
          </a:p>
        </p:txBody>
      </p:sp>
    </p:spTree>
    <p:extLst>
      <p:ext uri="{BB962C8B-B14F-4D97-AF65-F5344CB8AC3E}">
        <p14:creationId xmlns:p14="http://schemas.microsoft.com/office/powerpoint/2010/main" val="338424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472381" y="3618442"/>
            <a:ext cx="2901255"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471863" y="3618442"/>
            <a:ext cx="2915543"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9CD5795-C90D-4952-969F-BA4F6CE13498}" type="datetime1">
              <a:rPr lang="pt-BR" smtClean="0"/>
              <a:t>20/06/2024</a:t>
            </a:fld>
            <a:endParaRPr lang="pt-BR"/>
          </a:p>
        </p:txBody>
      </p:sp>
      <p:sp>
        <p:nvSpPr>
          <p:cNvPr id="8" name="Footer Placeholder 7"/>
          <p:cNvSpPr>
            <a:spLocks noGrp="1"/>
          </p:cNvSpPr>
          <p:nvPr>
            <p:ph type="ftr" sz="quarter" idx="11"/>
          </p:nvPr>
        </p:nvSpPr>
        <p:spPr/>
        <p:txBody>
          <a:bodyPr/>
          <a:lstStyle/>
          <a:p>
            <a:r>
              <a:rPr lang="pt-BR"/>
              <a:t>CSS PARA JEDIS</a:t>
            </a:r>
          </a:p>
        </p:txBody>
      </p:sp>
      <p:sp>
        <p:nvSpPr>
          <p:cNvPr id="9" name="Slide Number Placeholder 8"/>
          <p:cNvSpPr>
            <a:spLocks noGrp="1"/>
          </p:cNvSpPr>
          <p:nvPr>
            <p:ph type="sldNum" sz="quarter" idx="12"/>
          </p:nvPr>
        </p:nvSpPr>
        <p:spPr/>
        <p:txBody>
          <a:bodyPr/>
          <a:lstStyle/>
          <a:p>
            <a:fld id="{67EAD7C5-316A-4ACD-85D2-DFC356908911}" type="slidenum">
              <a:rPr lang="pt-BR" smtClean="0"/>
              <a:t>‹nº›</a:t>
            </a:fld>
            <a:endParaRPr lang="pt-BR"/>
          </a:p>
        </p:txBody>
      </p:sp>
    </p:spTree>
    <p:extLst>
      <p:ext uri="{BB962C8B-B14F-4D97-AF65-F5344CB8AC3E}">
        <p14:creationId xmlns:p14="http://schemas.microsoft.com/office/powerpoint/2010/main" val="65918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90D45C2-4653-4B48-BA26-D67CAF42FD00}" type="datetime1">
              <a:rPr lang="pt-BR" smtClean="0"/>
              <a:t>20/06/2024</a:t>
            </a:fld>
            <a:endParaRPr lang="pt-BR"/>
          </a:p>
        </p:txBody>
      </p:sp>
      <p:sp>
        <p:nvSpPr>
          <p:cNvPr id="4" name="Footer Placeholder 3"/>
          <p:cNvSpPr>
            <a:spLocks noGrp="1"/>
          </p:cNvSpPr>
          <p:nvPr>
            <p:ph type="ftr" sz="quarter" idx="11"/>
          </p:nvPr>
        </p:nvSpPr>
        <p:spPr/>
        <p:txBody>
          <a:bodyPr/>
          <a:lstStyle/>
          <a:p>
            <a:r>
              <a:rPr lang="pt-BR"/>
              <a:t>CSS PARA JEDIS</a:t>
            </a:r>
          </a:p>
        </p:txBody>
      </p:sp>
      <p:sp>
        <p:nvSpPr>
          <p:cNvPr id="5" name="Slide Number Placeholder 4"/>
          <p:cNvSpPr>
            <a:spLocks noGrp="1"/>
          </p:cNvSpPr>
          <p:nvPr>
            <p:ph type="sldNum" sz="quarter" idx="12"/>
          </p:nvPr>
        </p:nvSpPr>
        <p:spPr/>
        <p:txBody>
          <a:bodyPr/>
          <a:lstStyle/>
          <a:p>
            <a:fld id="{67EAD7C5-316A-4ACD-85D2-DFC356908911}" type="slidenum">
              <a:rPr lang="pt-BR" smtClean="0"/>
              <a:t>‹nº›</a:t>
            </a:fld>
            <a:endParaRPr lang="pt-BR"/>
          </a:p>
        </p:txBody>
      </p:sp>
    </p:spTree>
    <p:extLst>
      <p:ext uri="{BB962C8B-B14F-4D97-AF65-F5344CB8AC3E}">
        <p14:creationId xmlns:p14="http://schemas.microsoft.com/office/powerpoint/2010/main" val="43416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A5AF8-0D3C-4654-A653-982A9D601109}" type="datetime1">
              <a:rPr lang="pt-BR" smtClean="0"/>
              <a:t>20/06/2024</a:t>
            </a:fld>
            <a:endParaRPr lang="pt-BR"/>
          </a:p>
        </p:txBody>
      </p:sp>
      <p:sp>
        <p:nvSpPr>
          <p:cNvPr id="3" name="Footer Placeholder 2"/>
          <p:cNvSpPr>
            <a:spLocks noGrp="1"/>
          </p:cNvSpPr>
          <p:nvPr>
            <p:ph type="ftr" sz="quarter" idx="11"/>
          </p:nvPr>
        </p:nvSpPr>
        <p:spPr/>
        <p:txBody>
          <a:bodyPr/>
          <a:lstStyle/>
          <a:p>
            <a:r>
              <a:rPr lang="pt-BR"/>
              <a:t>CSS PARA JEDIS</a:t>
            </a:r>
          </a:p>
        </p:txBody>
      </p:sp>
      <p:sp>
        <p:nvSpPr>
          <p:cNvPr id="4" name="Slide Number Placeholder 3"/>
          <p:cNvSpPr>
            <a:spLocks noGrp="1"/>
          </p:cNvSpPr>
          <p:nvPr>
            <p:ph type="sldNum" sz="quarter" idx="12"/>
          </p:nvPr>
        </p:nvSpPr>
        <p:spPr/>
        <p:txBody>
          <a:bodyPr/>
          <a:lstStyle/>
          <a:p>
            <a:fld id="{67EAD7C5-316A-4ACD-85D2-DFC356908911}" type="slidenum">
              <a:rPr lang="pt-BR" smtClean="0"/>
              <a:t>‹nº›</a:t>
            </a:fld>
            <a:endParaRPr lang="pt-BR"/>
          </a:p>
        </p:txBody>
      </p:sp>
    </p:spTree>
    <p:extLst>
      <p:ext uri="{BB962C8B-B14F-4D97-AF65-F5344CB8AC3E}">
        <p14:creationId xmlns:p14="http://schemas.microsoft.com/office/powerpoint/2010/main" val="337460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0BBB358-C0F2-4432-8976-20C4FBB9965D}" type="datetime1">
              <a:rPr lang="pt-BR" smtClean="0"/>
              <a:t>20/06/2024</a:t>
            </a:fld>
            <a:endParaRPr lang="pt-BR"/>
          </a:p>
        </p:txBody>
      </p:sp>
      <p:sp>
        <p:nvSpPr>
          <p:cNvPr id="6" name="Footer Placeholder 5"/>
          <p:cNvSpPr>
            <a:spLocks noGrp="1"/>
          </p:cNvSpPr>
          <p:nvPr>
            <p:ph type="ftr" sz="quarter" idx="11"/>
          </p:nvPr>
        </p:nvSpPr>
        <p:spPr/>
        <p:txBody>
          <a:bodyPr/>
          <a:lstStyle/>
          <a:p>
            <a:r>
              <a:rPr lang="pt-BR"/>
              <a:t>CSS PARA JEDIS</a:t>
            </a:r>
          </a:p>
        </p:txBody>
      </p:sp>
      <p:sp>
        <p:nvSpPr>
          <p:cNvPr id="7" name="Slide Number Placeholder 6"/>
          <p:cNvSpPr>
            <a:spLocks noGrp="1"/>
          </p:cNvSpPr>
          <p:nvPr>
            <p:ph type="sldNum" sz="quarter" idx="12"/>
          </p:nvPr>
        </p:nvSpPr>
        <p:spPr/>
        <p:txBody>
          <a:bodyPr/>
          <a:lstStyle/>
          <a:p>
            <a:fld id="{67EAD7C5-316A-4ACD-85D2-DFC356908911}" type="slidenum">
              <a:rPr lang="pt-BR" smtClean="0"/>
              <a:t>‹nº›</a:t>
            </a:fld>
            <a:endParaRPr lang="pt-BR"/>
          </a:p>
        </p:txBody>
      </p:sp>
    </p:spTree>
    <p:extLst>
      <p:ext uri="{BB962C8B-B14F-4D97-AF65-F5344CB8AC3E}">
        <p14:creationId xmlns:p14="http://schemas.microsoft.com/office/powerpoint/2010/main" val="132484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C162CF4-9885-4352-9394-9455F9F8D118}" type="datetime1">
              <a:rPr lang="pt-BR" smtClean="0"/>
              <a:t>20/06/2024</a:t>
            </a:fld>
            <a:endParaRPr lang="pt-BR"/>
          </a:p>
        </p:txBody>
      </p:sp>
      <p:sp>
        <p:nvSpPr>
          <p:cNvPr id="6" name="Footer Placeholder 5"/>
          <p:cNvSpPr>
            <a:spLocks noGrp="1"/>
          </p:cNvSpPr>
          <p:nvPr>
            <p:ph type="ftr" sz="quarter" idx="11"/>
          </p:nvPr>
        </p:nvSpPr>
        <p:spPr/>
        <p:txBody>
          <a:bodyPr/>
          <a:lstStyle/>
          <a:p>
            <a:r>
              <a:rPr lang="pt-BR"/>
              <a:t>CSS PARA JEDIS</a:t>
            </a:r>
          </a:p>
        </p:txBody>
      </p:sp>
      <p:sp>
        <p:nvSpPr>
          <p:cNvPr id="7" name="Slide Number Placeholder 6"/>
          <p:cNvSpPr>
            <a:spLocks noGrp="1"/>
          </p:cNvSpPr>
          <p:nvPr>
            <p:ph type="sldNum" sz="quarter" idx="12"/>
          </p:nvPr>
        </p:nvSpPr>
        <p:spPr/>
        <p:txBody>
          <a:bodyPr/>
          <a:lstStyle/>
          <a:p>
            <a:fld id="{67EAD7C5-316A-4ACD-85D2-DFC356908911}" type="slidenum">
              <a:rPr lang="pt-BR" smtClean="0"/>
              <a:t>‹nº›</a:t>
            </a:fld>
            <a:endParaRPr lang="pt-BR"/>
          </a:p>
        </p:txBody>
      </p:sp>
    </p:spTree>
    <p:extLst>
      <p:ext uri="{BB962C8B-B14F-4D97-AF65-F5344CB8AC3E}">
        <p14:creationId xmlns:p14="http://schemas.microsoft.com/office/powerpoint/2010/main" val="106941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D7976B-1397-49D7-874B-61CAB87692EA}" type="datetime1">
              <a:rPr lang="pt-BR" smtClean="0"/>
              <a:t>20/06/2024</a:t>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pt-BR"/>
              <a:t>CSS PARA JEDIS</a:t>
            </a: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7EAD7C5-316A-4ACD-85D2-DFC356908911}" type="slidenum">
              <a:rPr lang="pt-BR" smtClean="0"/>
              <a:t>‹nº›</a:t>
            </a:fld>
            <a:endParaRPr lang="pt-BR"/>
          </a:p>
        </p:txBody>
      </p:sp>
    </p:spTree>
    <p:extLst>
      <p:ext uri="{BB962C8B-B14F-4D97-AF65-F5344CB8AC3E}">
        <p14:creationId xmlns:p14="http://schemas.microsoft.com/office/powerpoint/2010/main" val="27611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github.com/felipeAguiarCode/prompts-recipe-to-create-a-eboo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68881D25-0671-4977-8C71-CD522B900BD4}"/>
              </a:ext>
            </a:extLst>
          </p:cNvPr>
          <p:cNvSpPr/>
          <p:nvPr/>
        </p:nvSpPr>
        <p:spPr>
          <a:xfrm>
            <a:off x="79513" y="88900"/>
            <a:ext cx="6689587" cy="9715500"/>
          </a:xfrm>
          <a:prstGeom prst="rect">
            <a:avLst/>
          </a:prstGeom>
          <a:solidFill>
            <a:srgbClr val="A39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AutoShape 2">
            <a:extLst>
              <a:ext uri="{FF2B5EF4-FFF2-40B4-BE49-F238E27FC236}">
                <a16:creationId xmlns:a16="http://schemas.microsoft.com/office/drawing/2014/main" id="{29693300-497D-4339-915D-4A9D57F3D25E}"/>
              </a:ext>
            </a:extLst>
          </p:cNvPr>
          <p:cNvSpPr>
            <a:spLocks noChangeAspect="1" noChangeArrowheads="1"/>
          </p:cNvSpPr>
          <p:nvPr/>
        </p:nvSpPr>
        <p:spPr bwMode="auto">
          <a:xfrm>
            <a:off x="3276600" y="4800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 name="AutoShape 4">
            <a:extLst>
              <a:ext uri="{FF2B5EF4-FFF2-40B4-BE49-F238E27FC236}">
                <a16:creationId xmlns:a16="http://schemas.microsoft.com/office/drawing/2014/main" id="{E1FAB8CF-5B5C-487A-B112-B2DD6AE02025}"/>
              </a:ext>
            </a:extLst>
          </p:cNvPr>
          <p:cNvSpPr>
            <a:spLocks noChangeAspect="1" noChangeArrowheads="1"/>
          </p:cNvSpPr>
          <p:nvPr/>
        </p:nvSpPr>
        <p:spPr bwMode="auto">
          <a:xfrm>
            <a:off x="3429000" y="4953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2" name="Imagem 11">
            <a:extLst>
              <a:ext uri="{FF2B5EF4-FFF2-40B4-BE49-F238E27FC236}">
                <a16:creationId xmlns:a16="http://schemas.microsoft.com/office/drawing/2014/main" id="{2A767580-4FC0-45D2-BEC9-DB8B935DE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1930401"/>
            <a:ext cx="6718300" cy="6858000"/>
          </a:xfrm>
          <a:prstGeom prst="rect">
            <a:avLst/>
          </a:prstGeom>
        </p:spPr>
      </p:pic>
      <p:sp>
        <p:nvSpPr>
          <p:cNvPr id="16" name="CaixaDeTexto 15">
            <a:extLst>
              <a:ext uri="{FF2B5EF4-FFF2-40B4-BE49-F238E27FC236}">
                <a16:creationId xmlns:a16="http://schemas.microsoft.com/office/drawing/2014/main" id="{89C12B24-7BE7-4787-9DF3-FD21D55DB742}"/>
              </a:ext>
            </a:extLst>
          </p:cNvPr>
          <p:cNvSpPr txBox="1"/>
          <p:nvPr/>
        </p:nvSpPr>
        <p:spPr>
          <a:xfrm>
            <a:off x="88898" y="101600"/>
            <a:ext cx="6661151" cy="1323439"/>
          </a:xfrm>
          <a:prstGeom prst="rect">
            <a:avLst/>
          </a:prstGeom>
          <a:noFill/>
        </p:spPr>
        <p:txBody>
          <a:bodyPr wrap="square" rtlCol="0">
            <a:spAutoFit/>
          </a:bodyPr>
          <a:lstStyle/>
          <a:p>
            <a:pPr algn="ctr"/>
            <a:r>
              <a:rPr lang="pt-BR" sz="8000" dirty="0">
                <a:solidFill>
                  <a:srgbClr val="FFFFFD"/>
                </a:solidFill>
                <a:latin typeface="Impact" panose="020B0806030902050204" pitchFamily="34" charset="0"/>
              </a:rPr>
              <a:t>CSS JEDI</a:t>
            </a:r>
          </a:p>
        </p:txBody>
      </p:sp>
      <p:sp>
        <p:nvSpPr>
          <p:cNvPr id="17" name="CaixaDeTexto 16">
            <a:extLst>
              <a:ext uri="{FF2B5EF4-FFF2-40B4-BE49-F238E27FC236}">
                <a16:creationId xmlns:a16="http://schemas.microsoft.com/office/drawing/2014/main" id="{162C36DA-35B8-4D88-A553-12AC3F9799AF}"/>
              </a:ext>
            </a:extLst>
          </p:cNvPr>
          <p:cNvSpPr txBox="1"/>
          <p:nvPr/>
        </p:nvSpPr>
        <p:spPr>
          <a:xfrm>
            <a:off x="107950" y="1193226"/>
            <a:ext cx="6661150" cy="584775"/>
          </a:xfrm>
          <a:prstGeom prst="rect">
            <a:avLst/>
          </a:prstGeom>
          <a:solidFill>
            <a:srgbClr val="B6A68C"/>
          </a:solidFill>
        </p:spPr>
        <p:txBody>
          <a:bodyPr wrap="square" rtlCol="0">
            <a:spAutoFit/>
          </a:bodyPr>
          <a:lstStyle/>
          <a:p>
            <a:pPr algn="ctr"/>
            <a:r>
              <a:rPr lang="pt-BR" sz="3200" dirty="0">
                <a:solidFill>
                  <a:schemeClr val="bg1"/>
                </a:solidFill>
                <a:latin typeface="Impact" panose="020B0806030902050204" pitchFamily="34" charset="0"/>
              </a:rPr>
              <a:t>DOMINE A FORÇA DO FRONTEND</a:t>
            </a:r>
          </a:p>
        </p:txBody>
      </p:sp>
      <p:pic>
        <p:nvPicPr>
          <p:cNvPr id="18" name="logo_css" descr="Ícone&#10;&#10;Descrição gerada automaticamente">
            <a:extLst>
              <a:ext uri="{FF2B5EF4-FFF2-40B4-BE49-F238E27FC236}">
                <a16:creationId xmlns:a16="http://schemas.microsoft.com/office/drawing/2014/main" id="{7A157C6F-D62A-429D-91E9-F178CCB62FA1}"/>
              </a:ext>
            </a:extLst>
          </p:cNvPr>
          <p:cNvPicPr>
            <a:picLocks noChangeAspect="1"/>
          </p:cNvPicPr>
          <p:nvPr/>
        </p:nvPicPr>
        <p:blipFill rotWithShape="1">
          <a:blip r:embed="rId3">
            <a:duotone>
              <a:prstClr val="black"/>
              <a:srgbClr val="D9C3A5">
                <a:tint val="50000"/>
                <a:satMod val="180000"/>
              </a:srgb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16575"/>
          <a:stretch/>
        </p:blipFill>
        <p:spPr>
          <a:xfrm>
            <a:off x="2182548" y="8533236"/>
            <a:ext cx="2511953" cy="1186109"/>
          </a:xfrm>
          <a:prstGeom prst="rect">
            <a:avLst/>
          </a:prstGeom>
        </p:spPr>
      </p:pic>
      <p:sp>
        <p:nvSpPr>
          <p:cNvPr id="19" name="Espaço Reservado para Rodapé 18">
            <a:extLst>
              <a:ext uri="{FF2B5EF4-FFF2-40B4-BE49-F238E27FC236}">
                <a16:creationId xmlns:a16="http://schemas.microsoft.com/office/drawing/2014/main" id="{35A3DE15-2C07-4A01-BF9E-4D70F23948D4}"/>
              </a:ext>
            </a:extLst>
          </p:cNvPr>
          <p:cNvSpPr>
            <a:spLocks noGrp="1"/>
          </p:cNvSpPr>
          <p:nvPr>
            <p:ph type="ftr" sz="quarter" idx="11"/>
          </p:nvPr>
        </p:nvSpPr>
        <p:spPr/>
        <p:txBody>
          <a:bodyPr/>
          <a:lstStyle/>
          <a:p>
            <a:r>
              <a:rPr lang="pt-BR"/>
              <a:t>CSS PARA JEDIS</a:t>
            </a:r>
          </a:p>
        </p:txBody>
      </p:sp>
      <p:sp>
        <p:nvSpPr>
          <p:cNvPr id="20" name="Espaço Reservado para Número de Slide 19">
            <a:extLst>
              <a:ext uri="{FF2B5EF4-FFF2-40B4-BE49-F238E27FC236}">
                <a16:creationId xmlns:a16="http://schemas.microsoft.com/office/drawing/2014/main" id="{14B6594E-9251-4B00-8532-7E69680B1672}"/>
              </a:ext>
            </a:extLst>
          </p:cNvPr>
          <p:cNvSpPr>
            <a:spLocks noGrp="1"/>
          </p:cNvSpPr>
          <p:nvPr>
            <p:ph type="sldNum" sz="quarter" idx="12"/>
          </p:nvPr>
        </p:nvSpPr>
        <p:spPr/>
        <p:txBody>
          <a:bodyPr/>
          <a:lstStyle/>
          <a:p>
            <a:fld id="{67EAD7C5-316A-4ACD-85D2-DFC356908911}" type="slidenum">
              <a:rPr lang="pt-BR" smtClean="0"/>
              <a:t>1</a:t>
            </a:fld>
            <a:endParaRPr lang="pt-BR"/>
          </a:p>
        </p:txBody>
      </p:sp>
      <p:sp>
        <p:nvSpPr>
          <p:cNvPr id="11" name="Retângulo 10">
            <a:extLst>
              <a:ext uri="{FF2B5EF4-FFF2-40B4-BE49-F238E27FC236}">
                <a16:creationId xmlns:a16="http://schemas.microsoft.com/office/drawing/2014/main" id="{CF37EC61-0DE7-4C92-B54F-24B408DA610E}"/>
              </a:ext>
            </a:extLst>
          </p:cNvPr>
          <p:cNvSpPr/>
          <p:nvPr/>
        </p:nvSpPr>
        <p:spPr>
          <a:xfrm>
            <a:off x="79513" y="1930401"/>
            <a:ext cx="45719" cy="6858000"/>
          </a:xfrm>
          <a:prstGeom prst="rect">
            <a:avLst/>
          </a:prstGeom>
          <a:solidFill>
            <a:srgbClr val="A39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52702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584775"/>
          </a:xfrm>
          <a:prstGeom prst="rect">
            <a:avLst/>
          </a:prstGeom>
          <a:noFill/>
        </p:spPr>
        <p:txBody>
          <a:bodyPr wrap="square" rtlCol="0">
            <a:spAutoFit/>
          </a:bodyPr>
          <a:lstStyle/>
          <a:p>
            <a:r>
              <a:rPr lang="pt-BR" sz="3200" b="1" dirty="0">
                <a:latin typeface="Impact" panose="020B0806030902050204" pitchFamily="34" charset="0"/>
              </a:rPr>
              <a:t>SELETOR DE DESCENDENTE</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477328"/>
          </a:xfrm>
          <a:prstGeom prst="rect">
            <a:avLst/>
          </a:prstGeom>
          <a:noFill/>
        </p:spPr>
        <p:txBody>
          <a:bodyPr wrap="square" rtlCol="0">
            <a:spAutoFit/>
          </a:bodyPr>
          <a:lstStyle/>
          <a:p>
            <a:r>
              <a:rPr lang="pt-BR" dirty="0"/>
              <a:t>O seletor de descendente permite que você selecione elementos dentro de outros elementos. Por exemplo, para estilizar todas as listas não ordenadas dentro de uma </a:t>
            </a:r>
            <a:r>
              <a:rPr lang="pt-BR" dirty="0" err="1"/>
              <a:t>div</a:t>
            </a:r>
            <a:r>
              <a:rPr lang="pt-BR" dirty="0"/>
              <a:t> com a classe "container", você pode usar o seletor .container </a:t>
            </a:r>
            <a:r>
              <a:rPr lang="pt-BR" dirty="0" err="1"/>
              <a:t>ul</a:t>
            </a:r>
            <a:r>
              <a:rPr lang="pt-BR" dirty="0"/>
              <a:t>. Veja o exemplo:</a:t>
            </a:r>
          </a:p>
        </p:txBody>
      </p:sp>
      <p:sp>
        <p:nvSpPr>
          <p:cNvPr id="2" name="Espaço Reservado para Rodapé 1">
            <a:extLst>
              <a:ext uri="{FF2B5EF4-FFF2-40B4-BE49-F238E27FC236}">
                <a16:creationId xmlns:a16="http://schemas.microsoft.com/office/drawing/2014/main" id="{5C3C1A2B-9E74-4890-A70E-B590C0EA0BB8}"/>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4CD775EC-2BAC-493D-97B8-9DE4B39E934F}"/>
              </a:ext>
            </a:extLst>
          </p:cNvPr>
          <p:cNvSpPr>
            <a:spLocks noGrp="1"/>
          </p:cNvSpPr>
          <p:nvPr>
            <p:ph type="sldNum" sz="quarter" idx="12"/>
          </p:nvPr>
        </p:nvSpPr>
        <p:spPr/>
        <p:txBody>
          <a:bodyPr/>
          <a:lstStyle/>
          <a:p>
            <a:fld id="{67EAD7C5-316A-4ACD-85D2-DFC356908911}" type="slidenum">
              <a:rPr lang="pt-BR" smtClean="0"/>
              <a:t>10</a:t>
            </a:fld>
            <a:endParaRPr lang="pt-BR"/>
          </a:p>
        </p:txBody>
      </p:sp>
      <p:pic>
        <p:nvPicPr>
          <p:cNvPr id="10" name="logo_css" descr="Ícone&#10;&#10;Descrição gerada automaticamente">
            <a:extLst>
              <a:ext uri="{FF2B5EF4-FFF2-40B4-BE49-F238E27FC236}">
                <a16:creationId xmlns:a16="http://schemas.microsoft.com/office/drawing/2014/main" id="{B8506C91-3750-407A-90EF-A5E650AADE4D}"/>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pic>
        <p:nvPicPr>
          <p:cNvPr id="11" name="Imagem 10">
            <a:extLst>
              <a:ext uri="{FF2B5EF4-FFF2-40B4-BE49-F238E27FC236}">
                <a16:creationId xmlns:a16="http://schemas.microsoft.com/office/drawing/2014/main" id="{D93614CE-7CFD-4C58-84C5-954BE0F3BB41}"/>
              </a:ext>
            </a:extLst>
          </p:cNvPr>
          <p:cNvPicPr>
            <a:picLocks noChangeAspect="1"/>
          </p:cNvPicPr>
          <p:nvPr/>
        </p:nvPicPr>
        <p:blipFill>
          <a:blip r:embed="rId4"/>
          <a:stretch>
            <a:fillRect/>
          </a:stretch>
        </p:blipFill>
        <p:spPr>
          <a:xfrm>
            <a:off x="-18893" y="4086225"/>
            <a:ext cx="6876893" cy="3140448"/>
          </a:xfrm>
          <a:prstGeom prst="rect">
            <a:avLst/>
          </a:prstGeom>
        </p:spPr>
      </p:pic>
    </p:spTree>
    <p:extLst>
      <p:ext uri="{BB962C8B-B14F-4D97-AF65-F5344CB8AC3E}">
        <p14:creationId xmlns:p14="http://schemas.microsoft.com/office/powerpoint/2010/main" val="281467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584775"/>
          </a:xfrm>
          <a:prstGeom prst="rect">
            <a:avLst/>
          </a:prstGeom>
          <a:noFill/>
        </p:spPr>
        <p:txBody>
          <a:bodyPr wrap="square" rtlCol="0">
            <a:spAutoFit/>
          </a:bodyPr>
          <a:lstStyle/>
          <a:p>
            <a:r>
              <a:rPr lang="pt-BR" sz="3200" b="1" dirty="0">
                <a:latin typeface="Impact" panose="020B0806030902050204" pitchFamily="34" charset="0"/>
              </a:rPr>
              <a:t>SELETOR DE FILHO DIRETO</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754326"/>
          </a:xfrm>
          <a:prstGeom prst="rect">
            <a:avLst/>
          </a:prstGeom>
          <a:noFill/>
        </p:spPr>
        <p:txBody>
          <a:bodyPr wrap="square" rtlCol="0">
            <a:spAutoFit/>
          </a:bodyPr>
          <a:lstStyle/>
          <a:p>
            <a:r>
              <a:rPr lang="pt-BR" dirty="0"/>
              <a:t>O seletor de filho direto é semelhante ao seletor de descendente, mas seleciona apenas os elementos filhos diretos de um elemento pai. Por exemplo, para estilizar apenas os parágrafos que são filhos diretos de uma </a:t>
            </a:r>
            <a:r>
              <a:rPr lang="pt-BR" dirty="0" err="1"/>
              <a:t>div</a:t>
            </a:r>
            <a:r>
              <a:rPr lang="pt-BR" dirty="0"/>
              <a:t> com a classe "destaque", você pode usar o seletor .destaque &gt; p. Veja o exemplo:</a:t>
            </a:r>
          </a:p>
        </p:txBody>
      </p:sp>
      <p:sp>
        <p:nvSpPr>
          <p:cNvPr id="2" name="Espaço Reservado para Rodapé 1">
            <a:extLst>
              <a:ext uri="{FF2B5EF4-FFF2-40B4-BE49-F238E27FC236}">
                <a16:creationId xmlns:a16="http://schemas.microsoft.com/office/drawing/2014/main" id="{8AF6E97A-83B6-460F-9A3D-86BF13A6E6BD}"/>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13B9AD09-6B38-468B-BC56-A69491E99020}"/>
              </a:ext>
            </a:extLst>
          </p:cNvPr>
          <p:cNvSpPr>
            <a:spLocks noGrp="1"/>
          </p:cNvSpPr>
          <p:nvPr>
            <p:ph type="sldNum" sz="quarter" idx="12"/>
          </p:nvPr>
        </p:nvSpPr>
        <p:spPr/>
        <p:txBody>
          <a:bodyPr/>
          <a:lstStyle/>
          <a:p>
            <a:fld id="{67EAD7C5-316A-4ACD-85D2-DFC356908911}" type="slidenum">
              <a:rPr lang="pt-BR" smtClean="0"/>
              <a:t>11</a:t>
            </a:fld>
            <a:endParaRPr lang="pt-BR"/>
          </a:p>
        </p:txBody>
      </p:sp>
      <p:pic>
        <p:nvPicPr>
          <p:cNvPr id="10" name="logo_css" descr="Ícone&#10;&#10;Descrição gerada automaticamente">
            <a:extLst>
              <a:ext uri="{FF2B5EF4-FFF2-40B4-BE49-F238E27FC236}">
                <a16:creationId xmlns:a16="http://schemas.microsoft.com/office/drawing/2014/main" id="{96F6EEE0-E909-46B2-A391-C3D4674059BF}"/>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pic>
        <p:nvPicPr>
          <p:cNvPr id="11" name="Imagem 10">
            <a:extLst>
              <a:ext uri="{FF2B5EF4-FFF2-40B4-BE49-F238E27FC236}">
                <a16:creationId xmlns:a16="http://schemas.microsoft.com/office/drawing/2014/main" id="{CB8178C4-70A2-4EB0-A4E6-6CF573D952C0}"/>
              </a:ext>
            </a:extLst>
          </p:cNvPr>
          <p:cNvPicPr>
            <a:picLocks noChangeAspect="1"/>
          </p:cNvPicPr>
          <p:nvPr/>
        </p:nvPicPr>
        <p:blipFill>
          <a:blip r:embed="rId4"/>
          <a:stretch>
            <a:fillRect/>
          </a:stretch>
        </p:blipFill>
        <p:spPr>
          <a:xfrm>
            <a:off x="1" y="3796518"/>
            <a:ext cx="6857999" cy="3131820"/>
          </a:xfrm>
          <a:prstGeom prst="rect">
            <a:avLst/>
          </a:prstGeom>
        </p:spPr>
      </p:pic>
    </p:spTree>
    <p:extLst>
      <p:ext uri="{BB962C8B-B14F-4D97-AF65-F5344CB8AC3E}">
        <p14:creationId xmlns:p14="http://schemas.microsoft.com/office/powerpoint/2010/main" val="217986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139E2E4E-79BB-48CA-8B6F-54D876700CA9}"/>
              </a:ext>
            </a:extLst>
          </p:cNvPr>
          <p:cNvSpPr/>
          <p:nvPr/>
        </p:nvSpPr>
        <p:spPr>
          <a:xfrm>
            <a:off x="88900" y="88900"/>
            <a:ext cx="6680200" cy="9715500"/>
          </a:xfrm>
          <a:prstGeom prst="rect">
            <a:avLst/>
          </a:prstGeom>
          <a:solidFill>
            <a:srgbClr val="A39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0DA23DE0-C328-4E33-B634-DADC860A7FFA}"/>
              </a:ext>
            </a:extLst>
          </p:cNvPr>
          <p:cNvSpPr txBox="1"/>
          <p:nvPr/>
        </p:nvSpPr>
        <p:spPr>
          <a:xfrm>
            <a:off x="1408042" y="1685712"/>
            <a:ext cx="4002157" cy="4508927"/>
          </a:xfrm>
          <a:prstGeom prst="rect">
            <a:avLst/>
          </a:prstGeom>
          <a:noFill/>
        </p:spPr>
        <p:txBody>
          <a:bodyPr wrap="square" rtlCol="0">
            <a:spAutoFit/>
          </a:bodyPr>
          <a:lstStyle/>
          <a:p>
            <a:r>
              <a:rPr lang="pt-BR" sz="28700" dirty="0">
                <a:ln w="76200">
                  <a:solidFill>
                    <a:srgbClr val="BBC48B"/>
                  </a:solidFill>
                </a:ln>
                <a:noFill/>
                <a:latin typeface="Impact" panose="020B0806030902050204" pitchFamily="34" charset="0"/>
              </a:rPr>
              <a:t>04</a:t>
            </a:r>
          </a:p>
        </p:txBody>
      </p:sp>
      <p:cxnSp>
        <p:nvCxnSpPr>
          <p:cNvPr id="15" name="Conector reto 14">
            <a:extLst>
              <a:ext uri="{FF2B5EF4-FFF2-40B4-BE49-F238E27FC236}">
                <a16:creationId xmlns:a16="http://schemas.microsoft.com/office/drawing/2014/main" id="{DF854DB2-F2E3-4A88-BB8D-A6BB40E14F95}"/>
              </a:ext>
            </a:extLst>
          </p:cNvPr>
          <p:cNvCxnSpPr>
            <a:cxnSpLocks/>
          </p:cNvCxnSpPr>
          <p:nvPr/>
        </p:nvCxnSpPr>
        <p:spPr>
          <a:xfrm>
            <a:off x="561975" y="7781925"/>
            <a:ext cx="5734050" cy="0"/>
          </a:xfrm>
          <a:prstGeom prst="line">
            <a:avLst/>
          </a:prstGeom>
          <a:ln w="76200">
            <a:solidFill>
              <a:srgbClr val="BBC48B"/>
            </a:solidFill>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0E33D3B4-27C3-4741-AF6A-760D9358646D}"/>
              </a:ext>
            </a:extLst>
          </p:cNvPr>
          <p:cNvSpPr txBox="1"/>
          <p:nvPr/>
        </p:nvSpPr>
        <p:spPr>
          <a:xfrm>
            <a:off x="1060621" y="6403506"/>
            <a:ext cx="4736758" cy="1323439"/>
          </a:xfrm>
          <a:prstGeom prst="rect">
            <a:avLst/>
          </a:prstGeom>
          <a:noFill/>
        </p:spPr>
        <p:txBody>
          <a:bodyPr wrap="square" rtlCol="0">
            <a:spAutoFit/>
          </a:bodyPr>
          <a:lstStyle/>
          <a:p>
            <a:pPr algn="ctr"/>
            <a:r>
              <a:rPr lang="pt-BR" sz="4000" b="1" dirty="0">
                <a:solidFill>
                  <a:schemeClr val="bg1"/>
                </a:solidFill>
              </a:rPr>
              <a:t>SELETORES DE ATRIBUTO</a:t>
            </a:r>
          </a:p>
        </p:txBody>
      </p:sp>
      <p:sp>
        <p:nvSpPr>
          <p:cNvPr id="2" name="Espaço Reservado para Rodapé 1">
            <a:extLst>
              <a:ext uri="{FF2B5EF4-FFF2-40B4-BE49-F238E27FC236}">
                <a16:creationId xmlns:a16="http://schemas.microsoft.com/office/drawing/2014/main" id="{44BC1799-E440-4B39-A75F-E4F9AA287D3B}"/>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A2D3C874-5A93-4E57-B7AE-10FADF80DD70}"/>
              </a:ext>
            </a:extLst>
          </p:cNvPr>
          <p:cNvSpPr>
            <a:spLocks noGrp="1"/>
          </p:cNvSpPr>
          <p:nvPr>
            <p:ph type="sldNum" sz="quarter" idx="12"/>
          </p:nvPr>
        </p:nvSpPr>
        <p:spPr/>
        <p:txBody>
          <a:bodyPr/>
          <a:lstStyle/>
          <a:p>
            <a:fld id="{67EAD7C5-316A-4ACD-85D2-DFC356908911}" type="slidenum">
              <a:rPr lang="pt-BR" smtClean="0"/>
              <a:t>12</a:t>
            </a:fld>
            <a:endParaRPr lang="pt-BR"/>
          </a:p>
        </p:txBody>
      </p:sp>
      <p:sp>
        <p:nvSpPr>
          <p:cNvPr id="8" name="texto_componente">
            <a:extLst>
              <a:ext uri="{FF2B5EF4-FFF2-40B4-BE49-F238E27FC236}">
                <a16:creationId xmlns:a16="http://schemas.microsoft.com/office/drawing/2014/main" id="{EB222927-89EB-4AEB-9496-85E4F6A2B4A2}"/>
              </a:ext>
            </a:extLst>
          </p:cNvPr>
          <p:cNvSpPr txBox="1"/>
          <p:nvPr/>
        </p:nvSpPr>
        <p:spPr>
          <a:xfrm>
            <a:off x="561975" y="7935812"/>
            <a:ext cx="5734050" cy="1200329"/>
          </a:xfrm>
          <a:prstGeom prst="rect">
            <a:avLst/>
          </a:prstGeom>
          <a:noFill/>
        </p:spPr>
        <p:txBody>
          <a:bodyPr wrap="square" rtlCol="0">
            <a:spAutoFit/>
          </a:bodyPr>
          <a:lstStyle/>
          <a:p>
            <a:pPr algn="ctr"/>
            <a:r>
              <a:rPr lang="pt-BR" dirty="0">
                <a:solidFill>
                  <a:schemeClr val="bg1"/>
                </a:solidFill>
              </a:rPr>
              <a:t>Os seletores de atributo permitem que você selecione elementos com base em seus atributos HTML. Eles são úteis quando você precisa estilizar elementos com atributos específicos. Veja os exemplos abaixo</a:t>
            </a:r>
          </a:p>
        </p:txBody>
      </p:sp>
    </p:spTree>
    <p:extLst>
      <p:ext uri="{BB962C8B-B14F-4D97-AF65-F5344CB8AC3E}">
        <p14:creationId xmlns:p14="http://schemas.microsoft.com/office/powerpoint/2010/main" val="216153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584775"/>
          </a:xfrm>
          <a:prstGeom prst="rect">
            <a:avLst/>
          </a:prstGeom>
          <a:noFill/>
        </p:spPr>
        <p:txBody>
          <a:bodyPr wrap="square" rtlCol="0">
            <a:spAutoFit/>
          </a:bodyPr>
          <a:lstStyle/>
          <a:p>
            <a:r>
              <a:rPr lang="pt-BR" sz="3200" b="1" dirty="0">
                <a:latin typeface="Impact" panose="020B0806030902050204" pitchFamily="34" charset="0"/>
              </a:rPr>
              <a:t>SELETOR DE ATRIBUTO EXISTENTE</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477328"/>
          </a:xfrm>
          <a:prstGeom prst="rect">
            <a:avLst/>
          </a:prstGeom>
          <a:noFill/>
        </p:spPr>
        <p:txBody>
          <a:bodyPr wrap="square" rtlCol="0">
            <a:spAutoFit/>
          </a:bodyPr>
          <a:lstStyle/>
          <a:p>
            <a:r>
              <a:rPr lang="pt-BR" dirty="0"/>
              <a:t>O seletor de atributo existente permite selecionar elementos que possuem um determinado atributo, independentemente de seu valor. Por exemplo, para estilizar todos os elementos que possuem o atributo target, você pode usar o seletor [target]. Veja o exemplo</a:t>
            </a:r>
          </a:p>
        </p:txBody>
      </p:sp>
      <p:sp>
        <p:nvSpPr>
          <p:cNvPr id="2" name="Espaço Reservado para Rodapé 1">
            <a:extLst>
              <a:ext uri="{FF2B5EF4-FFF2-40B4-BE49-F238E27FC236}">
                <a16:creationId xmlns:a16="http://schemas.microsoft.com/office/drawing/2014/main" id="{B258657B-E278-4371-B067-93DCF4E0E61A}"/>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8676D558-E802-49C5-984B-4AA60FA937FE}"/>
              </a:ext>
            </a:extLst>
          </p:cNvPr>
          <p:cNvSpPr>
            <a:spLocks noGrp="1"/>
          </p:cNvSpPr>
          <p:nvPr>
            <p:ph type="sldNum" sz="quarter" idx="12"/>
          </p:nvPr>
        </p:nvSpPr>
        <p:spPr/>
        <p:txBody>
          <a:bodyPr/>
          <a:lstStyle/>
          <a:p>
            <a:fld id="{67EAD7C5-316A-4ACD-85D2-DFC356908911}" type="slidenum">
              <a:rPr lang="pt-BR" smtClean="0"/>
              <a:t>13</a:t>
            </a:fld>
            <a:endParaRPr lang="pt-BR"/>
          </a:p>
        </p:txBody>
      </p:sp>
      <p:pic>
        <p:nvPicPr>
          <p:cNvPr id="10" name="logo_css" descr="Ícone&#10;&#10;Descrição gerada automaticamente">
            <a:extLst>
              <a:ext uri="{FF2B5EF4-FFF2-40B4-BE49-F238E27FC236}">
                <a16:creationId xmlns:a16="http://schemas.microsoft.com/office/drawing/2014/main" id="{BA2F9C4B-837A-4817-A2A0-0FF298056C90}"/>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pic>
        <p:nvPicPr>
          <p:cNvPr id="11" name="Imagem 10">
            <a:extLst>
              <a:ext uri="{FF2B5EF4-FFF2-40B4-BE49-F238E27FC236}">
                <a16:creationId xmlns:a16="http://schemas.microsoft.com/office/drawing/2014/main" id="{46C23E83-37F0-4778-BABD-8511DF9D1F34}"/>
              </a:ext>
            </a:extLst>
          </p:cNvPr>
          <p:cNvPicPr>
            <a:picLocks noChangeAspect="1"/>
          </p:cNvPicPr>
          <p:nvPr/>
        </p:nvPicPr>
        <p:blipFill>
          <a:blip r:embed="rId4"/>
          <a:stretch>
            <a:fillRect/>
          </a:stretch>
        </p:blipFill>
        <p:spPr>
          <a:xfrm>
            <a:off x="0" y="3784209"/>
            <a:ext cx="6858000" cy="3131820"/>
          </a:xfrm>
          <a:prstGeom prst="rect">
            <a:avLst/>
          </a:prstGeom>
        </p:spPr>
      </p:pic>
    </p:spTree>
    <p:extLst>
      <p:ext uri="{BB962C8B-B14F-4D97-AF65-F5344CB8AC3E}">
        <p14:creationId xmlns:p14="http://schemas.microsoft.com/office/powerpoint/2010/main" val="9417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584775"/>
          </a:xfrm>
          <a:prstGeom prst="rect">
            <a:avLst/>
          </a:prstGeom>
          <a:noFill/>
        </p:spPr>
        <p:txBody>
          <a:bodyPr wrap="square" rtlCol="0">
            <a:spAutoFit/>
          </a:bodyPr>
          <a:lstStyle/>
          <a:p>
            <a:r>
              <a:rPr lang="pt-BR" sz="3200" b="1" dirty="0">
                <a:latin typeface="Impact" panose="020B0806030902050204" pitchFamily="34" charset="0"/>
              </a:rPr>
              <a:t>SELETOR DE ATRIBUTO COM VALOR</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477328"/>
          </a:xfrm>
          <a:prstGeom prst="rect">
            <a:avLst/>
          </a:prstGeom>
          <a:noFill/>
        </p:spPr>
        <p:txBody>
          <a:bodyPr wrap="square" rtlCol="0">
            <a:spAutoFit/>
          </a:bodyPr>
          <a:lstStyle/>
          <a:p>
            <a:r>
              <a:rPr lang="pt-BR" dirty="0"/>
              <a:t>O seletor de atributo com valor permite selecionar elementos que possuem um determinado atributo com um valor específico. Por exemplo, para estilizar links com o atributo target="_</a:t>
            </a:r>
            <a:r>
              <a:rPr lang="pt-BR" dirty="0" err="1"/>
              <a:t>blank</a:t>
            </a:r>
            <a:r>
              <a:rPr lang="pt-BR" dirty="0"/>
              <a:t>", você pode usar o seletor [target="_</a:t>
            </a:r>
            <a:r>
              <a:rPr lang="pt-BR" dirty="0" err="1"/>
              <a:t>blank</a:t>
            </a:r>
            <a:r>
              <a:rPr lang="pt-BR" dirty="0"/>
              <a:t>"]. Veja o exemplo:</a:t>
            </a:r>
          </a:p>
        </p:txBody>
      </p:sp>
      <p:sp>
        <p:nvSpPr>
          <p:cNvPr id="2" name="Espaço Reservado para Rodapé 1">
            <a:extLst>
              <a:ext uri="{FF2B5EF4-FFF2-40B4-BE49-F238E27FC236}">
                <a16:creationId xmlns:a16="http://schemas.microsoft.com/office/drawing/2014/main" id="{96C10826-56EE-4D63-B885-EE0CE64DD723}"/>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EA70AC45-5FD4-491E-8CAC-D7CC714DC548}"/>
              </a:ext>
            </a:extLst>
          </p:cNvPr>
          <p:cNvSpPr>
            <a:spLocks noGrp="1"/>
          </p:cNvSpPr>
          <p:nvPr>
            <p:ph type="sldNum" sz="quarter" idx="12"/>
          </p:nvPr>
        </p:nvSpPr>
        <p:spPr/>
        <p:txBody>
          <a:bodyPr/>
          <a:lstStyle/>
          <a:p>
            <a:fld id="{67EAD7C5-316A-4ACD-85D2-DFC356908911}" type="slidenum">
              <a:rPr lang="pt-BR" smtClean="0"/>
              <a:t>14</a:t>
            </a:fld>
            <a:endParaRPr lang="pt-BR"/>
          </a:p>
        </p:txBody>
      </p:sp>
      <p:pic>
        <p:nvPicPr>
          <p:cNvPr id="10" name="logo_css" descr="Ícone&#10;&#10;Descrição gerada automaticamente">
            <a:extLst>
              <a:ext uri="{FF2B5EF4-FFF2-40B4-BE49-F238E27FC236}">
                <a16:creationId xmlns:a16="http://schemas.microsoft.com/office/drawing/2014/main" id="{C18B5438-7552-4686-8787-3277FB2EBE2E}"/>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pic>
        <p:nvPicPr>
          <p:cNvPr id="11" name="Imagem 10">
            <a:extLst>
              <a:ext uri="{FF2B5EF4-FFF2-40B4-BE49-F238E27FC236}">
                <a16:creationId xmlns:a16="http://schemas.microsoft.com/office/drawing/2014/main" id="{E224C0DE-4185-406A-A159-9A5820E85487}"/>
              </a:ext>
            </a:extLst>
          </p:cNvPr>
          <p:cNvPicPr>
            <a:picLocks noChangeAspect="1"/>
          </p:cNvPicPr>
          <p:nvPr/>
        </p:nvPicPr>
        <p:blipFill>
          <a:blip r:embed="rId4"/>
          <a:stretch>
            <a:fillRect/>
          </a:stretch>
        </p:blipFill>
        <p:spPr>
          <a:xfrm>
            <a:off x="0" y="3766397"/>
            <a:ext cx="6792391" cy="3101859"/>
          </a:xfrm>
          <a:prstGeom prst="rect">
            <a:avLst/>
          </a:prstGeom>
        </p:spPr>
      </p:pic>
    </p:spTree>
    <p:extLst>
      <p:ext uri="{BB962C8B-B14F-4D97-AF65-F5344CB8AC3E}">
        <p14:creationId xmlns:p14="http://schemas.microsoft.com/office/powerpoint/2010/main" val="2086870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139E2E4E-79BB-48CA-8B6F-54D876700CA9}"/>
              </a:ext>
            </a:extLst>
          </p:cNvPr>
          <p:cNvSpPr/>
          <p:nvPr/>
        </p:nvSpPr>
        <p:spPr>
          <a:xfrm>
            <a:off x="88900" y="88900"/>
            <a:ext cx="6680200" cy="9715500"/>
          </a:xfrm>
          <a:prstGeom prst="rect">
            <a:avLst/>
          </a:prstGeom>
          <a:solidFill>
            <a:srgbClr val="A39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0DA23DE0-C328-4E33-B634-DADC860A7FFA}"/>
              </a:ext>
            </a:extLst>
          </p:cNvPr>
          <p:cNvSpPr txBox="1"/>
          <p:nvPr/>
        </p:nvSpPr>
        <p:spPr>
          <a:xfrm>
            <a:off x="1408042" y="1685712"/>
            <a:ext cx="4106933" cy="4508927"/>
          </a:xfrm>
          <a:prstGeom prst="rect">
            <a:avLst/>
          </a:prstGeom>
          <a:noFill/>
        </p:spPr>
        <p:txBody>
          <a:bodyPr wrap="square" rtlCol="0">
            <a:spAutoFit/>
          </a:bodyPr>
          <a:lstStyle/>
          <a:p>
            <a:r>
              <a:rPr lang="pt-BR" sz="28700" dirty="0">
                <a:ln w="76200">
                  <a:solidFill>
                    <a:srgbClr val="BBC48B"/>
                  </a:solidFill>
                </a:ln>
                <a:noFill/>
                <a:latin typeface="Impact" panose="020B0806030902050204" pitchFamily="34" charset="0"/>
              </a:rPr>
              <a:t>05</a:t>
            </a:r>
          </a:p>
        </p:txBody>
      </p:sp>
      <p:cxnSp>
        <p:nvCxnSpPr>
          <p:cNvPr id="15" name="Conector reto 14">
            <a:extLst>
              <a:ext uri="{FF2B5EF4-FFF2-40B4-BE49-F238E27FC236}">
                <a16:creationId xmlns:a16="http://schemas.microsoft.com/office/drawing/2014/main" id="{DF854DB2-F2E3-4A88-BB8D-A6BB40E14F95}"/>
              </a:ext>
            </a:extLst>
          </p:cNvPr>
          <p:cNvCxnSpPr>
            <a:cxnSpLocks/>
          </p:cNvCxnSpPr>
          <p:nvPr/>
        </p:nvCxnSpPr>
        <p:spPr>
          <a:xfrm>
            <a:off x="561975" y="7781925"/>
            <a:ext cx="5734050" cy="0"/>
          </a:xfrm>
          <a:prstGeom prst="line">
            <a:avLst/>
          </a:prstGeom>
          <a:ln w="76200">
            <a:solidFill>
              <a:srgbClr val="BBC48B"/>
            </a:solidFill>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0E33D3B4-27C3-4741-AF6A-760D9358646D}"/>
              </a:ext>
            </a:extLst>
          </p:cNvPr>
          <p:cNvSpPr txBox="1"/>
          <p:nvPr/>
        </p:nvSpPr>
        <p:spPr>
          <a:xfrm>
            <a:off x="1060621" y="6403506"/>
            <a:ext cx="4736758" cy="1323439"/>
          </a:xfrm>
          <a:prstGeom prst="rect">
            <a:avLst/>
          </a:prstGeom>
          <a:noFill/>
        </p:spPr>
        <p:txBody>
          <a:bodyPr wrap="square" rtlCol="0">
            <a:spAutoFit/>
          </a:bodyPr>
          <a:lstStyle/>
          <a:p>
            <a:pPr algn="ctr"/>
            <a:r>
              <a:rPr lang="pt-BR" sz="4000" b="1" dirty="0">
                <a:solidFill>
                  <a:schemeClr val="bg1"/>
                </a:solidFill>
              </a:rPr>
              <a:t>SELETORES DE PSEUDO-CLASSES</a:t>
            </a:r>
          </a:p>
        </p:txBody>
      </p:sp>
      <p:sp>
        <p:nvSpPr>
          <p:cNvPr id="2" name="Espaço Reservado para Rodapé 1">
            <a:extLst>
              <a:ext uri="{FF2B5EF4-FFF2-40B4-BE49-F238E27FC236}">
                <a16:creationId xmlns:a16="http://schemas.microsoft.com/office/drawing/2014/main" id="{BF022AE7-B000-4487-9AEA-EA52ADEC2B00}"/>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3E719DC0-D14B-44B0-A2EF-C56A1D29F540}"/>
              </a:ext>
            </a:extLst>
          </p:cNvPr>
          <p:cNvSpPr>
            <a:spLocks noGrp="1"/>
          </p:cNvSpPr>
          <p:nvPr>
            <p:ph type="sldNum" sz="quarter" idx="12"/>
          </p:nvPr>
        </p:nvSpPr>
        <p:spPr/>
        <p:txBody>
          <a:bodyPr/>
          <a:lstStyle/>
          <a:p>
            <a:fld id="{67EAD7C5-316A-4ACD-85D2-DFC356908911}" type="slidenum">
              <a:rPr lang="pt-BR" smtClean="0"/>
              <a:t>15</a:t>
            </a:fld>
            <a:endParaRPr lang="pt-BR"/>
          </a:p>
        </p:txBody>
      </p:sp>
      <p:sp>
        <p:nvSpPr>
          <p:cNvPr id="8" name="texto_componente">
            <a:extLst>
              <a:ext uri="{FF2B5EF4-FFF2-40B4-BE49-F238E27FC236}">
                <a16:creationId xmlns:a16="http://schemas.microsoft.com/office/drawing/2014/main" id="{4BE15CBD-D39F-4176-969A-5597CDA4F2E4}"/>
              </a:ext>
            </a:extLst>
          </p:cNvPr>
          <p:cNvSpPr txBox="1"/>
          <p:nvPr/>
        </p:nvSpPr>
        <p:spPr>
          <a:xfrm>
            <a:off x="561975" y="7935812"/>
            <a:ext cx="5734050" cy="1200329"/>
          </a:xfrm>
          <a:prstGeom prst="rect">
            <a:avLst/>
          </a:prstGeom>
          <a:noFill/>
        </p:spPr>
        <p:txBody>
          <a:bodyPr wrap="square" rtlCol="0">
            <a:spAutoFit/>
          </a:bodyPr>
          <a:lstStyle/>
          <a:p>
            <a:pPr algn="ctr"/>
            <a:r>
              <a:rPr lang="pt-BR" dirty="0">
                <a:solidFill>
                  <a:schemeClr val="bg1"/>
                </a:solidFill>
              </a:rPr>
              <a:t>Os seletores de </a:t>
            </a:r>
            <a:r>
              <a:rPr lang="pt-BR" dirty="0" err="1">
                <a:solidFill>
                  <a:schemeClr val="bg1"/>
                </a:solidFill>
              </a:rPr>
              <a:t>pseudo-classes</a:t>
            </a:r>
            <a:r>
              <a:rPr lang="pt-BR" dirty="0">
                <a:solidFill>
                  <a:schemeClr val="bg1"/>
                </a:solidFill>
              </a:rPr>
              <a:t> permitem selecionar elementos em estados específicos ou com base em ações do usuário. Eles são úteis para estilizar elementos interativos. Veja os exemplos a seguir:</a:t>
            </a:r>
          </a:p>
        </p:txBody>
      </p:sp>
    </p:spTree>
    <p:extLst>
      <p:ext uri="{BB962C8B-B14F-4D97-AF65-F5344CB8AC3E}">
        <p14:creationId xmlns:p14="http://schemas.microsoft.com/office/powerpoint/2010/main" val="3534485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584775"/>
          </a:xfrm>
          <a:prstGeom prst="rect">
            <a:avLst/>
          </a:prstGeom>
          <a:noFill/>
        </p:spPr>
        <p:txBody>
          <a:bodyPr wrap="square" rtlCol="0">
            <a:spAutoFit/>
          </a:bodyPr>
          <a:lstStyle/>
          <a:p>
            <a:r>
              <a:rPr lang="pt-BR" sz="3200" b="1" dirty="0">
                <a:latin typeface="Impact" panose="020B0806030902050204" pitchFamily="34" charset="0"/>
              </a:rPr>
              <a:t>SELETOR DE PSEUDO-CLASSE :HOVER</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477328"/>
          </a:xfrm>
          <a:prstGeom prst="rect">
            <a:avLst/>
          </a:prstGeom>
          <a:noFill/>
        </p:spPr>
        <p:txBody>
          <a:bodyPr wrap="square" rtlCol="0">
            <a:spAutoFit/>
          </a:bodyPr>
          <a:lstStyle/>
          <a:p>
            <a:r>
              <a:rPr lang="pt-BR" dirty="0"/>
              <a:t>O seletor de </a:t>
            </a:r>
            <a:r>
              <a:rPr lang="pt-BR" dirty="0" err="1"/>
              <a:t>pseudo-classe</a:t>
            </a:r>
            <a:r>
              <a:rPr lang="pt-BR" dirty="0"/>
              <a:t> :</a:t>
            </a:r>
            <a:r>
              <a:rPr lang="pt-BR" dirty="0" err="1"/>
              <a:t>hover</a:t>
            </a:r>
            <a:r>
              <a:rPr lang="pt-BR" dirty="0"/>
              <a:t> permite estilizar um elemento quando o cursor do mouse está sobre ele. Por exemplo, para alterar a cor de fundo de um botão quando ele é </a:t>
            </a:r>
            <a:r>
              <a:rPr lang="pt-BR" dirty="0" err="1"/>
              <a:t>hover</a:t>
            </a:r>
            <a:r>
              <a:rPr lang="pt-BR" dirty="0"/>
              <a:t>, você pode usar o seletor .</a:t>
            </a:r>
            <a:r>
              <a:rPr lang="pt-BR" dirty="0" err="1"/>
              <a:t>botão:hover</a:t>
            </a:r>
            <a:r>
              <a:rPr lang="pt-BR" dirty="0"/>
              <a:t>. Veja o exemplo:</a:t>
            </a:r>
          </a:p>
        </p:txBody>
      </p:sp>
      <p:sp>
        <p:nvSpPr>
          <p:cNvPr id="2" name="Espaço Reservado para Rodapé 1">
            <a:extLst>
              <a:ext uri="{FF2B5EF4-FFF2-40B4-BE49-F238E27FC236}">
                <a16:creationId xmlns:a16="http://schemas.microsoft.com/office/drawing/2014/main" id="{8F2CAD0F-4213-4AB6-B801-9DEC30ACE904}"/>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E218FA55-EA3A-450A-9537-0B1955394212}"/>
              </a:ext>
            </a:extLst>
          </p:cNvPr>
          <p:cNvSpPr>
            <a:spLocks noGrp="1"/>
          </p:cNvSpPr>
          <p:nvPr>
            <p:ph type="sldNum" sz="quarter" idx="12"/>
          </p:nvPr>
        </p:nvSpPr>
        <p:spPr/>
        <p:txBody>
          <a:bodyPr/>
          <a:lstStyle/>
          <a:p>
            <a:fld id="{67EAD7C5-316A-4ACD-85D2-DFC356908911}" type="slidenum">
              <a:rPr lang="pt-BR" smtClean="0"/>
              <a:t>16</a:t>
            </a:fld>
            <a:endParaRPr lang="pt-BR"/>
          </a:p>
        </p:txBody>
      </p:sp>
      <p:pic>
        <p:nvPicPr>
          <p:cNvPr id="10" name="logo_css" descr="Ícone&#10;&#10;Descrição gerada automaticamente">
            <a:extLst>
              <a:ext uri="{FF2B5EF4-FFF2-40B4-BE49-F238E27FC236}">
                <a16:creationId xmlns:a16="http://schemas.microsoft.com/office/drawing/2014/main" id="{D13756A0-C0C1-41D0-BEDB-AC250C8710F1}"/>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pic>
        <p:nvPicPr>
          <p:cNvPr id="11" name="Imagem 10">
            <a:extLst>
              <a:ext uri="{FF2B5EF4-FFF2-40B4-BE49-F238E27FC236}">
                <a16:creationId xmlns:a16="http://schemas.microsoft.com/office/drawing/2014/main" id="{231FA9C2-4826-457C-95DB-383A99C40BA6}"/>
              </a:ext>
            </a:extLst>
          </p:cNvPr>
          <p:cNvPicPr>
            <a:picLocks noChangeAspect="1"/>
          </p:cNvPicPr>
          <p:nvPr/>
        </p:nvPicPr>
        <p:blipFill>
          <a:blip r:embed="rId4"/>
          <a:stretch>
            <a:fillRect/>
          </a:stretch>
        </p:blipFill>
        <p:spPr>
          <a:xfrm>
            <a:off x="0" y="3786251"/>
            <a:ext cx="6844857" cy="3125818"/>
          </a:xfrm>
          <a:prstGeom prst="rect">
            <a:avLst/>
          </a:prstGeom>
        </p:spPr>
      </p:pic>
    </p:spTree>
    <p:extLst>
      <p:ext uri="{BB962C8B-B14F-4D97-AF65-F5344CB8AC3E}">
        <p14:creationId xmlns:p14="http://schemas.microsoft.com/office/powerpoint/2010/main" val="384951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1077218"/>
          </a:xfrm>
          <a:prstGeom prst="rect">
            <a:avLst/>
          </a:prstGeom>
          <a:noFill/>
        </p:spPr>
        <p:txBody>
          <a:bodyPr wrap="square" rtlCol="0">
            <a:spAutoFit/>
          </a:bodyPr>
          <a:lstStyle/>
          <a:p>
            <a:r>
              <a:rPr lang="pt-BR" sz="3200" b="1" dirty="0">
                <a:latin typeface="Impact" panose="020B0806030902050204" pitchFamily="34" charset="0"/>
              </a:rPr>
              <a:t>SELETOR DE PSEUDO-CLASSE :NTH-CHILD()</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754326"/>
          </a:xfrm>
          <a:prstGeom prst="rect">
            <a:avLst/>
          </a:prstGeom>
          <a:noFill/>
        </p:spPr>
        <p:txBody>
          <a:bodyPr wrap="square" rtlCol="0">
            <a:spAutoFit/>
          </a:bodyPr>
          <a:lstStyle/>
          <a:p>
            <a:r>
              <a:rPr lang="pt-BR" dirty="0"/>
              <a:t>O seletor de </a:t>
            </a:r>
            <a:r>
              <a:rPr lang="pt-BR" dirty="0" err="1"/>
              <a:t>pseudo-classe</a:t>
            </a:r>
            <a:r>
              <a:rPr lang="pt-BR" dirty="0"/>
              <a:t> :</a:t>
            </a:r>
            <a:r>
              <a:rPr lang="pt-BR" dirty="0" err="1"/>
              <a:t>nth-child</a:t>
            </a:r>
            <a:r>
              <a:rPr lang="pt-BR" dirty="0"/>
              <a:t>() permite selecionar elementos com base em sua posição em relação a seus irmãos. Por exemplo, para estilizar cada segundo item de uma lista não ordenada, você pode usar o seletor </a:t>
            </a:r>
            <a:r>
              <a:rPr lang="pt-BR" dirty="0" err="1"/>
              <a:t>li:nth-child</a:t>
            </a:r>
            <a:r>
              <a:rPr lang="pt-BR" dirty="0"/>
              <a:t>(2n). Veja o exemplo</a:t>
            </a:r>
          </a:p>
          <a:p>
            <a:endParaRPr lang="pt-BR" dirty="0"/>
          </a:p>
        </p:txBody>
      </p:sp>
      <p:sp>
        <p:nvSpPr>
          <p:cNvPr id="2" name="Espaço Reservado para Rodapé 1">
            <a:extLst>
              <a:ext uri="{FF2B5EF4-FFF2-40B4-BE49-F238E27FC236}">
                <a16:creationId xmlns:a16="http://schemas.microsoft.com/office/drawing/2014/main" id="{F6C7D0D7-895C-4072-B479-EF0CB99853C9}"/>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23734D71-250C-43A9-AF72-D5C0260FA92D}"/>
              </a:ext>
            </a:extLst>
          </p:cNvPr>
          <p:cNvSpPr>
            <a:spLocks noGrp="1"/>
          </p:cNvSpPr>
          <p:nvPr>
            <p:ph type="sldNum" sz="quarter" idx="12"/>
          </p:nvPr>
        </p:nvSpPr>
        <p:spPr/>
        <p:txBody>
          <a:bodyPr/>
          <a:lstStyle/>
          <a:p>
            <a:fld id="{67EAD7C5-316A-4ACD-85D2-DFC356908911}" type="slidenum">
              <a:rPr lang="pt-BR" smtClean="0"/>
              <a:t>17</a:t>
            </a:fld>
            <a:endParaRPr lang="pt-BR"/>
          </a:p>
        </p:txBody>
      </p:sp>
      <p:pic>
        <p:nvPicPr>
          <p:cNvPr id="10" name="logo_css" descr="Ícone&#10;&#10;Descrição gerada automaticamente">
            <a:extLst>
              <a:ext uri="{FF2B5EF4-FFF2-40B4-BE49-F238E27FC236}">
                <a16:creationId xmlns:a16="http://schemas.microsoft.com/office/drawing/2014/main" id="{65EF4FDD-CF80-4DA6-99F0-56A5C2D79DC5}"/>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pic>
        <p:nvPicPr>
          <p:cNvPr id="11" name="Imagem 10">
            <a:extLst>
              <a:ext uri="{FF2B5EF4-FFF2-40B4-BE49-F238E27FC236}">
                <a16:creationId xmlns:a16="http://schemas.microsoft.com/office/drawing/2014/main" id="{8D7C2ABB-6E82-4C11-AE92-BC5F85FC550B}"/>
              </a:ext>
            </a:extLst>
          </p:cNvPr>
          <p:cNvPicPr>
            <a:picLocks noChangeAspect="1"/>
          </p:cNvPicPr>
          <p:nvPr/>
        </p:nvPicPr>
        <p:blipFill>
          <a:blip r:embed="rId4"/>
          <a:stretch>
            <a:fillRect/>
          </a:stretch>
        </p:blipFill>
        <p:spPr>
          <a:xfrm>
            <a:off x="-21980" y="3751363"/>
            <a:ext cx="6879980" cy="3141858"/>
          </a:xfrm>
          <a:prstGeom prst="rect">
            <a:avLst/>
          </a:prstGeom>
        </p:spPr>
      </p:pic>
    </p:spTree>
    <p:extLst>
      <p:ext uri="{BB962C8B-B14F-4D97-AF65-F5344CB8AC3E}">
        <p14:creationId xmlns:p14="http://schemas.microsoft.com/office/powerpoint/2010/main" val="3281247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139E2E4E-79BB-48CA-8B6F-54D876700CA9}"/>
              </a:ext>
            </a:extLst>
          </p:cNvPr>
          <p:cNvSpPr/>
          <p:nvPr/>
        </p:nvSpPr>
        <p:spPr>
          <a:xfrm>
            <a:off x="88900" y="88900"/>
            <a:ext cx="6680200" cy="9715500"/>
          </a:xfrm>
          <a:prstGeom prst="rect">
            <a:avLst/>
          </a:prstGeom>
          <a:solidFill>
            <a:srgbClr val="A39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0DA23DE0-C328-4E33-B634-DADC860A7FFA}"/>
              </a:ext>
            </a:extLst>
          </p:cNvPr>
          <p:cNvSpPr txBox="1"/>
          <p:nvPr/>
        </p:nvSpPr>
        <p:spPr>
          <a:xfrm>
            <a:off x="1408042" y="1685712"/>
            <a:ext cx="4125983" cy="4508927"/>
          </a:xfrm>
          <a:prstGeom prst="rect">
            <a:avLst/>
          </a:prstGeom>
          <a:noFill/>
        </p:spPr>
        <p:txBody>
          <a:bodyPr wrap="square" rtlCol="0">
            <a:spAutoFit/>
          </a:bodyPr>
          <a:lstStyle/>
          <a:p>
            <a:r>
              <a:rPr lang="pt-BR" sz="28700" dirty="0">
                <a:ln w="76200">
                  <a:solidFill>
                    <a:srgbClr val="BBC48B"/>
                  </a:solidFill>
                </a:ln>
                <a:noFill/>
                <a:latin typeface="Impact" panose="020B0806030902050204" pitchFamily="34" charset="0"/>
              </a:rPr>
              <a:t>06</a:t>
            </a:r>
          </a:p>
        </p:txBody>
      </p:sp>
      <p:cxnSp>
        <p:nvCxnSpPr>
          <p:cNvPr id="15" name="Conector reto 14">
            <a:extLst>
              <a:ext uri="{FF2B5EF4-FFF2-40B4-BE49-F238E27FC236}">
                <a16:creationId xmlns:a16="http://schemas.microsoft.com/office/drawing/2014/main" id="{DF854DB2-F2E3-4A88-BB8D-A6BB40E14F95}"/>
              </a:ext>
            </a:extLst>
          </p:cNvPr>
          <p:cNvCxnSpPr>
            <a:cxnSpLocks/>
          </p:cNvCxnSpPr>
          <p:nvPr/>
        </p:nvCxnSpPr>
        <p:spPr>
          <a:xfrm>
            <a:off x="561975" y="7781925"/>
            <a:ext cx="5734050" cy="0"/>
          </a:xfrm>
          <a:prstGeom prst="line">
            <a:avLst/>
          </a:prstGeom>
          <a:ln w="76200">
            <a:solidFill>
              <a:srgbClr val="BBC48B"/>
            </a:solidFill>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0E33D3B4-27C3-4741-AF6A-760D9358646D}"/>
              </a:ext>
            </a:extLst>
          </p:cNvPr>
          <p:cNvSpPr txBox="1"/>
          <p:nvPr/>
        </p:nvSpPr>
        <p:spPr>
          <a:xfrm>
            <a:off x="1060621" y="6403506"/>
            <a:ext cx="4736758" cy="1323439"/>
          </a:xfrm>
          <a:prstGeom prst="rect">
            <a:avLst/>
          </a:prstGeom>
          <a:noFill/>
        </p:spPr>
        <p:txBody>
          <a:bodyPr wrap="square" rtlCol="0">
            <a:spAutoFit/>
          </a:bodyPr>
          <a:lstStyle/>
          <a:p>
            <a:pPr algn="ctr"/>
            <a:r>
              <a:rPr lang="pt-BR" sz="4000" b="1" dirty="0">
                <a:solidFill>
                  <a:schemeClr val="bg1"/>
                </a:solidFill>
              </a:rPr>
              <a:t>SELETORES DE FILHOS E IRMÃOS</a:t>
            </a:r>
          </a:p>
        </p:txBody>
      </p:sp>
      <p:sp>
        <p:nvSpPr>
          <p:cNvPr id="2" name="Espaço Reservado para Rodapé 1">
            <a:extLst>
              <a:ext uri="{FF2B5EF4-FFF2-40B4-BE49-F238E27FC236}">
                <a16:creationId xmlns:a16="http://schemas.microsoft.com/office/drawing/2014/main" id="{3EB70B21-AEB2-4AD1-AEB5-7A04DC5F91CC}"/>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C2B77B36-7D4E-44BB-B35F-3D8B2D7B4DFB}"/>
              </a:ext>
            </a:extLst>
          </p:cNvPr>
          <p:cNvSpPr>
            <a:spLocks noGrp="1"/>
          </p:cNvSpPr>
          <p:nvPr>
            <p:ph type="sldNum" sz="quarter" idx="12"/>
          </p:nvPr>
        </p:nvSpPr>
        <p:spPr/>
        <p:txBody>
          <a:bodyPr/>
          <a:lstStyle/>
          <a:p>
            <a:fld id="{67EAD7C5-316A-4ACD-85D2-DFC356908911}" type="slidenum">
              <a:rPr lang="pt-BR" smtClean="0"/>
              <a:t>18</a:t>
            </a:fld>
            <a:endParaRPr lang="pt-BR"/>
          </a:p>
        </p:txBody>
      </p:sp>
      <p:sp>
        <p:nvSpPr>
          <p:cNvPr id="8" name="texto_componente">
            <a:extLst>
              <a:ext uri="{FF2B5EF4-FFF2-40B4-BE49-F238E27FC236}">
                <a16:creationId xmlns:a16="http://schemas.microsoft.com/office/drawing/2014/main" id="{77F6920F-3E9D-4382-919F-FA3DE568F45E}"/>
              </a:ext>
            </a:extLst>
          </p:cNvPr>
          <p:cNvSpPr txBox="1"/>
          <p:nvPr/>
        </p:nvSpPr>
        <p:spPr>
          <a:xfrm>
            <a:off x="561975" y="7935812"/>
            <a:ext cx="5734050" cy="923330"/>
          </a:xfrm>
          <a:prstGeom prst="rect">
            <a:avLst/>
          </a:prstGeom>
          <a:noFill/>
        </p:spPr>
        <p:txBody>
          <a:bodyPr wrap="square" rtlCol="0">
            <a:spAutoFit/>
          </a:bodyPr>
          <a:lstStyle/>
          <a:p>
            <a:pPr algn="ctr"/>
            <a:r>
              <a:rPr lang="pt-BR" dirty="0">
                <a:solidFill>
                  <a:schemeClr val="bg1"/>
                </a:solidFill>
              </a:rPr>
              <a:t>Os seletores de elemento permitem que você direcione um elemento HTML específico com base em seu nome de </a:t>
            </a:r>
            <a:r>
              <a:rPr lang="pt-BR" dirty="0" err="1">
                <a:solidFill>
                  <a:schemeClr val="bg1"/>
                </a:solidFill>
              </a:rPr>
              <a:t>tag</a:t>
            </a:r>
            <a:r>
              <a:rPr lang="pt-BR" dirty="0">
                <a:solidFill>
                  <a:schemeClr val="bg1"/>
                </a:solidFill>
              </a:rPr>
              <a:t>. Eles são simples e diretos. Vamos ver alguns exemplos:</a:t>
            </a:r>
          </a:p>
        </p:txBody>
      </p:sp>
    </p:spTree>
    <p:extLst>
      <p:ext uri="{BB962C8B-B14F-4D97-AF65-F5344CB8AC3E}">
        <p14:creationId xmlns:p14="http://schemas.microsoft.com/office/powerpoint/2010/main" val="1214495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584775"/>
          </a:xfrm>
          <a:prstGeom prst="rect">
            <a:avLst/>
          </a:prstGeom>
          <a:noFill/>
        </p:spPr>
        <p:txBody>
          <a:bodyPr wrap="square" rtlCol="0">
            <a:spAutoFit/>
          </a:bodyPr>
          <a:lstStyle/>
          <a:p>
            <a:r>
              <a:rPr lang="pt-BR" sz="3200" b="1" dirty="0">
                <a:latin typeface="Impact" panose="020B0806030902050204" pitchFamily="34" charset="0"/>
              </a:rPr>
              <a:t>SELETOR DE FILHO ADJACENTE (+)</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477328"/>
          </a:xfrm>
          <a:prstGeom prst="rect">
            <a:avLst/>
          </a:prstGeom>
          <a:noFill/>
        </p:spPr>
        <p:txBody>
          <a:bodyPr wrap="square" rtlCol="0">
            <a:spAutoFit/>
          </a:bodyPr>
          <a:lstStyle/>
          <a:p>
            <a:r>
              <a:rPr lang="pt-BR" dirty="0"/>
              <a:t>O seletor de filho adjacente (+) permite selecionar o primeiro elemento irmão imediatamente após outro elemento. Por exemplo, para estilizar o primeiro parágrafo após um título h2, você pode usar o seletor h2 + p. Veja o exemplo:</a:t>
            </a:r>
          </a:p>
        </p:txBody>
      </p:sp>
      <p:sp>
        <p:nvSpPr>
          <p:cNvPr id="2" name="Espaço Reservado para Rodapé 1">
            <a:extLst>
              <a:ext uri="{FF2B5EF4-FFF2-40B4-BE49-F238E27FC236}">
                <a16:creationId xmlns:a16="http://schemas.microsoft.com/office/drawing/2014/main" id="{C6B25519-EE5F-4AEE-AE00-DBB99C676C6A}"/>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C8B674AD-393A-48AD-A27E-0B362DB263F8}"/>
              </a:ext>
            </a:extLst>
          </p:cNvPr>
          <p:cNvSpPr>
            <a:spLocks noGrp="1"/>
          </p:cNvSpPr>
          <p:nvPr>
            <p:ph type="sldNum" sz="quarter" idx="12"/>
          </p:nvPr>
        </p:nvSpPr>
        <p:spPr/>
        <p:txBody>
          <a:bodyPr/>
          <a:lstStyle/>
          <a:p>
            <a:fld id="{67EAD7C5-316A-4ACD-85D2-DFC356908911}" type="slidenum">
              <a:rPr lang="pt-BR" smtClean="0"/>
              <a:t>19</a:t>
            </a:fld>
            <a:endParaRPr lang="pt-BR"/>
          </a:p>
        </p:txBody>
      </p:sp>
      <p:pic>
        <p:nvPicPr>
          <p:cNvPr id="10" name="logo_css" descr="Ícone&#10;&#10;Descrição gerada automaticamente">
            <a:extLst>
              <a:ext uri="{FF2B5EF4-FFF2-40B4-BE49-F238E27FC236}">
                <a16:creationId xmlns:a16="http://schemas.microsoft.com/office/drawing/2014/main" id="{8B3BAC73-537D-478E-BFBC-BED4B3B495D0}"/>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pic>
        <p:nvPicPr>
          <p:cNvPr id="11" name="Imagem 10">
            <a:extLst>
              <a:ext uri="{FF2B5EF4-FFF2-40B4-BE49-F238E27FC236}">
                <a16:creationId xmlns:a16="http://schemas.microsoft.com/office/drawing/2014/main" id="{6C16C149-F77B-4772-8621-6D22192944E3}"/>
              </a:ext>
            </a:extLst>
          </p:cNvPr>
          <p:cNvPicPr>
            <a:picLocks noChangeAspect="1"/>
          </p:cNvPicPr>
          <p:nvPr/>
        </p:nvPicPr>
        <p:blipFill>
          <a:blip r:embed="rId4"/>
          <a:stretch>
            <a:fillRect/>
          </a:stretch>
        </p:blipFill>
        <p:spPr>
          <a:xfrm>
            <a:off x="0" y="3754238"/>
            <a:ext cx="6845642" cy="3126177"/>
          </a:xfrm>
          <a:prstGeom prst="rect">
            <a:avLst/>
          </a:prstGeom>
        </p:spPr>
      </p:pic>
    </p:spTree>
    <p:extLst>
      <p:ext uri="{BB962C8B-B14F-4D97-AF65-F5344CB8AC3E}">
        <p14:creationId xmlns:p14="http://schemas.microsoft.com/office/powerpoint/2010/main" val="400516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707886"/>
          </a:xfrm>
          <a:prstGeom prst="rect">
            <a:avLst/>
          </a:prstGeom>
          <a:noFill/>
        </p:spPr>
        <p:txBody>
          <a:bodyPr wrap="square" rtlCol="0">
            <a:spAutoFit/>
          </a:bodyPr>
          <a:lstStyle/>
          <a:p>
            <a:r>
              <a:rPr lang="pt-BR" sz="4000" b="1" dirty="0">
                <a:latin typeface="Impact" panose="020B0806030902050204" pitchFamily="34" charset="0"/>
              </a:rPr>
              <a:t>PRINCIPAIS SELETORES CSS</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652191"/>
            <a:ext cx="5714658" cy="2031325"/>
          </a:xfrm>
          <a:prstGeom prst="rect">
            <a:avLst/>
          </a:prstGeom>
          <a:noFill/>
        </p:spPr>
        <p:txBody>
          <a:bodyPr wrap="square" rtlCol="0">
            <a:spAutoFit/>
          </a:bodyPr>
          <a:lstStyle/>
          <a:p>
            <a:pPr algn="ctr"/>
            <a:r>
              <a:rPr lang="pt-BR" dirty="0"/>
              <a:t>CSS (</a:t>
            </a:r>
            <a:r>
              <a:rPr lang="pt-BR" dirty="0" err="1"/>
              <a:t>Cascading</a:t>
            </a:r>
            <a:r>
              <a:rPr lang="pt-BR" dirty="0"/>
              <a:t> </a:t>
            </a:r>
            <a:r>
              <a:rPr lang="pt-BR" dirty="0" err="1"/>
              <a:t>Style</a:t>
            </a:r>
            <a:r>
              <a:rPr lang="pt-BR" dirty="0"/>
              <a:t> </a:t>
            </a:r>
            <a:r>
              <a:rPr lang="pt-BR" dirty="0" err="1"/>
              <a:t>Sheets</a:t>
            </a:r>
            <a:r>
              <a:rPr lang="pt-BR" dirty="0"/>
              <a:t>) é uma linguagem essencial para estilizar páginas da web. Com o uso correto dos seletores CSS, podemos direcionar e estilizar elementos específicos de forma eficiente. Neste ebook, exploraremos os principais seletores CSS e forneceremos exemplos de código em contextos reais. Prepare-se para simplificar o estilo dos seus elementos!</a:t>
            </a:r>
          </a:p>
        </p:txBody>
      </p:sp>
      <p:sp>
        <p:nvSpPr>
          <p:cNvPr id="9" name="CaixaDeTexto 8">
            <a:extLst>
              <a:ext uri="{FF2B5EF4-FFF2-40B4-BE49-F238E27FC236}">
                <a16:creationId xmlns:a16="http://schemas.microsoft.com/office/drawing/2014/main" id="{5A6852B1-7D37-4149-8B50-8935BE45230F}"/>
              </a:ext>
            </a:extLst>
          </p:cNvPr>
          <p:cNvSpPr txBox="1"/>
          <p:nvPr/>
        </p:nvSpPr>
        <p:spPr>
          <a:xfrm>
            <a:off x="673442" y="1262853"/>
            <a:ext cx="5714658" cy="954107"/>
          </a:xfrm>
          <a:prstGeom prst="rect">
            <a:avLst/>
          </a:prstGeom>
          <a:noFill/>
        </p:spPr>
        <p:txBody>
          <a:bodyPr wrap="square" rtlCol="0">
            <a:spAutoFit/>
          </a:bodyPr>
          <a:lstStyle/>
          <a:p>
            <a:pPr algn="ctr"/>
            <a:r>
              <a:rPr lang="pt-BR" sz="2800" dirty="0"/>
              <a:t>Simplificando o Estilo dos seus Elementos</a:t>
            </a:r>
          </a:p>
        </p:txBody>
      </p:sp>
      <p:pic>
        <p:nvPicPr>
          <p:cNvPr id="13" name="logo_css" descr="Ícone&#10;&#10;Descrição gerada automaticamente">
            <a:extLst>
              <a:ext uri="{FF2B5EF4-FFF2-40B4-BE49-F238E27FC236}">
                <a16:creationId xmlns:a16="http://schemas.microsoft.com/office/drawing/2014/main" id="{4F35E149-9FE2-49B7-95BE-BBCD7A5BC626}"/>
              </a:ext>
            </a:extLst>
          </p:cNvPr>
          <p:cNvPicPr>
            <a:picLocks noChangeAspect="1"/>
          </p:cNvPicPr>
          <p:nvPr/>
        </p:nvPicPr>
        <p:blipFill rotWithShape="1">
          <a:blip r:embed="rId2">
            <a:duotone>
              <a:prstClr val="black"/>
              <a:srgbClr val="D9C3A5">
                <a:tint val="50000"/>
                <a:satMod val="18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575"/>
          <a:stretch/>
        </p:blipFill>
        <p:spPr>
          <a:xfrm>
            <a:off x="539564" y="5533668"/>
            <a:ext cx="5924736" cy="2797577"/>
          </a:xfrm>
          <a:prstGeom prst="rect">
            <a:avLst/>
          </a:prstGeom>
        </p:spPr>
      </p:pic>
      <p:sp>
        <p:nvSpPr>
          <p:cNvPr id="14" name="Espaço Reservado para Rodapé 13">
            <a:extLst>
              <a:ext uri="{FF2B5EF4-FFF2-40B4-BE49-F238E27FC236}">
                <a16:creationId xmlns:a16="http://schemas.microsoft.com/office/drawing/2014/main" id="{11111712-1759-4F78-8805-04E27975C810}"/>
              </a:ext>
            </a:extLst>
          </p:cNvPr>
          <p:cNvSpPr>
            <a:spLocks noGrp="1"/>
          </p:cNvSpPr>
          <p:nvPr>
            <p:ph type="ftr" sz="quarter" idx="11"/>
          </p:nvPr>
        </p:nvSpPr>
        <p:spPr/>
        <p:txBody>
          <a:bodyPr/>
          <a:lstStyle/>
          <a:p>
            <a:r>
              <a:rPr lang="pt-BR"/>
              <a:t>CSS PARA JEDIS</a:t>
            </a:r>
          </a:p>
        </p:txBody>
      </p:sp>
      <p:sp>
        <p:nvSpPr>
          <p:cNvPr id="15" name="Espaço Reservado para Número de Slide 14">
            <a:extLst>
              <a:ext uri="{FF2B5EF4-FFF2-40B4-BE49-F238E27FC236}">
                <a16:creationId xmlns:a16="http://schemas.microsoft.com/office/drawing/2014/main" id="{FFC7C528-5759-4504-B015-03A72A87AC48}"/>
              </a:ext>
            </a:extLst>
          </p:cNvPr>
          <p:cNvSpPr>
            <a:spLocks noGrp="1"/>
          </p:cNvSpPr>
          <p:nvPr>
            <p:ph type="sldNum" sz="quarter" idx="12"/>
          </p:nvPr>
        </p:nvSpPr>
        <p:spPr/>
        <p:txBody>
          <a:bodyPr/>
          <a:lstStyle/>
          <a:p>
            <a:fld id="{67EAD7C5-316A-4ACD-85D2-DFC356908911}" type="slidenum">
              <a:rPr lang="pt-BR" smtClean="0"/>
              <a:t>2</a:t>
            </a:fld>
            <a:endParaRPr lang="pt-BR"/>
          </a:p>
        </p:txBody>
      </p:sp>
    </p:spTree>
    <p:extLst>
      <p:ext uri="{BB962C8B-B14F-4D97-AF65-F5344CB8AC3E}">
        <p14:creationId xmlns:p14="http://schemas.microsoft.com/office/powerpoint/2010/main" val="382522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584775"/>
          </a:xfrm>
          <a:prstGeom prst="rect">
            <a:avLst/>
          </a:prstGeom>
          <a:noFill/>
        </p:spPr>
        <p:txBody>
          <a:bodyPr wrap="square" rtlCol="0">
            <a:spAutoFit/>
          </a:bodyPr>
          <a:lstStyle/>
          <a:p>
            <a:r>
              <a:rPr lang="pt-BR" sz="3200" b="1" dirty="0">
                <a:latin typeface="Impact" panose="020B0806030902050204" pitchFamily="34" charset="0"/>
              </a:rPr>
              <a:t>SELETOR DE IRMÃO GERAL</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477328"/>
          </a:xfrm>
          <a:prstGeom prst="rect">
            <a:avLst/>
          </a:prstGeom>
          <a:noFill/>
        </p:spPr>
        <p:txBody>
          <a:bodyPr wrap="square" rtlCol="0">
            <a:spAutoFit/>
          </a:bodyPr>
          <a:lstStyle/>
          <a:p>
            <a:r>
              <a:rPr lang="pt-BR" sz="1800" dirty="0"/>
              <a:t>O seletor de irmão geral () permite selecionar todos os elementos irmãos que ocorrem após outro elemento. Por exemplo, para estilizar todos os parágrafos que ocorrem após um título h2, você pode usar o seletor h2 ~ p. Veja o exemplo:</a:t>
            </a:r>
          </a:p>
        </p:txBody>
      </p:sp>
      <p:sp>
        <p:nvSpPr>
          <p:cNvPr id="2" name="Espaço Reservado para Rodapé 1">
            <a:extLst>
              <a:ext uri="{FF2B5EF4-FFF2-40B4-BE49-F238E27FC236}">
                <a16:creationId xmlns:a16="http://schemas.microsoft.com/office/drawing/2014/main" id="{875B6E31-80CB-4FE4-A5B3-2650F96FBB0B}"/>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DDE6A8A4-DCD7-462E-9CE0-640414F44E15}"/>
              </a:ext>
            </a:extLst>
          </p:cNvPr>
          <p:cNvSpPr>
            <a:spLocks noGrp="1"/>
          </p:cNvSpPr>
          <p:nvPr>
            <p:ph type="sldNum" sz="quarter" idx="12"/>
          </p:nvPr>
        </p:nvSpPr>
        <p:spPr/>
        <p:txBody>
          <a:bodyPr/>
          <a:lstStyle/>
          <a:p>
            <a:fld id="{67EAD7C5-316A-4ACD-85D2-DFC356908911}" type="slidenum">
              <a:rPr lang="pt-BR" smtClean="0"/>
              <a:t>20</a:t>
            </a:fld>
            <a:endParaRPr lang="pt-BR"/>
          </a:p>
        </p:txBody>
      </p:sp>
      <p:pic>
        <p:nvPicPr>
          <p:cNvPr id="10" name="logo_css" descr="Ícone&#10;&#10;Descrição gerada automaticamente">
            <a:extLst>
              <a:ext uri="{FF2B5EF4-FFF2-40B4-BE49-F238E27FC236}">
                <a16:creationId xmlns:a16="http://schemas.microsoft.com/office/drawing/2014/main" id="{6AC163A0-21E8-4CFF-B842-86A7E6DC0054}"/>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pic>
        <p:nvPicPr>
          <p:cNvPr id="11" name="Imagem 10">
            <a:extLst>
              <a:ext uri="{FF2B5EF4-FFF2-40B4-BE49-F238E27FC236}">
                <a16:creationId xmlns:a16="http://schemas.microsoft.com/office/drawing/2014/main" id="{C8B8CDE7-6C58-45CE-83CF-1673B824D7ED}"/>
              </a:ext>
            </a:extLst>
          </p:cNvPr>
          <p:cNvPicPr>
            <a:picLocks noChangeAspect="1"/>
          </p:cNvPicPr>
          <p:nvPr/>
        </p:nvPicPr>
        <p:blipFill>
          <a:blip r:embed="rId4"/>
          <a:stretch>
            <a:fillRect/>
          </a:stretch>
        </p:blipFill>
        <p:spPr>
          <a:xfrm>
            <a:off x="47227" y="3772984"/>
            <a:ext cx="6763545" cy="3088686"/>
          </a:xfrm>
          <a:prstGeom prst="rect">
            <a:avLst/>
          </a:prstGeom>
        </p:spPr>
      </p:pic>
    </p:spTree>
    <p:extLst>
      <p:ext uri="{BB962C8B-B14F-4D97-AF65-F5344CB8AC3E}">
        <p14:creationId xmlns:p14="http://schemas.microsoft.com/office/powerpoint/2010/main" val="2342075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139E2E4E-79BB-48CA-8B6F-54D876700CA9}"/>
              </a:ext>
            </a:extLst>
          </p:cNvPr>
          <p:cNvSpPr/>
          <p:nvPr/>
        </p:nvSpPr>
        <p:spPr>
          <a:xfrm>
            <a:off x="88900" y="88900"/>
            <a:ext cx="6680200" cy="9715500"/>
          </a:xfrm>
          <a:prstGeom prst="rect">
            <a:avLst/>
          </a:prstGeom>
          <a:solidFill>
            <a:srgbClr val="A39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0DA23DE0-C328-4E33-B634-DADC860A7FFA}"/>
              </a:ext>
            </a:extLst>
          </p:cNvPr>
          <p:cNvSpPr txBox="1"/>
          <p:nvPr/>
        </p:nvSpPr>
        <p:spPr>
          <a:xfrm>
            <a:off x="1408042" y="1685712"/>
            <a:ext cx="4002157" cy="4508927"/>
          </a:xfrm>
          <a:prstGeom prst="rect">
            <a:avLst/>
          </a:prstGeom>
          <a:noFill/>
        </p:spPr>
        <p:txBody>
          <a:bodyPr wrap="square" rtlCol="0">
            <a:spAutoFit/>
          </a:bodyPr>
          <a:lstStyle/>
          <a:p>
            <a:r>
              <a:rPr lang="pt-BR" sz="28700" dirty="0">
                <a:ln w="76200">
                  <a:solidFill>
                    <a:srgbClr val="BBC48B"/>
                  </a:solidFill>
                </a:ln>
                <a:noFill/>
                <a:latin typeface="Impact" panose="020B0806030902050204" pitchFamily="34" charset="0"/>
              </a:rPr>
              <a:t>07</a:t>
            </a:r>
          </a:p>
        </p:txBody>
      </p:sp>
      <p:cxnSp>
        <p:nvCxnSpPr>
          <p:cNvPr id="15" name="Conector reto 14">
            <a:extLst>
              <a:ext uri="{FF2B5EF4-FFF2-40B4-BE49-F238E27FC236}">
                <a16:creationId xmlns:a16="http://schemas.microsoft.com/office/drawing/2014/main" id="{DF854DB2-F2E3-4A88-BB8D-A6BB40E14F95}"/>
              </a:ext>
            </a:extLst>
          </p:cNvPr>
          <p:cNvCxnSpPr>
            <a:cxnSpLocks/>
          </p:cNvCxnSpPr>
          <p:nvPr/>
        </p:nvCxnSpPr>
        <p:spPr>
          <a:xfrm>
            <a:off x="561975" y="7781925"/>
            <a:ext cx="5734050" cy="0"/>
          </a:xfrm>
          <a:prstGeom prst="line">
            <a:avLst/>
          </a:prstGeom>
          <a:ln w="76200">
            <a:solidFill>
              <a:srgbClr val="BBC48B"/>
            </a:solidFill>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0E33D3B4-27C3-4741-AF6A-760D9358646D}"/>
              </a:ext>
            </a:extLst>
          </p:cNvPr>
          <p:cNvSpPr txBox="1"/>
          <p:nvPr/>
        </p:nvSpPr>
        <p:spPr>
          <a:xfrm>
            <a:off x="1060621" y="6403506"/>
            <a:ext cx="4736758" cy="1323439"/>
          </a:xfrm>
          <a:prstGeom prst="rect">
            <a:avLst/>
          </a:prstGeom>
          <a:noFill/>
        </p:spPr>
        <p:txBody>
          <a:bodyPr wrap="square" rtlCol="0">
            <a:spAutoFit/>
          </a:bodyPr>
          <a:lstStyle/>
          <a:p>
            <a:pPr algn="ctr"/>
            <a:r>
              <a:rPr lang="pt-BR" sz="4000" b="1" dirty="0">
                <a:solidFill>
                  <a:schemeClr val="bg1"/>
                </a:solidFill>
              </a:rPr>
              <a:t>SELETOR UNIVERSAL E NEGATIVO</a:t>
            </a:r>
          </a:p>
        </p:txBody>
      </p:sp>
      <p:sp>
        <p:nvSpPr>
          <p:cNvPr id="2" name="Espaço Reservado para Rodapé 1">
            <a:extLst>
              <a:ext uri="{FF2B5EF4-FFF2-40B4-BE49-F238E27FC236}">
                <a16:creationId xmlns:a16="http://schemas.microsoft.com/office/drawing/2014/main" id="{06D9A9F1-3F8E-4E26-A463-E5ED91C2B398}"/>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728576F9-A5DB-460E-A1B7-1515926B766E}"/>
              </a:ext>
            </a:extLst>
          </p:cNvPr>
          <p:cNvSpPr>
            <a:spLocks noGrp="1"/>
          </p:cNvSpPr>
          <p:nvPr>
            <p:ph type="sldNum" sz="quarter" idx="12"/>
          </p:nvPr>
        </p:nvSpPr>
        <p:spPr/>
        <p:txBody>
          <a:bodyPr/>
          <a:lstStyle/>
          <a:p>
            <a:fld id="{67EAD7C5-316A-4ACD-85D2-DFC356908911}" type="slidenum">
              <a:rPr lang="pt-BR" smtClean="0"/>
              <a:t>21</a:t>
            </a:fld>
            <a:endParaRPr lang="pt-BR"/>
          </a:p>
        </p:txBody>
      </p:sp>
      <p:sp>
        <p:nvSpPr>
          <p:cNvPr id="8" name="texto_componente">
            <a:extLst>
              <a:ext uri="{FF2B5EF4-FFF2-40B4-BE49-F238E27FC236}">
                <a16:creationId xmlns:a16="http://schemas.microsoft.com/office/drawing/2014/main" id="{100665DC-1196-47C9-BC64-EF5635EF9BF7}"/>
              </a:ext>
            </a:extLst>
          </p:cNvPr>
          <p:cNvSpPr txBox="1"/>
          <p:nvPr/>
        </p:nvSpPr>
        <p:spPr>
          <a:xfrm>
            <a:off x="561975" y="7935812"/>
            <a:ext cx="5734050" cy="1200329"/>
          </a:xfrm>
          <a:prstGeom prst="rect">
            <a:avLst/>
          </a:prstGeom>
          <a:noFill/>
        </p:spPr>
        <p:txBody>
          <a:bodyPr wrap="square" rtlCol="0">
            <a:spAutoFit/>
          </a:bodyPr>
          <a:lstStyle/>
          <a:p>
            <a:pPr algn="ctr"/>
            <a:r>
              <a:rPr lang="pt-BR" dirty="0">
                <a:solidFill>
                  <a:schemeClr val="bg1"/>
                </a:solidFill>
              </a:rPr>
              <a:t>Os seletores universal e negativo oferecem opções adicionais para selecionar elementos específicos ou excluir elementos de um conjunto de seleção. Veja os exemplos abaixo:</a:t>
            </a:r>
          </a:p>
        </p:txBody>
      </p:sp>
    </p:spTree>
    <p:extLst>
      <p:ext uri="{BB962C8B-B14F-4D97-AF65-F5344CB8AC3E}">
        <p14:creationId xmlns:p14="http://schemas.microsoft.com/office/powerpoint/2010/main" val="3375818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584775"/>
          </a:xfrm>
          <a:prstGeom prst="rect">
            <a:avLst/>
          </a:prstGeom>
          <a:noFill/>
        </p:spPr>
        <p:txBody>
          <a:bodyPr wrap="square" rtlCol="0">
            <a:spAutoFit/>
          </a:bodyPr>
          <a:lstStyle/>
          <a:p>
            <a:r>
              <a:rPr lang="pt-BR" sz="3200" b="1" dirty="0">
                <a:latin typeface="Impact" panose="020B0806030902050204" pitchFamily="34" charset="0"/>
              </a:rPr>
              <a:t>SELETOR UNIVERSAL</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477328"/>
          </a:xfrm>
          <a:prstGeom prst="rect">
            <a:avLst/>
          </a:prstGeom>
          <a:noFill/>
        </p:spPr>
        <p:txBody>
          <a:bodyPr wrap="square" rtlCol="0">
            <a:spAutoFit/>
          </a:bodyPr>
          <a:lstStyle/>
          <a:p>
            <a:pPr algn="ctr"/>
            <a:r>
              <a:rPr lang="pt-BR" sz="1800" dirty="0"/>
              <a:t>O seletor universal () seleciona todos os elementos em um documento. Pode ser usado para aplicar estilos gerais ou fazer seleções mais amplas. Por exemplo, para definir uma margem padrão para todos os elementos, você pode usar o seletor *. Veja o exemplo:</a:t>
            </a:r>
          </a:p>
        </p:txBody>
      </p:sp>
      <p:sp>
        <p:nvSpPr>
          <p:cNvPr id="2" name="Espaço Reservado para Rodapé 1">
            <a:extLst>
              <a:ext uri="{FF2B5EF4-FFF2-40B4-BE49-F238E27FC236}">
                <a16:creationId xmlns:a16="http://schemas.microsoft.com/office/drawing/2014/main" id="{47357D20-D6D1-4DD8-8A47-AB1E912A993D}"/>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E9963223-4817-4FA7-9895-7FB7A2F574C9}"/>
              </a:ext>
            </a:extLst>
          </p:cNvPr>
          <p:cNvSpPr>
            <a:spLocks noGrp="1"/>
          </p:cNvSpPr>
          <p:nvPr>
            <p:ph type="sldNum" sz="quarter" idx="12"/>
          </p:nvPr>
        </p:nvSpPr>
        <p:spPr/>
        <p:txBody>
          <a:bodyPr/>
          <a:lstStyle/>
          <a:p>
            <a:fld id="{67EAD7C5-316A-4ACD-85D2-DFC356908911}" type="slidenum">
              <a:rPr lang="pt-BR" smtClean="0"/>
              <a:t>22</a:t>
            </a:fld>
            <a:endParaRPr lang="pt-BR"/>
          </a:p>
        </p:txBody>
      </p:sp>
      <p:pic>
        <p:nvPicPr>
          <p:cNvPr id="10" name="logo_css" descr="Ícone&#10;&#10;Descrição gerada automaticamente">
            <a:extLst>
              <a:ext uri="{FF2B5EF4-FFF2-40B4-BE49-F238E27FC236}">
                <a16:creationId xmlns:a16="http://schemas.microsoft.com/office/drawing/2014/main" id="{9060422E-B338-489B-9347-1C3CA3FACE2F}"/>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pic>
        <p:nvPicPr>
          <p:cNvPr id="11" name="Imagem 10">
            <a:extLst>
              <a:ext uri="{FF2B5EF4-FFF2-40B4-BE49-F238E27FC236}">
                <a16:creationId xmlns:a16="http://schemas.microsoft.com/office/drawing/2014/main" id="{BC190D2C-8837-48FF-8293-7D2DB059CE96}"/>
              </a:ext>
            </a:extLst>
          </p:cNvPr>
          <p:cNvPicPr>
            <a:picLocks noChangeAspect="1"/>
          </p:cNvPicPr>
          <p:nvPr/>
        </p:nvPicPr>
        <p:blipFill>
          <a:blip r:embed="rId4"/>
          <a:stretch>
            <a:fillRect/>
          </a:stretch>
        </p:blipFill>
        <p:spPr>
          <a:xfrm>
            <a:off x="14843" y="3922927"/>
            <a:ext cx="6843157" cy="3125042"/>
          </a:xfrm>
          <a:prstGeom prst="rect">
            <a:avLst/>
          </a:prstGeom>
        </p:spPr>
      </p:pic>
    </p:spTree>
    <p:extLst>
      <p:ext uri="{BB962C8B-B14F-4D97-AF65-F5344CB8AC3E}">
        <p14:creationId xmlns:p14="http://schemas.microsoft.com/office/powerpoint/2010/main" val="3354056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707886"/>
          </a:xfrm>
          <a:prstGeom prst="rect">
            <a:avLst/>
          </a:prstGeom>
          <a:noFill/>
        </p:spPr>
        <p:txBody>
          <a:bodyPr wrap="square" rtlCol="0">
            <a:spAutoFit/>
          </a:bodyPr>
          <a:lstStyle/>
          <a:p>
            <a:r>
              <a:rPr lang="pt-BR" sz="4000" b="1" dirty="0">
                <a:latin typeface="Impact" panose="020B0806030902050204" pitchFamily="34" charset="0"/>
              </a:rPr>
              <a:t>SELETOR NEGATIVO (:NOT())</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477328"/>
          </a:xfrm>
          <a:prstGeom prst="rect">
            <a:avLst/>
          </a:prstGeom>
          <a:noFill/>
        </p:spPr>
        <p:txBody>
          <a:bodyPr wrap="square" rtlCol="0">
            <a:spAutoFit/>
          </a:bodyPr>
          <a:lstStyle/>
          <a:p>
            <a:r>
              <a:rPr lang="pt-BR" dirty="0"/>
              <a:t>O seletor negativo (:</a:t>
            </a:r>
            <a:r>
              <a:rPr lang="pt-BR" dirty="0" err="1"/>
              <a:t>not</a:t>
            </a:r>
            <a:r>
              <a:rPr lang="pt-BR" dirty="0"/>
              <a:t>()) permite selecionar elementos que não correspondem a um determinado seletor. Por exemplo, para estilizar todos os parágrafos, exceto aqueles com a classe "destaque", você pode usar o seletor p:not(.destaque). Veja o exemplo:</a:t>
            </a:r>
          </a:p>
        </p:txBody>
      </p:sp>
      <p:sp>
        <p:nvSpPr>
          <p:cNvPr id="2" name="Espaço Reservado para Rodapé 1">
            <a:extLst>
              <a:ext uri="{FF2B5EF4-FFF2-40B4-BE49-F238E27FC236}">
                <a16:creationId xmlns:a16="http://schemas.microsoft.com/office/drawing/2014/main" id="{4BEB038B-16AC-4A26-A53A-D96F43735288}"/>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9738CC7A-B91B-4457-8F93-795FDCCF0FB9}"/>
              </a:ext>
            </a:extLst>
          </p:cNvPr>
          <p:cNvSpPr>
            <a:spLocks noGrp="1"/>
          </p:cNvSpPr>
          <p:nvPr>
            <p:ph type="sldNum" sz="quarter" idx="12"/>
          </p:nvPr>
        </p:nvSpPr>
        <p:spPr/>
        <p:txBody>
          <a:bodyPr/>
          <a:lstStyle/>
          <a:p>
            <a:fld id="{67EAD7C5-316A-4ACD-85D2-DFC356908911}" type="slidenum">
              <a:rPr lang="pt-BR" smtClean="0"/>
              <a:t>23</a:t>
            </a:fld>
            <a:endParaRPr lang="pt-BR"/>
          </a:p>
        </p:txBody>
      </p:sp>
      <p:pic>
        <p:nvPicPr>
          <p:cNvPr id="10" name="logo_css" descr="Ícone&#10;&#10;Descrição gerada automaticamente">
            <a:extLst>
              <a:ext uri="{FF2B5EF4-FFF2-40B4-BE49-F238E27FC236}">
                <a16:creationId xmlns:a16="http://schemas.microsoft.com/office/drawing/2014/main" id="{4C94DA03-3F04-4EB1-9748-001F786B2834}"/>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pic>
        <p:nvPicPr>
          <p:cNvPr id="11" name="Imagem 10">
            <a:extLst>
              <a:ext uri="{FF2B5EF4-FFF2-40B4-BE49-F238E27FC236}">
                <a16:creationId xmlns:a16="http://schemas.microsoft.com/office/drawing/2014/main" id="{BC6218BE-5DE1-4AAA-874B-1F648A295610}"/>
              </a:ext>
            </a:extLst>
          </p:cNvPr>
          <p:cNvPicPr>
            <a:picLocks noChangeAspect="1"/>
          </p:cNvPicPr>
          <p:nvPr/>
        </p:nvPicPr>
        <p:blipFill>
          <a:blip r:embed="rId4"/>
          <a:stretch>
            <a:fillRect/>
          </a:stretch>
        </p:blipFill>
        <p:spPr>
          <a:xfrm>
            <a:off x="-22840" y="3801475"/>
            <a:ext cx="6880840" cy="3142250"/>
          </a:xfrm>
          <a:prstGeom prst="rect">
            <a:avLst/>
          </a:prstGeom>
        </p:spPr>
      </p:pic>
    </p:spTree>
    <p:extLst>
      <p:ext uri="{BB962C8B-B14F-4D97-AF65-F5344CB8AC3E}">
        <p14:creationId xmlns:p14="http://schemas.microsoft.com/office/powerpoint/2010/main" val="476187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139E2E4E-79BB-48CA-8B6F-54D876700CA9}"/>
              </a:ext>
            </a:extLst>
          </p:cNvPr>
          <p:cNvSpPr/>
          <p:nvPr/>
        </p:nvSpPr>
        <p:spPr>
          <a:xfrm>
            <a:off x="88900" y="88900"/>
            <a:ext cx="6680200" cy="9715500"/>
          </a:xfrm>
          <a:prstGeom prst="rect">
            <a:avLst/>
          </a:prstGeom>
          <a:solidFill>
            <a:srgbClr val="A39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 name="Conector reto 14">
            <a:extLst>
              <a:ext uri="{FF2B5EF4-FFF2-40B4-BE49-F238E27FC236}">
                <a16:creationId xmlns:a16="http://schemas.microsoft.com/office/drawing/2014/main" id="{DF854DB2-F2E3-4A88-BB8D-A6BB40E14F95}"/>
              </a:ext>
            </a:extLst>
          </p:cNvPr>
          <p:cNvCxnSpPr>
            <a:cxnSpLocks/>
          </p:cNvCxnSpPr>
          <p:nvPr/>
        </p:nvCxnSpPr>
        <p:spPr>
          <a:xfrm>
            <a:off x="561975" y="7781925"/>
            <a:ext cx="5734050" cy="0"/>
          </a:xfrm>
          <a:prstGeom prst="line">
            <a:avLst/>
          </a:prstGeom>
          <a:ln w="76200">
            <a:solidFill>
              <a:srgbClr val="BBC48B"/>
            </a:solidFill>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0E33D3B4-27C3-4741-AF6A-760D9358646D}"/>
              </a:ext>
            </a:extLst>
          </p:cNvPr>
          <p:cNvSpPr txBox="1"/>
          <p:nvPr/>
        </p:nvSpPr>
        <p:spPr>
          <a:xfrm>
            <a:off x="1060621" y="6403506"/>
            <a:ext cx="4736758" cy="707886"/>
          </a:xfrm>
          <a:prstGeom prst="rect">
            <a:avLst/>
          </a:prstGeom>
          <a:noFill/>
        </p:spPr>
        <p:txBody>
          <a:bodyPr wrap="square" rtlCol="0">
            <a:spAutoFit/>
          </a:bodyPr>
          <a:lstStyle/>
          <a:p>
            <a:pPr algn="ctr"/>
            <a:r>
              <a:rPr lang="pt-BR" sz="4000" b="1" dirty="0">
                <a:solidFill>
                  <a:schemeClr val="bg1"/>
                </a:solidFill>
              </a:rPr>
              <a:t>AGRADECIMENTOS</a:t>
            </a:r>
          </a:p>
        </p:txBody>
      </p:sp>
      <p:sp>
        <p:nvSpPr>
          <p:cNvPr id="2" name="Espaço Reservado para Rodapé 1">
            <a:extLst>
              <a:ext uri="{FF2B5EF4-FFF2-40B4-BE49-F238E27FC236}">
                <a16:creationId xmlns:a16="http://schemas.microsoft.com/office/drawing/2014/main" id="{468FAB95-9FE3-4E6C-9043-9F4F8B4C3A8E}"/>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4D079CF6-31AE-463D-963D-D58D14348CB6}"/>
              </a:ext>
            </a:extLst>
          </p:cNvPr>
          <p:cNvSpPr>
            <a:spLocks noGrp="1"/>
          </p:cNvSpPr>
          <p:nvPr>
            <p:ph type="sldNum" sz="quarter" idx="12"/>
          </p:nvPr>
        </p:nvSpPr>
        <p:spPr/>
        <p:txBody>
          <a:bodyPr/>
          <a:lstStyle/>
          <a:p>
            <a:fld id="{67EAD7C5-316A-4ACD-85D2-DFC356908911}" type="slidenum">
              <a:rPr lang="pt-BR" smtClean="0"/>
              <a:t>24</a:t>
            </a:fld>
            <a:endParaRPr lang="pt-BR"/>
          </a:p>
        </p:txBody>
      </p:sp>
    </p:spTree>
    <p:extLst>
      <p:ext uri="{BB962C8B-B14F-4D97-AF65-F5344CB8AC3E}">
        <p14:creationId xmlns:p14="http://schemas.microsoft.com/office/powerpoint/2010/main" val="4011008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707886"/>
          </a:xfrm>
          <a:prstGeom prst="rect">
            <a:avLst/>
          </a:prstGeom>
          <a:noFill/>
        </p:spPr>
        <p:txBody>
          <a:bodyPr wrap="square" rtlCol="0">
            <a:spAutoFit/>
          </a:bodyPr>
          <a:lstStyle/>
          <a:p>
            <a:r>
              <a:rPr lang="pt-BR" sz="4000" b="1" dirty="0">
                <a:latin typeface="Impact" panose="020B0806030902050204" pitchFamily="34" charset="0"/>
              </a:rPr>
              <a:t>OBRIGADA POR LER ATÉ AQUI</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2585323"/>
          </a:xfrm>
          <a:prstGeom prst="rect">
            <a:avLst/>
          </a:prstGeom>
          <a:noFill/>
        </p:spPr>
        <p:txBody>
          <a:bodyPr wrap="square" rtlCol="0">
            <a:spAutoFit/>
          </a:bodyPr>
          <a:lstStyle/>
          <a:p>
            <a:pPr algn="ctr"/>
            <a:r>
              <a:rPr lang="pt-BR" dirty="0"/>
              <a:t>Esse Ebook foi gerado por IA, imagem </a:t>
            </a:r>
            <a:r>
              <a:rPr lang="pt-BR" dirty="0" err="1"/>
              <a:t>Canvas</a:t>
            </a:r>
            <a:r>
              <a:rPr lang="pt-BR" dirty="0"/>
              <a:t> e texto </a:t>
            </a:r>
            <a:r>
              <a:rPr lang="pt-BR" dirty="0" err="1"/>
              <a:t>ChatGPT</a:t>
            </a:r>
            <a:r>
              <a:rPr lang="pt-BR" dirty="0"/>
              <a:t>, e diagramado por humano.</a:t>
            </a:r>
            <a:br>
              <a:rPr lang="pt-BR" dirty="0"/>
            </a:br>
            <a:r>
              <a:rPr lang="pt-BR" dirty="0"/>
              <a:t>O passo a passo se encontra no meu </a:t>
            </a:r>
            <a:r>
              <a:rPr lang="pt-BR" dirty="0" err="1"/>
              <a:t>Github</a:t>
            </a:r>
            <a:r>
              <a:rPr lang="pt-BR" dirty="0"/>
              <a:t> do professor Felipe Araújo (link abaixo).</a:t>
            </a:r>
          </a:p>
          <a:p>
            <a:pPr algn="ctr"/>
            <a:br>
              <a:rPr lang="pt-BR" dirty="0"/>
            </a:br>
            <a:r>
              <a:rPr lang="pt-BR" dirty="0"/>
              <a:t>O conteúdo foi gerado com fins didáticos, não foi realizada validação cuidadosa humana no mesmo e pode conter erros gerados por uma IA.</a:t>
            </a:r>
          </a:p>
          <a:p>
            <a:endParaRPr lang="pt-BR" dirty="0"/>
          </a:p>
        </p:txBody>
      </p:sp>
      <p:pic>
        <p:nvPicPr>
          <p:cNvPr id="10" name="Picture 2" descr="GitHub Logos and Usage · GitHub">
            <a:extLst>
              <a:ext uri="{FF2B5EF4-FFF2-40B4-BE49-F238E27FC236}">
                <a16:creationId xmlns:a16="http://schemas.microsoft.com/office/drawing/2014/main" id="{1EF46656-CC8F-7EC9-456E-5D0A6CD02BB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930858" y="7618349"/>
            <a:ext cx="996284" cy="996284"/>
          </a:xfrm>
          <a:prstGeom prst="rect">
            <a:avLst/>
          </a:prstGeom>
          <a:noFill/>
          <a:extLst>
            <a:ext uri="{909E8E84-426E-40DD-AFC4-6F175D3DCCD1}">
              <a14:hiddenFill xmlns:a14="http://schemas.microsoft.com/office/drawing/2010/main">
                <a:solidFill>
                  <a:srgbClr val="FFFFFF"/>
                </a:solidFill>
              </a14:hiddenFill>
            </a:ext>
          </a:extLst>
        </p:spPr>
      </p:pic>
      <p:sp>
        <p:nvSpPr>
          <p:cNvPr id="2" name="Espaço Reservado para Rodapé 1">
            <a:extLst>
              <a:ext uri="{FF2B5EF4-FFF2-40B4-BE49-F238E27FC236}">
                <a16:creationId xmlns:a16="http://schemas.microsoft.com/office/drawing/2014/main" id="{46A7CB68-BC8D-4A10-8A85-A20CD0095AC5}"/>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17B03657-D476-4A86-ABB6-9006564879BB}"/>
              </a:ext>
            </a:extLst>
          </p:cNvPr>
          <p:cNvSpPr>
            <a:spLocks noGrp="1"/>
          </p:cNvSpPr>
          <p:nvPr>
            <p:ph type="sldNum" sz="quarter" idx="12"/>
          </p:nvPr>
        </p:nvSpPr>
        <p:spPr/>
        <p:txBody>
          <a:bodyPr/>
          <a:lstStyle/>
          <a:p>
            <a:fld id="{67EAD7C5-316A-4ACD-85D2-DFC356908911}" type="slidenum">
              <a:rPr lang="pt-BR" smtClean="0"/>
              <a:t>25</a:t>
            </a:fld>
            <a:endParaRPr lang="pt-BR"/>
          </a:p>
        </p:txBody>
      </p:sp>
      <p:sp>
        <p:nvSpPr>
          <p:cNvPr id="11" name="Retângulo 10">
            <a:extLst>
              <a:ext uri="{FF2B5EF4-FFF2-40B4-BE49-F238E27FC236}">
                <a16:creationId xmlns:a16="http://schemas.microsoft.com/office/drawing/2014/main" id="{45845971-CDDB-4DA7-8335-A3F86937DE92}"/>
              </a:ext>
            </a:extLst>
          </p:cNvPr>
          <p:cNvSpPr/>
          <p:nvPr/>
        </p:nvSpPr>
        <p:spPr>
          <a:xfrm>
            <a:off x="876299" y="8534958"/>
            <a:ext cx="5510213" cy="646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hlinkClick r:id="rId4"/>
              </a:rPr>
              <a:t>https://github.com/felipeAguiarCode/prompts-recipe-to-create-a-ebook</a:t>
            </a:r>
            <a:endParaRPr lang="pt-BR" sz="1200" b="1" dirty="0"/>
          </a:p>
        </p:txBody>
      </p:sp>
    </p:spTree>
    <p:extLst>
      <p:ext uri="{BB962C8B-B14F-4D97-AF65-F5344CB8AC3E}">
        <p14:creationId xmlns:p14="http://schemas.microsoft.com/office/powerpoint/2010/main" val="47805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139E2E4E-79BB-48CA-8B6F-54D876700CA9}"/>
              </a:ext>
            </a:extLst>
          </p:cNvPr>
          <p:cNvSpPr/>
          <p:nvPr/>
        </p:nvSpPr>
        <p:spPr>
          <a:xfrm>
            <a:off x="88900" y="88900"/>
            <a:ext cx="6680200" cy="9715500"/>
          </a:xfrm>
          <a:prstGeom prst="rect">
            <a:avLst/>
          </a:prstGeom>
          <a:solidFill>
            <a:srgbClr val="A39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0DA23DE0-C328-4E33-B634-DADC860A7FFA}"/>
              </a:ext>
            </a:extLst>
          </p:cNvPr>
          <p:cNvSpPr txBox="1"/>
          <p:nvPr/>
        </p:nvSpPr>
        <p:spPr>
          <a:xfrm>
            <a:off x="1408043" y="1685712"/>
            <a:ext cx="3668782" cy="4508927"/>
          </a:xfrm>
          <a:prstGeom prst="rect">
            <a:avLst/>
          </a:prstGeom>
          <a:noFill/>
        </p:spPr>
        <p:txBody>
          <a:bodyPr wrap="square" rtlCol="0">
            <a:spAutoFit/>
          </a:bodyPr>
          <a:lstStyle/>
          <a:p>
            <a:r>
              <a:rPr lang="pt-BR" sz="28700" dirty="0">
                <a:ln w="76200">
                  <a:solidFill>
                    <a:srgbClr val="BBC48B"/>
                  </a:solidFill>
                </a:ln>
                <a:noFill/>
                <a:latin typeface="Impact" panose="020B0806030902050204" pitchFamily="34" charset="0"/>
              </a:rPr>
              <a:t>01</a:t>
            </a:r>
          </a:p>
        </p:txBody>
      </p:sp>
      <p:cxnSp>
        <p:nvCxnSpPr>
          <p:cNvPr id="15" name="Conector reto 14">
            <a:extLst>
              <a:ext uri="{FF2B5EF4-FFF2-40B4-BE49-F238E27FC236}">
                <a16:creationId xmlns:a16="http://schemas.microsoft.com/office/drawing/2014/main" id="{DF854DB2-F2E3-4A88-BB8D-A6BB40E14F95}"/>
              </a:ext>
            </a:extLst>
          </p:cNvPr>
          <p:cNvCxnSpPr>
            <a:cxnSpLocks/>
          </p:cNvCxnSpPr>
          <p:nvPr/>
        </p:nvCxnSpPr>
        <p:spPr>
          <a:xfrm>
            <a:off x="561975" y="7781925"/>
            <a:ext cx="5734050" cy="0"/>
          </a:xfrm>
          <a:prstGeom prst="line">
            <a:avLst/>
          </a:prstGeom>
          <a:ln w="76200">
            <a:solidFill>
              <a:srgbClr val="BBC48B"/>
            </a:solidFill>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0E33D3B4-27C3-4741-AF6A-760D9358646D}"/>
              </a:ext>
            </a:extLst>
          </p:cNvPr>
          <p:cNvSpPr txBox="1"/>
          <p:nvPr/>
        </p:nvSpPr>
        <p:spPr>
          <a:xfrm>
            <a:off x="1060621" y="6403506"/>
            <a:ext cx="4736758" cy="1323439"/>
          </a:xfrm>
          <a:prstGeom prst="rect">
            <a:avLst/>
          </a:prstGeom>
          <a:noFill/>
        </p:spPr>
        <p:txBody>
          <a:bodyPr wrap="square" rtlCol="0">
            <a:spAutoFit/>
          </a:bodyPr>
          <a:lstStyle/>
          <a:p>
            <a:pPr algn="ctr"/>
            <a:r>
              <a:rPr lang="pt-BR" sz="4000" b="1" dirty="0">
                <a:solidFill>
                  <a:schemeClr val="bg1"/>
                </a:solidFill>
              </a:rPr>
              <a:t>SELETORES DE ELEMENTO</a:t>
            </a:r>
          </a:p>
        </p:txBody>
      </p:sp>
      <p:sp>
        <p:nvSpPr>
          <p:cNvPr id="19" name="texto_componente">
            <a:extLst>
              <a:ext uri="{FF2B5EF4-FFF2-40B4-BE49-F238E27FC236}">
                <a16:creationId xmlns:a16="http://schemas.microsoft.com/office/drawing/2014/main" id="{8EC1F2C5-0872-485E-8479-22E6A11A6517}"/>
              </a:ext>
            </a:extLst>
          </p:cNvPr>
          <p:cNvSpPr txBox="1"/>
          <p:nvPr/>
        </p:nvSpPr>
        <p:spPr>
          <a:xfrm>
            <a:off x="561975" y="7935812"/>
            <a:ext cx="5734050" cy="923330"/>
          </a:xfrm>
          <a:prstGeom prst="rect">
            <a:avLst/>
          </a:prstGeom>
          <a:noFill/>
        </p:spPr>
        <p:txBody>
          <a:bodyPr wrap="square" rtlCol="0">
            <a:spAutoFit/>
          </a:bodyPr>
          <a:lstStyle/>
          <a:p>
            <a:pPr algn="ctr"/>
            <a:r>
              <a:rPr lang="pt-BR" dirty="0">
                <a:solidFill>
                  <a:schemeClr val="bg1"/>
                </a:solidFill>
              </a:rPr>
              <a:t>Os seletores de elemento permitem que você direcione um elemento HTML específico com base em seu nome de </a:t>
            </a:r>
            <a:r>
              <a:rPr lang="pt-BR" dirty="0" err="1">
                <a:solidFill>
                  <a:schemeClr val="bg1"/>
                </a:solidFill>
              </a:rPr>
              <a:t>tag</a:t>
            </a:r>
            <a:r>
              <a:rPr lang="pt-BR" dirty="0">
                <a:solidFill>
                  <a:schemeClr val="bg1"/>
                </a:solidFill>
              </a:rPr>
              <a:t>. Eles são simples e diretos. Vamos ver alguns exemplos:</a:t>
            </a:r>
          </a:p>
        </p:txBody>
      </p:sp>
      <p:sp>
        <p:nvSpPr>
          <p:cNvPr id="20" name="Espaço Reservado para Rodapé 19">
            <a:extLst>
              <a:ext uri="{FF2B5EF4-FFF2-40B4-BE49-F238E27FC236}">
                <a16:creationId xmlns:a16="http://schemas.microsoft.com/office/drawing/2014/main" id="{1F1D2EC2-E904-45A4-9D25-1B56833480BF}"/>
              </a:ext>
            </a:extLst>
          </p:cNvPr>
          <p:cNvSpPr>
            <a:spLocks noGrp="1"/>
          </p:cNvSpPr>
          <p:nvPr>
            <p:ph type="ftr" sz="quarter" idx="11"/>
          </p:nvPr>
        </p:nvSpPr>
        <p:spPr/>
        <p:txBody>
          <a:bodyPr/>
          <a:lstStyle/>
          <a:p>
            <a:r>
              <a:rPr lang="pt-BR"/>
              <a:t>CSS PARA JEDIS</a:t>
            </a:r>
          </a:p>
        </p:txBody>
      </p:sp>
      <p:sp>
        <p:nvSpPr>
          <p:cNvPr id="21" name="Espaço Reservado para Número de Slide 20">
            <a:extLst>
              <a:ext uri="{FF2B5EF4-FFF2-40B4-BE49-F238E27FC236}">
                <a16:creationId xmlns:a16="http://schemas.microsoft.com/office/drawing/2014/main" id="{CC5FD6A6-3E49-4794-B30F-A30AB1568586}"/>
              </a:ext>
            </a:extLst>
          </p:cNvPr>
          <p:cNvSpPr>
            <a:spLocks noGrp="1"/>
          </p:cNvSpPr>
          <p:nvPr>
            <p:ph type="sldNum" sz="quarter" idx="12"/>
          </p:nvPr>
        </p:nvSpPr>
        <p:spPr/>
        <p:txBody>
          <a:bodyPr/>
          <a:lstStyle/>
          <a:p>
            <a:fld id="{67EAD7C5-316A-4ACD-85D2-DFC356908911}" type="slidenum">
              <a:rPr lang="pt-BR" smtClean="0"/>
              <a:t>3</a:t>
            </a:fld>
            <a:endParaRPr lang="pt-BR"/>
          </a:p>
        </p:txBody>
      </p:sp>
    </p:spTree>
    <p:extLst>
      <p:ext uri="{BB962C8B-B14F-4D97-AF65-F5344CB8AC3E}">
        <p14:creationId xmlns:p14="http://schemas.microsoft.com/office/powerpoint/2010/main" val="2537705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584775"/>
          </a:xfrm>
          <a:prstGeom prst="rect">
            <a:avLst/>
          </a:prstGeom>
          <a:noFill/>
        </p:spPr>
        <p:txBody>
          <a:bodyPr wrap="square" rtlCol="0">
            <a:spAutoFit/>
          </a:bodyPr>
          <a:lstStyle/>
          <a:p>
            <a:r>
              <a:rPr lang="pt-BR" sz="3200" b="1" dirty="0">
                <a:latin typeface="Impact" panose="020B0806030902050204" pitchFamily="34" charset="0"/>
              </a:rPr>
              <a:t>SELETOR DE ELEMENTO SIMPLES</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477328"/>
          </a:xfrm>
          <a:prstGeom prst="rect">
            <a:avLst/>
          </a:prstGeom>
          <a:noFill/>
        </p:spPr>
        <p:txBody>
          <a:bodyPr wrap="square" rtlCol="0">
            <a:spAutoFit/>
          </a:bodyPr>
          <a:lstStyle/>
          <a:p>
            <a:r>
              <a:rPr lang="pt-BR" dirty="0"/>
              <a:t>O seletor de elemento simples é usado para selecionar elementos com base em seu nome de </a:t>
            </a:r>
            <a:r>
              <a:rPr lang="pt-BR" dirty="0" err="1"/>
              <a:t>tag</a:t>
            </a:r>
            <a:r>
              <a:rPr lang="pt-BR" dirty="0"/>
              <a:t>. Por exemplo, para estilizar todos os parágrafos em seu documento HTML, você pode usar o seletor de elemento p. Veja o exemplo abaixo:</a:t>
            </a:r>
          </a:p>
        </p:txBody>
      </p:sp>
      <p:pic>
        <p:nvPicPr>
          <p:cNvPr id="11" name="logo_css" descr="Ícone&#10;&#10;Descrição gerada automaticamente">
            <a:extLst>
              <a:ext uri="{FF2B5EF4-FFF2-40B4-BE49-F238E27FC236}">
                <a16:creationId xmlns:a16="http://schemas.microsoft.com/office/drawing/2014/main" id="{6857B2C4-B0E7-4873-B76E-DE460969536E}"/>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sp>
        <p:nvSpPr>
          <p:cNvPr id="3" name="Espaço Reservado para Rodapé 2">
            <a:extLst>
              <a:ext uri="{FF2B5EF4-FFF2-40B4-BE49-F238E27FC236}">
                <a16:creationId xmlns:a16="http://schemas.microsoft.com/office/drawing/2014/main" id="{9647CE69-1663-47C5-BFDF-527E70073D5C}"/>
              </a:ext>
            </a:extLst>
          </p:cNvPr>
          <p:cNvSpPr>
            <a:spLocks noGrp="1"/>
          </p:cNvSpPr>
          <p:nvPr>
            <p:ph type="ftr" sz="quarter" idx="11"/>
          </p:nvPr>
        </p:nvSpPr>
        <p:spPr/>
        <p:txBody>
          <a:bodyPr/>
          <a:lstStyle/>
          <a:p>
            <a:r>
              <a:rPr lang="pt-BR"/>
              <a:t>CSS PARA JEDIS</a:t>
            </a:r>
          </a:p>
        </p:txBody>
      </p:sp>
      <p:sp>
        <p:nvSpPr>
          <p:cNvPr id="4" name="Espaço Reservado para Número de Slide 3">
            <a:extLst>
              <a:ext uri="{FF2B5EF4-FFF2-40B4-BE49-F238E27FC236}">
                <a16:creationId xmlns:a16="http://schemas.microsoft.com/office/drawing/2014/main" id="{35230D54-056D-4B70-851F-F98C534DA492}"/>
              </a:ext>
            </a:extLst>
          </p:cNvPr>
          <p:cNvSpPr>
            <a:spLocks noGrp="1"/>
          </p:cNvSpPr>
          <p:nvPr>
            <p:ph type="sldNum" sz="quarter" idx="12"/>
          </p:nvPr>
        </p:nvSpPr>
        <p:spPr/>
        <p:txBody>
          <a:bodyPr/>
          <a:lstStyle/>
          <a:p>
            <a:fld id="{67EAD7C5-316A-4ACD-85D2-DFC356908911}" type="slidenum">
              <a:rPr lang="pt-BR" smtClean="0"/>
              <a:t>4</a:t>
            </a:fld>
            <a:endParaRPr lang="pt-BR"/>
          </a:p>
        </p:txBody>
      </p:sp>
      <p:pic>
        <p:nvPicPr>
          <p:cNvPr id="12" name="Imagem 11">
            <a:extLst>
              <a:ext uri="{FF2B5EF4-FFF2-40B4-BE49-F238E27FC236}">
                <a16:creationId xmlns:a16="http://schemas.microsoft.com/office/drawing/2014/main" id="{AB3A3BEE-29DF-406B-B323-0504B31F5408}"/>
              </a:ext>
            </a:extLst>
          </p:cNvPr>
          <p:cNvPicPr>
            <a:picLocks noChangeAspect="1"/>
          </p:cNvPicPr>
          <p:nvPr/>
        </p:nvPicPr>
        <p:blipFill>
          <a:blip r:embed="rId4"/>
          <a:stretch>
            <a:fillRect/>
          </a:stretch>
        </p:blipFill>
        <p:spPr>
          <a:xfrm>
            <a:off x="0" y="3788748"/>
            <a:ext cx="6858000" cy="3131820"/>
          </a:xfrm>
          <a:prstGeom prst="rect">
            <a:avLst/>
          </a:prstGeom>
        </p:spPr>
      </p:pic>
    </p:spTree>
    <p:extLst>
      <p:ext uri="{BB962C8B-B14F-4D97-AF65-F5344CB8AC3E}">
        <p14:creationId xmlns:p14="http://schemas.microsoft.com/office/powerpoint/2010/main" val="1809396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584775"/>
          </a:xfrm>
          <a:prstGeom prst="rect">
            <a:avLst/>
          </a:prstGeom>
          <a:noFill/>
        </p:spPr>
        <p:txBody>
          <a:bodyPr wrap="square" rtlCol="0">
            <a:spAutoFit/>
          </a:bodyPr>
          <a:lstStyle/>
          <a:p>
            <a:r>
              <a:rPr lang="pt-BR" sz="3200" b="1" dirty="0">
                <a:latin typeface="Impact" panose="020B0806030902050204" pitchFamily="34" charset="0"/>
              </a:rPr>
              <a:t>SELETOR DE ELEMENTO COM CLASSE</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477328"/>
          </a:xfrm>
          <a:prstGeom prst="rect">
            <a:avLst/>
          </a:prstGeom>
          <a:noFill/>
        </p:spPr>
        <p:txBody>
          <a:bodyPr wrap="square" rtlCol="0">
            <a:spAutoFit/>
          </a:bodyPr>
          <a:lstStyle/>
          <a:p>
            <a:r>
              <a:rPr lang="pt-BR" dirty="0"/>
              <a:t>Você também pode usar uma classe em conjunto com o seletor de elemento para direcionar elementos específicos. Por exemplo, para estilizar apenas os parágrafos com a classe "destaque", você pode usar o seletor </a:t>
            </a:r>
            <a:r>
              <a:rPr lang="pt-BR" dirty="0" err="1"/>
              <a:t>p.destaque</a:t>
            </a:r>
            <a:r>
              <a:rPr lang="pt-BR" dirty="0"/>
              <a:t>. Veja o exemplo:</a:t>
            </a:r>
          </a:p>
        </p:txBody>
      </p:sp>
      <p:sp>
        <p:nvSpPr>
          <p:cNvPr id="2" name="Espaço Reservado para Rodapé 1">
            <a:extLst>
              <a:ext uri="{FF2B5EF4-FFF2-40B4-BE49-F238E27FC236}">
                <a16:creationId xmlns:a16="http://schemas.microsoft.com/office/drawing/2014/main" id="{02DD62AB-03CC-4644-A156-FE017E097D25}"/>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7C3DC947-78EA-4620-A2D9-4D2DCC9A2CB0}"/>
              </a:ext>
            </a:extLst>
          </p:cNvPr>
          <p:cNvSpPr>
            <a:spLocks noGrp="1"/>
          </p:cNvSpPr>
          <p:nvPr>
            <p:ph type="sldNum" sz="quarter" idx="12"/>
          </p:nvPr>
        </p:nvSpPr>
        <p:spPr/>
        <p:txBody>
          <a:bodyPr/>
          <a:lstStyle/>
          <a:p>
            <a:fld id="{67EAD7C5-316A-4ACD-85D2-DFC356908911}" type="slidenum">
              <a:rPr lang="pt-BR" smtClean="0"/>
              <a:t>5</a:t>
            </a:fld>
            <a:endParaRPr lang="pt-BR"/>
          </a:p>
        </p:txBody>
      </p:sp>
      <p:pic>
        <p:nvPicPr>
          <p:cNvPr id="10" name="logo_css" descr="Ícone&#10;&#10;Descrição gerada automaticamente">
            <a:extLst>
              <a:ext uri="{FF2B5EF4-FFF2-40B4-BE49-F238E27FC236}">
                <a16:creationId xmlns:a16="http://schemas.microsoft.com/office/drawing/2014/main" id="{9DD6E9D4-125C-4054-AAD7-C3AE1D9F84CC}"/>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pic>
        <p:nvPicPr>
          <p:cNvPr id="11" name="Imagem 10">
            <a:extLst>
              <a:ext uri="{FF2B5EF4-FFF2-40B4-BE49-F238E27FC236}">
                <a16:creationId xmlns:a16="http://schemas.microsoft.com/office/drawing/2014/main" id="{D00C5380-0BCB-4AE1-95DA-E7D7443B710F}"/>
              </a:ext>
            </a:extLst>
          </p:cNvPr>
          <p:cNvPicPr>
            <a:picLocks noChangeAspect="1"/>
          </p:cNvPicPr>
          <p:nvPr/>
        </p:nvPicPr>
        <p:blipFill>
          <a:blip r:embed="rId4"/>
          <a:stretch>
            <a:fillRect/>
          </a:stretch>
        </p:blipFill>
        <p:spPr>
          <a:xfrm>
            <a:off x="0" y="3751417"/>
            <a:ext cx="6858000" cy="3131820"/>
          </a:xfrm>
          <a:prstGeom prst="rect">
            <a:avLst/>
          </a:prstGeom>
        </p:spPr>
      </p:pic>
    </p:spTree>
    <p:extLst>
      <p:ext uri="{BB962C8B-B14F-4D97-AF65-F5344CB8AC3E}">
        <p14:creationId xmlns:p14="http://schemas.microsoft.com/office/powerpoint/2010/main" val="134458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139E2E4E-79BB-48CA-8B6F-54D876700CA9}"/>
              </a:ext>
            </a:extLst>
          </p:cNvPr>
          <p:cNvSpPr/>
          <p:nvPr/>
        </p:nvSpPr>
        <p:spPr>
          <a:xfrm>
            <a:off x="88900" y="88900"/>
            <a:ext cx="6680200" cy="9715500"/>
          </a:xfrm>
          <a:prstGeom prst="rect">
            <a:avLst/>
          </a:prstGeom>
          <a:solidFill>
            <a:srgbClr val="A39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0DA23DE0-C328-4E33-B634-DADC860A7FFA}"/>
              </a:ext>
            </a:extLst>
          </p:cNvPr>
          <p:cNvSpPr txBox="1"/>
          <p:nvPr/>
        </p:nvSpPr>
        <p:spPr>
          <a:xfrm>
            <a:off x="1408042" y="1685712"/>
            <a:ext cx="4002157" cy="4508927"/>
          </a:xfrm>
          <a:prstGeom prst="rect">
            <a:avLst/>
          </a:prstGeom>
          <a:noFill/>
        </p:spPr>
        <p:txBody>
          <a:bodyPr wrap="square" rtlCol="0">
            <a:spAutoFit/>
          </a:bodyPr>
          <a:lstStyle/>
          <a:p>
            <a:r>
              <a:rPr lang="pt-BR" sz="28700" dirty="0">
                <a:ln w="76200">
                  <a:solidFill>
                    <a:srgbClr val="BBC48B"/>
                  </a:solidFill>
                </a:ln>
                <a:noFill/>
                <a:latin typeface="Impact" panose="020B0806030902050204" pitchFamily="34" charset="0"/>
              </a:rPr>
              <a:t>02</a:t>
            </a:r>
          </a:p>
        </p:txBody>
      </p:sp>
      <p:cxnSp>
        <p:nvCxnSpPr>
          <p:cNvPr id="15" name="Conector reto 14">
            <a:extLst>
              <a:ext uri="{FF2B5EF4-FFF2-40B4-BE49-F238E27FC236}">
                <a16:creationId xmlns:a16="http://schemas.microsoft.com/office/drawing/2014/main" id="{DF854DB2-F2E3-4A88-BB8D-A6BB40E14F95}"/>
              </a:ext>
            </a:extLst>
          </p:cNvPr>
          <p:cNvCxnSpPr>
            <a:cxnSpLocks/>
          </p:cNvCxnSpPr>
          <p:nvPr/>
        </p:nvCxnSpPr>
        <p:spPr>
          <a:xfrm>
            <a:off x="561975" y="7781925"/>
            <a:ext cx="5734050" cy="0"/>
          </a:xfrm>
          <a:prstGeom prst="line">
            <a:avLst/>
          </a:prstGeom>
          <a:ln w="76200">
            <a:solidFill>
              <a:srgbClr val="BBC48B"/>
            </a:solidFill>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0E33D3B4-27C3-4741-AF6A-760D9358646D}"/>
              </a:ext>
            </a:extLst>
          </p:cNvPr>
          <p:cNvSpPr txBox="1"/>
          <p:nvPr/>
        </p:nvSpPr>
        <p:spPr>
          <a:xfrm>
            <a:off x="1060621" y="6403506"/>
            <a:ext cx="4736758" cy="1323439"/>
          </a:xfrm>
          <a:prstGeom prst="rect">
            <a:avLst/>
          </a:prstGeom>
          <a:noFill/>
        </p:spPr>
        <p:txBody>
          <a:bodyPr wrap="square" rtlCol="0">
            <a:spAutoFit/>
          </a:bodyPr>
          <a:lstStyle/>
          <a:p>
            <a:pPr algn="ctr"/>
            <a:r>
              <a:rPr lang="pt-BR" sz="4000" b="1" dirty="0">
                <a:solidFill>
                  <a:schemeClr val="bg1"/>
                </a:solidFill>
              </a:rPr>
              <a:t>SELETORES DE CLASSE E ID</a:t>
            </a:r>
          </a:p>
        </p:txBody>
      </p:sp>
      <p:sp>
        <p:nvSpPr>
          <p:cNvPr id="2" name="Espaço Reservado para Rodapé 1">
            <a:extLst>
              <a:ext uri="{FF2B5EF4-FFF2-40B4-BE49-F238E27FC236}">
                <a16:creationId xmlns:a16="http://schemas.microsoft.com/office/drawing/2014/main" id="{6F25DEFA-5932-4890-A039-A5676A98EB15}"/>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70F970E9-CB8A-4062-B1C1-E06C633A9AE8}"/>
              </a:ext>
            </a:extLst>
          </p:cNvPr>
          <p:cNvSpPr>
            <a:spLocks noGrp="1"/>
          </p:cNvSpPr>
          <p:nvPr>
            <p:ph type="sldNum" sz="quarter" idx="12"/>
          </p:nvPr>
        </p:nvSpPr>
        <p:spPr/>
        <p:txBody>
          <a:bodyPr/>
          <a:lstStyle/>
          <a:p>
            <a:fld id="{67EAD7C5-316A-4ACD-85D2-DFC356908911}" type="slidenum">
              <a:rPr lang="pt-BR" smtClean="0"/>
              <a:t>6</a:t>
            </a:fld>
            <a:endParaRPr lang="pt-BR"/>
          </a:p>
        </p:txBody>
      </p:sp>
      <p:sp>
        <p:nvSpPr>
          <p:cNvPr id="8" name="texto_componente">
            <a:extLst>
              <a:ext uri="{FF2B5EF4-FFF2-40B4-BE49-F238E27FC236}">
                <a16:creationId xmlns:a16="http://schemas.microsoft.com/office/drawing/2014/main" id="{B3F63AB6-7750-4CD9-8795-C58E6810A5E6}"/>
              </a:ext>
            </a:extLst>
          </p:cNvPr>
          <p:cNvSpPr txBox="1"/>
          <p:nvPr/>
        </p:nvSpPr>
        <p:spPr>
          <a:xfrm>
            <a:off x="561975" y="7935812"/>
            <a:ext cx="5734050" cy="1200329"/>
          </a:xfrm>
          <a:prstGeom prst="rect">
            <a:avLst/>
          </a:prstGeom>
          <a:noFill/>
        </p:spPr>
        <p:txBody>
          <a:bodyPr wrap="square" rtlCol="0">
            <a:spAutoFit/>
          </a:bodyPr>
          <a:lstStyle/>
          <a:p>
            <a:pPr algn="ctr"/>
            <a:r>
              <a:rPr lang="pt-BR" dirty="0">
                <a:solidFill>
                  <a:schemeClr val="bg1"/>
                </a:solidFill>
              </a:rPr>
              <a:t>Os seletores de classe e ID fornecem uma maneira mais precisa de direcionar elementos. Eles permitem que você atribua identificadores ou classes aos elementos HTML e os estilize de forma independente. Veja os exemplos abaixo</a:t>
            </a:r>
          </a:p>
        </p:txBody>
      </p:sp>
    </p:spTree>
    <p:extLst>
      <p:ext uri="{BB962C8B-B14F-4D97-AF65-F5344CB8AC3E}">
        <p14:creationId xmlns:p14="http://schemas.microsoft.com/office/powerpoint/2010/main" val="292885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584775"/>
          </a:xfrm>
          <a:prstGeom prst="rect">
            <a:avLst/>
          </a:prstGeom>
          <a:noFill/>
        </p:spPr>
        <p:txBody>
          <a:bodyPr wrap="square" rtlCol="0">
            <a:spAutoFit/>
          </a:bodyPr>
          <a:lstStyle/>
          <a:p>
            <a:r>
              <a:rPr lang="pt-BR" sz="3200" dirty="0">
                <a:latin typeface="Impact" panose="020B0806030902050204" pitchFamily="34" charset="0"/>
              </a:rPr>
              <a:t>SELETOR DE CLASSE</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477328"/>
          </a:xfrm>
          <a:prstGeom prst="rect">
            <a:avLst/>
          </a:prstGeom>
          <a:noFill/>
        </p:spPr>
        <p:txBody>
          <a:bodyPr wrap="square" rtlCol="0">
            <a:spAutoFit/>
          </a:bodyPr>
          <a:lstStyle/>
          <a:p>
            <a:r>
              <a:rPr lang="pt-BR" dirty="0"/>
              <a:t>O seletor de classe permite que você direcione elementos com base em suas classes. Por exemplo, para estilizar todos os elementos com a classe "botão", você pode usar o seletor .botão. Veja o exemplo:</a:t>
            </a:r>
          </a:p>
          <a:p>
            <a:endParaRPr lang="pt-BR" dirty="0"/>
          </a:p>
        </p:txBody>
      </p:sp>
      <p:sp>
        <p:nvSpPr>
          <p:cNvPr id="2" name="Espaço Reservado para Rodapé 1">
            <a:extLst>
              <a:ext uri="{FF2B5EF4-FFF2-40B4-BE49-F238E27FC236}">
                <a16:creationId xmlns:a16="http://schemas.microsoft.com/office/drawing/2014/main" id="{346500FB-8E6C-4F61-9800-FC6AD48C2B81}"/>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D540CFA4-D1F5-4A26-B7DF-90F21189DDB1}"/>
              </a:ext>
            </a:extLst>
          </p:cNvPr>
          <p:cNvSpPr>
            <a:spLocks noGrp="1"/>
          </p:cNvSpPr>
          <p:nvPr>
            <p:ph type="sldNum" sz="quarter" idx="12"/>
          </p:nvPr>
        </p:nvSpPr>
        <p:spPr/>
        <p:txBody>
          <a:bodyPr/>
          <a:lstStyle/>
          <a:p>
            <a:fld id="{67EAD7C5-316A-4ACD-85D2-DFC356908911}" type="slidenum">
              <a:rPr lang="pt-BR" smtClean="0"/>
              <a:t>7</a:t>
            </a:fld>
            <a:endParaRPr lang="pt-BR"/>
          </a:p>
        </p:txBody>
      </p:sp>
      <p:pic>
        <p:nvPicPr>
          <p:cNvPr id="10" name="logo_css" descr="Ícone&#10;&#10;Descrição gerada automaticamente">
            <a:extLst>
              <a:ext uri="{FF2B5EF4-FFF2-40B4-BE49-F238E27FC236}">
                <a16:creationId xmlns:a16="http://schemas.microsoft.com/office/drawing/2014/main" id="{16A33A89-1B05-4160-963C-643CA157B9C1}"/>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pic>
        <p:nvPicPr>
          <p:cNvPr id="11" name="Imagem 10">
            <a:extLst>
              <a:ext uri="{FF2B5EF4-FFF2-40B4-BE49-F238E27FC236}">
                <a16:creationId xmlns:a16="http://schemas.microsoft.com/office/drawing/2014/main" id="{A41D0096-F5FD-47A4-A874-D8BDB211DF09}"/>
              </a:ext>
            </a:extLst>
          </p:cNvPr>
          <p:cNvPicPr>
            <a:picLocks noChangeAspect="1"/>
          </p:cNvPicPr>
          <p:nvPr/>
        </p:nvPicPr>
        <p:blipFill>
          <a:blip r:embed="rId4"/>
          <a:stretch>
            <a:fillRect/>
          </a:stretch>
        </p:blipFill>
        <p:spPr>
          <a:xfrm>
            <a:off x="0" y="3949776"/>
            <a:ext cx="6861664" cy="3133493"/>
          </a:xfrm>
          <a:prstGeom prst="rect">
            <a:avLst/>
          </a:prstGeom>
        </p:spPr>
      </p:pic>
    </p:spTree>
    <p:extLst>
      <p:ext uri="{BB962C8B-B14F-4D97-AF65-F5344CB8AC3E}">
        <p14:creationId xmlns:p14="http://schemas.microsoft.com/office/powerpoint/2010/main" val="202897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C45B235-1C58-45A6-A0D5-D7B334A4435C}"/>
              </a:ext>
            </a:extLst>
          </p:cNvPr>
          <p:cNvSpPr txBox="1"/>
          <p:nvPr/>
        </p:nvSpPr>
        <p:spPr>
          <a:xfrm>
            <a:off x="584200" y="360403"/>
            <a:ext cx="5880100" cy="584775"/>
          </a:xfrm>
          <a:prstGeom prst="rect">
            <a:avLst/>
          </a:prstGeom>
          <a:noFill/>
        </p:spPr>
        <p:txBody>
          <a:bodyPr wrap="square" rtlCol="0">
            <a:spAutoFit/>
          </a:bodyPr>
          <a:lstStyle/>
          <a:p>
            <a:r>
              <a:rPr lang="pt-BR" sz="3200" b="1" dirty="0">
                <a:latin typeface="Impact" panose="020B0806030902050204" pitchFamily="34" charset="0"/>
              </a:rPr>
              <a:t>SELETOR DE ID</a:t>
            </a:r>
          </a:p>
        </p:txBody>
      </p:sp>
      <p:sp>
        <p:nvSpPr>
          <p:cNvPr id="7" name="CaixaDeTexto 6">
            <a:extLst>
              <a:ext uri="{FF2B5EF4-FFF2-40B4-BE49-F238E27FC236}">
                <a16:creationId xmlns:a16="http://schemas.microsoft.com/office/drawing/2014/main" id="{2F5769AA-D066-42D3-8556-6D040C5D98FC}"/>
              </a:ext>
            </a:extLst>
          </p:cNvPr>
          <p:cNvSpPr txBox="1"/>
          <p:nvPr/>
        </p:nvSpPr>
        <p:spPr>
          <a:xfrm>
            <a:off x="393700" y="-18827"/>
            <a:ext cx="190500" cy="1087116"/>
          </a:xfrm>
          <a:prstGeom prst="rect">
            <a:avLst/>
          </a:prstGeom>
          <a:solidFill>
            <a:srgbClr val="A39A8B"/>
          </a:solidFill>
          <a:ln>
            <a:noFill/>
          </a:ln>
        </p:spPr>
        <p:txBody>
          <a:bodyPr wrap="square" rtlCol="0">
            <a:spAutoFit/>
          </a:bodyPr>
          <a:lstStyle/>
          <a:p>
            <a:endParaRPr lang="pt-BR" dirty="0"/>
          </a:p>
        </p:txBody>
      </p:sp>
      <p:sp>
        <p:nvSpPr>
          <p:cNvPr id="8" name="CaixaDeTexto 7">
            <a:extLst>
              <a:ext uri="{FF2B5EF4-FFF2-40B4-BE49-F238E27FC236}">
                <a16:creationId xmlns:a16="http://schemas.microsoft.com/office/drawing/2014/main" id="{6E7611F6-3784-4716-B5C1-A85A4EA285FD}"/>
              </a:ext>
            </a:extLst>
          </p:cNvPr>
          <p:cNvSpPr txBox="1"/>
          <p:nvPr/>
        </p:nvSpPr>
        <p:spPr>
          <a:xfrm>
            <a:off x="673442" y="2042192"/>
            <a:ext cx="5714658" cy="1477328"/>
          </a:xfrm>
          <a:prstGeom prst="rect">
            <a:avLst/>
          </a:prstGeom>
          <a:noFill/>
        </p:spPr>
        <p:txBody>
          <a:bodyPr wrap="square" rtlCol="0">
            <a:spAutoFit/>
          </a:bodyPr>
          <a:lstStyle/>
          <a:p>
            <a:r>
              <a:rPr lang="pt-BR" dirty="0"/>
              <a:t>O seletor de ID é usado para direcionar um elemento específico com base em seu ID exclusivo. Por exemplo, para estilizar um elemento com o ID "cabeçalho", você pode usar o seletor #cabeçalho. Veja o exemplo</a:t>
            </a:r>
          </a:p>
          <a:p>
            <a:endParaRPr lang="pt-BR" dirty="0"/>
          </a:p>
        </p:txBody>
      </p:sp>
      <p:sp>
        <p:nvSpPr>
          <p:cNvPr id="2" name="Espaço Reservado para Rodapé 1">
            <a:extLst>
              <a:ext uri="{FF2B5EF4-FFF2-40B4-BE49-F238E27FC236}">
                <a16:creationId xmlns:a16="http://schemas.microsoft.com/office/drawing/2014/main" id="{ABEA7EE1-2DF6-4502-AAF3-55F14437DE11}"/>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C4495A60-515D-4D19-BB05-74385AFA5936}"/>
              </a:ext>
            </a:extLst>
          </p:cNvPr>
          <p:cNvSpPr>
            <a:spLocks noGrp="1"/>
          </p:cNvSpPr>
          <p:nvPr>
            <p:ph type="sldNum" sz="quarter" idx="12"/>
          </p:nvPr>
        </p:nvSpPr>
        <p:spPr/>
        <p:txBody>
          <a:bodyPr/>
          <a:lstStyle/>
          <a:p>
            <a:fld id="{67EAD7C5-316A-4ACD-85D2-DFC356908911}" type="slidenum">
              <a:rPr lang="pt-BR" smtClean="0"/>
              <a:t>8</a:t>
            </a:fld>
            <a:endParaRPr lang="pt-BR"/>
          </a:p>
        </p:txBody>
      </p:sp>
      <p:pic>
        <p:nvPicPr>
          <p:cNvPr id="10" name="logo_css" descr="Ícone&#10;&#10;Descrição gerada automaticamente">
            <a:extLst>
              <a:ext uri="{FF2B5EF4-FFF2-40B4-BE49-F238E27FC236}">
                <a16:creationId xmlns:a16="http://schemas.microsoft.com/office/drawing/2014/main" id="{56CCD26B-33F1-4A04-A23F-741C11BE8DF2}"/>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2164392" y="7768558"/>
            <a:ext cx="2529215" cy="1484352"/>
          </a:xfrm>
          <a:prstGeom prst="rect">
            <a:avLst/>
          </a:prstGeom>
        </p:spPr>
      </p:pic>
      <p:pic>
        <p:nvPicPr>
          <p:cNvPr id="11" name="Imagem 10">
            <a:extLst>
              <a:ext uri="{FF2B5EF4-FFF2-40B4-BE49-F238E27FC236}">
                <a16:creationId xmlns:a16="http://schemas.microsoft.com/office/drawing/2014/main" id="{EA30F549-4D32-41F6-A9A3-478E901CE515}"/>
              </a:ext>
            </a:extLst>
          </p:cNvPr>
          <p:cNvPicPr>
            <a:picLocks noChangeAspect="1"/>
          </p:cNvPicPr>
          <p:nvPr/>
        </p:nvPicPr>
        <p:blipFill>
          <a:blip r:embed="rId4"/>
          <a:stretch>
            <a:fillRect/>
          </a:stretch>
        </p:blipFill>
        <p:spPr>
          <a:xfrm>
            <a:off x="-4173" y="3928413"/>
            <a:ext cx="6862173" cy="3133726"/>
          </a:xfrm>
          <a:prstGeom prst="rect">
            <a:avLst/>
          </a:prstGeom>
        </p:spPr>
      </p:pic>
    </p:spTree>
    <p:extLst>
      <p:ext uri="{BB962C8B-B14F-4D97-AF65-F5344CB8AC3E}">
        <p14:creationId xmlns:p14="http://schemas.microsoft.com/office/powerpoint/2010/main" val="418858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139E2E4E-79BB-48CA-8B6F-54D876700CA9}"/>
              </a:ext>
            </a:extLst>
          </p:cNvPr>
          <p:cNvSpPr/>
          <p:nvPr/>
        </p:nvSpPr>
        <p:spPr>
          <a:xfrm>
            <a:off x="88900" y="88900"/>
            <a:ext cx="6680200" cy="9715500"/>
          </a:xfrm>
          <a:prstGeom prst="rect">
            <a:avLst/>
          </a:prstGeom>
          <a:solidFill>
            <a:srgbClr val="A39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0DA23DE0-C328-4E33-B634-DADC860A7FFA}"/>
              </a:ext>
            </a:extLst>
          </p:cNvPr>
          <p:cNvSpPr txBox="1"/>
          <p:nvPr/>
        </p:nvSpPr>
        <p:spPr>
          <a:xfrm>
            <a:off x="1408042" y="1685712"/>
            <a:ext cx="4125983" cy="4508927"/>
          </a:xfrm>
          <a:prstGeom prst="rect">
            <a:avLst/>
          </a:prstGeom>
          <a:noFill/>
        </p:spPr>
        <p:txBody>
          <a:bodyPr wrap="square" rtlCol="0">
            <a:spAutoFit/>
          </a:bodyPr>
          <a:lstStyle/>
          <a:p>
            <a:r>
              <a:rPr lang="pt-BR" sz="28700" dirty="0">
                <a:ln w="76200">
                  <a:solidFill>
                    <a:srgbClr val="BBC48B"/>
                  </a:solidFill>
                </a:ln>
                <a:noFill/>
                <a:latin typeface="Impact" panose="020B0806030902050204" pitchFamily="34" charset="0"/>
              </a:rPr>
              <a:t>03</a:t>
            </a:r>
          </a:p>
        </p:txBody>
      </p:sp>
      <p:cxnSp>
        <p:nvCxnSpPr>
          <p:cNvPr id="15" name="Conector reto 14">
            <a:extLst>
              <a:ext uri="{FF2B5EF4-FFF2-40B4-BE49-F238E27FC236}">
                <a16:creationId xmlns:a16="http://schemas.microsoft.com/office/drawing/2014/main" id="{DF854DB2-F2E3-4A88-BB8D-A6BB40E14F95}"/>
              </a:ext>
            </a:extLst>
          </p:cNvPr>
          <p:cNvCxnSpPr>
            <a:cxnSpLocks/>
          </p:cNvCxnSpPr>
          <p:nvPr/>
        </p:nvCxnSpPr>
        <p:spPr>
          <a:xfrm>
            <a:off x="561975" y="7781925"/>
            <a:ext cx="5734050" cy="0"/>
          </a:xfrm>
          <a:prstGeom prst="line">
            <a:avLst/>
          </a:prstGeom>
          <a:ln w="76200">
            <a:solidFill>
              <a:srgbClr val="BBC48B"/>
            </a:solidFill>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0E33D3B4-27C3-4741-AF6A-760D9358646D}"/>
              </a:ext>
            </a:extLst>
          </p:cNvPr>
          <p:cNvSpPr txBox="1"/>
          <p:nvPr/>
        </p:nvSpPr>
        <p:spPr>
          <a:xfrm>
            <a:off x="561974" y="6403506"/>
            <a:ext cx="5734049" cy="1323439"/>
          </a:xfrm>
          <a:prstGeom prst="rect">
            <a:avLst/>
          </a:prstGeom>
          <a:noFill/>
        </p:spPr>
        <p:txBody>
          <a:bodyPr wrap="square" rtlCol="0">
            <a:spAutoFit/>
          </a:bodyPr>
          <a:lstStyle/>
          <a:p>
            <a:pPr algn="ctr"/>
            <a:r>
              <a:rPr lang="pt-BR" sz="4000" b="1" dirty="0">
                <a:solidFill>
                  <a:schemeClr val="bg1"/>
                </a:solidFill>
              </a:rPr>
              <a:t>SELETORES DE DESCENDENTE E FILHO</a:t>
            </a:r>
          </a:p>
        </p:txBody>
      </p:sp>
      <p:sp>
        <p:nvSpPr>
          <p:cNvPr id="2" name="Espaço Reservado para Rodapé 1">
            <a:extLst>
              <a:ext uri="{FF2B5EF4-FFF2-40B4-BE49-F238E27FC236}">
                <a16:creationId xmlns:a16="http://schemas.microsoft.com/office/drawing/2014/main" id="{8A97F137-58B8-40A1-9600-2FD89DE1A345}"/>
              </a:ext>
            </a:extLst>
          </p:cNvPr>
          <p:cNvSpPr>
            <a:spLocks noGrp="1"/>
          </p:cNvSpPr>
          <p:nvPr>
            <p:ph type="ftr" sz="quarter" idx="11"/>
          </p:nvPr>
        </p:nvSpPr>
        <p:spPr/>
        <p:txBody>
          <a:bodyPr/>
          <a:lstStyle/>
          <a:p>
            <a:r>
              <a:rPr lang="pt-BR"/>
              <a:t>CSS PARA JEDIS</a:t>
            </a:r>
          </a:p>
        </p:txBody>
      </p:sp>
      <p:sp>
        <p:nvSpPr>
          <p:cNvPr id="3" name="Espaço Reservado para Número de Slide 2">
            <a:extLst>
              <a:ext uri="{FF2B5EF4-FFF2-40B4-BE49-F238E27FC236}">
                <a16:creationId xmlns:a16="http://schemas.microsoft.com/office/drawing/2014/main" id="{C753F511-4F74-49D7-9DF6-4B8EFC58F3F9}"/>
              </a:ext>
            </a:extLst>
          </p:cNvPr>
          <p:cNvSpPr>
            <a:spLocks noGrp="1"/>
          </p:cNvSpPr>
          <p:nvPr>
            <p:ph type="sldNum" sz="quarter" idx="12"/>
          </p:nvPr>
        </p:nvSpPr>
        <p:spPr/>
        <p:txBody>
          <a:bodyPr/>
          <a:lstStyle/>
          <a:p>
            <a:fld id="{67EAD7C5-316A-4ACD-85D2-DFC356908911}" type="slidenum">
              <a:rPr lang="pt-BR" smtClean="0"/>
              <a:t>9</a:t>
            </a:fld>
            <a:endParaRPr lang="pt-BR"/>
          </a:p>
        </p:txBody>
      </p:sp>
      <p:sp>
        <p:nvSpPr>
          <p:cNvPr id="8" name="texto_componente">
            <a:extLst>
              <a:ext uri="{FF2B5EF4-FFF2-40B4-BE49-F238E27FC236}">
                <a16:creationId xmlns:a16="http://schemas.microsoft.com/office/drawing/2014/main" id="{4FD26FEB-9743-4683-AB36-280F8C3156D7}"/>
              </a:ext>
            </a:extLst>
          </p:cNvPr>
          <p:cNvSpPr txBox="1"/>
          <p:nvPr/>
        </p:nvSpPr>
        <p:spPr>
          <a:xfrm>
            <a:off x="561975" y="7935812"/>
            <a:ext cx="5734050" cy="1477328"/>
          </a:xfrm>
          <a:prstGeom prst="rect">
            <a:avLst/>
          </a:prstGeom>
          <a:noFill/>
        </p:spPr>
        <p:txBody>
          <a:bodyPr wrap="square" rtlCol="0">
            <a:spAutoFit/>
          </a:bodyPr>
          <a:lstStyle/>
          <a:p>
            <a:pPr algn="ctr"/>
            <a:r>
              <a:rPr lang="pt-BR" dirty="0">
                <a:solidFill>
                  <a:schemeClr val="bg1"/>
                </a:solidFill>
              </a:rPr>
              <a:t>Os seletores de descendente e filho permitem que você selecione elementos com base em sua hierarquia dentro do HTML. Eles são úteis para estilizar elementos específicos dentro de um contexto mais amplo. Confira os exemplos a seguir:</a:t>
            </a:r>
          </a:p>
        </p:txBody>
      </p:sp>
    </p:spTree>
    <p:extLst>
      <p:ext uri="{BB962C8B-B14F-4D97-AF65-F5344CB8AC3E}">
        <p14:creationId xmlns:p14="http://schemas.microsoft.com/office/powerpoint/2010/main" val="324221636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122</TotalTime>
  <Words>1229</Words>
  <Application>Microsoft Office PowerPoint</Application>
  <PresentationFormat>Papel A4 (210 x 297 mm)</PresentationFormat>
  <Paragraphs>109</Paragraphs>
  <Slides>25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Arial</vt:lpstr>
      <vt:lpstr>Calibri</vt:lpstr>
      <vt:lpstr>Calibri Light</vt:lpstr>
      <vt:lpstr>Impact</vt:lpstr>
      <vt:lpstr>Office 2013 - 2022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Lorene Dias</dc:creator>
  <cp:lastModifiedBy>Lorene Dias</cp:lastModifiedBy>
  <cp:revision>41</cp:revision>
  <dcterms:created xsi:type="dcterms:W3CDTF">2024-06-20T11:17:42Z</dcterms:created>
  <dcterms:modified xsi:type="dcterms:W3CDTF">2024-06-20T13:23:25Z</dcterms:modified>
</cp:coreProperties>
</file>