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Fresno" userId="3073fc9a519abb44" providerId="LiveId" clId="{968AF4E1-A39C-4858-98EF-65D03A77BE09}"/>
    <pc:docChg chg="modSld">
      <pc:chgData name="Lorenzo Fresno" userId="3073fc9a519abb44" providerId="LiveId" clId="{968AF4E1-A39C-4858-98EF-65D03A77BE09}" dt="2020-09-02T23:46:40.284" v="41" actId="1076"/>
      <pc:docMkLst>
        <pc:docMk/>
      </pc:docMkLst>
      <pc:sldChg chg="addSp modSp mod">
        <pc:chgData name="Lorenzo Fresno" userId="3073fc9a519abb44" providerId="LiveId" clId="{968AF4E1-A39C-4858-98EF-65D03A77BE09}" dt="2020-09-02T23:46:40.284" v="41" actId="1076"/>
        <pc:sldMkLst>
          <pc:docMk/>
          <pc:sldMk cId="377740147" sldId="256"/>
        </pc:sldMkLst>
        <pc:spChg chg="add mod">
          <ac:chgData name="Lorenzo Fresno" userId="3073fc9a519abb44" providerId="LiveId" clId="{968AF4E1-A39C-4858-98EF-65D03A77BE09}" dt="2020-09-02T23:46:40.284" v="41" actId="1076"/>
          <ac:spMkLst>
            <pc:docMk/>
            <pc:sldMk cId="377740147" sldId="256"/>
            <ac:spMk id="4" creationId="{38CFC704-DBD6-4C7E-9FF6-F5D2A131A6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59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25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93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6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64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26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5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3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4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4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98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24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FF3B-1796-46AD-9C0D-C7692AB79251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090583-407D-43EB-8C40-B14C7A3D06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00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77B2-090F-4C2C-B0AA-B973F49D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IBM CAPSTONE REPORT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60835-356B-4594-8D24-8ECFD0CFF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ANALIZING TRAFFIC SEVERITY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8CFC704-DBD6-4C7E-9FF6-F5D2A131A6AB}"/>
              </a:ext>
            </a:extLst>
          </p:cNvPr>
          <p:cNvSpPr txBox="1">
            <a:spLocks/>
          </p:cNvSpPr>
          <p:nvPr/>
        </p:nvSpPr>
        <p:spPr>
          <a:xfrm>
            <a:off x="7313612" y="391196"/>
            <a:ext cx="449046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rgbClr val="C00000"/>
                </a:solidFill>
              </a:rPr>
              <a:t>LORENZO FRESNO AYUSO</a:t>
            </a:r>
          </a:p>
        </p:txBody>
      </p:sp>
    </p:spTree>
    <p:extLst>
      <p:ext uri="{BB962C8B-B14F-4D97-AF65-F5344CB8AC3E}">
        <p14:creationId xmlns:p14="http://schemas.microsoft.com/office/powerpoint/2010/main" val="37774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6854"/>
            <a:ext cx="8915400" cy="301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Created two new variables based on time of the accident: </a:t>
            </a:r>
          </a:p>
          <a:p>
            <a:r>
              <a:rPr lang="en-US" dirty="0"/>
              <a:t>HOUR: most accidents take place during rush hour (5pm) </a:t>
            </a:r>
          </a:p>
          <a:p>
            <a:r>
              <a:rPr lang="en-US" dirty="0"/>
              <a:t>MONTHS: no relevant patterns </a:t>
            </a:r>
            <a:r>
              <a:rPr lang="en-US"/>
              <a:t>were found, </a:t>
            </a:r>
            <a:r>
              <a:rPr lang="en-US" dirty="0"/>
              <a:t>accidents equally distributed. 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73146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Numerical Features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2BD658-2363-40B8-9B1E-1E1CB5C4D7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890384"/>
            <a:ext cx="3793173" cy="24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39410C-89EF-4E3E-90FB-95EC7FAA21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85" y="3890384"/>
            <a:ext cx="4132119" cy="249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62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6854"/>
            <a:ext cx="3506788" cy="3015186"/>
          </a:xfrm>
        </p:spPr>
        <p:txBody>
          <a:bodyPr>
            <a:normAutofit/>
          </a:bodyPr>
          <a:lstStyle/>
          <a:p>
            <a:r>
              <a:rPr lang="en-US" dirty="0"/>
              <a:t>Severe accidents (blue) are more likely to happen in an intersection than just property damage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73146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Categorical Features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F80D6D-73EF-4B87-9D8A-6B0348D729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4172989"/>
            <a:ext cx="4110846" cy="1933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3C940A-7736-43F5-A277-2C9EF64FA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4607" y="2236854"/>
            <a:ext cx="4297204" cy="38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1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6854"/>
            <a:ext cx="3506788" cy="3015186"/>
          </a:xfrm>
        </p:spPr>
        <p:txBody>
          <a:bodyPr>
            <a:normAutofit/>
          </a:bodyPr>
          <a:lstStyle/>
          <a:p>
            <a:r>
              <a:rPr lang="en-US" dirty="0"/>
              <a:t>Most severe accidents take place </a:t>
            </a:r>
            <a:r>
              <a:rPr lang="en-US"/>
              <a:t>in angles, </a:t>
            </a:r>
            <a:r>
              <a:rPr lang="en-US" dirty="0"/>
              <a:t>in pedestrian areas and rear ended. 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73146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Categorical Features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F33BEB-D3F1-49D1-932F-C7EE584828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96"/>
          <a:stretch/>
        </p:blipFill>
        <p:spPr>
          <a:xfrm>
            <a:off x="6774641" y="1905001"/>
            <a:ext cx="4480792" cy="47525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F1E80A-A1FA-4B1E-9D24-DD52A5B68E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0"/>
          <a:stretch/>
        </p:blipFill>
        <p:spPr>
          <a:xfrm>
            <a:off x="3172473" y="3642360"/>
            <a:ext cx="3506788" cy="30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08"/>
          </a:xfrm>
        </p:spPr>
        <p:txBody>
          <a:bodyPr/>
          <a:lstStyle/>
          <a:p>
            <a:r>
              <a:rPr lang="es-ES" dirty="0"/>
              <a:t>MODEL CREATION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705275"/>
            <a:ext cx="4107132" cy="477865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 err="1"/>
              <a:t>Chose</a:t>
            </a:r>
            <a:r>
              <a:rPr lang="es-ES" dirty="0"/>
              <a:t> variables </a:t>
            </a:r>
            <a:r>
              <a:rPr lang="es-ES" dirty="0">
                <a:sym typeface="Wingdings" panose="05000000000000000000" pitchFamily="2" charset="2"/>
              </a:rPr>
              <a:t> </a:t>
            </a:r>
          </a:p>
          <a:p>
            <a:pPr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Undersampling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achieve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balanced</a:t>
            </a:r>
            <a:r>
              <a:rPr lang="es-ES" dirty="0">
                <a:sym typeface="Wingdings" panose="05000000000000000000" pitchFamily="2" charset="2"/>
              </a:rPr>
              <a:t> data</a:t>
            </a:r>
          </a:p>
          <a:p>
            <a:pPr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One-hot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encoding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for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categorical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features</a:t>
            </a:r>
            <a:endParaRPr lang="es-E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ym typeface="Wingdings" panose="05000000000000000000" pitchFamily="2" charset="2"/>
              </a:rPr>
              <a:t>Divide </a:t>
            </a:r>
            <a:r>
              <a:rPr lang="es-ES" dirty="0" err="1">
                <a:sym typeface="Wingdings" panose="05000000000000000000" pitchFamily="2" charset="2"/>
              </a:rPr>
              <a:t>train</a:t>
            </a:r>
            <a:r>
              <a:rPr lang="es-ES" dirty="0">
                <a:sym typeface="Wingdings" panose="05000000000000000000" pitchFamily="2" charset="2"/>
              </a:rPr>
              <a:t> and test </a:t>
            </a:r>
            <a:r>
              <a:rPr lang="es-ES" dirty="0" err="1">
                <a:sym typeface="Wingdings" panose="05000000000000000000" pitchFamily="2" charset="2"/>
              </a:rPr>
              <a:t>datasets</a:t>
            </a:r>
            <a:r>
              <a:rPr lang="es-ES" dirty="0">
                <a:sym typeface="Wingdings" panose="05000000000000000000" pitchFamily="2" charset="2"/>
              </a:rPr>
              <a:t> (20% test)</a:t>
            </a:r>
          </a:p>
          <a:p>
            <a:pPr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Create</a:t>
            </a:r>
            <a:r>
              <a:rPr lang="es-ES" dirty="0">
                <a:sym typeface="Wingdings" panose="05000000000000000000" pitchFamily="2" charset="2"/>
              </a:rPr>
              <a:t> 4 </a:t>
            </a:r>
            <a:r>
              <a:rPr lang="es-ES" dirty="0" err="1">
                <a:sym typeface="Wingdings" panose="05000000000000000000" pitchFamily="2" charset="2"/>
              </a:rPr>
              <a:t>Models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KNN, Decision Tree, Logistic Regression and SVM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Note: </a:t>
            </a:r>
            <a:r>
              <a:rPr lang="es-ES" dirty="0" err="1">
                <a:sym typeface="Wingdings" panose="05000000000000000000" pitchFamily="2" charset="2"/>
              </a:rPr>
              <a:t>for</a:t>
            </a:r>
            <a:r>
              <a:rPr lang="es-ES" dirty="0">
                <a:sym typeface="Wingdings" panose="05000000000000000000" pitchFamily="2" charset="2"/>
              </a:rPr>
              <a:t> KNN </a:t>
            </a:r>
            <a:r>
              <a:rPr lang="es-ES" dirty="0" err="1">
                <a:sym typeface="Wingdings" panose="05000000000000000000" pitchFamily="2" charset="2"/>
              </a:rPr>
              <a:t>chose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suitable</a:t>
            </a:r>
            <a:r>
              <a:rPr lang="es-ES" dirty="0">
                <a:sym typeface="Wingdings" panose="05000000000000000000" pitchFamily="2" charset="2"/>
              </a:rPr>
              <a:t> K </a:t>
            </a:r>
            <a:r>
              <a:rPr lang="es-ES" dirty="0" err="1">
                <a:sym typeface="Wingdings" panose="05000000000000000000" pitchFamily="2" charset="2"/>
              </a:rPr>
              <a:t>based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on</a:t>
            </a:r>
            <a:r>
              <a:rPr lang="es-ES" dirty="0">
                <a:sym typeface="Wingdings" panose="05000000000000000000" pitchFamily="2" charset="2"/>
              </a:rPr>
              <a:t> máximum </a:t>
            </a:r>
            <a:r>
              <a:rPr lang="es-ES" dirty="0" err="1">
                <a:sym typeface="Wingdings" panose="05000000000000000000" pitchFamily="2" charset="2"/>
              </a:rPr>
              <a:t>accuracy</a:t>
            </a:r>
            <a:r>
              <a:rPr lang="es-ES" dirty="0">
                <a:sym typeface="Wingdings" panose="05000000000000000000" pitchFamily="2" charset="2"/>
              </a:rPr>
              <a:t>.  (k = 17)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25D886-55AD-4523-BA02-F762C452F4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28" y="4438996"/>
            <a:ext cx="4432184" cy="21984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7D921F1-E715-41A1-B69F-139BBEBCE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38214"/>
              </p:ext>
            </p:extLst>
          </p:nvPr>
        </p:nvGraphicFramePr>
        <p:xfrm>
          <a:off x="8235787" y="1514558"/>
          <a:ext cx="272657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74">
                  <a:extLst>
                    <a:ext uri="{9D8B030D-6E8A-4147-A177-3AD203B41FA5}">
                      <a16:colId xmlns:a16="http://schemas.microsoft.com/office/drawing/2014/main" val="143904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Selected</a:t>
                      </a:r>
                      <a:r>
                        <a:rPr lang="es-ES" sz="1400" dirty="0"/>
                        <a:t>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PERSONCOUNT PEDCOUNT 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UNDERINFL HITPARKEDCAR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ADDRTYPE JUNCTIONTYPE COLLISIONTYPE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3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64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08"/>
          </a:xfrm>
        </p:spPr>
        <p:txBody>
          <a:bodyPr/>
          <a:lstStyle/>
          <a:p>
            <a:r>
              <a:rPr lang="es-ES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05275"/>
            <a:ext cx="9460529" cy="4778651"/>
          </a:xfrm>
        </p:spPr>
        <p:txBody>
          <a:bodyPr>
            <a:normAutofit/>
          </a:bodyPr>
          <a:lstStyle/>
          <a:p>
            <a:r>
              <a:rPr lang="es-ES" dirty="0"/>
              <a:t>Similar </a:t>
            </a:r>
            <a:r>
              <a:rPr lang="es-ES" dirty="0" err="1"/>
              <a:t>evaluation</a:t>
            </a:r>
            <a:r>
              <a:rPr lang="es-ES" dirty="0"/>
              <a:t> </a:t>
            </a:r>
            <a:r>
              <a:rPr lang="es-ES" dirty="0" err="1"/>
              <a:t>metrics</a:t>
            </a:r>
            <a:r>
              <a:rPr lang="es-ES" dirty="0"/>
              <a:t> (</a:t>
            </a:r>
            <a:r>
              <a:rPr lang="es-ES" dirty="0" err="1"/>
              <a:t>aprox</a:t>
            </a:r>
            <a:r>
              <a:rPr lang="es-ES" dirty="0"/>
              <a:t> 70%)</a:t>
            </a:r>
          </a:p>
          <a:p>
            <a:r>
              <a:rPr lang="es-ES" dirty="0" err="1">
                <a:sym typeface="Wingdings" panose="05000000000000000000" pitchFamily="2" charset="2"/>
              </a:rPr>
              <a:t>Best</a:t>
            </a:r>
            <a:r>
              <a:rPr lang="es-ES" dirty="0">
                <a:sym typeface="Wingdings" panose="05000000000000000000" pitchFamily="2" charset="2"/>
              </a:rPr>
              <a:t> performance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SVM </a:t>
            </a:r>
            <a:r>
              <a:rPr lang="es-ES" dirty="0" err="1">
                <a:sym typeface="Wingdings" panose="05000000000000000000" pitchFamily="2" charset="2"/>
              </a:rPr>
              <a:t>but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also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longer</a:t>
            </a:r>
            <a:r>
              <a:rPr lang="es-ES" dirty="0">
                <a:sym typeface="Wingdings" panose="05000000000000000000" pitchFamily="2" charset="2"/>
              </a:rPr>
              <a:t> running times. </a:t>
            </a: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92C1A92-6F9C-48AF-A538-41F04D4CD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83202"/>
              </p:ext>
            </p:extLst>
          </p:nvPr>
        </p:nvGraphicFramePr>
        <p:xfrm>
          <a:off x="3125585" y="3690851"/>
          <a:ext cx="6934057" cy="2248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753">
                  <a:extLst>
                    <a:ext uri="{9D8B030D-6E8A-4147-A177-3AD203B41FA5}">
                      <a16:colId xmlns:a16="http://schemas.microsoft.com/office/drawing/2014/main" val="791527557"/>
                    </a:ext>
                  </a:extLst>
                </a:gridCol>
                <a:gridCol w="1463711">
                  <a:extLst>
                    <a:ext uri="{9D8B030D-6E8A-4147-A177-3AD203B41FA5}">
                      <a16:colId xmlns:a16="http://schemas.microsoft.com/office/drawing/2014/main" val="1483758095"/>
                    </a:ext>
                  </a:extLst>
                </a:gridCol>
                <a:gridCol w="1409016">
                  <a:extLst>
                    <a:ext uri="{9D8B030D-6E8A-4147-A177-3AD203B41FA5}">
                      <a16:colId xmlns:a16="http://schemas.microsoft.com/office/drawing/2014/main" val="3560020379"/>
                    </a:ext>
                  </a:extLst>
                </a:gridCol>
                <a:gridCol w="1361668">
                  <a:extLst>
                    <a:ext uri="{9D8B030D-6E8A-4147-A177-3AD203B41FA5}">
                      <a16:colId xmlns:a16="http://schemas.microsoft.com/office/drawing/2014/main" val="1167167276"/>
                    </a:ext>
                  </a:extLst>
                </a:gridCol>
                <a:gridCol w="1213909">
                  <a:extLst>
                    <a:ext uri="{9D8B030D-6E8A-4147-A177-3AD203B41FA5}">
                      <a16:colId xmlns:a16="http://schemas.microsoft.com/office/drawing/2014/main" val="3184956214"/>
                    </a:ext>
                  </a:extLst>
                </a:gridCol>
              </a:tblGrid>
              <a:tr h="6814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Algorithm 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 Score 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Jaccard 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 Score 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 Loss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106832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7902576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Decision Tree 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0.66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0.64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4749385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SVM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073025"/>
                  </a:ext>
                </a:extLst>
              </a:tr>
              <a:tr h="331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LR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0.55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30764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28FDA68-BEDE-45A8-905E-E78FF5D50944}"/>
              </a:ext>
            </a:extLst>
          </p:cNvPr>
          <p:cNvSpPr txBox="1"/>
          <p:nvPr/>
        </p:nvSpPr>
        <p:spPr>
          <a:xfrm>
            <a:off x="10064444" y="5285074"/>
            <a:ext cx="527858" cy="367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ym typeface="Wingdings" panose="05000000000000000000" pitchFamily="2" charset="2"/>
              </a:rPr>
              <a:t>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520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08"/>
          </a:xfrm>
        </p:spPr>
        <p:txBody>
          <a:bodyPr/>
          <a:lstStyle/>
          <a:p>
            <a:r>
              <a:rPr lang="es-ES" dirty="0"/>
              <a:t>DISCUSSION &amp; 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0326"/>
            <a:ext cx="9460529" cy="298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algorith</a:t>
            </a:r>
            <a:r>
              <a:rPr lang="es-ES" dirty="0">
                <a:sym typeface="Wingdings" panose="05000000000000000000" pitchFamily="2" charset="2"/>
              </a:rPr>
              <a:t> uses data </a:t>
            </a:r>
            <a:r>
              <a:rPr lang="es-ES" dirty="0" err="1">
                <a:sym typeface="Wingdings" panose="05000000000000000000" pitchFamily="2" charset="2"/>
              </a:rPr>
              <a:t>related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: </a:t>
            </a:r>
          </a:p>
          <a:p>
            <a:r>
              <a:rPr lang="en-US" dirty="0">
                <a:sym typeface="Wingdings" panose="05000000000000000000" pitchFamily="2" charset="2"/>
              </a:rPr>
              <a:t>#People in the vehicle</a:t>
            </a:r>
          </a:p>
          <a:p>
            <a:r>
              <a:rPr lang="en-US" dirty="0">
                <a:sym typeface="Wingdings" panose="05000000000000000000" pitchFamily="2" charset="2"/>
              </a:rPr>
              <a:t>Location </a:t>
            </a:r>
          </a:p>
          <a:p>
            <a:r>
              <a:rPr lang="en-US" dirty="0">
                <a:sym typeface="Wingdings" panose="05000000000000000000" pitchFamily="2" charset="2"/>
              </a:rPr>
              <a:t>Type of intersection</a:t>
            </a:r>
          </a:p>
          <a:p>
            <a:r>
              <a:rPr lang="en-US" dirty="0">
                <a:sym typeface="Wingdings" panose="05000000000000000000" pitchFamily="2" charset="2"/>
              </a:rPr>
              <a:t>Accident type</a:t>
            </a:r>
          </a:p>
          <a:p>
            <a:r>
              <a:rPr lang="en-US" dirty="0">
                <a:sym typeface="Wingdings" panose="05000000000000000000" pitchFamily="2" charset="2"/>
              </a:rPr>
              <a:t>Time of the accident </a:t>
            </a:r>
          </a:p>
          <a:p>
            <a:r>
              <a:rPr lang="en-US" dirty="0">
                <a:sym typeface="Wingdings" panose="05000000000000000000" pitchFamily="2" charset="2"/>
              </a:rPr>
              <a:t>Driver factors: speeding and alcohol intake. 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5A0C3E0-16DF-4C81-BB68-5FC15F28AFC6}"/>
              </a:ext>
            </a:extLst>
          </p:cNvPr>
          <p:cNvSpPr/>
          <p:nvPr/>
        </p:nvSpPr>
        <p:spPr>
          <a:xfrm>
            <a:off x="9443258" y="1645919"/>
            <a:ext cx="1579419" cy="151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 70</a:t>
            </a:r>
            <a:r>
              <a:rPr lang="es-ES" dirty="0"/>
              <a:t> 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CC7E76-D5EF-4425-B874-63E6CB450806}"/>
              </a:ext>
            </a:extLst>
          </p:cNvPr>
          <p:cNvSpPr txBox="1"/>
          <p:nvPr/>
        </p:nvSpPr>
        <p:spPr>
          <a:xfrm>
            <a:off x="8376460" y="3164850"/>
            <a:ext cx="381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ym typeface="Wingdings" panose="05000000000000000000" pitchFamily="2" charset="2"/>
              </a:rPr>
              <a:t>Average accuracy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481D9E-CEFA-4B12-9B75-1F6ACCC82C78}"/>
              </a:ext>
            </a:extLst>
          </p:cNvPr>
          <p:cNvSpPr txBox="1"/>
          <p:nvPr/>
        </p:nvSpPr>
        <p:spPr>
          <a:xfrm>
            <a:off x="2592925" y="4549676"/>
            <a:ext cx="8911687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b="1" u="sng" dirty="0">
                <a:sym typeface="Wingdings" panose="05000000000000000000" pitchFamily="2" charset="2"/>
              </a:rPr>
              <a:t>Next </a:t>
            </a:r>
            <a:r>
              <a:rPr lang="es-ES" b="1" u="sng" dirty="0" err="1">
                <a:sym typeface="Wingdings" panose="05000000000000000000" pitchFamily="2" charset="2"/>
              </a:rPr>
              <a:t>steps</a:t>
            </a:r>
            <a:endParaRPr lang="es-ES" b="1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anose="05000000000000000000" pitchFamily="2" charset="2"/>
              </a:rPr>
              <a:t>Vehicle conditions: brand, type, age, etc. </a:t>
            </a:r>
          </a:p>
          <a:p>
            <a:endParaRPr lang="en-US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anose="05000000000000000000" pitchFamily="2" charset="2"/>
              </a:rPr>
              <a:t>Driver conditions: age, health, previous driving history, time since license obtained. </a:t>
            </a:r>
          </a:p>
          <a:p>
            <a:endParaRPr lang="en-US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ym typeface="Wingdings" panose="05000000000000000000" pitchFamily="2" charset="2"/>
              </a:rPr>
              <a:t>Insurance type</a:t>
            </a:r>
          </a:p>
          <a:p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25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71D5B-D7AB-429E-8FF3-83B242EE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DA7EB-CDE1-4A6C-98E2-24D9BFC0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Introduction</a:t>
            </a:r>
            <a:r>
              <a:rPr lang="es-ES" dirty="0"/>
              <a:t> </a:t>
            </a:r>
          </a:p>
          <a:p>
            <a:pPr>
              <a:lnSpc>
                <a:spcPct val="150000"/>
              </a:lnSpc>
            </a:pPr>
            <a:r>
              <a:rPr lang="es-ES" dirty="0"/>
              <a:t>Data </a:t>
            </a:r>
            <a:r>
              <a:rPr lang="es-ES" dirty="0" err="1"/>
              <a:t>Description</a:t>
            </a:r>
            <a:r>
              <a:rPr lang="es-ES" dirty="0"/>
              <a:t> and </a:t>
            </a:r>
            <a:r>
              <a:rPr lang="es-ES" dirty="0" err="1"/>
              <a:t>Cleaning</a:t>
            </a:r>
            <a:r>
              <a:rPr lang="es-ES" dirty="0"/>
              <a:t> 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Results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Discussion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Conclusions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731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INTRODUCTION – WHY ACCIDENTS?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9231486" cy="2602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Traffic accidents are a significant source of deaths, injuries, property damage, and a major concern for public health and traffic safety. Every year in the US</a:t>
            </a:r>
            <a:r>
              <a:rPr lang="en-US" sz="1400" dirty="0"/>
              <a:t>(1)</a:t>
            </a:r>
            <a:r>
              <a:rPr lang="en-US" dirty="0"/>
              <a:t>: </a:t>
            </a:r>
          </a:p>
          <a:p>
            <a:r>
              <a:rPr lang="en-US" dirty="0"/>
              <a:t>4.4 million injured</a:t>
            </a:r>
          </a:p>
          <a:p>
            <a:r>
              <a:rPr lang="en-US" dirty="0"/>
              <a:t>38,000 dead</a:t>
            </a:r>
          </a:p>
          <a:p>
            <a:r>
              <a:rPr lang="en-US" dirty="0"/>
              <a:t>$871bn = total cost of accidents </a:t>
            </a:r>
          </a:p>
          <a:p>
            <a:r>
              <a:rPr lang="en-US" dirty="0"/>
              <a:t>$380bn = total health costs 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2EA130-F361-47F4-ACCE-1B46C74514C9}"/>
              </a:ext>
            </a:extLst>
          </p:cNvPr>
          <p:cNvSpPr txBox="1"/>
          <p:nvPr/>
        </p:nvSpPr>
        <p:spPr>
          <a:xfrm>
            <a:off x="2315103" y="6123562"/>
            <a:ext cx="262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Insurance companies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AA9CB0-BF04-4627-BE23-D388E51DB325}"/>
              </a:ext>
            </a:extLst>
          </p:cNvPr>
          <p:cNvSpPr txBox="1"/>
          <p:nvPr/>
        </p:nvSpPr>
        <p:spPr>
          <a:xfrm>
            <a:off x="4972995" y="6123562"/>
            <a:ext cx="262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Administrations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6858B2-C3E3-435B-9817-94DB1C8AF8FA}"/>
              </a:ext>
            </a:extLst>
          </p:cNvPr>
          <p:cNvSpPr txBox="1"/>
          <p:nvPr/>
        </p:nvSpPr>
        <p:spPr>
          <a:xfrm>
            <a:off x="9569335" y="6123562"/>
            <a:ext cx="262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Drivers 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B37901-DE50-4B6F-9786-E6F84C367782}"/>
              </a:ext>
            </a:extLst>
          </p:cNvPr>
          <p:cNvSpPr txBox="1"/>
          <p:nvPr/>
        </p:nvSpPr>
        <p:spPr>
          <a:xfrm>
            <a:off x="7701952" y="6123562"/>
            <a:ext cx="227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Health institutions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027E87-ACBD-4C52-A955-A6C74221349F}"/>
              </a:ext>
            </a:extLst>
          </p:cNvPr>
          <p:cNvSpPr txBox="1"/>
          <p:nvPr/>
        </p:nvSpPr>
        <p:spPr>
          <a:xfrm>
            <a:off x="9123859" y="6627168"/>
            <a:ext cx="3513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(1) </a:t>
            </a:r>
            <a:r>
              <a:rPr lang="en-US" sz="800" dirty="0">
                <a:effectLst/>
                <a:ea typeface="Calibri" panose="020F0502020204030204" pitchFamily="34" charset="0"/>
              </a:rPr>
              <a:t>Association for Safe International Road Travel </a:t>
            </a:r>
            <a:endParaRPr lang="es-ES" sz="800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A281B23-2C03-4F8E-B870-A997B8DC164B}"/>
              </a:ext>
            </a:extLst>
          </p:cNvPr>
          <p:cNvSpPr txBox="1">
            <a:spLocks/>
          </p:cNvSpPr>
          <p:nvPr/>
        </p:nvSpPr>
        <p:spPr>
          <a:xfrm>
            <a:off x="2589212" y="3945147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Interested agents – target audience</a:t>
            </a:r>
          </a:p>
          <a:p>
            <a:endParaRPr lang="es-ES" dirty="0"/>
          </a:p>
        </p:txBody>
      </p:sp>
      <p:pic>
        <p:nvPicPr>
          <p:cNvPr id="3074" name="Picture 2" descr="Family Insurance Icon Flat Design Royalty Free Vector Image">
            <a:extLst>
              <a:ext uri="{FF2B5EF4-FFF2-40B4-BE49-F238E27FC236}">
                <a16:creationId xmlns:a16="http://schemas.microsoft.com/office/drawing/2014/main" id="{25EAC112-670C-467D-A824-8EFB33146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4"/>
          <a:stretch/>
        </p:blipFill>
        <p:spPr bwMode="auto">
          <a:xfrm>
            <a:off x="2878910" y="4575301"/>
            <a:ext cx="1484803" cy="148501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vernment Icon Royalty Free Vector Image - VectorStock">
            <a:extLst>
              <a:ext uri="{FF2B5EF4-FFF2-40B4-BE49-F238E27FC236}">
                <a16:creationId xmlns:a16="http://schemas.microsoft.com/office/drawing/2014/main" id="{2C16489E-D196-4338-9774-5B5EA5711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 t="19233" r="20858" b="26928"/>
          <a:stretch/>
        </p:blipFill>
        <p:spPr bwMode="auto">
          <a:xfrm>
            <a:off x="5541925" y="4591686"/>
            <a:ext cx="1484803" cy="147209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alth Icon of Line style - Available in SVG, PNG, EPS, AI &amp; Icon fonts">
            <a:extLst>
              <a:ext uri="{FF2B5EF4-FFF2-40B4-BE49-F238E27FC236}">
                <a16:creationId xmlns:a16="http://schemas.microsoft.com/office/drawing/2014/main" id="{F0929B48-6089-4473-B330-FFB9B487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21" y="4562380"/>
            <a:ext cx="1485019" cy="14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at car icon Royalty Free Vector Image - VectorStock">
            <a:extLst>
              <a:ext uri="{FF2B5EF4-FFF2-40B4-BE49-F238E27FC236}">
                <a16:creationId xmlns:a16="http://schemas.microsoft.com/office/drawing/2014/main" id="{9FBD8A74-F3D2-4723-AB41-1CB0091C3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9101" r="9593" b="16848"/>
          <a:stretch/>
        </p:blipFill>
        <p:spPr bwMode="auto">
          <a:xfrm>
            <a:off x="10300927" y="4570041"/>
            <a:ext cx="1486873" cy="14746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DESCRIPTION AND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119607"/>
            <a:ext cx="8915400" cy="2350167"/>
          </a:xfrm>
        </p:spPr>
        <p:txBody>
          <a:bodyPr/>
          <a:lstStyle/>
          <a:p>
            <a:r>
              <a:rPr lang="en-US" dirty="0"/>
              <a:t>Database name: Collisions</a:t>
            </a:r>
          </a:p>
          <a:p>
            <a:r>
              <a:rPr lang="en-US" dirty="0"/>
              <a:t>Data provider: IBM Coursera </a:t>
            </a:r>
          </a:p>
          <a:p>
            <a:r>
              <a:rPr lang="en-US" dirty="0"/>
              <a:t>Publisher: SDOT Traffic Management Division</a:t>
            </a:r>
          </a:p>
          <a:p>
            <a:r>
              <a:rPr lang="es-ES"/>
              <a:t>194,673 </a:t>
            </a:r>
            <a:r>
              <a:rPr lang="es-ES" dirty="0"/>
              <a:t>simples x 37 </a:t>
            </a:r>
            <a:r>
              <a:rPr lang="es-ES" dirty="0" err="1"/>
              <a:t>attributes</a:t>
            </a:r>
            <a:endParaRPr lang="es-ES" dirty="0"/>
          </a:p>
          <a:p>
            <a:r>
              <a:rPr lang="es-ES" dirty="0"/>
              <a:t>Time </a:t>
            </a:r>
            <a:r>
              <a:rPr lang="es-ES" dirty="0" err="1"/>
              <a:t>scope</a:t>
            </a:r>
            <a:r>
              <a:rPr lang="es-ES" dirty="0"/>
              <a:t>: 2004 - 2019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2455899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General Information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64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DESCRIPTION AND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62" y="2180449"/>
            <a:ext cx="2970416" cy="2866325"/>
          </a:xfrm>
        </p:spPr>
        <p:txBody>
          <a:bodyPr>
            <a:normAutofit/>
          </a:bodyPr>
          <a:lstStyle/>
          <a:p>
            <a:r>
              <a:rPr lang="en-US" sz="1600" dirty="0"/>
              <a:t>Many of the attributes were redundant or couldn’t be included in the model as they were consequences of </a:t>
            </a:r>
            <a:r>
              <a:rPr lang="en-US" sz="1600"/>
              <a:t>the accident, </a:t>
            </a:r>
            <a:r>
              <a:rPr lang="en-US" sz="1600" dirty="0"/>
              <a:t>rather than a possible driver</a:t>
            </a:r>
          </a:p>
          <a:p>
            <a:r>
              <a:rPr lang="en-US" sz="1600" dirty="0"/>
              <a:t>See Annex 1 for feature descriptors.</a:t>
            </a:r>
            <a:endParaRPr lang="es-ES" sz="1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16741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Feature Selection</a:t>
            </a:r>
          </a:p>
          <a:p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98F7D86-2F5B-4311-96A2-920B2E87E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46218"/>
              </p:ext>
            </p:extLst>
          </p:nvPr>
        </p:nvGraphicFramePr>
        <p:xfrm>
          <a:off x="5802283" y="1566956"/>
          <a:ext cx="5370024" cy="4666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561">
                  <a:extLst>
                    <a:ext uri="{9D8B030D-6E8A-4147-A177-3AD203B41FA5}">
                      <a16:colId xmlns:a16="http://schemas.microsoft.com/office/drawing/2014/main" val="105375523"/>
                    </a:ext>
                  </a:extLst>
                </a:gridCol>
                <a:gridCol w="2331316">
                  <a:extLst>
                    <a:ext uri="{9D8B030D-6E8A-4147-A177-3AD203B41FA5}">
                      <a16:colId xmlns:a16="http://schemas.microsoft.com/office/drawing/2014/main" val="366404804"/>
                    </a:ext>
                  </a:extLst>
                </a:gridCol>
                <a:gridCol w="2186147">
                  <a:extLst>
                    <a:ext uri="{9D8B030D-6E8A-4147-A177-3AD203B41FA5}">
                      <a16:colId xmlns:a16="http://schemas.microsoft.com/office/drawing/2014/main" val="3166123181"/>
                    </a:ext>
                  </a:extLst>
                </a:gridCol>
              </a:tblGrid>
              <a:tr h="532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Reason for dropping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Redundant index referring to another Feature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Consequence of </a:t>
                      </a:r>
                      <a:r>
                        <a:rPr lang="en-US" sz="1200">
                          <a:effectLst/>
                        </a:rPr>
                        <a:t>the incident, </a:t>
                      </a:r>
                      <a:r>
                        <a:rPr lang="en-US" sz="1200" dirty="0">
                          <a:effectLst/>
                        </a:rPr>
                        <a:t>cannot be input to predict severity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extLst>
                  <a:ext uri="{0D108BD9-81ED-4DB2-BD59-A6C34878D82A}">
                    <a16:rowId xmlns:a16="http://schemas.microsoft.com/office/drawing/2014/main" val="3265820495"/>
                  </a:ext>
                </a:extLst>
              </a:tr>
              <a:tr h="1875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Dropped Features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COLDETKEY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INTKEY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SDOT_COLCODE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SDOTCOLNUM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ST_COLCODE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SEGLANEKEY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CROSSWALKKEY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EXCEPTRSNCODE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EXCEPTRSNDESC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INJURIES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FATALITIES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extLst>
                  <a:ext uri="{0D108BD9-81ED-4DB2-BD59-A6C34878D82A}">
                    <a16:rowId xmlns:a16="http://schemas.microsoft.com/office/drawing/2014/main" val="1657575736"/>
                  </a:ext>
                </a:extLst>
              </a:tr>
              <a:tr h="2064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Kept Features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OBJECTID	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ADDRTYPE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SEVERITY	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SEVERITYDESC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COLLISIONTYPE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PERSONCOUNT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PEDCOUNT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PEDCYLCOUNT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VEHCOUNT	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INCDATE	</a:t>
                      </a:r>
                      <a:endParaRPr lang="es-E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UNDERINFL	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WEATHER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ROADCOND	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LIGHTCOND	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SPEEDING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HITPARKEDCAR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INCDTTM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JUNCTIONTYPE	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SDOT_COLDESC	</a:t>
                      </a:r>
                      <a:endParaRPr lang="es-E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INATTENTIONIND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90" marR="59590" marT="0" marB="0"/>
                </a:tc>
                <a:extLst>
                  <a:ext uri="{0D108BD9-81ED-4DB2-BD59-A6C34878D82A}">
                    <a16:rowId xmlns:a16="http://schemas.microsoft.com/office/drawing/2014/main" val="120436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8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DESCRIPTION AND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03476"/>
            <a:ext cx="8915400" cy="3015186"/>
          </a:xfrm>
        </p:spPr>
        <p:txBody>
          <a:bodyPr>
            <a:normAutofit/>
          </a:bodyPr>
          <a:lstStyle/>
          <a:p>
            <a:r>
              <a:rPr lang="en-US" b="1" dirty="0" err="1"/>
              <a:t>NaN</a:t>
            </a:r>
            <a:r>
              <a:rPr lang="en-US" dirty="0"/>
              <a:t>: Deleted all </a:t>
            </a:r>
            <a:r>
              <a:rPr lang="en-US" err="1"/>
              <a:t>NaN</a:t>
            </a:r>
            <a:r>
              <a:rPr lang="en-US"/>
              <a:t> rows, </a:t>
            </a:r>
            <a:r>
              <a:rPr lang="en-US" dirty="0"/>
              <a:t>since dataset </a:t>
            </a:r>
            <a:r>
              <a:rPr lang="en-US"/>
              <a:t>was large, </a:t>
            </a:r>
            <a:r>
              <a:rPr lang="en-US" dirty="0"/>
              <a:t>and it was considered preferable to keep quality data. </a:t>
            </a:r>
          </a:p>
          <a:p>
            <a:r>
              <a:rPr lang="en-US" b="1" dirty="0"/>
              <a:t>Binarization</a:t>
            </a:r>
            <a:r>
              <a:rPr lang="en-US" dirty="0"/>
              <a:t>: Transformed Yes/No cells into </a:t>
            </a:r>
            <a:r>
              <a:rPr lang="en-US"/>
              <a:t>binary numbers, </a:t>
            </a:r>
            <a:r>
              <a:rPr lang="en-US" dirty="0"/>
              <a:t>as well as severity. </a:t>
            </a:r>
          </a:p>
          <a:p>
            <a:r>
              <a:rPr lang="en-US" dirty="0"/>
              <a:t> </a:t>
            </a:r>
            <a:r>
              <a:rPr lang="en-US" b="1" dirty="0"/>
              <a:t>Pearson correlation</a:t>
            </a:r>
            <a:r>
              <a:rPr lang="en-US" dirty="0"/>
              <a:t>: after previous </a:t>
            </a:r>
            <a:r>
              <a:rPr lang="en-US"/>
              <a:t>Feature selection, </a:t>
            </a:r>
            <a:r>
              <a:rPr lang="en-US" dirty="0"/>
              <a:t>no other features had a large enough index to prove relevant redundancies. </a:t>
            </a:r>
          </a:p>
          <a:p>
            <a:r>
              <a:rPr lang="es-ES" b="1" dirty="0"/>
              <a:t>Target variable</a:t>
            </a:r>
            <a:r>
              <a:rPr lang="es-ES" dirty="0"/>
              <a:t>: SEVERITY</a:t>
            </a:r>
          </a:p>
          <a:p>
            <a:r>
              <a:rPr lang="es-ES" b="1" dirty="0" err="1"/>
              <a:t>Remaining</a:t>
            </a:r>
            <a:r>
              <a:rPr lang="es-ES" b="1" dirty="0"/>
              <a:t> </a:t>
            </a:r>
            <a:r>
              <a:rPr lang="es-ES" b="1" dirty="0" err="1"/>
              <a:t>features</a:t>
            </a:r>
            <a:r>
              <a:rPr lang="es-ES" dirty="0"/>
              <a:t>: 20 (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numerical</a:t>
            </a:r>
            <a:r>
              <a:rPr lang="es-ES" dirty="0"/>
              <a:t> and </a:t>
            </a:r>
            <a:r>
              <a:rPr lang="es-ES" dirty="0" err="1"/>
              <a:t>categorical</a:t>
            </a:r>
            <a:r>
              <a:rPr lang="es-ES" dirty="0"/>
              <a:t>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905000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Data Cleaning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4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81435"/>
            <a:ext cx="8915400" cy="3015186"/>
          </a:xfrm>
        </p:spPr>
        <p:txBody>
          <a:bodyPr>
            <a:normAutofit/>
          </a:bodyPr>
          <a:lstStyle/>
          <a:p>
            <a:r>
              <a:rPr lang="es-ES" b="1" dirty="0"/>
              <a:t>No </a:t>
            </a:r>
            <a:r>
              <a:rPr lang="es-ES" b="1" dirty="0" err="1"/>
              <a:t>relevant</a:t>
            </a:r>
            <a:r>
              <a:rPr lang="es-ES" b="1" dirty="0"/>
              <a:t> </a:t>
            </a:r>
            <a:r>
              <a:rPr lang="es-ES" b="1" dirty="0" err="1"/>
              <a:t>correlations</a:t>
            </a:r>
            <a:r>
              <a:rPr lang="es-ES" b="1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variables</a:t>
            </a:r>
          </a:p>
          <a:p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b="1" dirty="0"/>
              <a:t>p &lt; 0.3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73146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Numerical Features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73E738-8441-4779-81E6-CFDDF439FC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6" y="3218704"/>
            <a:ext cx="8911686" cy="30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6854"/>
            <a:ext cx="8915400" cy="3015186"/>
          </a:xfrm>
        </p:spPr>
        <p:txBody>
          <a:bodyPr>
            <a:normAutofit/>
          </a:bodyPr>
          <a:lstStyle/>
          <a:p>
            <a:r>
              <a:rPr lang="es-ES" dirty="0"/>
              <a:t>Positive </a:t>
            </a:r>
            <a:r>
              <a:rPr lang="es-ES" dirty="0" err="1"/>
              <a:t>correlatio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VEHCOUNT and PERSONCOUNT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73146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Numerical Features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D866DC-6D08-45E5-B7AF-92263A6CEB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63" y="3091948"/>
            <a:ext cx="5604510" cy="3015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0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37C96-20F0-42FD-A745-A3D0991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EXPLORATORY DATA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4E576-837E-49AA-AB62-8EED2894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36854"/>
            <a:ext cx="8915400" cy="3015186"/>
          </a:xfrm>
        </p:spPr>
        <p:txBody>
          <a:bodyPr>
            <a:normAutofit/>
          </a:bodyPr>
          <a:lstStyle/>
          <a:p>
            <a:r>
              <a:rPr lang="en-US" dirty="0"/>
              <a:t>When speeding </a:t>
            </a:r>
            <a:r>
              <a:rPr lang="en-US"/>
              <a:t>is involved, </a:t>
            </a:r>
            <a:r>
              <a:rPr lang="en-US" dirty="0"/>
              <a:t>cases tend to be more severe.</a:t>
            </a:r>
          </a:p>
          <a:p>
            <a:r>
              <a:rPr lang="en-US" dirty="0"/>
              <a:t>If a parked car </a:t>
            </a:r>
            <a:r>
              <a:rPr lang="en-US"/>
              <a:t>is hit, </a:t>
            </a:r>
            <a:r>
              <a:rPr lang="en-US" dirty="0"/>
              <a:t>most often it’s only considered property damage.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E22DAD9-8F85-42E9-BB19-65D955BE2FD0}"/>
              </a:ext>
            </a:extLst>
          </p:cNvPr>
          <p:cNvSpPr txBox="1">
            <a:spLocks/>
          </p:cNvSpPr>
          <p:nvPr/>
        </p:nvSpPr>
        <p:spPr>
          <a:xfrm>
            <a:off x="2589212" y="1573146"/>
            <a:ext cx="8915400" cy="66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b="1" u="sng" dirty="0"/>
              <a:t>Numerical Features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6FF349-9849-46C6-AB8F-CD1188213C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3585838"/>
            <a:ext cx="4158329" cy="19980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5BBFF2-FAE8-4E0C-A062-4671D9CDDA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7970" y="3619203"/>
            <a:ext cx="4111827" cy="19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638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54</TotalTime>
  <Words>658</Words>
  <Application>Microsoft Office PowerPoint</Application>
  <PresentationFormat>Panorámica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Espiral</vt:lpstr>
      <vt:lpstr>IBM CAPSTONE REPORT </vt:lpstr>
      <vt:lpstr>Index </vt:lpstr>
      <vt:lpstr>INTRODUCTION – WHY ACCIDENTS?</vt:lpstr>
      <vt:lpstr>DATA DESCRIPTION AND CLEANING</vt:lpstr>
      <vt:lpstr>DATA DESCRIPTION AND CLEANING</vt:lpstr>
      <vt:lpstr>DATA DESCRIPTION AND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CREATION</vt:lpstr>
      <vt:lpstr>RESULTS</vt:lpstr>
      <vt:lpstr>DISCUSSION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REPORT</dc:title>
  <dc:creator>Lorenzo Fresno</dc:creator>
  <cp:lastModifiedBy>Lorenzo Fresno</cp:lastModifiedBy>
  <cp:revision>7</cp:revision>
  <dcterms:created xsi:type="dcterms:W3CDTF">2020-09-02T22:52:24Z</dcterms:created>
  <dcterms:modified xsi:type="dcterms:W3CDTF">2020-09-02T23:46:45Z</dcterms:modified>
</cp:coreProperties>
</file>