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 Slab"/>
      <p:regular r:id="rId26"/>
      <p:bold r:id="rId27"/>
    </p:embeddedFon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lab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1f8db1bc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1f8db1bc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1f8db1bc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1f8db1bc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1f8db1bc5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1f8db1bc5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5e679ea0b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5e679ea0b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1f8db1bc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1f8db1bc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5e679ea0b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5e679ea0b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5e679ea0b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5e679ea0b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5e679ea0b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5e679ea0b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1f8db1bc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1f8db1bc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1f8db1bc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1f8db1bc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1f8db1bc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1f8db1bc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1f8db1bc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1f8db1bc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1f8db1bc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1f8db1bc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1f8db1bc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1f8db1bc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1f8db1bc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1f8db1bc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1f8db1bc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1f8db1bc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5e679ea0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5e679ea0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1f8db1bc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1f8db1bc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1f8db1bc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1f8db1bc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p_7w1p61iNUv3Kgx6CFHF9B-rnUfFxDp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597350" y="814700"/>
            <a:ext cx="5783400" cy="113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MEDIVISÃO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173040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Auxílio ao Diagnóstico de Câncer de Pele</a:t>
            </a:r>
            <a:endParaRPr b="1"/>
          </a:p>
        </p:txBody>
      </p:sp>
      <p:pic>
        <p:nvPicPr>
          <p:cNvPr id="65" name="Google Shape;65;p13" title="logop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8350" y="131968"/>
            <a:ext cx="2209825" cy="8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1597350" y="2863825"/>
            <a:ext cx="5969700" cy="15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Disciplina: 	</a:t>
            </a:r>
            <a:r>
              <a:rPr lang="pt-BR">
                <a:solidFill>
                  <a:schemeClr val="dk1"/>
                </a:solidFill>
              </a:rPr>
              <a:t>Processamento Digital de Imagens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Professor: 	</a:t>
            </a:r>
            <a:r>
              <a:rPr lang="pt-BR">
                <a:solidFill>
                  <a:schemeClr val="dk1"/>
                </a:solidFill>
              </a:rPr>
              <a:t>Celso Setsuo Kurashima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Autores: 	</a:t>
            </a:r>
            <a:r>
              <a:rPr lang="pt-BR">
                <a:solidFill>
                  <a:schemeClr val="dk1"/>
                </a:solidFill>
              </a:rPr>
              <a:t>Larissa Rodrigues de Almeida - 11201812076</a:t>
            </a:r>
            <a:endParaRPr b="1"/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Lorena Silva Sampaio - 11201212025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Samira Haddad - 11201812350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William Fernandes Dias - 11202020043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Resultados Coletados</a:t>
            </a:r>
            <a:endParaRPr b="1">
              <a:solidFill>
                <a:schemeClr val="accent5"/>
              </a:solidFill>
            </a:endParaRPr>
          </a:p>
        </p:txBody>
      </p:sp>
      <p:pic>
        <p:nvPicPr>
          <p:cNvPr id="131" name="Google Shape;131;p22" title="histogram Lucas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4875" y="1825225"/>
            <a:ext cx="3684200" cy="276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/>
          <p:nvPr/>
        </p:nvSpPr>
        <p:spPr>
          <a:xfrm>
            <a:off x="4372800" y="2981675"/>
            <a:ext cx="398400" cy="36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22" title="histogram(2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925" y="1782650"/>
            <a:ext cx="3684200" cy="2763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Resultados Coletados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39" name="Google Shape;139;p23"/>
          <p:cNvSpPr/>
          <p:nvPr/>
        </p:nvSpPr>
        <p:spPr>
          <a:xfrm>
            <a:off x="4372800" y="2981675"/>
            <a:ext cx="398400" cy="36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23" title="leandro_edge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900" y="1782650"/>
            <a:ext cx="3684200" cy="276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 title="edge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00" y="1782650"/>
            <a:ext cx="3684200" cy="276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Resultados Coletados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47" name="Google Shape;147;p24"/>
          <p:cNvSpPr/>
          <p:nvPr/>
        </p:nvSpPr>
        <p:spPr>
          <a:xfrm>
            <a:off x="4372800" y="2981675"/>
            <a:ext cx="398400" cy="36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4" title="clahe-ana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900" y="1782650"/>
            <a:ext cx="3684200" cy="276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 title="clahe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00" y="1832425"/>
            <a:ext cx="3684200" cy="276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Demo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578500" y="1456600"/>
            <a:ext cx="79242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Link: </a:t>
            </a:r>
            <a:r>
              <a:rPr lang="pt-BR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https://lorenypsum.github.io/medivisao/pages/index.html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963" y="2151075"/>
            <a:ext cx="4569225" cy="289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Resultados e Métricas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87900" y="1489825"/>
            <a:ext cx="5113200" cy="30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Desempenho da CNN: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Acurácia: 86,5%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Precisão: 85,2%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Recall: 84,7%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pt-BR" sz="1600"/>
              <a:t>F1-Score: 84,9%</a:t>
            </a:r>
            <a:endParaRPr sz="1600"/>
          </a:p>
        </p:txBody>
      </p:sp>
      <p:pic>
        <p:nvPicPr>
          <p:cNvPr id="163" name="Google Shape;163;p26" title="analis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3500" y="1296525"/>
            <a:ext cx="3338100" cy="333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Resultados e Métricas</a:t>
            </a:r>
            <a:endParaRPr/>
          </a:p>
        </p:txBody>
      </p:sp>
      <p:pic>
        <p:nvPicPr>
          <p:cNvPr descr="Gráfico de respostas do Formulários Google. Título da pergunta: A interface do sistema é simples e fácil de usar.&#10;. Número de respostas: 8 respostas." id="169" name="Google Shape;169;p27" title="A interface do sistema é simples e fácil de usar.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00" y="1461351"/>
            <a:ext cx="3172050" cy="1508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áfico de respostas do Formulários Google. Título da pergunta: O experimento foi interessante e educativo.&#10;. Número de respostas: 8 respostas." id="170" name="Google Shape;170;p27" title="O experimento foi interessante e educativo.&#10;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2875" y="1461350"/>
            <a:ext cx="3172019" cy="1508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áfico de respostas do Formulários Google. Título da pergunta: Me senti capaz de entender o objetivo do sistema após realizar o teste.&#10;. Número de respostas: 8 respostas." id="171" name="Google Shape;171;p27" title="Me senti capaz de entender o objetivo do sistema após realizar o teste.&#10;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000" y="3287150"/>
            <a:ext cx="3172040" cy="1508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áfico de respostas do Formulários Google. Título da pergunta: Os resultados obtidos com a minha imagem foram claros e úteis.&#10;. Número de respostas: 8 respostas." id="172" name="Google Shape;172;p27" title="Os resultados obtidos com a minha imagem foram claros e úteis.&#10;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72862" y="3287150"/>
            <a:ext cx="3172040" cy="150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Resultados e Métricas</a:t>
            </a:r>
            <a:endParaRPr/>
          </a:p>
        </p:txBody>
      </p:sp>
      <p:pic>
        <p:nvPicPr>
          <p:cNvPr descr="Gráfico de respostas do Formulários Google. Título da pergunta: Eu recomendaria o uso deste sistema para outras pessoas.&#10;. Número de respostas: 8 respostas." id="178" name="Google Shape;178;p28" title="Eu recomendaria o uso deste sistema para outras pessoas.&#10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50" y="2230450"/>
            <a:ext cx="3941673" cy="187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4302" y="1442875"/>
            <a:ext cx="3252900" cy="30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Resultados e Métricas</a:t>
            </a:r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425" y="1737200"/>
            <a:ext cx="4188700" cy="28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2125" y="1737200"/>
            <a:ext cx="4313967" cy="28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Pontos Fortes e Limitações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387900" y="1489825"/>
            <a:ext cx="5113200" cy="30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/>
              <a:t>Pontos Fortes:</a:t>
            </a:r>
            <a:endParaRPr b="1" sz="1600"/>
          </a:p>
          <a:p>
            <a:pPr indent="-30734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 sz="1600"/>
              <a:t>Pipeline completo (upload → processamento → classificação)</a:t>
            </a:r>
            <a:endParaRPr sz="1600"/>
          </a:p>
          <a:p>
            <a:pPr indent="-30734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 sz="1600"/>
              <a:t>Interface acessível</a:t>
            </a:r>
            <a:endParaRPr sz="1600"/>
          </a:p>
          <a:p>
            <a:pPr indent="-30734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 sz="1600"/>
              <a:t>Resultados promissores com rede simples</a:t>
            </a:r>
            <a:endParaRPr sz="16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600"/>
              <a:t>Limitações:</a:t>
            </a:r>
            <a:endParaRPr b="1" sz="1600"/>
          </a:p>
          <a:p>
            <a:pPr indent="-30734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 sz="1600"/>
              <a:t>Volume limitado de dados</a:t>
            </a:r>
            <a:endParaRPr sz="1600"/>
          </a:p>
          <a:p>
            <a:pPr indent="-30734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 sz="1600"/>
              <a:t>Rede neural rasa (sugere-se usar modelos pré-treinados no futuro)</a:t>
            </a:r>
            <a:endParaRPr sz="1600"/>
          </a:p>
          <a:p>
            <a:pPr indent="-30734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00000"/>
              <a:buChar char="●"/>
            </a:pPr>
            <a:r>
              <a:rPr lang="pt-BR" sz="1600"/>
              <a:t>Sem validação cruzada</a:t>
            </a:r>
            <a:endParaRPr sz="1600"/>
          </a:p>
        </p:txBody>
      </p:sp>
      <p:pic>
        <p:nvPicPr>
          <p:cNvPr id="193" name="Google Shape;193;p30" title="result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3500" y="1296525"/>
            <a:ext cx="3338100" cy="333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Conclusão e Próximos Passos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87900" y="1489825"/>
            <a:ext cx="5113200" cy="30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Ferramenta viável para auxiliar no diagnóstico precoce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Sistema funcional e acessível mesmo para leigos em TI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Futuro:</a:t>
            </a:r>
            <a:endParaRPr sz="1600"/>
          </a:p>
          <a:p>
            <a:pPr indent="-3302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Melhorar arquitetura da CNN</a:t>
            </a:r>
            <a:endParaRPr sz="1600"/>
          </a:p>
          <a:p>
            <a:pPr indent="-3302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Expandir base de dados</a:t>
            </a:r>
            <a:endParaRPr sz="1600"/>
          </a:p>
          <a:p>
            <a:pPr indent="-330200" lvl="1" marL="9144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pt-BR" sz="1600"/>
              <a:t>Integração com sistemas clínicos reais</a:t>
            </a:r>
            <a:endParaRPr sz="1600"/>
          </a:p>
        </p:txBody>
      </p:sp>
      <p:pic>
        <p:nvPicPr>
          <p:cNvPr id="200" name="Google Shape;200;p31" title="sk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8400" y="1360225"/>
            <a:ext cx="3338100" cy="333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Motivação e Objetivo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87900" y="1489825"/>
            <a:ext cx="5113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Dificuldade de acesso ao diagnóstico precoce em saúde pública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Câncer de pele é comum e perigoso quando não detectado cedo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Ferramenta automatizada pode ajudar médicos em ambientes com poucos recursos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b="1" lang="pt-BR" sz="1600">
                <a:solidFill>
                  <a:schemeClr val="accent5"/>
                </a:solidFill>
              </a:rPr>
              <a:t>Objetivo:</a:t>
            </a:r>
            <a:r>
              <a:rPr b="1" lang="pt-BR" sz="1600"/>
              <a:t> </a:t>
            </a:r>
            <a:r>
              <a:rPr lang="pt-BR" sz="1600"/>
              <a:t>Criar um sistema que pré-processa imagens de pele e realiza análise automática via rede neural</a:t>
            </a:r>
            <a:endParaRPr sz="1600"/>
          </a:p>
        </p:txBody>
      </p:sp>
      <p:pic>
        <p:nvPicPr>
          <p:cNvPr id="73" name="Google Shape;73;p14" title="diagnostic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3500" y="1296525"/>
            <a:ext cx="3338100" cy="333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Dúvidas?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87900" y="1523000"/>
            <a:ext cx="8368200" cy="30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2700"/>
              <a:t>Obrigada pela atenção!</a:t>
            </a:r>
            <a:endParaRPr sz="2700"/>
          </a:p>
        </p:txBody>
      </p:sp>
      <p:pic>
        <p:nvPicPr>
          <p:cNvPr id="207" name="Google Shape;207;p32" title="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7575" y="2355975"/>
            <a:ext cx="2728850" cy="27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Contexto de Aplicação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87900" y="1489825"/>
            <a:ext cx="5113200" cy="30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pt-BR" sz="1600">
                <a:solidFill>
                  <a:schemeClr val="accent5"/>
                </a:solidFill>
              </a:rPr>
              <a:t>Usuários:</a:t>
            </a:r>
            <a:r>
              <a:rPr b="1" lang="pt-BR" sz="1600">
                <a:solidFill>
                  <a:schemeClr val="accent6"/>
                </a:solidFill>
              </a:rPr>
              <a:t> </a:t>
            </a:r>
            <a:r>
              <a:rPr lang="pt-BR" sz="1600"/>
              <a:t>médicos, técnicos e profissionais da saúde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Interface web amigável (sem necessidade de conhecimento técnico)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Submissão da imagem via upload ou webcam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pt-BR" sz="1600"/>
              <a:t>Resultado em menos de 30 segundos com mapa de calor e probabilidade de malignidade</a:t>
            </a:r>
            <a:endParaRPr sz="1600"/>
          </a:p>
        </p:txBody>
      </p:sp>
      <p:pic>
        <p:nvPicPr>
          <p:cNvPr id="80" name="Google Shape;80;p15" title="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3500" y="1360225"/>
            <a:ext cx="3338100" cy="333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Entrevistas e Validação do Problema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87900" y="1489825"/>
            <a:ext cx="4184100" cy="12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“Imagens enviadas por WhatsApp perdem muita qualidade. Isso impede a visualização de detalhes importantes.”</a:t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pt-BR" sz="1200"/>
              <a:t>— Pedro, biomédico e quiropraxista</a:t>
            </a:r>
            <a:endParaRPr b="1" sz="1200"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87900" y="2741975"/>
            <a:ext cx="4184100" cy="12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“Mesmo com equipamentos avançados, a colaboração do paciente e a interpretação correta ainda impactam diretamente o resultado.”</a:t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pt-BR" sz="1200"/>
              <a:t>— Lucimara, técnica em radiologia</a:t>
            </a:r>
            <a:endParaRPr b="1" sz="1200"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87900" y="3898175"/>
            <a:ext cx="4184100" cy="12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“Seria útil um sistema que explicasse exames por imagem para profissionais como fonoaudiólogos e terapeutas.”</a:t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pt-BR" sz="1200"/>
              <a:t>— Bianca, fonoaudióloga</a:t>
            </a:r>
            <a:endParaRPr b="1" sz="1200"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746375" y="1489825"/>
            <a:ext cx="4184100" cy="12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“Minha mãe era paciente paliativa e o diagnóstico foi confundido por erro de imagem. O atraso agravou o quadro.”</a:t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pt-BR" sz="1200"/>
              <a:t>— Assíria, estudante de medicina</a:t>
            </a:r>
            <a:endParaRPr b="1" sz="1200"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4746375" y="2741975"/>
            <a:ext cx="4184100" cy="12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“Diagnósticos poderiam ser acelerados com processamento de imagem automático, principalmente em emergências.”</a:t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pt-BR" sz="1200"/>
              <a:t>— Nala, enfermeira de UPA</a:t>
            </a:r>
            <a:endParaRPr b="1" sz="1200"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4746375" y="3898175"/>
            <a:ext cx="4184100" cy="12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“Minha sogra faleceu antes de sair o resultado. O diagnóstico deveria ser instantâneo a partir da imagem.”</a:t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pt-BR" sz="1200"/>
              <a:t>— Solange, comerciante</a:t>
            </a:r>
            <a:endParaRPr b="1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Pipeline de Processamento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87900" y="1489825"/>
            <a:ext cx="5113200" cy="30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Técnicas de PDI aplicadas: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Filtro Gaussiano (remoção de ruídos)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CLAHE e ajustes de histograma (realce de contraste)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Segmentação (Otsu e Watershed)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pt-BR" sz="1600"/>
              <a:t>Operações morfológicas (erosão, dilatação, etc.)</a:t>
            </a:r>
            <a:endParaRPr sz="1600"/>
          </a:p>
        </p:txBody>
      </p:sp>
      <p:pic>
        <p:nvPicPr>
          <p:cNvPr id="98" name="Google Shape;98;p17" title="tec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3500" y="1296525"/>
            <a:ext cx="3338100" cy="333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Arquitetura da Rede Neural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87900" y="1489825"/>
            <a:ext cx="5113200" cy="30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Dataset usado: ISIS 2024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CNN com 2 camadas convolucionais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Camadas de aumento de dados (data augmentation)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Camada densa com Dropout e saída com ativação Sigmoid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pt-BR" sz="1600"/>
              <a:t>Otimizador: Adam | Perda: Binary Crossentropy</a:t>
            </a:r>
            <a:endParaRPr sz="1600"/>
          </a:p>
        </p:txBody>
      </p:sp>
      <p:pic>
        <p:nvPicPr>
          <p:cNvPr id="105" name="Google Shape;105;p18" title="neur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8600" y="1598663"/>
            <a:ext cx="3338101" cy="2861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Fluxograma e modelagem do SPI</a:t>
            </a:r>
            <a:endParaRPr b="1">
              <a:solidFill>
                <a:schemeClr val="accent5"/>
              </a:solidFill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00" y="1650850"/>
            <a:ext cx="4000500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0425" y="1760388"/>
            <a:ext cx="3286125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Interface Web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87900" y="1489825"/>
            <a:ext cx="5113200" cy="30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Login e cadastro de usuários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Upload/captura de imagem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Visualização do pré-processamento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Resultado da classificação com mapa de calor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pt-BR" sz="1600"/>
              <a:t>Acesso simples e intuitivo </a:t>
            </a:r>
            <a:endParaRPr sz="1600"/>
          </a:p>
        </p:txBody>
      </p:sp>
      <p:pic>
        <p:nvPicPr>
          <p:cNvPr id="119" name="Google Shape;119;p20" title="we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3500" y="1296525"/>
            <a:ext cx="3338100" cy="333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accent5"/>
                </a:solidFill>
              </a:rPr>
              <a:t>Execução do sistema SPI desenvolvido</a:t>
            </a:r>
            <a:endParaRPr b="1">
              <a:solidFill>
                <a:schemeClr val="accent5"/>
              </a:solidFill>
            </a:endParaRPr>
          </a:p>
        </p:txBody>
      </p:sp>
      <p:pic>
        <p:nvPicPr>
          <p:cNvPr id="125" name="Google Shape;125;p21" title="20250423_195336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2633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