
<file path=[Content_Types].xml><?xml version="1.0" encoding="utf-8"?>
<Types xmlns="http://schemas.openxmlformats.org/package/2006/content-types">
  <Default ContentType="application/xml" Extension="xml"/>
  <Default ContentType="image/png" Extension="png"/>
  <Default ContentType="application/vnd.openxmlformats-officedocument.obfuscatedFont" Extension="odttf"/>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9ddfd6f93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9ddfd6f93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9ddfd6f9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9ddfd6f9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9ddfd6f93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9ddfd6f93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9ddfd6f93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9ddfd6f93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9ddfd6f93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9ddfd6f93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9ddfd6f93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9ddfd6f93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9ddfd6f93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9ddfd6f93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9ddfd6f93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9ddfd6f93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9ddfd6f93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9ddfd6f93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lorenz-MotionGraphics/javaSPS.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Solar power calculator</a:t>
            </a:r>
            <a:endParaRPr/>
          </a:p>
        </p:txBody>
      </p:sp>
      <p:sp>
        <p:nvSpPr>
          <p:cNvPr id="55" name="Google Shape;55;p13"/>
          <p:cNvSpPr txBox="1"/>
          <p:nvPr>
            <p:ph idx="1" type="subTitle"/>
          </p:nvPr>
        </p:nvSpPr>
        <p:spPr>
          <a:xfrm>
            <a:off x="1406525" y="2834125"/>
            <a:ext cx="7425900" cy="7926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A Lorenz Miguel A. Gracia presentation</a:t>
            </a:r>
            <a:endParaRPr/>
          </a:p>
          <a:p>
            <a:pPr indent="0" lvl="0" marL="0" rtl="0" algn="l">
              <a:spcBef>
                <a:spcPts val="0"/>
              </a:spcBef>
              <a:spcAft>
                <a:spcPts val="0"/>
              </a:spcAft>
              <a:buNone/>
            </a:pPr>
            <a:r>
              <a:rPr lang="en"/>
              <a:t>SDF04 - object oriented programming</a:t>
            </a:r>
            <a:endParaRPr/>
          </a:p>
          <a:p>
            <a:pPr indent="0" lvl="0" marL="0" rtl="0" algn="l">
              <a:spcBef>
                <a:spcPts val="0"/>
              </a:spcBef>
              <a:spcAft>
                <a:spcPts val="0"/>
              </a:spcAft>
              <a:buNone/>
            </a:pPr>
            <a:r>
              <a:rPr lang="en"/>
              <a:t>LFCA311M157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 po, any questions?</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Github: </a:t>
            </a:r>
            <a:r>
              <a:rPr lang="en" u="sng">
                <a:solidFill>
                  <a:schemeClr val="hlink"/>
                </a:solidFill>
                <a:hlinkClick r:id="rId3"/>
              </a:rPr>
              <a:t>https://github.com/lorenz-MotionGraphics/javaSPS.git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objectives</a:t>
            </a:r>
            <a:endParaRPr/>
          </a:p>
          <a:p>
            <a:pPr indent="0" lvl="0" marL="457200" rtl="0" algn="l">
              <a:spcBef>
                <a:spcPts val="1200"/>
              </a:spcBef>
              <a:spcAft>
                <a:spcPts val="0"/>
              </a:spcAft>
              <a:buNone/>
            </a:pPr>
            <a:r>
              <a:rPr lang="en" sz="1100">
                <a:solidFill>
                  <a:schemeClr val="dk1"/>
                </a:solidFill>
              </a:rPr>
              <a:t>Goals:</a:t>
            </a:r>
            <a:endParaRPr sz="1100">
              <a:solidFill>
                <a:schemeClr val="dk1"/>
              </a:solidFill>
            </a:endParaRPr>
          </a:p>
          <a:p>
            <a:pPr indent="-298450" lvl="1" marL="914400" rtl="0" algn="l">
              <a:spcBef>
                <a:spcPts val="1200"/>
              </a:spcBef>
              <a:spcAft>
                <a:spcPts val="0"/>
              </a:spcAft>
              <a:buClr>
                <a:schemeClr val="dk1"/>
              </a:buClr>
              <a:buSzPts val="1100"/>
              <a:buChar char="○"/>
            </a:pPr>
            <a:r>
              <a:rPr lang="en" sz="1100">
                <a:solidFill>
                  <a:schemeClr val="dk1"/>
                </a:solidFill>
              </a:rPr>
              <a:t>Input appliance loads</a:t>
            </a:r>
            <a:br>
              <a:rPr lang="en" sz="1100">
                <a:solidFill>
                  <a:schemeClr val="dk1"/>
                </a:solidFill>
              </a:rPr>
            </a:b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Persist appliance list</a:t>
            </a:r>
            <a:br>
              <a:rPr lang="en" sz="1100">
                <a:solidFill>
                  <a:schemeClr val="dk1"/>
                </a:solidFill>
              </a:rPr>
            </a:b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Compute panels, batteries, inverter</a:t>
            </a:r>
            <a:br>
              <a:rPr lang="en" sz="1100">
                <a:solidFill>
                  <a:schemeClr val="dk1"/>
                </a:solidFill>
              </a:rPr>
            </a:b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Provide formatted report</a:t>
            </a:r>
            <a:endParaRPr/>
          </a:p>
        </p:txBody>
      </p:sp>
      <p:pic>
        <p:nvPicPr>
          <p:cNvPr id="62" name="Google Shape;62;p14"/>
          <p:cNvPicPr preferRelativeResize="0"/>
          <p:nvPr/>
        </p:nvPicPr>
        <p:blipFill>
          <a:blip r:embed="rId3">
            <a:alphaModFix/>
          </a:blip>
          <a:stretch>
            <a:fillRect/>
          </a:stretch>
        </p:blipFill>
        <p:spPr>
          <a:xfrm>
            <a:off x="3813246" y="1152475"/>
            <a:ext cx="5150350" cy="3033325"/>
          </a:xfrm>
          <a:prstGeom prst="rect">
            <a:avLst/>
          </a:prstGeom>
          <a:noFill/>
          <a:ln cap="flat" cmpd="sng" w="38100">
            <a:solidFill>
              <a:schemeClr val="accent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311700" y="263225"/>
            <a:ext cx="8520600" cy="46302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Features Overview</a:t>
            </a:r>
            <a:endParaRPr b="1" sz="13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Interactive CLI menu</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Load/save appliance lists via JSON</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Add appliances (name, wattage, </a:t>
            </a:r>
            <a:r>
              <a:rPr i="1" lang="en" sz="1100">
                <a:solidFill>
                  <a:schemeClr val="dk1"/>
                </a:solidFill>
              </a:rPr>
              <a:t>quantity</a:t>
            </a:r>
            <a:r>
              <a:rPr lang="en" sz="1100">
                <a:solidFill>
                  <a:schemeClr val="dk1"/>
                </a:solidFill>
              </a:rPr>
              <a:t>, hours/day)</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Enter system parameters (sun hours, voltage, panel rating, days of autonomy, DoD, inverter eff)</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Output: total daily load, number of panels, battery capacity (Ah &amp; Wh), inverter size, charge-controller current</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Warnings and info messages</a:t>
            </a:r>
            <a:endParaRPr sz="1100">
              <a:solidFill>
                <a:schemeClr val="dk1"/>
              </a:solidFill>
            </a:endParaRPr>
          </a:p>
          <a:p>
            <a:pPr indent="0" lvl="0" marL="0" rtl="0" algn="l">
              <a:spcBef>
                <a:spcPts val="1200"/>
              </a:spcBef>
              <a:spcAft>
                <a:spcPts val="0"/>
              </a:spcAft>
              <a:buNone/>
            </a:pPr>
            <a:r>
              <a:rPr b="1" lang="en" sz="1100">
                <a:solidFill>
                  <a:schemeClr val="dk1"/>
                </a:solidFill>
              </a:rPr>
              <a:t>Software Overview</a:t>
            </a:r>
            <a:endParaRPr b="1" sz="1100">
              <a:solidFill>
                <a:schemeClr val="dk1"/>
              </a:solidFill>
            </a:endParaRPr>
          </a:p>
          <a:p>
            <a:pPr indent="0" lvl="0" marL="0" rtl="0" algn="l">
              <a:spcBef>
                <a:spcPts val="1200"/>
              </a:spcBef>
              <a:spcAft>
                <a:spcPts val="1200"/>
              </a:spcAft>
              <a:buNone/>
            </a:pPr>
            <a:r>
              <a:rPr lang="en" sz="1100">
                <a:solidFill>
                  <a:schemeClr val="dk1"/>
                </a:solidFill>
              </a:rPr>
              <a:t>The </a:t>
            </a:r>
            <a:r>
              <a:rPr b="1" lang="en" sz="1100">
                <a:solidFill>
                  <a:schemeClr val="dk1"/>
                </a:solidFill>
              </a:rPr>
              <a:t>Solar Power System Calculator</a:t>
            </a:r>
            <a:r>
              <a:rPr lang="en" sz="1100">
                <a:solidFill>
                  <a:schemeClr val="dk1"/>
                </a:solidFill>
              </a:rPr>
              <a:t> is a Java-based application designed to help users accurately size off-grid solar energy systems. It allows users to input their household or equipment power requirements, then calculates the necessary solar panels, battery capacity, inverter size, and charge controller ratings. By automating complex energy formulas, the software simplifies solar system design for students, engineers, and installers.</a:t>
            </a:r>
            <a:endParaRPr b="1"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formula</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Clr>
                <a:schemeClr val="dk1"/>
              </a:buClr>
              <a:buSzPct val="61111"/>
              <a:buFont typeface="Arial"/>
              <a:buNone/>
            </a:pPr>
            <a:r>
              <a:rPr lang="en"/>
              <a:t>Show formulas:</a:t>
            </a:r>
            <a:br>
              <a:rPr lang="en"/>
            </a:br>
            <a:endParaRPr/>
          </a:p>
          <a:p>
            <a:pPr indent="-267017" lvl="0" marL="457200" rtl="0" algn="l">
              <a:spcBef>
                <a:spcPts val="1200"/>
              </a:spcBef>
              <a:spcAft>
                <a:spcPts val="0"/>
              </a:spcAft>
              <a:buClr>
                <a:schemeClr val="dk1"/>
              </a:buClr>
              <a:buSzPct val="61111"/>
              <a:buChar char="●"/>
            </a:pPr>
            <a:r>
              <a:rPr lang="en"/>
              <a:t>Total Daily Energy (Wh) = Σ (wattage × quantity × hours/day)</a:t>
            </a:r>
            <a:br>
              <a:rPr lang="en"/>
            </a:br>
            <a:endParaRPr/>
          </a:p>
          <a:p>
            <a:pPr indent="-267017" lvl="0" marL="457200" rtl="0" algn="l">
              <a:spcBef>
                <a:spcPts val="0"/>
              </a:spcBef>
              <a:spcAft>
                <a:spcPts val="0"/>
              </a:spcAft>
              <a:buClr>
                <a:schemeClr val="dk1"/>
              </a:buClr>
              <a:buSzPct val="61111"/>
              <a:buChar char="●"/>
            </a:pPr>
            <a:r>
              <a:rPr lang="en"/>
              <a:t>Required Solar Power (W) = TotalDailyEnergy ÷ sunHours</a:t>
            </a:r>
            <a:br>
              <a:rPr lang="en"/>
            </a:br>
            <a:endParaRPr/>
          </a:p>
          <a:p>
            <a:pPr indent="-267017" lvl="0" marL="457200" rtl="0" algn="l">
              <a:spcBef>
                <a:spcPts val="0"/>
              </a:spcBef>
              <a:spcAft>
                <a:spcPts val="0"/>
              </a:spcAft>
              <a:buClr>
                <a:schemeClr val="dk1"/>
              </a:buClr>
              <a:buSzPct val="61111"/>
              <a:buChar char="●"/>
            </a:pPr>
            <a:r>
              <a:rPr lang="en"/>
              <a:t>NumberOfPanels = ceil(RequiredSolarPower ÷ panelWatt)</a:t>
            </a:r>
            <a:br>
              <a:rPr lang="en"/>
            </a:br>
            <a:endParaRPr/>
          </a:p>
          <a:p>
            <a:pPr indent="-267017" lvl="0" marL="457200" rtl="0" algn="l">
              <a:spcBef>
                <a:spcPts val="0"/>
              </a:spcBef>
              <a:spcAft>
                <a:spcPts val="0"/>
              </a:spcAft>
              <a:buClr>
                <a:schemeClr val="dk1"/>
              </a:buClr>
              <a:buSzPct val="61111"/>
              <a:buChar char="●"/>
            </a:pPr>
            <a:r>
              <a:rPr lang="en"/>
              <a:t>BatteryCapacityWh = (TotalDailyEnergy × daysOfAutonomy) ÷ (DoD × inverterEfficiency)</a:t>
            </a:r>
            <a:br>
              <a:rPr lang="en"/>
            </a:br>
            <a:endParaRPr/>
          </a:p>
          <a:p>
            <a:pPr indent="-267017" lvl="0" marL="457200" rtl="0" algn="l">
              <a:spcBef>
                <a:spcPts val="0"/>
              </a:spcBef>
              <a:spcAft>
                <a:spcPts val="0"/>
              </a:spcAft>
              <a:buClr>
                <a:schemeClr val="dk1"/>
              </a:buClr>
              <a:buSzPct val="61111"/>
              <a:buChar char="●"/>
            </a:pPr>
            <a:r>
              <a:rPr lang="en"/>
              <a:t>BatteryCapacityAh = BatteryCapacityWh ÷ systemVoltage</a:t>
            </a:r>
            <a:br>
              <a:rPr lang="en"/>
            </a:br>
            <a:endParaRPr/>
          </a:p>
          <a:p>
            <a:pPr indent="-267017" lvl="0" marL="457200" rtl="0" algn="l">
              <a:spcBef>
                <a:spcPts val="0"/>
              </a:spcBef>
              <a:spcAft>
                <a:spcPts val="0"/>
              </a:spcAft>
              <a:buClr>
                <a:schemeClr val="dk1"/>
              </a:buClr>
              <a:buSzPct val="61111"/>
              <a:buChar char="●"/>
            </a:pPr>
            <a:r>
              <a:rPr lang="en"/>
              <a:t>InverterSize (W) = TotalDailyEnergy ÷ inverterEfficiency</a:t>
            </a:r>
            <a:br>
              <a:rPr lang="en"/>
            </a:br>
            <a:endParaRPr/>
          </a:p>
          <a:p>
            <a:pPr indent="-267017" lvl="0" marL="457200" rtl="0" algn="l">
              <a:spcBef>
                <a:spcPts val="0"/>
              </a:spcBef>
              <a:spcAft>
                <a:spcPts val="0"/>
              </a:spcAft>
              <a:buClr>
                <a:schemeClr val="dk1"/>
              </a:buClr>
              <a:buSzPct val="61111"/>
              <a:buChar char="●"/>
            </a:pPr>
            <a:r>
              <a:rPr lang="en"/>
              <a:t>ChargeControllerCurrent (A) = (panelWatt × numberOfPanels ÷ systemVoltage) × 1.25</a:t>
            </a:r>
            <a:br>
              <a:rPr lang="en"/>
            </a:br>
            <a:endParaRPr/>
          </a:p>
          <a:p>
            <a:pPr indent="0" lvl="0" marL="0" rtl="0" algn="l">
              <a:spcBef>
                <a:spcPts val="1200"/>
              </a:spcBef>
              <a:spcAft>
                <a:spcPts val="0"/>
              </a:spcAft>
              <a:buClr>
                <a:schemeClr val="dk1"/>
              </a:buClr>
              <a:buSzPct val="61111"/>
              <a:buFont typeface="Arial"/>
              <a:buNone/>
            </a:pPr>
            <a:r>
              <a:rPr lang="en"/>
              <a:t>Discuss assumptions &amp; safety margin (10-20%)</a:t>
            </a:r>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 Main flow</a:t>
            </a:r>
            <a:endParaRPr/>
          </a:p>
        </p:txBody>
      </p:sp>
      <p:pic>
        <p:nvPicPr>
          <p:cNvPr id="79" name="Google Shape;79;p17"/>
          <p:cNvPicPr preferRelativeResize="0"/>
          <p:nvPr/>
        </p:nvPicPr>
        <p:blipFill>
          <a:blip r:embed="rId3">
            <a:alphaModFix/>
          </a:blip>
          <a:stretch>
            <a:fillRect/>
          </a:stretch>
        </p:blipFill>
        <p:spPr>
          <a:xfrm>
            <a:off x="410575" y="1017725"/>
            <a:ext cx="2923717" cy="3820974"/>
          </a:xfrm>
          <a:prstGeom prst="rect">
            <a:avLst/>
          </a:prstGeom>
          <a:noFill/>
          <a:ln>
            <a:noFill/>
          </a:ln>
        </p:spPr>
      </p:pic>
      <p:pic>
        <p:nvPicPr>
          <p:cNvPr id="80" name="Google Shape;80;p17"/>
          <p:cNvPicPr preferRelativeResize="0"/>
          <p:nvPr/>
        </p:nvPicPr>
        <p:blipFill>
          <a:blip r:embed="rId4">
            <a:alphaModFix/>
          </a:blip>
          <a:stretch>
            <a:fillRect/>
          </a:stretch>
        </p:blipFill>
        <p:spPr>
          <a:xfrm>
            <a:off x="3453367" y="1017725"/>
            <a:ext cx="3699674"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152400" y="152400"/>
            <a:ext cx="6483288"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GUI main flow</a:t>
            </a:r>
            <a:endParaRPr/>
          </a:p>
        </p:txBody>
      </p:sp>
      <p:pic>
        <p:nvPicPr>
          <p:cNvPr id="91" name="Google Shape;91;p19"/>
          <p:cNvPicPr preferRelativeResize="0"/>
          <p:nvPr/>
        </p:nvPicPr>
        <p:blipFill>
          <a:blip r:embed="rId3">
            <a:alphaModFix/>
          </a:blip>
          <a:stretch>
            <a:fillRect/>
          </a:stretch>
        </p:blipFill>
        <p:spPr>
          <a:xfrm>
            <a:off x="368925" y="1017725"/>
            <a:ext cx="2860659" cy="3820975"/>
          </a:xfrm>
          <a:prstGeom prst="rect">
            <a:avLst/>
          </a:prstGeom>
          <a:noFill/>
          <a:ln>
            <a:noFill/>
          </a:ln>
        </p:spPr>
      </p:pic>
      <p:pic>
        <p:nvPicPr>
          <p:cNvPr id="92" name="Google Shape;92;p19"/>
          <p:cNvPicPr preferRelativeResize="0"/>
          <p:nvPr/>
        </p:nvPicPr>
        <p:blipFill>
          <a:blip r:embed="rId4">
            <a:alphaModFix/>
          </a:blip>
          <a:stretch>
            <a:fillRect/>
          </a:stretch>
        </p:blipFill>
        <p:spPr>
          <a:xfrm>
            <a:off x="3373659" y="1017725"/>
            <a:ext cx="3204470"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0"/>
          <p:cNvPicPr preferRelativeResize="0"/>
          <p:nvPr/>
        </p:nvPicPr>
        <p:blipFill>
          <a:blip r:embed="rId3">
            <a:alphaModFix/>
          </a:blip>
          <a:stretch>
            <a:fillRect/>
          </a:stretch>
        </p:blipFill>
        <p:spPr>
          <a:xfrm>
            <a:off x="152400" y="152400"/>
            <a:ext cx="5762625" cy="4267200"/>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input</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Data example</a:t>
            </a:r>
            <a:endParaRPr sz="1100">
              <a:solidFill>
                <a:schemeClr val="dk1"/>
              </a:solidFill>
            </a:endParaRPr>
          </a:p>
          <a:p>
            <a:pPr indent="-298450" lvl="1" marL="914400" rtl="0" algn="l">
              <a:spcBef>
                <a:spcPts val="1200"/>
              </a:spcBef>
              <a:spcAft>
                <a:spcPts val="0"/>
              </a:spcAft>
              <a:buClr>
                <a:schemeClr val="dk1"/>
              </a:buClr>
              <a:buSzPts val="1100"/>
              <a:buChar char="○"/>
            </a:pPr>
            <a:r>
              <a:rPr lang="en" sz="1100">
                <a:solidFill>
                  <a:schemeClr val="dk1"/>
                </a:solidFill>
              </a:rPr>
              <a:t>Application name: telivision</a:t>
            </a:r>
            <a:br>
              <a:rPr lang="en" sz="1100">
                <a:solidFill>
                  <a:schemeClr val="dk1"/>
                </a:solidFill>
              </a:rPr>
            </a:b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Wattage: 50</a:t>
            </a:r>
            <a:br>
              <a:rPr lang="en" sz="1100">
                <a:solidFill>
                  <a:schemeClr val="dk1"/>
                </a:solidFill>
              </a:rPr>
            </a:b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Hours per day: 8</a:t>
            </a:r>
            <a:endParaRPr/>
          </a:p>
        </p:txBody>
      </p:sp>
      <p:pic>
        <p:nvPicPr>
          <p:cNvPr id="104" name="Google Shape;104;p21"/>
          <p:cNvPicPr preferRelativeResize="0"/>
          <p:nvPr/>
        </p:nvPicPr>
        <p:blipFill>
          <a:blip r:embed="rId3">
            <a:alphaModFix/>
          </a:blip>
          <a:stretch>
            <a:fillRect/>
          </a:stretch>
        </p:blipFill>
        <p:spPr>
          <a:xfrm>
            <a:off x="4058525" y="1152475"/>
            <a:ext cx="4963376" cy="2923200"/>
          </a:xfrm>
          <a:prstGeom prst="rect">
            <a:avLst/>
          </a:prstGeom>
          <a:noFill/>
          <a:ln cap="flat" cmpd="sng" w="38100">
            <a:solidFill>
              <a:schemeClr val="accent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