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73" r:id="rId3"/>
    <p:sldId id="257" r:id="rId4"/>
    <p:sldId id="284" r:id="rId5"/>
    <p:sldId id="285" r:id="rId6"/>
    <p:sldId id="286" r:id="rId7"/>
    <p:sldId id="276" r:id="rId8"/>
    <p:sldId id="289" r:id="rId9"/>
    <p:sldId id="290" r:id="rId10"/>
    <p:sldId id="291" r:id="rId11"/>
    <p:sldId id="292" r:id="rId12"/>
    <p:sldId id="293" r:id="rId13"/>
    <p:sldId id="294" r:id="rId14"/>
    <p:sldId id="278" r:id="rId15"/>
    <p:sldId id="272" r:id="rId16"/>
    <p:sldId id="275" r:id="rId17"/>
    <p:sldId id="280" r:id="rId18"/>
    <p:sldId id="282" r:id="rId19"/>
    <p:sldId id="283" r:id="rId20"/>
    <p:sldId id="288" r:id="rId21"/>
    <p:sldId id="281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75B9-D74C-4A24-9764-4974F8DD6013}" type="datetimeFigureOut">
              <a:rPr lang="pt-BR"/>
              <a:t>05/07/2017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26E51-1F24-4B5A-B9ED-3B262BB304D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7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26E51-1F24-4B5A-B9ED-3B262BB304D1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26E51-1F24-4B5A-B9ED-3B262BB304D1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66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9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6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89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0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5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12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5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7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0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3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7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6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63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047892085"/>
              </p:ext>
            </p:extLst>
          </p:nvPr>
        </p:nvSpPr>
        <p:spPr>
          <a:xfrm>
            <a:off x="1642949" y="1022817"/>
            <a:ext cx="9210421" cy="3576314"/>
          </a:xfrm>
        </p:spPr>
        <p:txBody>
          <a:bodyPr>
            <a:normAutofit fontScale="90000"/>
          </a:bodyPr>
          <a:lstStyle/>
          <a:p>
            <a:br>
              <a:rPr lang="pt-BR" sz="4400" b="1" dirty="0">
                <a:latin typeface="Calibri"/>
              </a:rPr>
            </a:br>
            <a:br>
              <a:rPr lang="pt-BR" sz="4400" b="1" dirty="0">
                <a:latin typeface="Calibri"/>
              </a:rPr>
            </a:br>
            <a:br>
              <a:rPr lang="pt-BR" sz="4400" b="1" dirty="0">
                <a:latin typeface="Calibri"/>
              </a:rPr>
            </a:br>
            <a:br>
              <a:rPr lang="pt-BR" sz="4400" b="1" dirty="0">
                <a:latin typeface="Calibri"/>
              </a:rPr>
            </a:br>
            <a:r>
              <a:rPr lang="pt-BR" sz="4400" b="1" dirty="0" err="1">
                <a:latin typeface="Calibri"/>
              </a:rPr>
              <a:t>Mirrored</a:t>
            </a:r>
            <a:r>
              <a:rPr lang="pt-BR" sz="4400" b="1" dirty="0">
                <a:latin typeface="Calibri"/>
              </a:rPr>
              <a:t> </a:t>
            </a:r>
            <a:r>
              <a:rPr lang="pt-BR" sz="4400" b="1" dirty="0" err="1">
                <a:latin typeface="Calibri"/>
              </a:rPr>
              <a:t>Improved</a:t>
            </a:r>
            <a:r>
              <a:rPr lang="pt-BR" sz="4400" b="1" dirty="0">
                <a:latin typeface="Calibri"/>
              </a:rPr>
              <a:t> </a:t>
            </a:r>
            <a:r>
              <a:rPr lang="pt-BR" sz="4400" b="1" dirty="0" err="1">
                <a:latin typeface="Calibri"/>
              </a:rPr>
              <a:t>Howland</a:t>
            </a:r>
            <a:r>
              <a:rPr lang="pt-BR" sz="4400" b="1" dirty="0">
                <a:latin typeface="Calibri"/>
              </a:rPr>
              <a:t> </a:t>
            </a:r>
            <a:r>
              <a:rPr lang="pt-BR" sz="4400" b="1" dirty="0" err="1">
                <a:latin typeface="Calibri"/>
              </a:rPr>
              <a:t>Current</a:t>
            </a:r>
            <a:r>
              <a:rPr lang="pt-BR" sz="4400" b="1" dirty="0">
                <a:latin typeface="Calibri"/>
              </a:rPr>
              <a:t> </a:t>
            </a:r>
            <a:r>
              <a:rPr lang="pt-BR" sz="4400" b="1" dirty="0" err="1">
                <a:latin typeface="Calibri"/>
              </a:rPr>
              <a:t>Source</a:t>
            </a:r>
            <a:r>
              <a:rPr lang="pt-BR" sz="4400" b="1" dirty="0">
                <a:latin typeface="Calibri"/>
              </a:rPr>
              <a:t> </a:t>
            </a:r>
            <a:r>
              <a:rPr lang="pt-BR" sz="4400" b="1" dirty="0" err="1">
                <a:latin typeface="Calibri"/>
              </a:rPr>
              <a:t>With</a:t>
            </a:r>
            <a:r>
              <a:rPr lang="pt-BR" sz="4400" b="1" dirty="0">
                <a:latin typeface="Calibri"/>
              </a:rPr>
              <a:t> Wien Bridge-</a:t>
            </a:r>
            <a:r>
              <a:rPr lang="pt-BR" sz="4400" b="1" dirty="0" err="1">
                <a:latin typeface="Calibri"/>
              </a:rPr>
              <a:t>Based</a:t>
            </a:r>
            <a:r>
              <a:rPr lang="pt-BR" sz="4400" b="1" dirty="0">
                <a:latin typeface="Calibri"/>
              </a:rPr>
              <a:t> </a:t>
            </a:r>
            <a:r>
              <a:rPr lang="pt-BR" sz="4400" b="1" dirty="0" err="1">
                <a:latin typeface="Calibri"/>
              </a:rPr>
              <a:t>Oscillator</a:t>
            </a:r>
            <a:r>
              <a:rPr lang="pt-BR" b="1" dirty="0">
                <a:latin typeface="Calibri"/>
              </a:rPr>
              <a:t>			</a:t>
            </a:r>
            <a:br>
              <a:rPr lang="pt-BR" b="1" dirty="0">
                <a:latin typeface="Calibri"/>
              </a:rPr>
            </a:br>
            <a:br>
              <a:rPr lang="pt-BR" b="1" dirty="0">
                <a:latin typeface="Calibri"/>
              </a:rPr>
            </a:br>
            <a:endParaRPr lang="pt-BR" sz="4400" dirty="0"/>
          </a:p>
        </p:txBody>
      </p:sp>
      <p:sp>
        <p:nvSpPr>
          <p:cNvPr id="3" name="Retângulo 2"/>
          <p:cNvSpPr/>
          <p:nvPr/>
        </p:nvSpPr>
        <p:spPr>
          <a:xfrm>
            <a:off x="3458307" y="41374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Igor Grossi, Eng. Redes de Comunicação </a:t>
            </a:r>
          </a:p>
          <a:p>
            <a:r>
              <a:rPr lang="it-IT" dirty="0"/>
              <a:t>Lukas Lorenz, Eng. Mecatrônica </a:t>
            </a:r>
          </a:p>
          <a:p>
            <a:r>
              <a:rPr lang="it-IT" dirty="0"/>
              <a:t>Rogerio Barbosa Eng. Elétrica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4B043C-D754-4978-8E1F-F7F77AAA5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73" y="5060796"/>
            <a:ext cx="1459995" cy="14599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58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61738-06E7-4C1B-83F3-2544BD0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C3C4A9-0C30-4CB8-9173-3619E7498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82830"/>
            <a:ext cx="8596312" cy="383695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FA0796-D3D7-427E-8A9A-5E937D19E69E}"/>
              </a:ext>
            </a:extLst>
          </p:cNvPr>
          <p:cNvSpPr txBox="1"/>
          <p:nvPr/>
        </p:nvSpPr>
        <p:spPr>
          <a:xfrm>
            <a:off x="677334" y="6087546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R= 3 </a:t>
            </a:r>
            <a:r>
              <a:rPr lang="pt-BR" dirty="0" err="1"/>
              <a:t>kOhm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98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98940-F6F7-4B6F-98DB-6C74FEB7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191A2E-CD90-4338-9C9C-BF451B64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98" y="1930400"/>
            <a:ext cx="8596312" cy="377678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50A353-238F-486D-9F8D-FB3AADDD1035}"/>
              </a:ext>
            </a:extLst>
          </p:cNvPr>
          <p:cNvSpPr txBox="1"/>
          <p:nvPr/>
        </p:nvSpPr>
        <p:spPr>
          <a:xfrm>
            <a:off x="1194698" y="5707182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R= 4 </a:t>
            </a:r>
            <a:r>
              <a:rPr lang="pt-BR" dirty="0" err="1"/>
              <a:t>kOhm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4C05-EECC-4799-90EC-E2535594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62B7B-FBF9-4BE1-B701-25E1FF1BF3D0}"/>
              </a:ext>
            </a:extLst>
          </p:cNvPr>
          <p:cNvSpPr txBox="1"/>
          <p:nvPr/>
        </p:nvSpPr>
        <p:spPr>
          <a:xfrm flipH="1">
            <a:off x="1127672" y="5917410"/>
            <a:ext cx="233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R= 5kOhm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E5C3F5A-0593-4505-A56B-37295A9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" y="1563758"/>
            <a:ext cx="9803025" cy="4353652"/>
          </a:xfrm>
        </p:spPr>
      </p:pic>
    </p:spTree>
    <p:extLst>
      <p:ext uri="{BB962C8B-B14F-4D97-AF65-F5344CB8AC3E}">
        <p14:creationId xmlns:p14="http://schemas.microsoft.com/office/powerpoint/2010/main" val="322865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C2A5-0CEB-403D-B700-74DCE8E0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EEA9407-EBF7-4DDA-A87D-A5BAEF97F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2" y="1709530"/>
            <a:ext cx="9627490" cy="4269332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057F545-A54A-4AED-8C0B-22D4275FEB42}"/>
              </a:ext>
            </a:extLst>
          </p:cNvPr>
          <p:cNvSpPr txBox="1"/>
          <p:nvPr/>
        </p:nvSpPr>
        <p:spPr>
          <a:xfrm>
            <a:off x="950022" y="597886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R= 6 </a:t>
            </a:r>
            <a:r>
              <a:rPr lang="pt-BR" dirty="0" err="1"/>
              <a:t>kOhm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75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pic>
        <p:nvPicPr>
          <p:cNvPr id="4098" name="Picture 2" descr="C:\Users\Usuário\Desktop\transconduc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61" y="2040861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807C29-DFC4-4DD5-B34F-94B6BAEDD8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7A257-91B7-4028-9E81-BD7CE8761E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2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Calibri" pitchFamily="34" charset="0"/>
                <a:cs typeface="Calibri" pitchFamily="34" charset="0"/>
              </a:rPr>
              <a:t>Schematic</a:t>
            </a:r>
            <a:r>
              <a:rPr lang="pt-BR" dirty="0">
                <a:latin typeface="Calibri" pitchFamily="34" charset="0"/>
                <a:cs typeface="Calibri" pitchFamily="34" charset="0"/>
              </a:rPr>
              <a:t> Project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40" y="1926167"/>
            <a:ext cx="5768120" cy="104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6" y="3633807"/>
            <a:ext cx="5545296" cy="238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96" y="3423484"/>
            <a:ext cx="4841141" cy="259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71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Implementation</a:t>
            </a:r>
            <a:r>
              <a:rPr lang="en-US" dirty="0"/>
              <a:t>​</a:t>
            </a:r>
            <a:endParaRPr lang="pt-BR" dirty="0"/>
          </a:p>
        </p:txBody>
      </p:sp>
      <p:pic>
        <p:nvPicPr>
          <p:cNvPr id="5122" name="Picture 2" descr="C:\Users\Usuário\Desktop\circui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6704789" y="3714426"/>
            <a:ext cx="5138426" cy="28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blob:https://web.whatsapp.com/afd33ca5-de65-43da-a5aa-8a7b925385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12015" y="1627208"/>
            <a:ext cx="1588476" cy="282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blob:https://web.whatsapp.com/1d1c73d2-42a2-4b13-9e41-1be654e5e89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36253" y="1643510"/>
            <a:ext cx="1544699" cy="274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5575" y="1643510"/>
            <a:ext cx="1529858" cy="27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15635" y="4574903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Wien Bridge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15022" y="4687674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Buffer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75668" y="4676460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Howland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5894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17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Output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45775" y="3146825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Wien Bridge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641613" y="5897934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Buffer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718798" y="5807631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Howland</a:t>
            </a:r>
            <a:endParaRPr lang="pt-BR" b="1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56" y="1434797"/>
            <a:ext cx="4475803" cy="172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0347"/>
            <a:ext cx="4803020" cy="166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00" y="4056315"/>
            <a:ext cx="4603172" cy="178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07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3893"/>
            <a:ext cx="4358613" cy="464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98" y="3149453"/>
            <a:ext cx="5877902" cy="302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5015" y="61808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Bode</a:t>
            </a:r>
            <a:r>
              <a:rPr lang="pt-BR" dirty="0"/>
              <a:t> </a:t>
            </a:r>
            <a:r>
              <a:rPr lang="pt-BR" b="1" dirty="0" err="1"/>
              <a:t>plot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603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 </a:t>
            </a:r>
            <a:r>
              <a:rPr lang="pt-BR" dirty="0" err="1"/>
              <a:t>cost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64975"/>
            <a:ext cx="8596668" cy="4676388"/>
          </a:xfrm>
        </p:spPr>
        <p:txBody>
          <a:bodyPr>
            <a:normAutofit fontScale="40000" lnSpcReduction="20000"/>
          </a:bodyPr>
          <a:lstStyle/>
          <a:p>
            <a:r>
              <a:rPr lang="pt-BR" sz="2800" dirty="0"/>
              <a:t>It </a:t>
            </a:r>
            <a:r>
              <a:rPr lang="pt-BR" sz="2800" dirty="0" err="1"/>
              <a:t>was</a:t>
            </a:r>
            <a:r>
              <a:rPr lang="pt-BR" sz="2800" dirty="0"/>
              <a:t> </a:t>
            </a:r>
            <a:r>
              <a:rPr lang="pt-BR" sz="2800" dirty="0" err="1"/>
              <a:t>used</a:t>
            </a:r>
            <a:r>
              <a:rPr lang="pt-BR" sz="2800" dirty="0"/>
              <a:t> </a:t>
            </a: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get</a:t>
            </a:r>
            <a:r>
              <a:rPr lang="pt-BR" sz="2800" dirty="0"/>
              <a:t> </a:t>
            </a:r>
            <a:r>
              <a:rPr lang="pt-BR" sz="2800" dirty="0" err="1"/>
              <a:t>all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results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following</a:t>
            </a:r>
            <a:r>
              <a:rPr lang="pt-BR" sz="2800" dirty="0"/>
              <a:t> tools</a:t>
            </a:r>
          </a:p>
          <a:p>
            <a:pPr lvl="1"/>
            <a:r>
              <a:rPr lang="pt-BR" sz="2800" dirty="0" err="1"/>
              <a:t>LTspice</a:t>
            </a:r>
            <a:r>
              <a:rPr lang="pt-BR" sz="2800" dirty="0"/>
              <a:t>; </a:t>
            </a:r>
          </a:p>
          <a:p>
            <a:pPr lvl="1"/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 err="1"/>
              <a:t>generator</a:t>
            </a:r>
            <a:r>
              <a:rPr lang="pt-BR" sz="2800" dirty="0"/>
              <a:t>; </a:t>
            </a:r>
          </a:p>
          <a:p>
            <a:pPr lvl="1"/>
            <a:r>
              <a:rPr lang="pt-BR" sz="2800" dirty="0" err="1"/>
              <a:t>Oscilloscope</a:t>
            </a:r>
            <a:r>
              <a:rPr lang="pt-BR" sz="2800" dirty="0"/>
              <a:t>; </a:t>
            </a:r>
          </a:p>
          <a:p>
            <a:pPr lvl="1"/>
            <a:r>
              <a:rPr lang="pt-BR" sz="2800" dirty="0" err="1"/>
              <a:t>Multimeter</a:t>
            </a:r>
            <a:r>
              <a:rPr lang="pt-BR" sz="2800" dirty="0"/>
              <a:t>;    </a:t>
            </a:r>
          </a:p>
          <a:p>
            <a:pPr lvl="1"/>
            <a:r>
              <a:rPr lang="pt-BR" sz="2800" dirty="0"/>
              <a:t>NI ELVIS II;</a:t>
            </a:r>
          </a:p>
          <a:p>
            <a:pPr lvl="1"/>
            <a:endParaRPr lang="pt-BR" sz="28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implement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circuit</a:t>
            </a:r>
            <a:r>
              <a:rPr lang="pt-BR" sz="2800" dirty="0"/>
              <a:t>  </a:t>
            </a:r>
            <a:r>
              <a:rPr lang="pt-BR" sz="2800" dirty="0" err="1"/>
              <a:t>we</a:t>
            </a:r>
            <a:r>
              <a:rPr lang="pt-BR" sz="2800" dirty="0"/>
              <a:t> </a:t>
            </a:r>
            <a:r>
              <a:rPr lang="pt-BR" sz="2800" dirty="0" err="1"/>
              <a:t>used</a:t>
            </a:r>
            <a:r>
              <a:rPr lang="pt-BR" sz="2800" dirty="0"/>
              <a:t>:</a:t>
            </a:r>
          </a:p>
          <a:p>
            <a:pPr lvl="1"/>
            <a:r>
              <a:rPr lang="pt-BR" sz="2800" dirty="0" err="1"/>
              <a:t>Protoboard</a:t>
            </a:r>
            <a:r>
              <a:rPr lang="pt-BR" sz="2800" dirty="0"/>
              <a:t>; </a:t>
            </a:r>
          </a:p>
          <a:p>
            <a:pPr lvl="1"/>
            <a:r>
              <a:rPr lang="pt-BR" sz="2800" dirty="0" err="1"/>
              <a:t>Integrated</a:t>
            </a:r>
            <a:r>
              <a:rPr lang="pt-BR" sz="2800" dirty="0"/>
              <a:t> </a:t>
            </a:r>
            <a:r>
              <a:rPr lang="pt-BR" sz="2800" dirty="0" err="1"/>
              <a:t>circuits</a:t>
            </a:r>
            <a:r>
              <a:rPr lang="pt-BR" sz="2800" dirty="0"/>
              <a:t> LM749 - </a:t>
            </a:r>
            <a:r>
              <a:rPr lang="pt-BR" sz="2800" dirty="0" err="1"/>
              <a:t>Wien's</a:t>
            </a:r>
            <a:r>
              <a:rPr lang="pt-BR" sz="2800" dirty="0"/>
              <a:t> bridge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Howland</a:t>
            </a:r>
            <a:r>
              <a:rPr lang="pt-BR" sz="2800" dirty="0"/>
              <a:t> </a:t>
            </a:r>
            <a:r>
              <a:rPr lang="pt-BR" sz="2800" dirty="0" err="1"/>
              <a:t>circuit</a:t>
            </a:r>
            <a:r>
              <a:rPr lang="pt-BR" sz="2800" dirty="0"/>
              <a:t>;</a:t>
            </a:r>
          </a:p>
          <a:p>
            <a:pPr lvl="1"/>
            <a:r>
              <a:rPr lang="pt-BR" sz="2800" dirty="0"/>
              <a:t> </a:t>
            </a:r>
            <a:r>
              <a:rPr lang="pt-BR" sz="2800" dirty="0" err="1"/>
              <a:t>Integrated</a:t>
            </a:r>
            <a:r>
              <a:rPr lang="pt-BR" sz="2800" dirty="0"/>
              <a:t> </a:t>
            </a:r>
            <a:r>
              <a:rPr lang="pt-BR" sz="2800" dirty="0" err="1"/>
              <a:t>circuit</a:t>
            </a:r>
            <a:r>
              <a:rPr lang="pt-BR" sz="2800" dirty="0"/>
              <a:t> CA 3140 - Buffer; </a:t>
            </a:r>
          </a:p>
          <a:p>
            <a:pPr lvl="1"/>
            <a:r>
              <a:rPr lang="pt-BR" sz="2800" dirty="0"/>
              <a:t>10nF capacitor; </a:t>
            </a:r>
          </a:p>
          <a:p>
            <a:pPr lvl="1"/>
            <a:r>
              <a:rPr lang="pt-BR" sz="2800" dirty="0"/>
              <a:t>1k ohms resistor; </a:t>
            </a:r>
          </a:p>
          <a:p>
            <a:pPr lvl="1"/>
            <a:r>
              <a:rPr lang="pt-BR" sz="2800" dirty="0"/>
              <a:t>47k ohms resistor; </a:t>
            </a:r>
          </a:p>
          <a:p>
            <a:pPr lvl="1"/>
            <a:r>
              <a:rPr lang="pt-BR" sz="2800" dirty="0"/>
              <a:t>4.7k ohms resistor; </a:t>
            </a:r>
          </a:p>
          <a:p>
            <a:pPr lvl="1"/>
            <a:r>
              <a:rPr lang="pt-BR" sz="2800" dirty="0"/>
              <a:t>10k ohms resistor; </a:t>
            </a:r>
          </a:p>
          <a:p>
            <a:pPr lvl="1"/>
            <a:r>
              <a:rPr lang="pt-BR" sz="2800" dirty="0"/>
              <a:t>20k ohms resistor.</a:t>
            </a:r>
          </a:p>
          <a:p>
            <a:pPr marL="365760" lvl="1" indent="0">
              <a:buNone/>
            </a:pPr>
            <a:r>
              <a:rPr lang="pt-BR" sz="2800" dirty="0"/>
              <a:t>SUM = R$22,00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01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Topics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- </a:t>
            </a:r>
            <a:r>
              <a:rPr lang="pt-BR" dirty="0" err="1"/>
              <a:t>Objectives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- </a:t>
            </a:r>
            <a:r>
              <a:rPr lang="pt-BR" dirty="0" err="1"/>
              <a:t>Simulation</a:t>
            </a:r>
            <a:r>
              <a:rPr lang="en-US" dirty="0"/>
              <a:t>​s</a:t>
            </a:r>
          </a:p>
          <a:p>
            <a:pPr fontAlgn="base"/>
            <a:r>
              <a:rPr lang="pt-BR" dirty="0"/>
              <a:t>- </a:t>
            </a:r>
            <a:r>
              <a:rPr lang="pt-BR" dirty="0" err="1"/>
              <a:t>Implementation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- </a:t>
            </a:r>
            <a:r>
              <a:rPr lang="pt-BR" dirty="0" err="1"/>
              <a:t>Results</a:t>
            </a:r>
            <a:r>
              <a:rPr lang="pt-BR" dirty="0"/>
              <a:t> ( Ou</a:t>
            </a:r>
            <a:r>
              <a:rPr lang="en-US" dirty="0"/>
              <a:t>​​</a:t>
            </a:r>
            <a:r>
              <a:rPr lang="en-US" dirty="0" err="1"/>
              <a:t>tput</a:t>
            </a:r>
            <a:r>
              <a:rPr lang="en-US" dirty="0"/>
              <a:t>)</a:t>
            </a:r>
          </a:p>
          <a:p>
            <a:pPr fontAlgn="base"/>
            <a:r>
              <a:rPr lang="pt-BR" dirty="0"/>
              <a:t>-Project </a:t>
            </a:r>
            <a:r>
              <a:rPr lang="pt-BR" dirty="0" err="1"/>
              <a:t>Cost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-</a:t>
            </a:r>
            <a:r>
              <a:rPr lang="pt-BR" dirty="0" err="1"/>
              <a:t>Conclusions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86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91346-F5BB-4AD4-A67A-44D5CC2D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202BB4F-0691-4F75-BDF0-146900F8C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958185"/>
              </p:ext>
            </p:extLst>
          </p:nvPr>
        </p:nvGraphicFramePr>
        <p:xfrm>
          <a:off x="1101933" y="1696762"/>
          <a:ext cx="859631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7928183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4293060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57903838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46556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Theorical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results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expected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Simulation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Experimental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Frequency</a:t>
                      </a:r>
                      <a:r>
                        <a:rPr lang="pt-BR" dirty="0"/>
                        <a:t>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47.546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Voltage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mV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Current</a:t>
                      </a:r>
                      <a:r>
                        <a:rPr lang="pt-BR" dirty="0"/>
                        <a:t> (</a:t>
                      </a:r>
                      <a:r>
                        <a:rPr lang="el-GR" dirty="0"/>
                        <a:t>μ</a:t>
                      </a:r>
                      <a:r>
                        <a:rPr lang="pt-BR" dirty="0"/>
                        <a:t>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09780"/>
                  </a:ext>
                </a:extLst>
              </a:tr>
            </a:tbl>
          </a:graphicData>
        </a:graphic>
      </p:graphicFrame>
      <p:pic>
        <p:nvPicPr>
          <p:cNvPr id="5" name="Picture 2" descr="C:\Users\Usuário\Desktop\transconductance.jpg">
            <a:extLst>
              <a:ext uri="{FF2B5EF4-FFF2-40B4-BE49-F238E27FC236}">
                <a16:creationId xmlns:a16="http://schemas.microsoft.com/office/drawing/2014/main" id="{C2421197-80C9-4CA2-BE20-80F6B76F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3044" y="3801214"/>
            <a:ext cx="4041914" cy="275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9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Conclusion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A634E8-47BE-412C-947F-15701450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" y="1695258"/>
            <a:ext cx="4441184" cy="40250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68F4116-35A6-41CF-860A-4F23F8EC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59" y="1930400"/>
            <a:ext cx="4853129" cy="310140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379C74-AA61-435A-AE3C-950EE54B85D6}"/>
              </a:ext>
            </a:extLst>
          </p:cNvPr>
          <p:cNvSpPr txBox="1"/>
          <p:nvPr/>
        </p:nvSpPr>
        <p:spPr>
          <a:xfrm flipH="1">
            <a:off x="7435540" y="5535665"/>
            <a:ext cx="18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Circuit</a:t>
            </a:r>
            <a:r>
              <a:rPr lang="pt-BR" b="1" dirty="0"/>
              <a:t> </a:t>
            </a:r>
            <a:r>
              <a:rPr lang="pt-BR" b="1" dirty="0" err="1"/>
              <a:t>schematic</a:t>
            </a:r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51B228-F988-4CD0-94A3-BD74B2734BFE}"/>
              </a:ext>
            </a:extLst>
          </p:cNvPr>
          <p:cNvSpPr txBox="1"/>
          <p:nvPr/>
        </p:nvSpPr>
        <p:spPr>
          <a:xfrm flipH="1">
            <a:off x="2833710" y="5535665"/>
            <a:ext cx="120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PCB 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39A492F-CD39-4258-A9B0-02E277F9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27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AFE83-4537-40FC-9E8D-B99249A5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0D6A9-5361-47EF-AD3C-47B061B0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used to the simulation analysis: </a:t>
            </a:r>
          </a:p>
          <a:p>
            <a:pPr marL="0" indent="0">
              <a:buNone/>
            </a:pPr>
            <a:r>
              <a:rPr lang="en-US" dirty="0"/>
              <a:t>https://www.youtube.com/watch?v=MdZHkpkUrGw</a:t>
            </a:r>
          </a:p>
          <a:p>
            <a:r>
              <a:rPr lang="en-US" dirty="0"/>
              <a:t>https://www.youtube.com/watch?v=cXmomjBScGI;</a:t>
            </a:r>
          </a:p>
          <a:p>
            <a:r>
              <a:rPr lang="en-US" dirty="0"/>
              <a:t>https://www.youtube.com/watch?v=aJAZHPqEUKU</a:t>
            </a:r>
          </a:p>
          <a:p>
            <a:r>
              <a:rPr lang="en-US" dirty="0"/>
              <a:t>http://www.qrparci.org/wa0itp/chap10.pdf</a:t>
            </a:r>
          </a:p>
          <a:p>
            <a:r>
              <a:rPr lang="en-US" dirty="0"/>
              <a:t>http://www.eecs.yorku.ca/course_archive/2007-08/W/3215/labs%20documentation/dds.pdf</a:t>
            </a:r>
          </a:p>
          <a:p>
            <a:pPr marL="0" indent="0">
              <a:buNone/>
            </a:pPr>
            <a:r>
              <a:rPr lang="pt-BR" dirty="0"/>
              <a:t> The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references</a:t>
            </a:r>
            <a:r>
              <a:rPr lang="pt-BR" dirty="0"/>
              <a:t> are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page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36824656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pt-BR" dirty="0"/>
              <a:t>				</a:t>
            </a:r>
            <a:r>
              <a:rPr lang="pt-BR" dirty="0" err="1"/>
              <a:t>Objectives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3902111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Medical </a:t>
            </a:r>
            <a:r>
              <a:rPr lang="pt-BR" dirty="0" err="1"/>
              <a:t>equipments</a:t>
            </a:r>
            <a:r>
              <a:rPr lang="pt-BR" dirty="0"/>
              <a:t>;</a:t>
            </a:r>
          </a:p>
          <a:p>
            <a:r>
              <a:rPr lang="pt-BR" dirty="0" err="1"/>
              <a:t>Voltage-controlled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;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49" y="1212708"/>
            <a:ext cx="3801098" cy="274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Usuário\Desktop\mirrored_howl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0" y="3031065"/>
            <a:ext cx="2746293" cy="274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Usuário\Desktop\wi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76" y="3257185"/>
            <a:ext cx="3106531" cy="252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Usuári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07" y="4660817"/>
            <a:ext cx="31813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0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DE7C-12C6-49D9-8D3C-5B46360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Wien </a:t>
            </a:r>
            <a:r>
              <a:rPr lang="pt-BR" dirty="0" err="1"/>
              <a:t>Oscillator</a:t>
            </a:r>
            <a:endParaRPr lang="pt-BR" dirty="0"/>
          </a:p>
        </p:txBody>
      </p:sp>
      <p:pic>
        <p:nvPicPr>
          <p:cNvPr id="10" name="Espaço Reservado para Conteúdo 9" descr="Uma imagem contendo objeto, coisa&#10;&#10;Descrição gerada com alta confiança">
            <a:extLst>
              <a:ext uri="{FF2B5EF4-FFF2-40B4-BE49-F238E27FC236}">
                <a16:creationId xmlns:a16="http://schemas.microsoft.com/office/drawing/2014/main" id="{89AC9F61-FD91-4777-8086-8FDBA060B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28" y="1825625"/>
            <a:ext cx="4854286" cy="393804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639AAD-B95F-4107-8527-E4904FA7EF85}"/>
              </a:ext>
            </a:extLst>
          </p:cNvPr>
          <p:cNvSpPr txBox="1"/>
          <p:nvPr/>
        </p:nvSpPr>
        <p:spPr>
          <a:xfrm>
            <a:off x="3414128" y="5763665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Wien </a:t>
            </a:r>
            <a:r>
              <a:rPr lang="pt-BR" b="1" dirty="0" err="1"/>
              <a:t>oscillator’s</a:t>
            </a:r>
            <a:r>
              <a:rPr lang="pt-BR" b="1" dirty="0"/>
              <a:t> </a:t>
            </a:r>
            <a:r>
              <a:rPr lang="pt-BR" b="1" dirty="0" err="1"/>
              <a:t>schematic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1133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6F3D8-B39B-4B75-B682-A51D386E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Howland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Source</a:t>
            </a:r>
            <a:endParaRPr lang="pt-BR" dirty="0"/>
          </a:p>
        </p:txBody>
      </p:sp>
      <p:pic>
        <p:nvPicPr>
          <p:cNvPr id="10" name="Espaço Reservado para Conteúdo 9" descr="Uma imagem contendo texto&#10;&#10;Descrição gerada com alta confiança">
            <a:extLst>
              <a:ext uri="{FF2B5EF4-FFF2-40B4-BE49-F238E27FC236}">
                <a16:creationId xmlns:a16="http://schemas.microsoft.com/office/drawing/2014/main" id="{DB303E86-FF3D-4FEE-9781-9EA9702B3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22" y="2160588"/>
            <a:ext cx="5990594" cy="388143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8B41CFC-FB77-4560-8B90-E7C1894223EB}"/>
              </a:ext>
            </a:extLst>
          </p:cNvPr>
          <p:cNvSpPr txBox="1"/>
          <p:nvPr/>
        </p:nvSpPr>
        <p:spPr>
          <a:xfrm>
            <a:off x="4062128" y="5139690"/>
            <a:ext cx="28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Howland’s</a:t>
            </a:r>
            <a:r>
              <a:rPr lang="pt-BR" b="1" dirty="0"/>
              <a:t> </a:t>
            </a:r>
            <a:r>
              <a:rPr lang="pt-BR" b="1" dirty="0" err="1"/>
              <a:t>circuit</a:t>
            </a:r>
            <a:r>
              <a:rPr lang="pt-BR" b="1" dirty="0"/>
              <a:t> </a:t>
            </a:r>
            <a:r>
              <a:rPr lang="pt-BR" b="1" dirty="0" err="1"/>
              <a:t>schematic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D6AE88-72B3-419F-AA4A-165F36C80A35}"/>
              </a:ext>
            </a:extLst>
          </p:cNvPr>
          <p:cNvSpPr txBox="1"/>
          <p:nvPr/>
        </p:nvSpPr>
        <p:spPr>
          <a:xfrm>
            <a:off x="3074504" y="6127234"/>
            <a:ext cx="281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Single </a:t>
            </a:r>
            <a:r>
              <a:rPr lang="pt-BR" b="1" dirty="0" err="1"/>
              <a:t>Howland’s</a:t>
            </a:r>
            <a:r>
              <a:rPr lang="pt-BR" b="1" dirty="0"/>
              <a:t> </a:t>
            </a:r>
            <a:r>
              <a:rPr lang="pt-BR" b="1" dirty="0" err="1"/>
              <a:t>schematic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4782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BF6A-B350-4370-868B-668075C8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Mirrored</a:t>
            </a:r>
            <a:r>
              <a:rPr lang="pt-BR" dirty="0"/>
              <a:t> </a:t>
            </a:r>
            <a:r>
              <a:rPr lang="pt-BR" dirty="0" err="1"/>
              <a:t>Howland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</a:p>
        </p:txBody>
      </p:sp>
      <p:pic>
        <p:nvPicPr>
          <p:cNvPr id="5" name="Espaço Reservado para Conteúdo 4" descr="Uma imagem contendo texto&#10;Mirro&#10;Descrição gerada com alta confiança">
            <a:extLst>
              <a:ext uri="{FF2B5EF4-FFF2-40B4-BE49-F238E27FC236}">
                <a16:creationId xmlns:a16="http://schemas.microsoft.com/office/drawing/2014/main" id="{865EF30D-4A79-4779-BBA2-ECD7B1CC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34" y="1690687"/>
            <a:ext cx="4030698" cy="44862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4F697B0-7C84-4E31-8998-26E10ECFB152}"/>
              </a:ext>
            </a:extLst>
          </p:cNvPr>
          <p:cNvSpPr txBox="1"/>
          <p:nvPr/>
        </p:nvSpPr>
        <p:spPr>
          <a:xfrm>
            <a:off x="4020034" y="6176962"/>
            <a:ext cx="310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Mirrored</a:t>
            </a:r>
            <a:r>
              <a:rPr lang="pt-BR" b="1" dirty="0"/>
              <a:t> </a:t>
            </a:r>
            <a:r>
              <a:rPr lang="pt-BR" b="1" dirty="0" err="1"/>
              <a:t>Howland’s</a:t>
            </a:r>
            <a:r>
              <a:rPr lang="pt-BR" b="1" dirty="0"/>
              <a:t> </a:t>
            </a:r>
            <a:r>
              <a:rPr lang="pt-BR" b="1" dirty="0" err="1"/>
              <a:t>schematic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2711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060723" cy="1325563"/>
          </a:xfrm>
        </p:spPr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pic>
        <p:nvPicPr>
          <p:cNvPr id="2051" name="Picture 3" descr="C:\Users\Usuário\Desktop\mirrored_howland_simulati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20" y="2449188"/>
            <a:ext cx="4021014" cy="31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0793542" y="173713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 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B66BF2F-5B5E-4C6E-8C25-91C404D91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192" y="1590261"/>
            <a:ext cx="6749264" cy="439697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722AA-CAE1-4F5E-88EB-1EB53E70E546}"/>
              </a:ext>
            </a:extLst>
          </p:cNvPr>
          <p:cNvSpPr txBox="1"/>
          <p:nvPr/>
        </p:nvSpPr>
        <p:spPr>
          <a:xfrm>
            <a:off x="3731420" y="5764696"/>
            <a:ext cx="429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Mirrored</a:t>
            </a:r>
            <a:r>
              <a:rPr lang="pt-BR" dirty="0"/>
              <a:t> </a:t>
            </a:r>
            <a:r>
              <a:rPr lang="pt-BR" dirty="0" err="1"/>
              <a:t>Howland’s</a:t>
            </a:r>
            <a:r>
              <a:rPr lang="pt-BR" dirty="0"/>
              <a:t> </a:t>
            </a:r>
            <a:r>
              <a:rPr lang="pt-BR" dirty="0" err="1"/>
              <a:t>schematic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3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B60AD-EF46-4641-B107-F676DDA5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6179A6-65DA-48D5-8F90-6F259C8E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4" y="2160588"/>
            <a:ext cx="8575570" cy="3881437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672992-4490-459C-A49D-B5A5ED282742}"/>
              </a:ext>
            </a:extLst>
          </p:cNvPr>
          <p:cNvSpPr txBox="1"/>
          <p:nvPr/>
        </p:nvSpPr>
        <p:spPr>
          <a:xfrm flipH="1">
            <a:off x="795129" y="6188765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R=1 </a:t>
            </a:r>
            <a:r>
              <a:rPr lang="pt-BR" dirty="0" err="1"/>
              <a:t>kOhm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74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EA070-1A29-4C26-BAA9-C60A8F20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Simulations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43477AC-1EEF-496A-8EBC-623EF4C62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7837"/>
            <a:ext cx="8596312" cy="38069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37DA97-BAB7-4DE1-B95E-AD61554F4CCC}"/>
              </a:ext>
            </a:extLst>
          </p:cNvPr>
          <p:cNvSpPr txBox="1"/>
          <p:nvPr/>
        </p:nvSpPr>
        <p:spPr>
          <a:xfrm>
            <a:off x="632144" y="6149009"/>
            <a:ext cx="270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R= 2 </a:t>
            </a:r>
            <a:r>
              <a:rPr lang="pt-BR" dirty="0" err="1"/>
              <a:t>kOhm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027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312</Words>
  <Application>Microsoft Office PowerPoint</Application>
  <PresentationFormat>Widescreen</PresentationFormat>
  <Paragraphs>98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Facetado</vt:lpstr>
      <vt:lpstr>    Mirrored Improved Howland Current Source With Wien Bridge-Based Oscillator     </vt:lpstr>
      <vt:lpstr>Topics</vt:lpstr>
      <vt:lpstr>    Objectives </vt:lpstr>
      <vt:lpstr>Wien Oscillator</vt:lpstr>
      <vt:lpstr>Howland Current Source</vt:lpstr>
      <vt:lpstr>Mirrored Howland Source </vt:lpstr>
      <vt:lpstr>Simulations</vt:lpstr>
      <vt:lpstr>Simulations</vt:lpstr>
      <vt:lpstr>Simulations</vt:lpstr>
      <vt:lpstr>Simulations</vt:lpstr>
      <vt:lpstr>Simulations</vt:lpstr>
      <vt:lpstr>Simulations</vt:lpstr>
      <vt:lpstr>Simulations</vt:lpstr>
      <vt:lpstr>Simulations</vt:lpstr>
      <vt:lpstr>Schematic Project</vt:lpstr>
      <vt:lpstr>Implementation​</vt:lpstr>
      <vt:lpstr>Output</vt:lpstr>
      <vt:lpstr>Results</vt:lpstr>
      <vt:lpstr>Project cost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Oscilators   Different configuratios for transconductance analysis in Howland based on current source</dc:title>
  <dc:creator>Usuário</dc:creator>
  <cp:lastModifiedBy>Rogério Guedes</cp:lastModifiedBy>
  <cp:revision>53</cp:revision>
  <dcterms:created xsi:type="dcterms:W3CDTF">2012-07-30T23:50:35Z</dcterms:created>
  <dcterms:modified xsi:type="dcterms:W3CDTF">2017-07-05T21:04:35Z</dcterms:modified>
</cp:coreProperties>
</file>