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66" r:id="rId7"/>
    <p:sldId id="265" r:id="rId8"/>
    <p:sldId id="268" r:id="rId9"/>
    <p:sldId id="269" r:id="rId10"/>
    <p:sldId id="259" r:id="rId11"/>
    <p:sldId id="267" r:id="rId12"/>
    <p:sldId id="270" r:id="rId13"/>
    <p:sldId id="271" r:id="rId14"/>
    <p:sldId id="272" r:id="rId15"/>
    <p:sldId id="273" r:id="rId16"/>
    <p:sldId id="274" r:id="rId1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DB4BFE-BB74-494A-B38D-59AA5AEE40BF}" v="4" dt="2021-04-26T08:04:00.8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RENZO TOMASELLO" userId="7f38ab60-24c7-417b-adea-79ead12aaf47" providerId="ADAL" clId="{87DB4BFE-BB74-494A-B38D-59AA5AEE40BF}"/>
    <pc:docChg chg="custSel addSld modSld">
      <pc:chgData name="LORENZO TOMASELLO" userId="7f38ab60-24c7-417b-adea-79ead12aaf47" providerId="ADAL" clId="{87DB4BFE-BB74-494A-B38D-59AA5AEE40BF}" dt="2021-04-26T08:06:58.521" v="860" actId="20577"/>
      <pc:docMkLst>
        <pc:docMk/>
      </pc:docMkLst>
      <pc:sldChg chg="addSp delSp modSp add mod">
        <pc:chgData name="LORENZO TOMASELLO" userId="7f38ab60-24c7-417b-adea-79ead12aaf47" providerId="ADAL" clId="{87DB4BFE-BB74-494A-B38D-59AA5AEE40BF}" dt="2021-04-26T08:02:37.918" v="489" actId="1076"/>
        <pc:sldMkLst>
          <pc:docMk/>
          <pc:sldMk cId="2663420759" sldId="273"/>
        </pc:sldMkLst>
        <pc:spChg chg="mod">
          <ac:chgData name="LORENZO TOMASELLO" userId="7f38ab60-24c7-417b-adea-79ead12aaf47" providerId="ADAL" clId="{87DB4BFE-BB74-494A-B38D-59AA5AEE40BF}" dt="2021-04-26T07:58:38.832" v="33" actId="20577"/>
          <ac:spMkLst>
            <pc:docMk/>
            <pc:sldMk cId="2663420759" sldId="273"/>
            <ac:spMk id="2" creationId="{5D199468-442B-44D8-8FB1-9E9E01386302}"/>
          </ac:spMkLst>
        </pc:spChg>
        <pc:spChg chg="del">
          <ac:chgData name="LORENZO TOMASELLO" userId="7f38ab60-24c7-417b-adea-79ead12aaf47" providerId="ADAL" clId="{87DB4BFE-BB74-494A-B38D-59AA5AEE40BF}" dt="2021-04-26T08:00:09.736" v="40" actId="478"/>
          <ac:spMkLst>
            <pc:docMk/>
            <pc:sldMk cId="2663420759" sldId="273"/>
            <ac:spMk id="6" creationId="{6B1E87A0-0F54-422D-A085-FE4B7855850B}"/>
          </ac:spMkLst>
        </pc:spChg>
        <pc:spChg chg="add mod">
          <ac:chgData name="LORENZO TOMASELLO" userId="7f38ab60-24c7-417b-adea-79ead12aaf47" providerId="ADAL" clId="{87DB4BFE-BB74-494A-B38D-59AA5AEE40BF}" dt="2021-04-26T08:02:37.918" v="489" actId="1076"/>
          <ac:spMkLst>
            <pc:docMk/>
            <pc:sldMk cId="2663420759" sldId="273"/>
            <ac:spMk id="11" creationId="{57CB7856-9864-48B6-AEDB-CA80BAA71A7C}"/>
          </ac:spMkLst>
        </pc:spChg>
        <pc:spChg chg="del">
          <ac:chgData name="LORENZO TOMASELLO" userId="7f38ab60-24c7-417b-adea-79ead12aaf47" providerId="ADAL" clId="{87DB4BFE-BB74-494A-B38D-59AA5AEE40BF}" dt="2021-04-26T08:00:17.447" v="43" actId="478"/>
          <ac:spMkLst>
            <pc:docMk/>
            <pc:sldMk cId="2663420759" sldId="273"/>
            <ac:spMk id="17" creationId="{A67C24AB-99FC-47B1-B26C-3A300DEA5D36}"/>
          </ac:spMkLst>
        </pc:spChg>
        <pc:picChg chg="del">
          <ac:chgData name="LORENZO TOMASELLO" userId="7f38ab60-24c7-417b-adea-79ead12aaf47" providerId="ADAL" clId="{87DB4BFE-BB74-494A-B38D-59AA5AEE40BF}" dt="2021-04-26T07:58:40.713" v="34" actId="478"/>
          <ac:picMkLst>
            <pc:docMk/>
            <pc:sldMk cId="2663420759" sldId="273"/>
            <ac:picMk id="4" creationId="{C7B7B215-403A-45AB-AC7C-7186D2804D39}"/>
          </ac:picMkLst>
        </pc:picChg>
        <pc:picChg chg="del">
          <ac:chgData name="LORENZO TOMASELLO" userId="7f38ab60-24c7-417b-adea-79ead12aaf47" providerId="ADAL" clId="{87DB4BFE-BB74-494A-B38D-59AA5AEE40BF}" dt="2021-04-26T07:58:41.070" v="35" actId="478"/>
          <ac:picMkLst>
            <pc:docMk/>
            <pc:sldMk cId="2663420759" sldId="273"/>
            <ac:picMk id="5" creationId="{61025E95-4692-46E5-A751-73A497095B6C}"/>
          </ac:picMkLst>
        </pc:picChg>
        <pc:picChg chg="add mod">
          <ac:chgData name="LORENZO TOMASELLO" userId="7f38ab60-24c7-417b-adea-79ead12aaf47" providerId="ADAL" clId="{87DB4BFE-BB74-494A-B38D-59AA5AEE40BF}" dt="2021-04-26T08:00:39.142" v="46" actId="1076"/>
          <ac:picMkLst>
            <pc:docMk/>
            <pc:sldMk cId="2663420759" sldId="273"/>
            <ac:picMk id="7" creationId="{A8C6F424-ABF7-45FC-9323-66912A6CD1B6}"/>
          </ac:picMkLst>
        </pc:picChg>
        <pc:cxnChg chg="del mod">
          <ac:chgData name="LORENZO TOMASELLO" userId="7f38ab60-24c7-417b-adea-79ead12aaf47" providerId="ADAL" clId="{87DB4BFE-BB74-494A-B38D-59AA5AEE40BF}" dt="2021-04-26T08:00:10.591" v="41" actId="478"/>
          <ac:cxnSpMkLst>
            <pc:docMk/>
            <pc:sldMk cId="2663420759" sldId="273"/>
            <ac:cxnSpMk id="9" creationId="{43783639-6FFB-4F3D-AA77-80E8BABF6297}"/>
          </ac:cxnSpMkLst>
        </pc:cxnChg>
      </pc:sldChg>
      <pc:sldChg chg="addSp delSp modSp add mod">
        <pc:chgData name="LORENZO TOMASELLO" userId="7f38ab60-24c7-417b-adea-79ead12aaf47" providerId="ADAL" clId="{87DB4BFE-BB74-494A-B38D-59AA5AEE40BF}" dt="2021-04-26T08:06:58.521" v="860" actId="20577"/>
        <pc:sldMkLst>
          <pc:docMk/>
          <pc:sldMk cId="284162851" sldId="274"/>
        </pc:sldMkLst>
        <pc:spChg chg="mod">
          <ac:chgData name="LORENZO TOMASELLO" userId="7f38ab60-24c7-417b-adea-79ead12aaf47" providerId="ADAL" clId="{87DB4BFE-BB74-494A-B38D-59AA5AEE40BF}" dt="2021-04-26T08:02:58.216" v="515" actId="20577"/>
          <ac:spMkLst>
            <pc:docMk/>
            <pc:sldMk cId="284162851" sldId="274"/>
            <ac:spMk id="2" creationId="{5D199468-442B-44D8-8FB1-9E9E01386302}"/>
          </ac:spMkLst>
        </pc:spChg>
        <pc:spChg chg="mod">
          <ac:chgData name="LORENZO TOMASELLO" userId="7f38ab60-24c7-417b-adea-79ead12aaf47" providerId="ADAL" clId="{87DB4BFE-BB74-494A-B38D-59AA5AEE40BF}" dt="2021-04-26T08:06:58.521" v="860" actId="20577"/>
          <ac:spMkLst>
            <pc:docMk/>
            <pc:sldMk cId="284162851" sldId="274"/>
            <ac:spMk id="11" creationId="{57CB7856-9864-48B6-AEDB-CA80BAA71A7C}"/>
          </ac:spMkLst>
        </pc:spChg>
        <pc:picChg chg="add del mod">
          <ac:chgData name="LORENZO TOMASELLO" userId="7f38ab60-24c7-417b-adea-79ead12aaf47" providerId="ADAL" clId="{87DB4BFE-BB74-494A-B38D-59AA5AEE40BF}" dt="2021-04-26T08:03:56.092" v="518" actId="478"/>
          <ac:picMkLst>
            <pc:docMk/>
            <pc:sldMk cId="284162851" sldId="274"/>
            <ac:picMk id="4" creationId="{0C241DE4-6F8B-442E-BF71-20A0332CA993}"/>
          </ac:picMkLst>
        </pc:picChg>
        <pc:picChg chg="add mod">
          <ac:chgData name="LORENZO TOMASELLO" userId="7f38ab60-24c7-417b-adea-79ead12aaf47" providerId="ADAL" clId="{87DB4BFE-BB74-494A-B38D-59AA5AEE40BF}" dt="2021-04-26T08:04:04.719" v="521" actId="27614"/>
          <ac:picMkLst>
            <pc:docMk/>
            <pc:sldMk cId="284162851" sldId="274"/>
            <ac:picMk id="6" creationId="{9F207760-B73F-4824-B0D7-EB3118D2A13C}"/>
          </ac:picMkLst>
        </pc:picChg>
        <pc:picChg chg="del">
          <ac:chgData name="LORENZO TOMASELLO" userId="7f38ab60-24c7-417b-adea-79ead12aaf47" providerId="ADAL" clId="{87DB4BFE-BB74-494A-B38D-59AA5AEE40BF}" dt="2021-04-26T08:03:48.439" v="516" actId="478"/>
          <ac:picMkLst>
            <pc:docMk/>
            <pc:sldMk cId="284162851" sldId="274"/>
            <ac:picMk id="7" creationId="{A8C6F424-ABF7-45FC-9323-66912A6CD1B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62849-1D56-4E3F-B424-36AA652E14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6D1AB0-BC2E-4BF6-8499-E1491D4057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B799B-0C58-4147-9BE3-1F4AAE178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26/04/2021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154FE-8D1A-4507-B6EE-EA162318D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F4322-D0EF-4346-B0A6-2810C3C1B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32813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14DB8-0F89-45F5-A955-442A278E6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92242C-695E-476A-84E1-0BEFEDDF93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D3ADC-1A5E-47FF-A57D-0DAE783B2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26/04/2021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0DBE0C-1EFE-4AE1-86AA-6496BAE2A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60955C-DB5E-4440-B065-20D1391E0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91793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26834D-A2AF-4AA3-839D-B5D247BF4B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7ABC6A-A050-42D7-9E6E-F135C2AB9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B3E1D-BB52-4C67-81F2-AA3F7FD0F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26/04/2021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F5E45C-BED0-4BC1-B649-B1C457723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CE814-C169-4C37-BF43-4123FB50B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04738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4AA30-216E-4EA6-9C9D-F55F7D583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21DA1-A3F4-4D9B-96F7-A2D95CBF0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2B5BE-5680-4A10-9E9E-66A9CB6A8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26/04/2021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D40A2-B708-4C2A-9207-7A496A2BC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23FFD8-BACB-4379-AB05-E0C79E03B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42634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B8A3A-AA28-4462-8325-0A63D8BAE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EDA71D-C4D3-4543-B1B4-7A004AA943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F2C75B-2B0F-4F2D-A73C-597FF52FB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26/04/2021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B33E92-A6DD-48A6-824B-4F05F25C6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BA1672-79DD-4AF6-A937-4EA2DAA41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7180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A4B3C-F125-41C3-9C5C-256D9BC64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F22B7-C06A-4174-B843-90B2B2B71C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7DC3E7-ED1B-48F2-9A65-FA6C5725FC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6EDEF3-B910-4185-A223-638B3AB21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26/04/2021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E271DA-9523-408F-B8AA-13259E04D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BE5C2-AF7D-4125-A9FB-C1BBF2505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71678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EEEBA-26B6-44C7-A31D-32E2386B8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43212D-2FFB-4285-ACAA-E7611FCF6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03C80-76F9-4898-A860-3761445A3C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E9C9FB-7ED5-45CF-931D-C52921A637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4637D1-E1F8-425D-B618-6A7B7EDB89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330655-5C85-4C6D-B696-96E6FECEA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26/04/2021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124F5F-0C5F-422B-A40E-8FDDCE4AF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F1CF9D-9697-4A41-9684-FD20BB429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80923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A76D1-A85B-4F77-A864-C81D19DAA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347899-03F5-4BE6-A736-671DA7114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26/04/2021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283762-7FBD-48EC-B73F-773D70DBF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02E592-4B71-4500-B008-0CC03293E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9635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3C9BDE-B6BA-4DA6-AD8D-38EAAAB05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26/04/2021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70C4ED-6C1E-4932-824A-8F1BEB773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B45D4A-67B6-484F-B900-C59615639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002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AEB7B-9E48-4E0C-87F8-609B1DF30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64388-674C-41C8-94D1-6BBDCF16F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2590E6-FC63-4989-8B3A-F9CBA21140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D144E2-64FC-4425-A927-B4AD73976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26/04/2021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618395-9078-497E-BE1C-3289A42B8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1D42C3-B537-4D57-A6F3-9A69128E5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7016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77397-22AE-44D1-B842-5E5525A30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2E34A7-4EEB-4CC1-83AE-2F4293888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2988CE-C1CE-43DA-82F1-A868BFE505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96764E-E46A-49C3-AECF-A08B2B969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26/04/2021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41C465-3F70-466A-8828-46E2C92C6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1DD0EE-6868-484B-BECC-C280FAEBC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17381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44619-388C-47AA-8A43-88C7430B5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50E9E5-845A-474E-967E-3D423E6A0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A34ABA-6B0A-4E7B-A298-17B799B3B1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7F674-603F-41F3-934F-DEBA0B6F74B4}" type="datetimeFigureOut">
              <a:rPr lang="it-IT" smtClean="0"/>
              <a:t>26/04/2021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CF208-56E9-490E-8E28-15E8CA40C1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352B29-E22E-4872-82B4-110C678E06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93288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F15E7B-CE22-43FE-848B-7E96012B82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2567" y="818984"/>
            <a:ext cx="6714699" cy="3178689"/>
          </a:xfrm>
        </p:spPr>
        <p:txBody>
          <a:bodyPr>
            <a:normAutofit/>
          </a:bodyPr>
          <a:lstStyle/>
          <a:p>
            <a:pPr algn="l"/>
            <a:r>
              <a:rPr lang="it-IT" sz="4800" dirty="0">
                <a:solidFill>
                  <a:srgbClr val="FFFFFF"/>
                </a:solidFill>
              </a:rPr>
              <a:t>MHW3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90D403-F4A2-48A1-9DCD-D7908A44BB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85397" y="4960961"/>
            <a:ext cx="7055893" cy="1078054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it-IT" dirty="0">
                <a:solidFill>
                  <a:srgbClr val="FFFFFF"/>
                </a:solidFill>
              </a:rPr>
              <a:t>Lorenzo Tomasello</a:t>
            </a:r>
          </a:p>
          <a:p>
            <a:pPr algn="l"/>
            <a:r>
              <a:rPr lang="it-IT" dirty="0">
                <a:solidFill>
                  <a:srgbClr val="FFFFFF"/>
                </a:solidFill>
              </a:rPr>
              <a:t>O46002218</a:t>
            </a:r>
          </a:p>
          <a:p>
            <a:pPr algn="l"/>
            <a:r>
              <a:rPr lang="it-IT" dirty="0">
                <a:solidFill>
                  <a:srgbClr val="FFFFFF"/>
                </a:solidFill>
              </a:rPr>
              <a:t>26/04/2021</a:t>
            </a:r>
          </a:p>
        </p:txBody>
      </p:sp>
    </p:spTree>
    <p:extLst>
      <p:ext uri="{BB962C8B-B14F-4D97-AF65-F5344CB8AC3E}">
        <p14:creationId xmlns:p14="http://schemas.microsoft.com/office/powerpoint/2010/main" val="2474004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199468-442B-44D8-8FB1-9E9E01386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9891" y="586855"/>
            <a:ext cx="4037841" cy="3636010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Esempio funzionamento API: Yahoo Finance</a:t>
            </a:r>
            <a:br>
              <a:rPr lang="it-IT" sz="4000" dirty="0">
                <a:solidFill>
                  <a:srgbClr val="FFFFFF"/>
                </a:solidFill>
              </a:rPr>
            </a:br>
            <a:r>
              <a:rPr lang="it-IT" sz="4000" dirty="0">
                <a:solidFill>
                  <a:srgbClr val="FFFFFF"/>
                </a:solidFill>
              </a:rPr>
              <a:t>(dati)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4D9A2DB9-83F4-442D-BDBE-F98529950067}"/>
              </a:ext>
            </a:extLst>
          </p:cNvPr>
          <p:cNvSpPr txBox="1"/>
          <p:nvPr/>
        </p:nvSpPr>
        <p:spPr>
          <a:xfrm>
            <a:off x="4731792" y="4683676"/>
            <a:ext cx="668343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In questo esempio è stata effettuata la ricerca tramite il simbolo dell'azienda (in questo caso Unicredit = UCG.MI) e specificando "dati" nel menù a tendina, l'API restituisce i principali dati finanziari di quella determinata azienda.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C7B7B215-403A-45AB-AC7C-7186D2804D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9627" y="106687"/>
            <a:ext cx="7627764" cy="4470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0410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199468-442B-44D8-8FB1-9E9E01386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9891" y="586855"/>
            <a:ext cx="4037841" cy="3636010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Esempio</a:t>
            </a:r>
            <a:br>
              <a:rPr lang="it-IT" sz="4000" dirty="0">
                <a:solidFill>
                  <a:srgbClr val="FFFFFF"/>
                </a:solidFill>
              </a:rPr>
            </a:br>
            <a:r>
              <a:rPr lang="it-IT" sz="4000" dirty="0">
                <a:solidFill>
                  <a:srgbClr val="FFFFFF"/>
                </a:solidFill>
              </a:rPr>
              <a:t>Maggiori informazioni</a:t>
            </a:r>
            <a:br>
              <a:rPr lang="it-IT" sz="4000" dirty="0">
                <a:solidFill>
                  <a:srgbClr val="FFFFFF"/>
                </a:solidFill>
              </a:rPr>
            </a:br>
            <a:r>
              <a:rPr lang="it-IT" sz="4000" dirty="0">
                <a:solidFill>
                  <a:srgbClr val="FFFFFF"/>
                </a:solidFill>
              </a:rPr>
              <a:t>API: Yahoo Finance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C7B7B215-403A-45AB-AC7C-7186D2804D3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439"/>
          <a:stretch/>
        </p:blipFill>
        <p:spPr>
          <a:xfrm>
            <a:off x="7060902" y="116053"/>
            <a:ext cx="5000865" cy="3549860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61025E95-4692-46E5-A751-73A497095B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2149" y="3863958"/>
            <a:ext cx="6175116" cy="2795997"/>
          </a:xfrm>
          <a:prstGeom prst="rect">
            <a:avLst/>
          </a:prstGeom>
        </p:spPr>
      </p:pic>
      <p:sp>
        <p:nvSpPr>
          <p:cNvPr id="6" name="Ovale 5">
            <a:extLst>
              <a:ext uri="{FF2B5EF4-FFF2-40B4-BE49-F238E27FC236}">
                <a16:creationId xmlns:a16="http://schemas.microsoft.com/office/drawing/2014/main" id="{6B1E87A0-0F54-422D-A085-FE4B7855850B}"/>
              </a:ext>
            </a:extLst>
          </p:cNvPr>
          <p:cNvSpPr/>
          <p:nvPr/>
        </p:nvSpPr>
        <p:spPr>
          <a:xfrm>
            <a:off x="6933717" y="1030780"/>
            <a:ext cx="1528639" cy="415636"/>
          </a:xfrm>
          <a:prstGeom prst="ellips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9" name="Connettore curvo 8">
            <a:extLst>
              <a:ext uri="{FF2B5EF4-FFF2-40B4-BE49-F238E27FC236}">
                <a16:creationId xmlns:a16="http://schemas.microsoft.com/office/drawing/2014/main" id="{43783639-6FFB-4F3D-AA77-80E8BABF6297}"/>
              </a:ext>
            </a:extLst>
          </p:cNvPr>
          <p:cNvCxnSpPr>
            <a:cxnSpLocks/>
          </p:cNvCxnSpPr>
          <p:nvPr/>
        </p:nvCxnSpPr>
        <p:spPr>
          <a:xfrm rot="5400000">
            <a:off x="5834482" y="2403830"/>
            <a:ext cx="2658762" cy="73401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A67C24AB-99FC-47B1-B26C-3A300DEA5D36}"/>
              </a:ext>
            </a:extLst>
          </p:cNvPr>
          <p:cNvSpPr txBox="1"/>
          <p:nvPr/>
        </p:nvSpPr>
        <p:spPr>
          <a:xfrm>
            <a:off x="4747377" y="808164"/>
            <a:ext cx="186205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E' possibile, premendo questi tasti, ottenere maggiori informazioni su come effettuare la ricerca e ottenere l'elenco dei simboli delle principali aziende</a:t>
            </a:r>
          </a:p>
        </p:txBody>
      </p:sp>
    </p:spTree>
    <p:extLst>
      <p:ext uri="{BB962C8B-B14F-4D97-AF65-F5344CB8AC3E}">
        <p14:creationId xmlns:p14="http://schemas.microsoft.com/office/powerpoint/2010/main" val="27251382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199468-442B-44D8-8FB1-9E9E01386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9891" y="586855"/>
            <a:ext cx="4037841" cy="3636010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Esempio</a:t>
            </a:r>
            <a:br>
              <a:rPr lang="it-IT" sz="4000" dirty="0">
                <a:solidFill>
                  <a:srgbClr val="FFFFFF"/>
                </a:solidFill>
              </a:rPr>
            </a:br>
            <a:r>
              <a:rPr lang="it-IT" sz="4000" dirty="0">
                <a:solidFill>
                  <a:srgbClr val="FFFFFF"/>
                </a:solidFill>
              </a:rPr>
              <a:t>risposta JSON</a:t>
            </a:r>
            <a:br>
              <a:rPr lang="it-IT" sz="4000" dirty="0">
                <a:solidFill>
                  <a:srgbClr val="FFFFFF"/>
                </a:solidFill>
              </a:rPr>
            </a:br>
            <a:r>
              <a:rPr lang="it-IT" sz="4000" dirty="0">
                <a:solidFill>
                  <a:srgbClr val="FFFFFF"/>
                </a:solidFill>
              </a:rPr>
              <a:t>API: Twelve Data</a:t>
            </a:r>
          </a:p>
        </p:txBody>
      </p:sp>
      <p:pic>
        <p:nvPicPr>
          <p:cNvPr id="7" name="Immagine 6" descr="Immagine che contiene testo&#10;&#10;Descrizione generata automaticamente">
            <a:extLst>
              <a:ext uri="{FF2B5EF4-FFF2-40B4-BE49-F238E27FC236}">
                <a16:creationId xmlns:a16="http://schemas.microsoft.com/office/drawing/2014/main" id="{A8C6F424-ABF7-45FC-9323-66912A6CD1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0893" y="118206"/>
            <a:ext cx="4582164" cy="4706007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57CB7856-9864-48B6-AEDB-CA80BAA71A7C}"/>
              </a:ext>
            </a:extLst>
          </p:cNvPr>
          <p:cNvSpPr txBox="1"/>
          <p:nvPr/>
        </p:nvSpPr>
        <p:spPr>
          <a:xfrm>
            <a:off x="4372495" y="980902"/>
            <a:ext cx="300153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Questo è il JSON che mi viene ritornato quando si effettua la ricerca di un'azienda quotata in borsa. I valori che scelgo di stampare sono:</a:t>
            </a:r>
          </a:p>
          <a:p>
            <a:pPr marL="285750" indent="-285750">
              <a:buFontTx/>
              <a:buChar char="-"/>
            </a:pPr>
            <a:r>
              <a:rPr lang="it-IT" dirty="0" err="1"/>
              <a:t>financialData</a:t>
            </a:r>
            <a:r>
              <a:rPr lang="it-IT" dirty="0"/>
              <a:t> (in cui trovo i valori come High, Low, Open, Close, </a:t>
            </a:r>
            <a:r>
              <a:rPr lang="it-IT" dirty="0" err="1"/>
              <a:t>ecc</a:t>
            </a:r>
            <a:endParaRPr lang="it-IT" dirty="0"/>
          </a:p>
          <a:p>
            <a:pPr marL="285750" indent="-285750">
              <a:buFontTx/>
              <a:buChar char="-"/>
            </a:pPr>
            <a:r>
              <a:rPr lang="it-IT" dirty="0" err="1"/>
              <a:t>quoteType</a:t>
            </a:r>
            <a:r>
              <a:rPr lang="it-IT" dirty="0"/>
              <a:t> (che contiene le informazioni principali su quell'azienda come ad esempio il settore)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634207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199468-442B-44D8-8FB1-9E9E01386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9891" y="586855"/>
            <a:ext cx="4037841" cy="3636010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Esempio</a:t>
            </a:r>
            <a:br>
              <a:rPr lang="it-IT" sz="4000" dirty="0">
                <a:solidFill>
                  <a:srgbClr val="FFFFFF"/>
                </a:solidFill>
              </a:rPr>
            </a:br>
            <a:r>
              <a:rPr lang="it-IT" sz="4000" dirty="0">
                <a:solidFill>
                  <a:srgbClr val="FFFFFF"/>
                </a:solidFill>
              </a:rPr>
              <a:t>risposta JSON</a:t>
            </a:r>
            <a:br>
              <a:rPr lang="it-IT" sz="4000" dirty="0">
                <a:solidFill>
                  <a:srgbClr val="FFFFFF"/>
                </a:solidFill>
              </a:rPr>
            </a:br>
            <a:r>
              <a:rPr lang="it-IT" sz="4000" dirty="0">
                <a:solidFill>
                  <a:srgbClr val="FFFFFF"/>
                </a:solidFill>
              </a:rPr>
              <a:t>API: Yahoo Finance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57CB7856-9864-48B6-AEDB-CA80BAA71A7C}"/>
              </a:ext>
            </a:extLst>
          </p:cNvPr>
          <p:cNvSpPr txBox="1"/>
          <p:nvPr/>
        </p:nvSpPr>
        <p:spPr>
          <a:xfrm>
            <a:off x="4371064" y="1074203"/>
            <a:ext cx="300153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Questo è il JSON che mi viene ritornato quando si effettua la ricerca del valore di una moneta. I valori che scelgo di stampare sono:</a:t>
            </a:r>
          </a:p>
          <a:p>
            <a:pPr marL="285750" indent="-285750">
              <a:buFontTx/>
              <a:buChar char="-"/>
            </a:pPr>
            <a:r>
              <a:rPr lang="it-IT" dirty="0"/>
              <a:t>rate (il valore di quella moneta)</a:t>
            </a:r>
          </a:p>
          <a:p>
            <a:pPr marL="285750" indent="-285750">
              <a:buFontTx/>
              <a:buChar char="-"/>
            </a:pPr>
            <a:r>
              <a:rPr lang="it-IT" dirty="0"/>
              <a:t>symbol (i simboli che uso per la ricerca)</a:t>
            </a:r>
          </a:p>
          <a:p>
            <a:pPr marL="285750" indent="-285750">
              <a:buFontTx/>
              <a:buChar char="-"/>
            </a:pPr>
            <a:r>
              <a:rPr lang="it-IT" dirty="0" err="1"/>
              <a:t>amount</a:t>
            </a:r>
            <a:r>
              <a:rPr lang="it-IT" dirty="0"/>
              <a:t> (nel caso in cui si effettua una conversione questa è la quantità che si vuole convertire in un'altra moneta)</a:t>
            </a:r>
          </a:p>
          <a:p>
            <a:endParaRPr lang="it-IT" dirty="0"/>
          </a:p>
        </p:txBody>
      </p:sp>
      <p:pic>
        <p:nvPicPr>
          <p:cNvPr id="6" name="Immagine 5" descr="Immagine che contiene testo, screenshot, monitor, schermo&#10;&#10;Descrizione generata automaticamente">
            <a:extLst>
              <a:ext uri="{FF2B5EF4-FFF2-40B4-BE49-F238E27FC236}">
                <a16:creationId xmlns:a16="http://schemas.microsoft.com/office/drawing/2014/main" id="{9F207760-B73F-4824-B0D7-EB3118D2A1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9462" y="1381257"/>
            <a:ext cx="4544059" cy="2248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62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199468-442B-44D8-8FB1-9E9E01386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Descrizione del sito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D1882-65DE-484D-B983-8F24ECBDF3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it-IT" sz="2000" dirty="0"/>
              <a:t>In questo nuovo MHW3 ho incluso nel progetto del mio sito 'idealBank' una nuova sezione "SERVIZI"; in essa ho inserito le due API scelte.</a:t>
            </a:r>
          </a:p>
          <a:p>
            <a:pPr lvl="1"/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2693910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3E3554-1D0A-4FE7-968B-21CF8C909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Layout complessivo</a:t>
            </a:r>
            <a:br>
              <a:rPr lang="it-IT" sz="4000" dirty="0">
                <a:solidFill>
                  <a:srgbClr val="FFFFFF"/>
                </a:solidFill>
              </a:rPr>
            </a:br>
            <a:r>
              <a:rPr lang="it-IT" sz="4000" dirty="0">
                <a:solidFill>
                  <a:srgbClr val="FFFFFF"/>
                </a:solidFill>
              </a:rPr>
              <a:t>del sito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7B322820-A34C-4BE2-9D1D-5750DB24DD9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30"/>
          <a:stretch/>
        </p:blipFill>
        <p:spPr>
          <a:xfrm>
            <a:off x="5590710" y="10138"/>
            <a:ext cx="4933204" cy="2812334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0E2AF03B-53E8-44D0-BE08-992D09C1F07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45" r="1517"/>
          <a:stretch/>
        </p:blipFill>
        <p:spPr>
          <a:xfrm>
            <a:off x="5595974" y="2797533"/>
            <a:ext cx="4927939" cy="2289855"/>
          </a:xfrm>
          <a:prstGeom prst="rect">
            <a:avLst/>
          </a:prstGeom>
        </p:spPr>
      </p:pic>
      <p:pic>
        <p:nvPicPr>
          <p:cNvPr id="15" name="Immagine 14" descr="Immagine che contiene testo&#10;&#10;Descrizione generata automaticamente">
            <a:extLst>
              <a:ext uri="{FF2B5EF4-FFF2-40B4-BE49-F238E27FC236}">
                <a16:creationId xmlns:a16="http://schemas.microsoft.com/office/drawing/2014/main" id="{B621968D-ECAE-4F13-9AA5-69996B1C52A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215" r="1517"/>
          <a:stretch/>
        </p:blipFill>
        <p:spPr>
          <a:xfrm>
            <a:off x="5600082" y="5087388"/>
            <a:ext cx="4923832" cy="179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100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199468-442B-44D8-8FB1-9E9E01386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Descrizione delle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D1882-65DE-484D-B983-8F24ECBDF3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34811" y="649480"/>
            <a:ext cx="7951894" cy="554604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it-IT" sz="2000" dirty="0"/>
              <a:t>Le API che ho scelto per questo MHW3 sono 2:</a:t>
            </a:r>
          </a:p>
          <a:p>
            <a:pPr marL="0" indent="0">
              <a:buNone/>
            </a:pPr>
            <a:r>
              <a:rPr lang="it-IT" sz="2000" dirty="0"/>
              <a:t> </a:t>
            </a:r>
          </a:p>
          <a:p>
            <a:r>
              <a:rPr lang="it-IT" sz="2000" dirty="0"/>
              <a:t>'</a:t>
            </a:r>
            <a:r>
              <a:rPr lang="it-IT" sz="2000" dirty="0" err="1"/>
              <a:t>Twelve</a:t>
            </a:r>
            <a:r>
              <a:rPr lang="it-IT" sz="2000" dirty="0"/>
              <a:t> Data': ho scelto questa API perché mi permette (tra le tante</a:t>
            </a:r>
            <a:br>
              <a:rPr lang="it-IT" sz="2000" dirty="0"/>
            </a:br>
            <a:r>
              <a:rPr lang="it-IT" sz="2000" dirty="0"/>
              <a:t>	              cose) di scegliere il servizio di '</a:t>
            </a:r>
            <a:r>
              <a:rPr lang="it-IT" sz="2000" dirty="0" err="1"/>
              <a:t>exchange</a:t>
            </a:r>
            <a:r>
              <a:rPr lang="it-IT" sz="2000" dirty="0"/>
              <a:t> rate' e di </a:t>
            </a:r>
            <a:br>
              <a:rPr lang="it-IT" sz="2000" dirty="0"/>
            </a:br>
            <a:r>
              <a:rPr lang="it-IT" sz="2000" dirty="0"/>
              <a:t>	              '</a:t>
            </a:r>
            <a:r>
              <a:rPr lang="it-IT" sz="2000" dirty="0" err="1"/>
              <a:t>currency</a:t>
            </a:r>
            <a:r>
              <a:rPr lang="it-IT" sz="2000" dirty="0"/>
              <a:t> </a:t>
            </a:r>
            <a:r>
              <a:rPr lang="it-IT" sz="2000" dirty="0" err="1"/>
              <a:t>conversion</a:t>
            </a:r>
            <a:r>
              <a:rPr lang="it-IT" sz="2000" dirty="0"/>
              <a:t>'. Infatti nella prima sezione del sito </a:t>
            </a:r>
            <a:br>
              <a:rPr lang="it-IT" sz="2000" dirty="0"/>
            </a:br>
            <a:r>
              <a:rPr lang="it-IT" sz="2000" dirty="0"/>
              <a:t>	              l'utente può scoprire i valori delle principali monete e </a:t>
            </a:r>
            <a:br>
              <a:rPr lang="it-IT" sz="2000" dirty="0"/>
            </a:br>
            <a:r>
              <a:rPr lang="it-IT" sz="2000" dirty="0"/>
              <a:t>                          convertire delle quantità a proprio piacimento. </a:t>
            </a:r>
            <a:br>
              <a:rPr lang="it-IT" sz="2000" dirty="0"/>
            </a:br>
            <a:r>
              <a:rPr lang="it-IT" sz="2000" dirty="0"/>
              <a:t>	              Autenticazione: "API key"</a:t>
            </a:r>
          </a:p>
          <a:p>
            <a:endParaRPr lang="it-IT" sz="2000" dirty="0"/>
          </a:p>
          <a:p>
            <a:r>
              <a:rPr lang="it-IT" sz="2000" dirty="0"/>
              <a:t>'Yahoo Finance': con questa seconda API posso ottenere in tempo reale </a:t>
            </a:r>
            <a:br>
              <a:rPr lang="it-IT" sz="2000" dirty="0"/>
            </a:br>
            <a:r>
              <a:rPr lang="it-IT" sz="2000" dirty="0"/>
              <a:t>	                  i dati finanziari delle principali aziende quotate in borsa</a:t>
            </a:r>
            <a:br>
              <a:rPr lang="it-IT" sz="2000" dirty="0"/>
            </a:br>
            <a:r>
              <a:rPr lang="it-IT" sz="2000" dirty="0"/>
              <a:t>                              In questo modo l'utente può effettuare una ricerca 	             	            	  tramite il simbolo dell'azienda e scoprire l'andamento. </a:t>
            </a:r>
            <a:br>
              <a:rPr lang="it-IT" sz="2000" dirty="0"/>
            </a:br>
            <a:r>
              <a:rPr lang="it-IT" sz="2000" dirty="0"/>
              <a:t>                             Autenticazione: "API key"</a:t>
            </a:r>
            <a:endParaRPr lang="it-IT" sz="1000" dirty="0"/>
          </a:p>
          <a:p>
            <a:pPr lvl="1"/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3657790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0937FD-3195-4E6E-AA7F-8D790A0A8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6973" y="569732"/>
            <a:ext cx="4131762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Meccanismo autenticazione API: Twelve Data</a:t>
            </a:r>
            <a:br>
              <a:rPr lang="it-IT" sz="4000" dirty="0">
                <a:solidFill>
                  <a:srgbClr val="FFFFFF"/>
                </a:solidFill>
              </a:rPr>
            </a:br>
            <a:r>
              <a:rPr lang="it-IT" sz="4000" dirty="0">
                <a:solidFill>
                  <a:srgbClr val="FFFFFF"/>
                </a:solidFill>
              </a:rPr>
              <a:t>pt 1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3691DFBF-C45F-4291-9ED1-1D15ED4B1788}"/>
              </a:ext>
            </a:extLst>
          </p:cNvPr>
          <p:cNvSpPr txBox="1"/>
          <p:nvPr/>
        </p:nvSpPr>
        <p:spPr>
          <a:xfrm>
            <a:off x="8898861" y="832319"/>
            <a:ext cx="275982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Ho fatto queste due funzioni per fare richiesta alla prima API (ovvero Twelve Data) per ottenere i dati riguardo </a:t>
            </a:r>
            <a:r>
              <a:rPr lang="it-IT" dirty="0" err="1"/>
              <a:t>l'exchange</a:t>
            </a:r>
            <a:r>
              <a:rPr lang="it-IT" dirty="0"/>
              <a:t> rate e </a:t>
            </a:r>
            <a:r>
              <a:rPr lang="it-IT" dirty="0" err="1"/>
              <a:t>currency</a:t>
            </a:r>
            <a:r>
              <a:rPr lang="it-IT" dirty="0"/>
              <a:t> </a:t>
            </a:r>
            <a:r>
              <a:rPr lang="it-IT" dirty="0" err="1"/>
              <a:t>conversion</a:t>
            </a:r>
            <a:r>
              <a:rPr lang="it-IT" dirty="0"/>
              <a:t>. Nella fetch inserisco l'URL per la richiesta che mi restituirà un JSON in entrambi i casi.</a:t>
            </a:r>
          </a:p>
        </p:txBody>
      </p:sp>
      <p:pic>
        <p:nvPicPr>
          <p:cNvPr id="13" name="Immagine 12" descr="Immagine che contiene testo&#10;&#10;Descrizione generata automaticamente">
            <a:extLst>
              <a:ext uri="{FF2B5EF4-FFF2-40B4-BE49-F238E27FC236}">
                <a16:creationId xmlns:a16="http://schemas.microsoft.com/office/drawing/2014/main" id="{820849BC-43A7-4ABC-85D8-4C2D03410E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5192" y="5374347"/>
            <a:ext cx="2499360" cy="822960"/>
          </a:xfrm>
          <a:prstGeom prst="rect">
            <a:avLst/>
          </a:prstGeom>
        </p:spPr>
      </p:pic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419ABBBB-C575-4657-BD63-7D2F6EDD0278}"/>
              </a:ext>
            </a:extLst>
          </p:cNvPr>
          <p:cNvSpPr txBox="1"/>
          <p:nvPr/>
        </p:nvSpPr>
        <p:spPr>
          <a:xfrm>
            <a:off x="4766881" y="5402610"/>
            <a:ext cx="35744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Questa è la funzione </a:t>
            </a:r>
            <a:r>
              <a:rPr lang="it-IT" dirty="0" err="1"/>
              <a:t>onResponse</a:t>
            </a:r>
            <a:r>
              <a:rPr lang="it-IT" dirty="0"/>
              <a:t> che restituisce la promise del </a:t>
            </a:r>
            <a:r>
              <a:rPr lang="it-IT" dirty="0" err="1"/>
              <a:t>json</a:t>
            </a:r>
            <a:r>
              <a:rPr lang="it-IT" dirty="0"/>
              <a:t> </a:t>
            </a:r>
          </a:p>
        </p:txBody>
      </p:sp>
      <p:pic>
        <p:nvPicPr>
          <p:cNvPr id="4" name="Immagine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54F18566-E739-4B17-A989-FAC3440DA5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1503" y="125808"/>
            <a:ext cx="4613689" cy="4982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069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0937FD-3195-4E6E-AA7F-8D790A0A8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6973" y="569732"/>
            <a:ext cx="4131762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Meccanismo autenticazione API: Twelve Data</a:t>
            </a:r>
            <a:br>
              <a:rPr lang="it-IT" sz="4000" dirty="0">
                <a:solidFill>
                  <a:srgbClr val="FFFFFF"/>
                </a:solidFill>
              </a:rPr>
            </a:br>
            <a:r>
              <a:rPr lang="it-IT" sz="4000" dirty="0">
                <a:solidFill>
                  <a:srgbClr val="FFFFFF"/>
                </a:solidFill>
              </a:rPr>
              <a:t>pt 2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3691DFBF-C45F-4291-9ED1-1D15ED4B1788}"/>
              </a:ext>
            </a:extLst>
          </p:cNvPr>
          <p:cNvSpPr txBox="1"/>
          <p:nvPr/>
        </p:nvSpPr>
        <p:spPr>
          <a:xfrm>
            <a:off x="8888306" y="2146476"/>
            <a:ext cx="275982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Queste sono le due funzioni in cui ottengo e leggo i dati del JSON che mi è stato restituito. Mi creo gli elementi che mi servono per stamparmi le informazioni e li posiziono all'interno dell'apposita sezione del mio sito.</a:t>
            </a:r>
          </a:p>
        </p:txBody>
      </p:sp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82B3526D-D362-454D-BA23-8B65872D3E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1753" y="189604"/>
            <a:ext cx="4570543" cy="6416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664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0937FD-3195-4E6E-AA7F-8D790A0A8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6973" y="569732"/>
            <a:ext cx="4131762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Meccanismo autenticazione API: Yahoo Finance</a:t>
            </a:r>
            <a:br>
              <a:rPr lang="it-IT" sz="4000" dirty="0">
                <a:solidFill>
                  <a:srgbClr val="FFFFFF"/>
                </a:solidFill>
              </a:rPr>
            </a:br>
            <a:r>
              <a:rPr lang="it-IT" sz="4000" dirty="0">
                <a:solidFill>
                  <a:srgbClr val="FFFFFF"/>
                </a:solidFill>
              </a:rPr>
              <a:t>pt 1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81F4253E-CC53-419C-B10F-F157B0A1B7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8957" y="100981"/>
            <a:ext cx="4483780" cy="5718535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3691DFBF-C45F-4291-9ED1-1D15ED4B1788}"/>
              </a:ext>
            </a:extLst>
          </p:cNvPr>
          <p:cNvSpPr txBox="1"/>
          <p:nvPr/>
        </p:nvSpPr>
        <p:spPr>
          <a:xfrm>
            <a:off x="8778239" y="69033"/>
            <a:ext cx="2759825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In questa funzione (analogamente a quanto visto prima) faccio la richiesta per la seconda API (Yahoo Finance) non appena l'utente effettua la ricerca.</a:t>
            </a:r>
          </a:p>
          <a:p>
            <a:r>
              <a:rPr lang="it-IT" dirty="0"/>
              <a:t>La 'fetch' è composta dal URL della richiesta, dal metodo 'GET' e dall'</a:t>
            </a:r>
            <a:r>
              <a:rPr lang="it-IT" dirty="0" err="1"/>
              <a:t>headers</a:t>
            </a:r>
            <a:r>
              <a:rPr lang="it-IT" dirty="0"/>
              <a:t> in cui inserisco la mia chiave identificativa (fornitami dal sito Yahoo Finance).</a:t>
            </a:r>
          </a:p>
          <a:p>
            <a:r>
              <a:rPr lang="it-IT" dirty="0"/>
              <a:t>La ricerca può avvenire tramite 'dati' oppure tramite 'simbolo', di conseguenza il tipo di richiesta può variare.</a:t>
            </a:r>
          </a:p>
          <a:p>
            <a:r>
              <a:rPr lang="it-IT" dirty="0"/>
              <a:t>In entrambi i casi ritornerà un JSON.  </a:t>
            </a:r>
          </a:p>
        </p:txBody>
      </p:sp>
      <p:pic>
        <p:nvPicPr>
          <p:cNvPr id="13" name="Immagine 12" descr="Immagine che contiene testo&#10;&#10;Descrizione generata automaticamente">
            <a:extLst>
              <a:ext uri="{FF2B5EF4-FFF2-40B4-BE49-F238E27FC236}">
                <a16:creationId xmlns:a16="http://schemas.microsoft.com/office/drawing/2014/main" id="{820849BC-43A7-4ABC-85D8-4C2D03410E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8471" y="5966007"/>
            <a:ext cx="2499360" cy="822960"/>
          </a:xfrm>
          <a:prstGeom prst="rect">
            <a:avLst/>
          </a:prstGeom>
        </p:spPr>
      </p:pic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419ABBBB-C575-4657-BD63-7D2F6EDD0278}"/>
              </a:ext>
            </a:extLst>
          </p:cNvPr>
          <p:cNvSpPr txBox="1"/>
          <p:nvPr/>
        </p:nvSpPr>
        <p:spPr>
          <a:xfrm>
            <a:off x="4885414" y="5978343"/>
            <a:ext cx="35744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Questa è la funzione </a:t>
            </a:r>
            <a:r>
              <a:rPr lang="it-IT" dirty="0" err="1"/>
              <a:t>onResponse</a:t>
            </a:r>
            <a:r>
              <a:rPr lang="it-IT" dirty="0"/>
              <a:t> che restituisce la promise del </a:t>
            </a:r>
            <a:r>
              <a:rPr lang="it-IT" dirty="0" err="1"/>
              <a:t>json</a:t>
            </a:r>
            <a:r>
              <a:rPr lang="it-IT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50376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0937FD-3195-4E6E-AA7F-8D790A0A8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6973" y="569732"/>
            <a:ext cx="4131762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Meccanismo autenticazione API: Yahoo Finance</a:t>
            </a:r>
            <a:br>
              <a:rPr lang="it-IT" sz="4000" dirty="0">
                <a:solidFill>
                  <a:srgbClr val="FFFFFF"/>
                </a:solidFill>
              </a:rPr>
            </a:br>
            <a:r>
              <a:rPr lang="it-IT" sz="4000" dirty="0">
                <a:solidFill>
                  <a:srgbClr val="FFFFFF"/>
                </a:solidFill>
              </a:rPr>
              <a:t>pt 2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3691DFBF-C45F-4291-9ED1-1D15ED4B1788}"/>
              </a:ext>
            </a:extLst>
          </p:cNvPr>
          <p:cNvSpPr txBox="1"/>
          <p:nvPr/>
        </p:nvSpPr>
        <p:spPr>
          <a:xfrm>
            <a:off x="4084789" y="4350526"/>
            <a:ext cx="808083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Queste due funzioni sono quelle in cui leggo il JSON ritornatomi dalla richiesta e da cui ottengo le varie informazioni che poi stampo nel sito.</a:t>
            </a:r>
            <a:br>
              <a:rPr lang="it-IT" dirty="0"/>
            </a:br>
            <a:r>
              <a:rPr lang="it-IT" dirty="0"/>
              <a:t>Nel caso in cui l'utente cerca informazioni su un'azienda tramite simbolo (foto a sinistra) allora stampo tutti i principali dati finanziari (es: settore, prezzo attuale, massimo e minimo del giorno, apertura e chiusura).</a:t>
            </a:r>
          </a:p>
          <a:p>
            <a:r>
              <a:rPr lang="it-IT" dirty="0"/>
              <a:t>Nel secondo caso (foto a destra) l'utente vuole ottenere il simbolo di un'azienda per poi effettuare la ricerca dei suoi dati. Allora verifico che esistano aziende con quel nome e stampo tutti i possibili simboli</a:t>
            </a:r>
          </a:p>
        </p:txBody>
      </p:sp>
      <p:pic>
        <p:nvPicPr>
          <p:cNvPr id="7" name="Immagine 6" descr="Immagine che contiene testo&#10;&#10;Descrizione generata automaticamente">
            <a:extLst>
              <a:ext uri="{FF2B5EF4-FFF2-40B4-BE49-F238E27FC236}">
                <a16:creationId xmlns:a16="http://schemas.microsoft.com/office/drawing/2014/main" id="{BCACF6D1-DE4D-4ADF-8CBC-7ADA8B7ABD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5545" y="100123"/>
            <a:ext cx="4037839" cy="4051253"/>
          </a:xfrm>
          <a:prstGeom prst="rect">
            <a:avLst/>
          </a:prstGeom>
        </p:spPr>
      </p:pic>
      <p:pic>
        <p:nvPicPr>
          <p:cNvPr id="17" name="Immagine 16" descr="Immagine che contiene testo&#10;&#10;Descrizione generata automaticamente">
            <a:extLst>
              <a:ext uri="{FF2B5EF4-FFF2-40B4-BE49-F238E27FC236}">
                <a16:creationId xmlns:a16="http://schemas.microsoft.com/office/drawing/2014/main" id="{FD446190-5D32-42B7-AD63-B529BEE179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8527" y="100123"/>
            <a:ext cx="4005281" cy="4051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763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199468-442B-44D8-8FB1-9E9E01386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727" y="586855"/>
            <a:ext cx="3813223" cy="3636010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Esempio funzionamento API: Twelve Data</a:t>
            </a:r>
            <a:br>
              <a:rPr lang="it-IT" sz="4000" dirty="0">
                <a:solidFill>
                  <a:srgbClr val="FFFFFF"/>
                </a:solidFill>
              </a:rPr>
            </a:br>
            <a:r>
              <a:rPr lang="it-IT" sz="4000" dirty="0">
                <a:solidFill>
                  <a:srgbClr val="FFFFFF"/>
                </a:solidFill>
              </a:rPr>
              <a:t>(conversione)</a:t>
            </a:r>
          </a:p>
        </p:txBody>
      </p:sp>
      <p:pic>
        <p:nvPicPr>
          <p:cNvPr id="7" name="Immagine 6" descr="Immagine che contiene testo&#10;&#10;Descrizione generata automaticamente">
            <a:extLst>
              <a:ext uri="{FF2B5EF4-FFF2-40B4-BE49-F238E27FC236}">
                <a16:creationId xmlns:a16="http://schemas.microsoft.com/office/drawing/2014/main" id="{844B9351-14B2-412C-9DF3-202B03668B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5700" y="97328"/>
            <a:ext cx="8003618" cy="4382309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4D9A2DB9-83F4-442D-BDBE-F98529950067}"/>
              </a:ext>
            </a:extLst>
          </p:cNvPr>
          <p:cNvSpPr txBox="1"/>
          <p:nvPr/>
        </p:nvSpPr>
        <p:spPr>
          <a:xfrm>
            <a:off x="4812451" y="4683675"/>
            <a:ext cx="668343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In questo esempio è stata effettuata la conversione di una quantità: 15 da EUR(€) a USD($). L'API ritorna il valore della moneta di partenza (in questo caso Rate: 1,2) e il valore finale della conversione.</a:t>
            </a:r>
          </a:p>
        </p:txBody>
      </p:sp>
    </p:spTree>
    <p:extLst>
      <p:ext uri="{BB962C8B-B14F-4D97-AF65-F5344CB8AC3E}">
        <p14:creationId xmlns:p14="http://schemas.microsoft.com/office/powerpoint/2010/main" val="34673411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E5E9F0"/>
      </a:dk1>
      <a:lt1>
        <a:sysClr val="window" lastClr="2E3440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54EE00BCC439488A75BE4FFACE28B8" ma:contentTypeVersion="12" ma:contentTypeDescription="Create a new document." ma:contentTypeScope="" ma:versionID="e4d33182ddbfad476d1a22e7ebf40f24">
  <xsd:schema xmlns:xsd="http://www.w3.org/2001/XMLSchema" xmlns:xs="http://www.w3.org/2001/XMLSchema" xmlns:p="http://schemas.microsoft.com/office/2006/metadata/properties" xmlns:ns3="836d3592-6d23-4934-9175-e2f4b2bcd990" xmlns:ns4="189069b9-b20f-4755-a6b3-ee93b0dbec36" targetNamespace="http://schemas.microsoft.com/office/2006/metadata/properties" ma:root="true" ma:fieldsID="7b4b5291a6a8fb66749c4c2cc179bdc4" ns3:_="" ns4:_="">
    <xsd:import namespace="836d3592-6d23-4934-9175-e2f4b2bcd990"/>
    <xsd:import namespace="189069b9-b20f-4755-a6b3-ee93b0dbec3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OCR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6d3592-6d23-4934-9175-e2f4b2bcd99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89069b9-b20f-4755-a6b3-ee93b0dbec36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18E2973-916E-45EE-B771-A5410D57009C}">
  <ds:schemaRefs>
    <ds:schemaRef ds:uri="http://schemas.microsoft.com/office/2006/metadata/properties"/>
    <ds:schemaRef ds:uri="http://purl.org/dc/dcmitype/"/>
    <ds:schemaRef ds:uri="http://schemas.microsoft.com/office/2006/documentManagement/types"/>
    <ds:schemaRef ds:uri="http://www.w3.org/XML/1998/namespace"/>
    <ds:schemaRef ds:uri="http://purl.org/dc/elements/1.1/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189069b9-b20f-4755-a6b3-ee93b0dbec36"/>
    <ds:schemaRef ds:uri="836d3592-6d23-4934-9175-e2f4b2bcd990"/>
  </ds:schemaRefs>
</ds:datastoreItem>
</file>

<file path=customXml/itemProps2.xml><?xml version="1.0" encoding="utf-8"?>
<ds:datastoreItem xmlns:ds="http://schemas.openxmlformats.org/officeDocument/2006/customXml" ds:itemID="{3A44A597-633A-4BB6-8F34-772EE300FB1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55AC7AA-4FFD-4325-B40C-E04A8E58683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36d3592-6d23-4934-9175-e2f4b2bcd990"/>
    <ds:schemaRef ds:uri="189069b9-b20f-4755-a6b3-ee93b0dbec3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802</Words>
  <Application>Microsoft Office PowerPoint</Application>
  <PresentationFormat>Widescreen</PresentationFormat>
  <Paragraphs>42</Paragraphs>
  <Slides>13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MHW3</vt:lpstr>
      <vt:lpstr>Descrizione del sito</vt:lpstr>
      <vt:lpstr>Layout complessivo del sito</vt:lpstr>
      <vt:lpstr>Descrizione delle API</vt:lpstr>
      <vt:lpstr>Meccanismo autenticazione API: Twelve Data pt 1</vt:lpstr>
      <vt:lpstr>Meccanismo autenticazione API: Twelve Data pt 2</vt:lpstr>
      <vt:lpstr>Meccanismo autenticazione API: Yahoo Finance pt 1</vt:lpstr>
      <vt:lpstr>Meccanismo autenticazione API: Yahoo Finance pt 2</vt:lpstr>
      <vt:lpstr>Esempio funzionamento API: Twelve Data (conversione)</vt:lpstr>
      <vt:lpstr>Esempio funzionamento API: Yahoo Finance (dati)</vt:lpstr>
      <vt:lpstr>Esempio Maggiori informazioni API: Yahoo Finance</vt:lpstr>
      <vt:lpstr>Esempio risposta JSON API: Twelve Data</vt:lpstr>
      <vt:lpstr>Esempio risposta JSON API: Yahoo Finance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MHW1</dc:title>
  <dc:creator>Concetto Spampinato</dc:creator>
  <cp:lastModifiedBy>LORENZO TOMASELLO</cp:lastModifiedBy>
  <cp:revision>10</cp:revision>
  <dcterms:created xsi:type="dcterms:W3CDTF">2021-03-24T16:57:46Z</dcterms:created>
  <dcterms:modified xsi:type="dcterms:W3CDTF">2021-04-26T08:07:12Z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0x0101007C54EE00BCC439488A75BE4FFACE28B8</vt:lpwstr>
  </property>
</Properties>
</file>