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9" r:id="rId12"/>
    <p:sldId id="270" r:id="rId13"/>
    <p:sldId id="264" r:id="rId14"/>
    <p:sldId id="271" r:id="rId15"/>
    <p:sldId id="265" r:id="rId16"/>
    <p:sldId id="266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8"/>
    <p:restoredTop sz="94544"/>
  </p:normalViewPr>
  <p:slideViewPr>
    <p:cSldViewPr snapToGrid="0" snapToObjects="1">
      <p:cViewPr varScale="1">
        <p:scale>
          <a:sx n="98" d="100"/>
          <a:sy n="98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059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33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73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51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08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685800" y="110821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Title: Predicting Housing Prices from Data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-US" sz="1500" dirty="0"/>
              <a:t>Jason Lorenz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Model 1: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Variables used: </a:t>
            </a:r>
            <a:r>
              <a:rPr lang="en-US" sz="1800" dirty="0" err="1">
                <a:latin typeface="Arial"/>
                <a:cs typeface="Arial"/>
                <a:sym typeface="Arial"/>
              </a:rPr>
              <a:t>SalePrice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HeatingQC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KitchenQual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FireplaceQu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GarageFinish</a:t>
            </a:r>
            <a:endParaRPr lang="en-US" sz="1800" dirty="0">
              <a:latin typeface="Arial"/>
              <a:cs typeface="Arial"/>
              <a:sym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Results: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</a:t>
            </a:r>
            <a:r>
              <a:rPr lang="en-US" sz="1800" baseline="30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: 0.7304680472153073</a:t>
            </a:r>
            <a:endParaRPr sz="1800" dirty="0">
              <a:latin typeface="+mn-lt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95430-E74F-232B-ED7F-429B06271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4" y="3004197"/>
            <a:ext cx="5027023" cy="353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Model 2: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Variables used: </a:t>
            </a:r>
            <a:r>
              <a:rPr lang="en-US" sz="1800" dirty="0" err="1">
                <a:latin typeface="Arial"/>
                <a:cs typeface="Arial"/>
                <a:sym typeface="Arial"/>
              </a:rPr>
              <a:t>YearRemodAdd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SalePrice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HeatingQC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OverallQual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GrLivArea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GarageArea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KitchenQual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GarageCars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YearBuilt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FireplaceQu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GarageFinish</a:t>
            </a:r>
            <a:r>
              <a:rPr lang="en-US" sz="1800" dirty="0">
                <a:latin typeface="Arial"/>
                <a:cs typeface="Arial"/>
                <a:sym typeface="Arial"/>
              </a:rPr>
              <a:t>, 1stFlrSF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Results: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</a:t>
            </a:r>
            <a:r>
              <a:rPr lang="en-US" sz="1800" baseline="30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: 0.925783119360736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E935F2-AE64-43C8-BBE2-579392C9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28" y="3275803"/>
            <a:ext cx="5028111" cy="35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5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Model 3: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Variables used: </a:t>
            </a:r>
            <a:r>
              <a:rPr lang="en-US" sz="1800" dirty="0" err="1">
                <a:latin typeface="Arial"/>
                <a:cs typeface="Arial"/>
                <a:sym typeface="Arial"/>
              </a:rPr>
              <a:t>YearRemodAdd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SalePrice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HeatingQC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OverallQual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GrLivArea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GarageArea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KitchenQual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GarageCars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YearBuilt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FireplaceQu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GarageFinish</a:t>
            </a:r>
            <a:r>
              <a:rPr lang="en-US" sz="1800" dirty="0">
                <a:latin typeface="Arial"/>
                <a:cs typeface="Arial"/>
                <a:sym typeface="Arial"/>
              </a:rPr>
              <a:t>, 1stFlrSF, </a:t>
            </a:r>
            <a:r>
              <a:rPr lang="en-US" sz="1800" dirty="0" err="1">
                <a:latin typeface="Arial"/>
                <a:cs typeface="Arial"/>
                <a:sym typeface="Arial"/>
              </a:rPr>
              <a:t>OverallCond</a:t>
            </a:r>
            <a:r>
              <a:rPr lang="en-US" sz="1800" dirty="0">
                <a:latin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cs typeface="Arial"/>
                <a:sym typeface="Arial"/>
              </a:rPr>
              <a:t>EnclosedPorch</a:t>
            </a:r>
            <a:r>
              <a:rPr lang="en-US" sz="1800" dirty="0">
                <a:latin typeface="Arial"/>
                <a:cs typeface="Arial"/>
                <a:sym typeface="Arial"/>
              </a:rPr>
              <a:t> 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Results: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R</a:t>
            </a:r>
            <a:r>
              <a:rPr lang="en-US" sz="1800" baseline="30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: 0.9391234422685611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4A061F-0769-A307-B3BE-39A1CAF5A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28" y="3231924"/>
            <a:ext cx="5054963" cy="361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2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5" y="6356351"/>
            <a:ext cx="4302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13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Test Results: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baseline="300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0.764784957988108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Scatter plot shows positive upward trend when prediction is plotted vs actual sale price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3EC8F9-E476-41FD-F733-12E497A4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66" y="2779296"/>
            <a:ext cx="5483629" cy="37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5" y="6356351"/>
            <a:ext cx="4302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14</a:t>
            </a:fld>
            <a:endParaRPr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Histogram of the differences in sale price show a normal curve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This follows the standard error of a regression model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Supports that my model can reliably predict housing prices within $50k</a:t>
            </a:r>
            <a:endParaRPr sz="1800" dirty="0">
              <a:latin typeface="+mn-lt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457709-89FE-1CE9-0763-0747769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31" y="2832838"/>
            <a:ext cx="4912421" cy="37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4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15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Successfully built model to predict housing prices using the linear regression tool in </a:t>
            </a:r>
            <a:r>
              <a:rPr lang="en-US" sz="1800" dirty="0" err="1">
                <a:latin typeface="Arial"/>
                <a:cs typeface="Arial"/>
                <a:sym typeface="Arial"/>
              </a:rPr>
              <a:t>sklearn</a:t>
            </a:r>
            <a:endParaRPr lang="en-US" sz="1800" dirty="0">
              <a:latin typeface="Arial"/>
              <a:cs typeface="Arial"/>
              <a:sym typeface="Arial"/>
            </a:endParaRP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Used 14 variables from teaching data to build model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Validated with R</a:t>
            </a:r>
            <a:r>
              <a:rPr lang="en-US" sz="1800" baseline="30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and histogram of prediction error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+mn-lt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Learning points from this project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Helped me understand how to build a simple linear regression model from a small set of teaching data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+mn-lt"/>
              </a:rPr>
              <a:t>The importance of using previous knowledge like the use of </a:t>
            </a:r>
            <a:r>
              <a:rPr lang="en-US" sz="1800" dirty="0" err="1">
                <a:latin typeface="+mn-lt"/>
              </a:rPr>
              <a:t>matplotlib.pyplot</a:t>
            </a:r>
            <a:r>
              <a:rPr lang="en-US" sz="1800" dirty="0">
                <a:latin typeface="+mn-lt"/>
              </a:rPr>
              <a:t> to verify other outputs from numerically functioning code</a:t>
            </a:r>
            <a:endParaRPr sz="1800" dirty="0">
              <a:latin typeface="+mn-lt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16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indent="0">
              <a:lnSpc>
                <a:spcPct val="99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(1) No Author "Ordinary least squares." Wikipedia. Wikimedia Foundation, 2023, January 26. https://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en.wikipedia.org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/wiki/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Ordinary_least_squares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Model: </a:t>
            </a:r>
            <a:r>
              <a:rPr lang="en-US" sz="1800" dirty="0" err="1">
                <a:latin typeface="Arial"/>
                <a:cs typeface="Arial"/>
                <a:sym typeface="Arial"/>
              </a:rPr>
              <a:t>Linear_regression</a:t>
            </a:r>
            <a:r>
              <a:rPr lang="en-US" sz="1800" dirty="0">
                <a:latin typeface="Arial"/>
                <a:cs typeface="Arial"/>
                <a:sym typeface="Arial"/>
              </a:rPr>
              <a:t> from </a:t>
            </a:r>
            <a:r>
              <a:rPr lang="en-US" sz="1800" dirty="0" err="1">
                <a:latin typeface="Arial"/>
                <a:cs typeface="Arial"/>
                <a:sym typeface="Arial"/>
              </a:rPr>
              <a:t>sklearn</a:t>
            </a:r>
            <a:r>
              <a:rPr lang="en-US" sz="1800" dirty="0">
                <a:latin typeface="Arial"/>
                <a:cs typeface="Arial"/>
                <a:sym typeface="Arial"/>
              </a:rPr>
              <a:t> (Ordinary least squared)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Steps of construction: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/>
                <a:cs typeface="Arial"/>
                <a:sym typeface="Arial"/>
              </a:rPr>
              <a:t>Analyze data to find variables with strong correlation to the sale price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/>
                <a:cs typeface="Arial"/>
                <a:sym typeface="Arial"/>
              </a:rPr>
              <a:t>Fit data to remove Null and prep for numerical analysis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/>
                <a:cs typeface="Arial"/>
                <a:sym typeface="Arial"/>
              </a:rPr>
              <a:t>Tested 3 models with R</a:t>
            </a:r>
            <a:r>
              <a:rPr lang="en-US" sz="1800" baseline="30000" dirty="0">
                <a:latin typeface="Arial"/>
                <a:cs typeface="Arial"/>
                <a:sym typeface="Arial"/>
              </a:rPr>
              <a:t>2</a:t>
            </a:r>
            <a:r>
              <a:rPr lang="en-US" sz="1800" dirty="0">
                <a:latin typeface="Arial"/>
                <a:cs typeface="Arial"/>
                <a:sym typeface="Arial"/>
              </a:rPr>
              <a:t> as output metric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/>
                <a:cs typeface="Arial"/>
                <a:sym typeface="Arial"/>
              </a:rPr>
              <a:t>Tested final model against test dataset for positive result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Presented form: .csv file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Contained 100 example houses with 82 data columns for each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Initially ~20 numeric columns with more presented with categorical string data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Initial task was replacing high impact correlations with numerical data for inclusion into model calculation (See Data Preparation)</a:t>
            </a:r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Exploration 1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2"/>
            <a:ext cx="7886700" cy="435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HeatingQC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– Heating Quality and Condition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Shows positive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correlation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E321F7-BA00-4746-00F2-F3D1D13F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294" y="1803416"/>
            <a:ext cx="5415534" cy="38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Exploration 2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2"/>
            <a:ext cx="7886700" cy="435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KitchenQual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– Kitchen Quality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Shows strong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positive correlation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940DF7-4044-AF77-2827-C93E7924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890" y="1783080"/>
            <a:ext cx="5705050" cy="40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Exploration 3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628650" y="1321652"/>
            <a:ext cx="7886700" cy="435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FireplaceQu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– Fireplace Quality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Shows general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positive correlation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6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31F303-8830-2163-32AF-DBE7AB59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50" y="1883664"/>
            <a:ext cx="5513093" cy="393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 data: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Replaced all null values with zeroes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was null the value likely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did not exist which impacts the correlation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Converting categorical strings to numeric data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Used the data info file to gather types of categorical data and converted them to a numerical hierarchy for use in model construction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Chose to add four new variables to model construction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Kitchen Quality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Heating Condition and Quality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Fireplace Quality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Garage Finish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Decided on these variables in the model because they had a correlation value of &gt;0.60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</a:endParaRP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</a:endParaRP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  <a:sym typeface="Arial"/>
              </a:rPr>
              <a:t>Chose the linear regression tool from </a:t>
            </a:r>
            <a:r>
              <a:rPr lang="en-US" sz="1800" dirty="0" err="1">
                <a:latin typeface="Arial"/>
                <a:cs typeface="Arial"/>
                <a:sym typeface="Arial"/>
              </a:rPr>
              <a:t>sklearn</a:t>
            </a:r>
            <a:r>
              <a:rPr lang="en-US" sz="1800" dirty="0">
                <a:latin typeface="Arial"/>
                <a:cs typeface="Arial"/>
                <a:sym typeface="Arial"/>
              </a:rPr>
              <a:t> (1)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Uses an ordinary least squared calculation model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Easily calculates multiple regression function using linear data with correlative data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latin typeface="Arial"/>
                <a:cs typeface="Arial"/>
              </a:rPr>
              <a:t>Uses low computer resources so manipulation is efficient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657</Words>
  <Application>Microsoft Macintosh PowerPoint</Application>
  <PresentationFormat>On-screen Show (4:3)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Office Theme</vt:lpstr>
      <vt:lpstr>  Title: Predicting Housing Prices from Data</vt:lpstr>
      <vt:lpstr>Introduction</vt:lpstr>
      <vt:lpstr>The Data</vt:lpstr>
      <vt:lpstr>Data Exploration 1</vt:lpstr>
      <vt:lpstr>Data Exploration 2</vt:lpstr>
      <vt:lpstr>Data Exploration 3</vt:lpstr>
      <vt:lpstr>Data Preparation</vt:lpstr>
      <vt:lpstr>Correlation</vt:lpstr>
      <vt:lpstr>Project Description</vt:lpstr>
      <vt:lpstr>Analysis and Results</vt:lpstr>
      <vt:lpstr>Analysis and Results</vt:lpstr>
      <vt:lpstr>Analysis and Results</vt:lpstr>
      <vt:lpstr>Verification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Title: Predicting Housing Prices from Data</dc:title>
  <dc:creator>Britni Epstein</dc:creator>
  <cp:lastModifiedBy>Jason Lorenz</cp:lastModifiedBy>
  <cp:revision>5</cp:revision>
  <dcterms:modified xsi:type="dcterms:W3CDTF">2023-02-09T23:20:55Z</dcterms:modified>
</cp:coreProperties>
</file>