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7" r:id="rId6"/>
    <p:sldId id="275" r:id="rId7"/>
    <p:sldId id="278" r:id="rId8"/>
    <p:sldId id="279" r:id="rId9"/>
    <p:sldId id="283" r:id="rId10"/>
    <p:sldId id="281" r:id="rId11"/>
    <p:sldId id="282" r:id="rId12"/>
    <p:sldId id="273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lorgna@campus.unimib.it" initials="l" lastIdx="3" clrIdx="0">
    <p:extLst>
      <p:ext uri="{19B8F6BF-5375-455C-9EA6-DF929625EA0E}">
        <p15:presenceInfo xmlns:p15="http://schemas.microsoft.com/office/powerpoint/2012/main" userId="S::l.lorgna@campus.unimib.it::6aee4521-7f8e-43e8-9538-7995da924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/>
    <p:restoredTop sz="96296"/>
  </p:normalViewPr>
  <p:slideViewPr>
    <p:cSldViewPr snapToGrid="0" snapToObjects="1">
      <p:cViewPr>
        <p:scale>
          <a:sx n="122" d="100"/>
          <a:sy n="122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FC2D-7B66-6E45-B0A3-11820F527FD9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63489CBF-FFCF-5846-879F-241820EB712D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Business questions </a:t>
          </a:r>
        </a:p>
      </dgm:t>
    </dgm:pt>
    <dgm:pt modelId="{23C30662-C1FF-824C-B92A-C1E781619FEA}" type="parTrans" cxnId="{74C43265-1915-C94F-B3A0-A0D1F4DFB98A}">
      <dgm:prSet/>
      <dgm:spPr/>
      <dgm:t>
        <a:bodyPr/>
        <a:lstStyle/>
        <a:p>
          <a:endParaRPr lang="it-IT"/>
        </a:p>
      </dgm:t>
    </dgm:pt>
    <dgm:pt modelId="{1857200E-8F3D-564F-8E2E-4EFBF136320C}" type="sibTrans" cxnId="{74C43265-1915-C94F-B3A0-A0D1F4DFB98A}">
      <dgm:prSet/>
      <dgm:spPr/>
      <dgm:t>
        <a:bodyPr/>
        <a:lstStyle/>
        <a:p>
          <a:endParaRPr lang="it-IT"/>
        </a:p>
      </dgm:t>
    </dgm:pt>
    <dgm:pt modelId="{63CBCD21-8B7D-CD47-9A28-FAC6403F94CB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Evaluation</a:t>
          </a:r>
        </a:p>
      </dgm:t>
    </dgm:pt>
    <dgm:pt modelId="{71187293-9450-C148-BC9B-908E0206D76B}" type="parTrans" cxnId="{86B50326-8069-AC4E-B793-E1A01C2AF86F}">
      <dgm:prSet/>
      <dgm:spPr/>
      <dgm:t>
        <a:bodyPr/>
        <a:lstStyle/>
        <a:p>
          <a:endParaRPr lang="it-IT"/>
        </a:p>
      </dgm:t>
    </dgm:pt>
    <dgm:pt modelId="{FC18225F-97F9-2545-9993-063D2FDFC95D}" type="sibTrans" cxnId="{86B50326-8069-AC4E-B793-E1A01C2AF86F}">
      <dgm:prSet/>
      <dgm:spPr/>
      <dgm:t>
        <a:bodyPr/>
        <a:lstStyle/>
        <a:p>
          <a:endParaRPr lang="it-IT"/>
        </a:p>
      </dgm:t>
    </dgm:pt>
    <dgm:pt modelId="{370274CC-6830-714C-B70D-709D5E51D26C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Modelling</a:t>
          </a:r>
        </a:p>
      </dgm:t>
    </dgm:pt>
    <dgm:pt modelId="{FAAA745C-C75A-5D43-BC62-F60C42B6AAED}" type="parTrans" cxnId="{6058E38E-62C6-E145-B6F6-575A2EAD59B2}">
      <dgm:prSet/>
      <dgm:spPr/>
      <dgm:t>
        <a:bodyPr/>
        <a:lstStyle/>
        <a:p>
          <a:endParaRPr lang="it-IT"/>
        </a:p>
      </dgm:t>
    </dgm:pt>
    <dgm:pt modelId="{BEBEADCC-A438-8447-8D1F-6A31F1A5FE67}" type="sibTrans" cxnId="{6058E38E-62C6-E145-B6F6-575A2EAD59B2}">
      <dgm:prSet/>
      <dgm:spPr/>
      <dgm:t>
        <a:bodyPr/>
        <a:lstStyle/>
        <a:p>
          <a:endParaRPr lang="it-IT"/>
        </a:p>
      </dgm:t>
    </dgm:pt>
    <dgm:pt modelId="{59EE8103-47A9-FA42-82C7-7162A2D7E012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cleaning</a:t>
          </a:r>
        </a:p>
      </dgm:t>
    </dgm:pt>
    <dgm:pt modelId="{05FE5D10-E6F4-2C4A-A604-0F7E6C244BCC}" type="parTrans" cxnId="{6C0C9AA6-1725-724A-89C9-13CFBCB6B55F}">
      <dgm:prSet/>
      <dgm:spPr/>
      <dgm:t>
        <a:bodyPr/>
        <a:lstStyle/>
        <a:p>
          <a:endParaRPr lang="it-IT"/>
        </a:p>
      </dgm:t>
    </dgm:pt>
    <dgm:pt modelId="{F09CD225-4182-A14A-BCD1-528E3424DA8F}" type="sibTrans" cxnId="{6C0C9AA6-1725-724A-89C9-13CFBCB6B55F}">
      <dgm:prSet/>
      <dgm:spPr/>
      <dgm:t>
        <a:bodyPr/>
        <a:lstStyle/>
        <a:p>
          <a:endParaRPr lang="it-IT"/>
        </a:p>
      </dgm:t>
    </dgm:pt>
    <dgm:pt modelId="{847C49FF-01CA-2549-8551-77E34C1B03D5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Driven Actions</a:t>
          </a:r>
        </a:p>
      </dgm:t>
    </dgm:pt>
    <dgm:pt modelId="{9AD30F0E-148A-A64D-9135-2C57D0D6738D}" type="parTrans" cxnId="{18395EFF-D130-1C45-8D2F-3A02B8A21020}">
      <dgm:prSet/>
      <dgm:spPr/>
      <dgm:t>
        <a:bodyPr/>
        <a:lstStyle/>
        <a:p>
          <a:endParaRPr lang="it-IT"/>
        </a:p>
      </dgm:t>
    </dgm:pt>
    <dgm:pt modelId="{4AE4F38B-56B7-3E48-BADB-1A478FC39DE7}" type="sibTrans" cxnId="{18395EFF-D130-1C45-8D2F-3A02B8A21020}">
      <dgm:prSet/>
      <dgm:spPr/>
      <dgm:t>
        <a:bodyPr/>
        <a:lstStyle/>
        <a:p>
          <a:endParaRPr lang="it-IT"/>
        </a:p>
      </dgm:t>
    </dgm:pt>
    <dgm:pt modelId="{F3D6B579-CA86-1F45-B86D-2DE0531F49A0}" type="pres">
      <dgm:prSet presAssocID="{1184FC2D-7B66-6E45-B0A3-11820F527FD9}" presName="Name0" presStyleCnt="0">
        <dgm:presLayoutVars>
          <dgm:dir/>
          <dgm:animLvl val="lvl"/>
          <dgm:resizeHandles val="exact"/>
        </dgm:presLayoutVars>
      </dgm:prSet>
      <dgm:spPr/>
    </dgm:pt>
    <dgm:pt modelId="{53D671C7-A96D-CE4B-BACC-6F836A54B01B}" type="pres">
      <dgm:prSet presAssocID="{63489CBF-FFCF-5846-879F-241820EB71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24DAE2-78A4-8E42-AE15-34BC77FE29BE}" type="pres">
      <dgm:prSet presAssocID="{1857200E-8F3D-564F-8E2E-4EFBF136320C}" presName="parTxOnlySpace" presStyleCnt="0"/>
      <dgm:spPr/>
    </dgm:pt>
    <dgm:pt modelId="{A66984F2-95A9-B344-82B5-984E61826391}" type="pres">
      <dgm:prSet presAssocID="{59EE8103-47A9-FA42-82C7-7162A2D7E0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FBA542-5801-904A-8D38-F67DA8FB3A0F}" type="pres">
      <dgm:prSet presAssocID="{F09CD225-4182-A14A-BCD1-528E3424DA8F}" presName="parTxOnlySpace" presStyleCnt="0"/>
      <dgm:spPr/>
    </dgm:pt>
    <dgm:pt modelId="{8D9FE218-3485-BF4E-830D-D7B4E9D7E428}" type="pres">
      <dgm:prSet presAssocID="{370274CC-6830-714C-B70D-709D5E51D2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C2B9F6-460E-804A-8F9F-531FD77C9AFC}" type="pres">
      <dgm:prSet presAssocID="{BEBEADCC-A438-8447-8D1F-6A31F1A5FE67}" presName="parTxOnlySpace" presStyleCnt="0"/>
      <dgm:spPr/>
    </dgm:pt>
    <dgm:pt modelId="{6A7BBA8C-5962-B149-99E3-F97A4B687504}" type="pres">
      <dgm:prSet presAssocID="{63CBCD21-8B7D-CD47-9A28-FAC6403F94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C29E11-14C5-E94B-8607-00479A935F22}" type="pres">
      <dgm:prSet presAssocID="{FC18225F-97F9-2545-9993-063D2FDFC95D}" presName="parTxOnlySpace" presStyleCnt="0"/>
      <dgm:spPr/>
    </dgm:pt>
    <dgm:pt modelId="{D4FB7162-10DA-6848-8F44-48FCB77EEADF}" type="pres">
      <dgm:prSet presAssocID="{847C49FF-01CA-2549-8551-77E34C1B03D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96F304-B0E4-EB40-8AC2-193975CD0B1F}" type="presOf" srcId="{370274CC-6830-714C-B70D-709D5E51D26C}" destId="{8D9FE218-3485-BF4E-830D-D7B4E9D7E428}" srcOrd="0" destOrd="0" presId="urn:microsoft.com/office/officeart/2005/8/layout/chevron1"/>
    <dgm:cxn modelId="{EA60751B-49E7-1F4E-8358-4EAECBBDD364}" type="presOf" srcId="{847C49FF-01CA-2549-8551-77E34C1B03D5}" destId="{D4FB7162-10DA-6848-8F44-48FCB77EEADF}" srcOrd="0" destOrd="0" presId="urn:microsoft.com/office/officeart/2005/8/layout/chevron1"/>
    <dgm:cxn modelId="{86B50326-8069-AC4E-B793-E1A01C2AF86F}" srcId="{1184FC2D-7B66-6E45-B0A3-11820F527FD9}" destId="{63CBCD21-8B7D-CD47-9A28-FAC6403F94CB}" srcOrd="3" destOrd="0" parTransId="{71187293-9450-C148-BC9B-908E0206D76B}" sibTransId="{FC18225F-97F9-2545-9993-063D2FDFC95D}"/>
    <dgm:cxn modelId="{74C43265-1915-C94F-B3A0-A0D1F4DFB98A}" srcId="{1184FC2D-7B66-6E45-B0A3-11820F527FD9}" destId="{63489CBF-FFCF-5846-879F-241820EB712D}" srcOrd="0" destOrd="0" parTransId="{23C30662-C1FF-824C-B92A-C1E781619FEA}" sibTransId="{1857200E-8F3D-564F-8E2E-4EFBF136320C}"/>
    <dgm:cxn modelId="{6058E38E-62C6-E145-B6F6-575A2EAD59B2}" srcId="{1184FC2D-7B66-6E45-B0A3-11820F527FD9}" destId="{370274CC-6830-714C-B70D-709D5E51D26C}" srcOrd="2" destOrd="0" parTransId="{FAAA745C-C75A-5D43-BC62-F60C42B6AAED}" sibTransId="{BEBEADCC-A438-8447-8D1F-6A31F1A5FE67}"/>
    <dgm:cxn modelId="{6C0C9AA6-1725-724A-89C9-13CFBCB6B55F}" srcId="{1184FC2D-7B66-6E45-B0A3-11820F527FD9}" destId="{59EE8103-47A9-FA42-82C7-7162A2D7E012}" srcOrd="1" destOrd="0" parTransId="{05FE5D10-E6F4-2C4A-A604-0F7E6C244BCC}" sibTransId="{F09CD225-4182-A14A-BCD1-528E3424DA8F}"/>
    <dgm:cxn modelId="{BDE228AA-6618-0844-85E1-1754CD17841A}" type="presOf" srcId="{63CBCD21-8B7D-CD47-9A28-FAC6403F94CB}" destId="{6A7BBA8C-5962-B149-99E3-F97A4B687504}" srcOrd="0" destOrd="0" presId="urn:microsoft.com/office/officeart/2005/8/layout/chevron1"/>
    <dgm:cxn modelId="{978D24E8-CB84-7A40-9753-738606F0CE17}" type="presOf" srcId="{63489CBF-FFCF-5846-879F-241820EB712D}" destId="{53D671C7-A96D-CE4B-BACC-6F836A54B01B}" srcOrd="0" destOrd="0" presId="urn:microsoft.com/office/officeart/2005/8/layout/chevron1"/>
    <dgm:cxn modelId="{939E28E8-BEA8-7C44-960A-9EC26157439D}" type="presOf" srcId="{1184FC2D-7B66-6E45-B0A3-11820F527FD9}" destId="{F3D6B579-CA86-1F45-B86D-2DE0531F49A0}" srcOrd="0" destOrd="0" presId="urn:microsoft.com/office/officeart/2005/8/layout/chevron1"/>
    <dgm:cxn modelId="{AAE4C0F3-59B3-3245-925E-13FA8CBAF211}" type="presOf" srcId="{59EE8103-47A9-FA42-82C7-7162A2D7E012}" destId="{A66984F2-95A9-B344-82B5-984E61826391}" srcOrd="0" destOrd="0" presId="urn:microsoft.com/office/officeart/2005/8/layout/chevron1"/>
    <dgm:cxn modelId="{18395EFF-D130-1C45-8D2F-3A02B8A21020}" srcId="{1184FC2D-7B66-6E45-B0A3-11820F527FD9}" destId="{847C49FF-01CA-2549-8551-77E34C1B03D5}" srcOrd="4" destOrd="0" parTransId="{9AD30F0E-148A-A64D-9135-2C57D0D6738D}" sibTransId="{4AE4F38B-56B7-3E48-BADB-1A478FC39DE7}"/>
    <dgm:cxn modelId="{0C2E35A7-538D-114A-BC7D-EEC96446EA7E}" type="presParOf" srcId="{F3D6B579-CA86-1F45-B86D-2DE0531F49A0}" destId="{53D671C7-A96D-CE4B-BACC-6F836A54B01B}" srcOrd="0" destOrd="0" presId="urn:microsoft.com/office/officeart/2005/8/layout/chevron1"/>
    <dgm:cxn modelId="{29FFD178-4993-6846-A018-5A7C6196D153}" type="presParOf" srcId="{F3D6B579-CA86-1F45-B86D-2DE0531F49A0}" destId="{EE24DAE2-78A4-8E42-AE15-34BC77FE29BE}" srcOrd="1" destOrd="0" presId="urn:microsoft.com/office/officeart/2005/8/layout/chevron1"/>
    <dgm:cxn modelId="{1185F0A0-B53C-5743-9382-64DFB8BC95EE}" type="presParOf" srcId="{F3D6B579-CA86-1F45-B86D-2DE0531F49A0}" destId="{A66984F2-95A9-B344-82B5-984E61826391}" srcOrd="2" destOrd="0" presId="urn:microsoft.com/office/officeart/2005/8/layout/chevron1"/>
    <dgm:cxn modelId="{C1E6998A-775C-CB45-81B7-AC10FA0666D5}" type="presParOf" srcId="{F3D6B579-CA86-1F45-B86D-2DE0531F49A0}" destId="{D3FBA542-5801-904A-8D38-F67DA8FB3A0F}" srcOrd="3" destOrd="0" presId="urn:microsoft.com/office/officeart/2005/8/layout/chevron1"/>
    <dgm:cxn modelId="{6457E24C-A3EF-8841-A4C5-A00C6084DB7B}" type="presParOf" srcId="{F3D6B579-CA86-1F45-B86D-2DE0531F49A0}" destId="{8D9FE218-3485-BF4E-830D-D7B4E9D7E428}" srcOrd="4" destOrd="0" presId="urn:microsoft.com/office/officeart/2005/8/layout/chevron1"/>
    <dgm:cxn modelId="{7845A74D-D64C-164D-9960-0B1522E42005}" type="presParOf" srcId="{F3D6B579-CA86-1F45-B86D-2DE0531F49A0}" destId="{98C2B9F6-460E-804A-8F9F-531FD77C9AFC}" srcOrd="5" destOrd="0" presId="urn:microsoft.com/office/officeart/2005/8/layout/chevron1"/>
    <dgm:cxn modelId="{2434AFD3-922A-184C-9EFC-55B19C71E93A}" type="presParOf" srcId="{F3D6B579-CA86-1F45-B86D-2DE0531F49A0}" destId="{6A7BBA8C-5962-B149-99E3-F97A4B687504}" srcOrd="6" destOrd="0" presId="urn:microsoft.com/office/officeart/2005/8/layout/chevron1"/>
    <dgm:cxn modelId="{1ADA2F77-B9CA-ED47-A167-4010AAF722D2}" type="presParOf" srcId="{F3D6B579-CA86-1F45-B86D-2DE0531F49A0}" destId="{70C29E11-14C5-E94B-8607-00479A935F22}" srcOrd="7" destOrd="0" presId="urn:microsoft.com/office/officeart/2005/8/layout/chevron1"/>
    <dgm:cxn modelId="{FB789A95-7EB5-094A-AFEC-FF17B2C5E799}" type="presParOf" srcId="{F3D6B579-CA86-1F45-B86D-2DE0531F49A0}" destId="{D4FB7162-10DA-6848-8F44-48FCB77EEAD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71C7-A96D-CE4B-BACC-6F836A54B01B}">
      <dsp:nvSpPr>
        <dsp:cNvPr id="0" name=""/>
        <dsp:cNvSpPr/>
      </dsp:nvSpPr>
      <dsp:spPr>
        <a:xfrm>
          <a:off x="2210" y="317672"/>
          <a:ext cx="1967761" cy="7871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Business questions </a:t>
          </a:r>
        </a:p>
      </dsp:txBody>
      <dsp:txXfrm>
        <a:off x="395762" y="317672"/>
        <a:ext cx="1180657" cy="787104"/>
      </dsp:txXfrm>
    </dsp:sp>
    <dsp:sp modelId="{A66984F2-95A9-B344-82B5-984E61826391}">
      <dsp:nvSpPr>
        <dsp:cNvPr id="0" name=""/>
        <dsp:cNvSpPr/>
      </dsp:nvSpPr>
      <dsp:spPr>
        <a:xfrm>
          <a:off x="1773196" y="317672"/>
          <a:ext cx="1967761" cy="78710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cleaning</a:t>
          </a:r>
        </a:p>
      </dsp:txBody>
      <dsp:txXfrm>
        <a:off x="2166748" y="317672"/>
        <a:ext cx="1180657" cy="787104"/>
      </dsp:txXfrm>
    </dsp:sp>
    <dsp:sp modelId="{8D9FE218-3485-BF4E-830D-D7B4E9D7E428}">
      <dsp:nvSpPr>
        <dsp:cNvPr id="0" name=""/>
        <dsp:cNvSpPr/>
      </dsp:nvSpPr>
      <dsp:spPr>
        <a:xfrm>
          <a:off x="3544181" y="317672"/>
          <a:ext cx="1967761" cy="7871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Modelling</a:t>
          </a:r>
        </a:p>
      </dsp:txBody>
      <dsp:txXfrm>
        <a:off x="3937733" y="317672"/>
        <a:ext cx="1180657" cy="787104"/>
      </dsp:txXfrm>
    </dsp:sp>
    <dsp:sp modelId="{6A7BBA8C-5962-B149-99E3-F97A4B687504}">
      <dsp:nvSpPr>
        <dsp:cNvPr id="0" name=""/>
        <dsp:cNvSpPr/>
      </dsp:nvSpPr>
      <dsp:spPr>
        <a:xfrm>
          <a:off x="5315166" y="317672"/>
          <a:ext cx="1967761" cy="7871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Evaluation</a:t>
          </a:r>
        </a:p>
      </dsp:txBody>
      <dsp:txXfrm>
        <a:off x="5708718" y="317672"/>
        <a:ext cx="1180657" cy="787104"/>
      </dsp:txXfrm>
    </dsp:sp>
    <dsp:sp modelId="{D4FB7162-10DA-6848-8F44-48FCB77EEADF}">
      <dsp:nvSpPr>
        <dsp:cNvPr id="0" name=""/>
        <dsp:cNvSpPr/>
      </dsp:nvSpPr>
      <dsp:spPr>
        <a:xfrm>
          <a:off x="7086151" y="317672"/>
          <a:ext cx="1967761" cy="78710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Driven Actions</a:t>
          </a:r>
        </a:p>
      </dsp:txBody>
      <dsp:txXfrm>
        <a:off x="7479703" y="317672"/>
        <a:ext cx="1180657" cy="78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C354-5D41-5F46-84EE-566149A64AB3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B663-8344-194F-A32F-995D99CD74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Premise: background and business </a:t>
            </a:r>
            <a:r>
              <a:rPr lang="it-IT" dirty="0" err="1"/>
              <a:t>question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Confrontation</a:t>
            </a:r>
            <a:r>
              <a:rPr lang="it-IT" dirty="0"/>
              <a:t>: breve descrizione della soluzione e metodologia</a:t>
            </a:r>
          </a:p>
          <a:p>
            <a:endParaRPr lang="it-IT" dirty="0"/>
          </a:p>
          <a:p>
            <a:r>
              <a:rPr lang="it-IT" dirty="0" err="1"/>
              <a:t>Resolution</a:t>
            </a:r>
            <a:r>
              <a:rPr lang="it-IT" dirty="0"/>
              <a:t>:</a:t>
            </a:r>
          </a:p>
          <a:p>
            <a:r>
              <a:rPr lang="it-IT" dirty="0"/>
              <a:t>Insights risultati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B663-8344-194F-A32F-995D99CD743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9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16/08/21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53339FD8-B4C9-9B4B-9F26-8C804EC1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789381" y="1399989"/>
            <a:ext cx="6613236" cy="3719945"/>
          </a:xfrm>
          <a:prstGeom prst="rect">
            <a:avLst/>
          </a:prstGeom>
          <a:effectLst>
            <a:softEdge rad="683786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ADD4C7-FDE6-754F-B023-18AB9B3275D0}"/>
              </a:ext>
            </a:extLst>
          </p:cNvPr>
          <p:cNvSpPr txBox="1"/>
          <p:nvPr/>
        </p:nvSpPr>
        <p:spPr>
          <a:xfrm>
            <a:off x="1394113" y="667616"/>
            <a:ext cx="94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 Marketing and Communication Management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275A0F-596B-A64F-BF02-BB78BF0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89583" y="5402657"/>
            <a:ext cx="1212832" cy="120032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230F7B6-951F-D74C-AEE0-5419395FD7FA}"/>
              </a:ext>
            </a:extLst>
          </p:cNvPr>
          <p:cNvSpPr/>
          <p:nvPr/>
        </p:nvSpPr>
        <p:spPr>
          <a:xfrm>
            <a:off x="9254614" y="6101761"/>
            <a:ext cx="284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Corso di laurea magistrale in Data Science </a:t>
            </a:r>
            <a:endParaRPr lang="it-IT" sz="120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D6C5F8-6802-5340-A560-E0760DEC3931}"/>
              </a:ext>
            </a:extLst>
          </p:cNvPr>
          <p:cNvSpPr/>
          <p:nvPr/>
        </p:nvSpPr>
        <p:spPr>
          <a:xfrm>
            <a:off x="10903338" y="6391911"/>
            <a:ext cx="1167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a.a. 2020/2021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CE40D9-3313-E345-B373-D30179FA34A4}"/>
              </a:ext>
            </a:extLst>
          </p:cNvPr>
          <p:cNvSpPr/>
          <p:nvPr/>
        </p:nvSpPr>
        <p:spPr>
          <a:xfrm>
            <a:off x="92586" y="6101761"/>
            <a:ext cx="211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Elmazaj Tiziana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814799</a:t>
            </a:r>
          </a:p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Lorgna Lorenzo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829776 </a:t>
            </a:r>
            <a:endParaRPr lang="it-I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29C420-F2F1-4A40-BDAA-67DFD651F8D5}"/>
              </a:ext>
            </a:extLst>
          </p:cNvPr>
          <p:cNvSpPr txBox="1"/>
          <p:nvPr/>
        </p:nvSpPr>
        <p:spPr>
          <a:xfrm>
            <a:off x="9005456" y="1805628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C2DF619-3976-3F43-BAE3-332FE606C323}"/>
              </a:ext>
            </a:extLst>
          </p:cNvPr>
          <p:cNvSpPr txBox="1"/>
          <p:nvPr/>
        </p:nvSpPr>
        <p:spPr>
          <a:xfrm>
            <a:off x="9005456" y="24513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K-medians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DBSCAN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8EB2293-4108-A649-B540-7418EA466756}"/>
              </a:ext>
            </a:extLst>
          </p:cNvPr>
          <p:cNvSpPr txBox="1"/>
          <p:nvPr/>
        </p:nvSpPr>
        <p:spPr>
          <a:xfrm>
            <a:off x="4961657" y="1482463"/>
            <a:ext cx="2268686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502086-0828-004B-ACE9-4DE534D95606}"/>
              </a:ext>
            </a:extLst>
          </p:cNvPr>
          <p:cNvSpPr txBox="1"/>
          <p:nvPr/>
        </p:nvSpPr>
        <p:spPr>
          <a:xfrm>
            <a:off x="4961657" y="24513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articoli</a:t>
            </a: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(importo lordo - sconto)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064E10B-7F73-104B-8C5E-8552DC9A83E5}"/>
              </a:ext>
            </a:extLst>
          </p:cNvPr>
          <p:cNvSpPr txBox="1"/>
          <p:nvPr/>
        </p:nvSpPr>
        <p:spPr>
          <a:xfrm>
            <a:off x="1049069" y="1482463"/>
            <a:ext cx="2137475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ottimale di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4C1460-7AB5-944D-97E4-95E50B01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" y="2415328"/>
            <a:ext cx="4130795" cy="25691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18F7515-6CCF-0A4D-99C7-3FEBD62BA677}"/>
              </a:ext>
            </a:extLst>
          </p:cNvPr>
          <p:cNvSpPr txBox="1"/>
          <p:nvPr/>
        </p:nvSpPr>
        <p:spPr>
          <a:xfrm>
            <a:off x="1366154" y="5209297"/>
            <a:ext cx="2784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Osservando il grafico si sceglie come numero ottimale di cluster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  <a:p>
            <a:endParaRPr lang="it-IT" sz="160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6DF7F3C-94FD-9C47-9298-78264483E1C3}"/>
              </a:ext>
            </a:extLst>
          </p:cNvPr>
          <p:cNvSpPr/>
          <p:nvPr/>
        </p:nvSpPr>
        <p:spPr>
          <a:xfrm>
            <a:off x="1703240" y="4010427"/>
            <a:ext cx="197708" cy="288504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EE80691-9C21-0443-A70B-D771E312D792}"/>
              </a:ext>
            </a:extLst>
          </p:cNvPr>
          <p:cNvCxnSpPr/>
          <p:nvPr/>
        </p:nvCxnSpPr>
        <p:spPr>
          <a:xfrm>
            <a:off x="1703240" y="4360592"/>
            <a:ext cx="0" cy="848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906F3D5-BE6D-6942-BA7B-8627EB9E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" y="2227169"/>
            <a:ext cx="6104283" cy="380551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07D461-46E0-3643-9B8A-B5F53D624699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FB6B928-645E-4141-BFE0-588F22750682}"/>
              </a:ext>
            </a:extLst>
          </p:cNvPr>
          <p:cNvSpPr txBox="1"/>
          <p:nvPr/>
        </p:nvSpPr>
        <p:spPr>
          <a:xfrm>
            <a:off x="3381802" y="1389908"/>
            <a:ext cx="2012681" cy="923330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Output dell’algoritmo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K-medians</a:t>
            </a:r>
          </a:p>
        </p:txBody>
      </p:sp>
      <p:grpSp>
        <p:nvGrpSpPr>
          <p:cNvPr id="21" name="Google Shape;928;p62">
            <a:extLst>
              <a:ext uri="{FF2B5EF4-FFF2-40B4-BE49-F238E27FC236}">
                <a16:creationId xmlns:a16="http://schemas.microsoft.com/office/drawing/2014/main" id="{21B237B0-93CF-DF42-BD54-7E447940A3E7}"/>
              </a:ext>
            </a:extLst>
          </p:cNvPr>
          <p:cNvGrpSpPr/>
          <p:nvPr/>
        </p:nvGrpSpPr>
        <p:grpSpPr>
          <a:xfrm>
            <a:off x="6181661" y="1941862"/>
            <a:ext cx="969858" cy="725674"/>
            <a:chOff x="4768325" y="2163475"/>
            <a:chExt cx="59700" cy="46725"/>
          </a:xfrm>
        </p:grpSpPr>
        <p:sp>
          <p:nvSpPr>
            <p:cNvPr id="22" name="Google Shape;929;p62">
              <a:extLst>
                <a:ext uri="{FF2B5EF4-FFF2-40B4-BE49-F238E27FC236}">
                  <a16:creationId xmlns:a16="http://schemas.microsoft.com/office/drawing/2014/main" id="{9AA7E759-D2B3-6F4C-9C1E-33F8A7FF0719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0;p62">
              <a:extLst>
                <a:ext uri="{FF2B5EF4-FFF2-40B4-BE49-F238E27FC236}">
                  <a16:creationId xmlns:a16="http://schemas.microsoft.com/office/drawing/2014/main" id="{33C1A123-8C6B-0B42-BBDA-2035B7B58FC8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1F8E01-2266-1C42-ABA5-7E710209D99D}"/>
              </a:ext>
            </a:extLst>
          </p:cNvPr>
          <p:cNvSpPr txBox="1"/>
          <p:nvPr/>
        </p:nvSpPr>
        <p:spPr>
          <a:xfrm>
            <a:off x="9777690" y="1658368"/>
            <a:ext cx="2012681" cy="646331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Valori medi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dei 4 cluster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AC710F3F-A49B-E140-B52D-2AFA9DF1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73664"/>
              </p:ext>
            </p:extLst>
          </p:nvPr>
        </p:nvGraphicFramePr>
        <p:xfrm>
          <a:off x="7664285" y="2585575"/>
          <a:ext cx="4226810" cy="2103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73">
                  <a:extLst>
                    <a:ext uri="{9D8B030D-6E8A-4147-A177-3AD203B41FA5}">
                      <a16:colId xmlns:a16="http://schemas.microsoft.com/office/drawing/2014/main" val="2257572205"/>
                    </a:ext>
                  </a:extLst>
                </a:gridCol>
                <a:gridCol w="1491789">
                  <a:extLst>
                    <a:ext uri="{9D8B030D-6E8A-4147-A177-3AD203B41FA5}">
                      <a16:colId xmlns:a16="http://schemas.microsoft.com/office/drawing/2014/main" val="2486561350"/>
                    </a:ext>
                  </a:extLst>
                </a:gridCol>
                <a:gridCol w="1173348">
                  <a:extLst>
                    <a:ext uri="{9D8B030D-6E8A-4147-A177-3AD203B41FA5}">
                      <a16:colId xmlns:a16="http://schemas.microsoft.com/office/drawing/2014/main" val="461897211"/>
                    </a:ext>
                  </a:extLst>
                </a:gridCol>
              </a:tblGrid>
              <a:tr h="586644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acquisti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articoli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Spesa 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37889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446.91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48775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939.29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85070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232.03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4294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2575.03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Driven Actions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44BFE6A-E24B-7349-B3CE-020413DB28FC}"/>
              </a:ext>
            </a:extLst>
          </p:cNvPr>
          <p:cNvGrpSpPr/>
          <p:nvPr/>
        </p:nvGrpSpPr>
        <p:grpSpPr>
          <a:xfrm>
            <a:off x="102274" y="5943760"/>
            <a:ext cx="473922" cy="495543"/>
            <a:chOff x="9296379" y="4085047"/>
            <a:chExt cx="669428" cy="731975"/>
          </a:xfrm>
        </p:grpSpPr>
        <p:sp>
          <p:nvSpPr>
            <p:cNvPr id="9" name="Google Shape;8178;p74">
              <a:extLst>
                <a:ext uri="{FF2B5EF4-FFF2-40B4-BE49-F238E27FC236}">
                  <a16:creationId xmlns:a16="http://schemas.microsoft.com/office/drawing/2014/main" id="{7CB3C98D-830A-A447-824F-A45B2A3FE477}"/>
                </a:ext>
              </a:extLst>
            </p:cNvPr>
            <p:cNvSpPr/>
            <p:nvPr/>
          </p:nvSpPr>
          <p:spPr>
            <a:xfrm>
              <a:off x="9469521" y="4212944"/>
              <a:ext cx="496286" cy="604078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79;p74">
              <a:extLst>
                <a:ext uri="{FF2B5EF4-FFF2-40B4-BE49-F238E27FC236}">
                  <a16:creationId xmlns:a16="http://schemas.microsoft.com/office/drawing/2014/main" id="{F28535EC-CEA4-7D44-A15D-61899BBB4F0D}"/>
                </a:ext>
              </a:extLst>
            </p:cNvPr>
            <p:cNvSpPr/>
            <p:nvPr/>
          </p:nvSpPr>
          <p:spPr>
            <a:xfrm>
              <a:off x="9296379" y="4085047"/>
              <a:ext cx="590550" cy="602142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6;p62">
            <a:extLst>
              <a:ext uri="{FF2B5EF4-FFF2-40B4-BE49-F238E27FC236}">
                <a16:creationId xmlns:a16="http://schemas.microsoft.com/office/drawing/2014/main" id="{45A235FB-586E-1C47-BC4C-A7FA497F5861}"/>
              </a:ext>
            </a:extLst>
          </p:cNvPr>
          <p:cNvGrpSpPr/>
          <p:nvPr/>
        </p:nvGrpSpPr>
        <p:grpSpPr>
          <a:xfrm>
            <a:off x="1802450" y="253056"/>
            <a:ext cx="7225936" cy="1012087"/>
            <a:chOff x="4411970" y="2468674"/>
            <a:chExt cx="747316" cy="167425"/>
          </a:xfrm>
        </p:grpSpPr>
        <p:sp>
          <p:nvSpPr>
            <p:cNvPr id="14" name="Google Shape;807;p62">
              <a:extLst>
                <a:ext uri="{FF2B5EF4-FFF2-40B4-BE49-F238E27FC236}">
                  <a16:creationId xmlns:a16="http://schemas.microsoft.com/office/drawing/2014/main" id="{1C3C034C-E04E-0D45-95D6-0D6C7CB7EDC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808;p62">
              <a:extLst>
                <a:ext uri="{FF2B5EF4-FFF2-40B4-BE49-F238E27FC236}">
                  <a16:creationId xmlns:a16="http://schemas.microsoft.com/office/drawing/2014/main" id="{6321DEDD-76E3-474C-9A76-38A4A773117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582827-8884-564B-883B-55F89A7A8B9D}"/>
              </a:ext>
            </a:extLst>
          </p:cNvPr>
          <p:cNvSpPr txBox="1"/>
          <p:nvPr/>
        </p:nvSpPr>
        <p:spPr>
          <a:xfrm>
            <a:off x="2166081" y="497489"/>
            <a:ext cx="13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Real Time Marketing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66F49E-2552-BC47-B0AE-80AC6245E22A}"/>
              </a:ext>
            </a:extLst>
          </p:cNvPr>
          <p:cNvSpPr txBox="1"/>
          <p:nvPr/>
        </p:nvSpPr>
        <p:spPr>
          <a:xfrm>
            <a:off x="4107566" y="389767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Consiste nel reagire in modo tempestivo agli stimoli dell’ambiente esterno in modo tale da ottenere visibilità e conquistare nuovi clienti</a:t>
            </a:r>
          </a:p>
        </p:txBody>
      </p:sp>
      <p:grpSp>
        <p:nvGrpSpPr>
          <p:cNvPr id="18" name="Google Shape;806;p62">
            <a:extLst>
              <a:ext uri="{FF2B5EF4-FFF2-40B4-BE49-F238E27FC236}">
                <a16:creationId xmlns:a16="http://schemas.microsoft.com/office/drawing/2014/main" id="{99F9F4BC-40EF-C54F-9437-B4D5714D11E7}"/>
              </a:ext>
            </a:extLst>
          </p:cNvPr>
          <p:cNvGrpSpPr/>
          <p:nvPr/>
        </p:nvGrpSpPr>
        <p:grpSpPr>
          <a:xfrm>
            <a:off x="1802450" y="1872333"/>
            <a:ext cx="7225936" cy="1012087"/>
            <a:chOff x="4411970" y="2468674"/>
            <a:chExt cx="747316" cy="167425"/>
          </a:xfrm>
        </p:grpSpPr>
        <p:sp>
          <p:nvSpPr>
            <p:cNvPr id="19" name="Google Shape;807;p62">
              <a:extLst>
                <a:ext uri="{FF2B5EF4-FFF2-40B4-BE49-F238E27FC236}">
                  <a16:creationId xmlns:a16="http://schemas.microsoft.com/office/drawing/2014/main" id="{DC0D6B7F-3F2F-D14B-802F-42CB09CCFCBF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0" name="Google Shape;808;p62">
              <a:extLst>
                <a:ext uri="{FF2B5EF4-FFF2-40B4-BE49-F238E27FC236}">
                  <a16:creationId xmlns:a16="http://schemas.microsoft.com/office/drawing/2014/main" id="{E4FCF336-9F10-1B4E-BD2B-AA10C917FE34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oogle Shape;806;p62">
            <a:extLst>
              <a:ext uri="{FF2B5EF4-FFF2-40B4-BE49-F238E27FC236}">
                <a16:creationId xmlns:a16="http://schemas.microsoft.com/office/drawing/2014/main" id="{45ED4B8E-451E-6343-8430-BE8ACCC1A3E4}"/>
              </a:ext>
            </a:extLst>
          </p:cNvPr>
          <p:cNvGrpSpPr/>
          <p:nvPr/>
        </p:nvGrpSpPr>
        <p:grpSpPr>
          <a:xfrm>
            <a:off x="1802450" y="3491610"/>
            <a:ext cx="7225936" cy="1012087"/>
            <a:chOff x="4411970" y="2468674"/>
            <a:chExt cx="747316" cy="167425"/>
          </a:xfrm>
        </p:grpSpPr>
        <p:sp>
          <p:nvSpPr>
            <p:cNvPr id="22" name="Google Shape;807;p62">
              <a:extLst>
                <a:ext uri="{FF2B5EF4-FFF2-40B4-BE49-F238E27FC236}">
                  <a16:creationId xmlns:a16="http://schemas.microsoft.com/office/drawing/2014/main" id="{D22B72D4-05CA-564F-9F82-1FC793148EB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3" name="Google Shape;808;p62">
              <a:extLst>
                <a:ext uri="{FF2B5EF4-FFF2-40B4-BE49-F238E27FC236}">
                  <a16:creationId xmlns:a16="http://schemas.microsoft.com/office/drawing/2014/main" id="{0E577AE0-7D76-7A43-8FB7-E1A4203995E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oogle Shape;806;p62">
            <a:extLst>
              <a:ext uri="{FF2B5EF4-FFF2-40B4-BE49-F238E27FC236}">
                <a16:creationId xmlns:a16="http://schemas.microsoft.com/office/drawing/2014/main" id="{51DAA2FD-284E-FD47-9F66-681DF7146795}"/>
              </a:ext>
            </a:extLst>
          </p:cNvPr>
          <p:cNvGrpSpPr/>
          <p:nvPr/>
        </p:nvGrpSpPr>
        <p:grpSpPr>
          <a:xfrm>
            <a:off x="1802450" y="5191510"/>
            <a:ext cx="7225936" cy="1012087"/>
            <a:chOff x="4411970" y="2468674"/>
            <a:chExt cx="747316" cy="167425"/>
          </a:xfrm>
        </p:grpSpPr>
        <p:sp>
          <p:nvSpPr>
            <p:cNvPr id="25" name="Google Shape;807;p62">
              <a:extLst>
                <a:ext uri="{FF2B5EF4-FFF2-40B4-BE49-F238E27FC236}">
                  <a16:creationId xmlns:a16="http://schemas.microsoft.com/office/drawing/2014/main" id="{002BB482-C472-3440-9F11-8D942C5B626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6" name="Google Shape;808;p62">
              <a:extLst>
                <a:ext uri="{FF2B5EF4-FFF2-40B4-BE49-F238E27FC236}">
                  <a16:creationId xmlns:a16="http://schemas.microsoft.com/office/drawing/2014/main" id="{F2BC8C10-BEEC-6B4C-B578-0261E2FA97C1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217DC-0F44-534F-B6BF-E5FD625D3BBD}"/>
              </a:ext>
            </a:extLst>
          </p:cNvPr>
          <p:cNvSpPr txBox="1"/>
          <p:nvPr/>
        </p:nvSpPr>
        <p:spPr>
          <a:xfrm>
            <a:off x="2166081" y="2009044"/>
            <a:ext cx="137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Multi-channel strategy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008D74-3A6D-0544-8571-12B53A97455D}"/>
              </a:ext>
            </a:extLst>
          </p:cNvPr>
          <p:cNvSpPr txBox="1"/>
          <p:nvPr/>
        </p:nvSpPr>
        <p:spPr>
          <a:xfrm>
            <a:off x="2209190" y="3713020"/>
            <a:ext cx="106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Buyer personas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F4C8F9A-BC5E-374D-9577-A0A5A372BAEB}"/>
              </a:ext>
            </a:extLst>
          </p:cNvPr>
          <p:cNvSpPr txBox="1"/>
          <p:nvPr/>
        </p:nvSpPr>
        <p:spPr>
          <a:xfrm>
            <a:off x="2166081" y="5590972"/>
            <a:ext cx="60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CRM</a:t>
            </a:r>
          </a:p>
        </p:txBody>
      </p:sp>
      <p:grpSp>
        <p:nvGrpSpPr>
          <p:cNvPr id="34" name="Google Shape;8122;p74">
            <a:extLst>
              <a:ext uri="{FF2B5EF4-FFF2-40B4-BE49-F238E27FC236}">
                <a16:creationId xmlns:a16="http://schemas.microsoft.com/office/drawing/2014/main" id="{590B5462-3ABA-D04E-A505-C872F1758C12}"/>
              </a:ext>
            </a:extLst>
          </p:cNvPr>
          <p:cNvGrpSpPr/>
          <p:nvPr/>
        </p:nvGrpSpPr>
        <p:grpSpPr>
          <a:xfrm>
            <a:off x="9753674" y="2029962"/>
            <a:ext cx="703280" cy="715872"/>
            <a:chOff x="-4475825" y="3612425"/>
            <a:chExt cx="2938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Google Shape;8123;p74">
              <a:extLst>
                <a:ext uri="{FF2B5EF4-FFF2-40B4-BE49-F238E27FC236}">
                  <a16:creationId xmlns:a16="http://schemas.microsoft.com/office/drawing/2014/main" id="{33CBA045-0515-634A-B2D6-B0E83DAD994B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4;p74">
              <a:extLst>
                <a:ext uri="{FF2B5EF4-FFF2-40B4-BE49-F238E27FC236}">
                  <a16:creationId xmlns:a16="http://schemas.microsoft.com/office/drawing/2014/main" id="{85F8D82E-A041-7D4A-8384-BE81F8D736DD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25;p74">
              <a:extLst>
                <a:ext uri="{FF2B5EF4-FFF2-40B4-BE49-F238E27FC236}">
                  <a16:creationId xmlns:a16="http://schemas.microsoft.com/office/drawing/2014/main" id="{BAC7C2B7-25BB-4A43-9D4F-7787E2DFC752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777;p71">
            <a:extLst>
              <a:ext uri="{FF2B5EF4-FFF2-40B4-BE49-F238E27FC236}">
                <a16:creationId xmlns:a16="http://schemas.microsoft.com/office/drawing/2014/main" id="{D93AA79E-A876-BD47-8EBB-95DF35189FC3}"/>
              </a:ext>
            </a:extLst>
          </p:cNvPr>
          <p:cNvGrpSpPr/>
          <p:nvPr/>
        </p:nvGrpSpPr>
        <p:grpSpPr>
          <a:xfrm>
            <a:off x="9769639" y="464341"/>
            <a:ext cx="687315" cy="715871"/>
            <a:chOff x="-30735200" y="3910925"/>
            <a:chExt cx="2922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" name="Google Shape;6778;p71">
              <a:extLst>
                <a:ext uri="{FF2B5EF4-FFF2-40B4-BE49-F238E27FC236}">
                  <a16:creationId xmlns:a16="http://schemas.microsoft.com/office/drawing/2014/main" id="{562D2810-C442-9D48-8E85-FE9696BEF85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79;p71">
              <a:extLst>
                <a:ext uri="{FF2B5EF4-FFF2-40B4-BE49-F238E27FC236}">
                  <a16:creationId xmlns:a16="http://schemas.microsoft.com/office/drawing/2014/main" id="{9D413EB8-3C88-274C-8850-642630F68A19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215;p74">
            <a:extLst>
              <a:ext uri="{FF2B5EF4-FFF2-40B4-BE49-F238E27FC236}">
                <a16:creationId xmlns:a16="http://schemas.microsoft.com/office/drawing/2014/main" id="{8D3C5AEF-AD62-314B-A1D9-5813324169A1}"/>
              </a:ext>
            </a:extLst>
          </p:cNvPr>
          <p:cNvGrpSpPr/>
          <p:nvPr/>
        </p:nvGrpSpPr>
        <p:grpSpPr>
          <a:xfrm>
            <a:off x="9753674" y="3544533"/>
            <a:ext cx="643426" cy="715871"/>
            <a:chOff x="-3768700" y="3253275"/>
            <a:chExt cx="301850" cy="2911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Google Shape;8216;p74">
              <a:extLst>
                <a:ext uri="{FF2B5EF4-FFF2-40B4-BE49-F238E27FC236}">
                  <a16:creationId xmlns:a16="http://schemas.microsoft.com/office/drawing/2014/main" id="{7DB87BE6-6875-E142-A79B-14F68627A60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7;p74">
              <a:extLst>
                <a:ext uri="{FF2B5EF4-FFF2-40B4-BE49-F238E27FC236}">
                  <a16:creationId xmlns:a16="http://schemas.microsoft.com/office/drawing/2014/main" id="{DD453DAC-F8CA-D04D-95BE-D85405690DF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18;p74">
              <a:extLst>
                <a:ext uri="{FF2B5EF4-FFF2-40B4-BE49-F238E27FC236}">
                  <a16:creationId xmlns:a16="http://schemas.microsoft.com/office/drawing/2014/main" id="{127535E9-B9A1-E543-A3BD-06B4964F7EF4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037623F7-7D16-3147-AF96-955C9332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9753674" y="5263069"/>
            <a:ext cx="703280" cy="7158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A19C078-386F-EA45-B74D-6D5EFD924D14}"/>
              </a:ext>
            </a:extLst>
          </p:cNvPr>
          <p:cNvSpPr txBox="1"/>
          <p:nvPr/>
        </p:nvSpPr>
        <p:spPr>
          <a:xfrm>
            <a:off x="4107566" y="2126288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Consiste nell’utilizzare molteplici canali di comunicazione per raggiungere i clienti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19373A-6452-5C49-B72E-3F512137965B}"/>
              </a:ext>
            </a:extLst>
          </p:cNvPr>
          <p:cNvSpPr txBox="1"/>
          <p:nvPr/>
        </p:nvSpPr>
        <p:spPr>
          <a:xfrm>
            <a:off x="4107566" y="3628321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Consiste nel creare una rappresentazione del profilo del cliente ideale in modo tale comprendere meglio i suoi bisogni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6FD47C9-A8DD-7F44-BDA6-9A45469434CB}"/>
              </a:ext>
            </a:extLst>
          </p:cNvPr>
          <p:cNvSpPr txBox="1"/>
          <p:nvPr/>
        </p:nvSpPr>
        <p:spPr>
          <a:xfrm>
            <a:off x="4107566" y="5472443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Consiste nella gestione delle relazioni dei clienti al fine di rendere durature le relazioni con essi </a:t>
            </a:r>
          </a:p>
        </p:txBody>
      </p:sp>
    </p:spTree>
    <p:extLst>
      <p:ext uri="{BB962C8B-B14F-4D97-AF65-F5344CB8AC3E}">
        <p14:creationId xmlns:p14="http://schemas.microsoft.com/office/powerpoint/2010/main" val="14404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4CD5B1-1A90-3047-85FC-8B0885C50702}"/>
              </a:ext>
            </a:extLst>
          </p:cNvPr>
          <p:cNvSpPr txBox="1"/>
          <p:nvPr/>
        </p:nvSpPr>
        <p:spPr>
          <a:xfrm>
            <a:off x="2912301" y="3044279"/>
            <a:ext cx="636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573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307;p68">
            <a:extLst>
              <a:ext uri="{FF2B5EF4-FFF2-40B4-BE49-F238E27FC236}">
                <a16:creationId xmlns:a16="http://schemas.microsoft.com/office/drawing/2014/main" id="{8C2DD9C3-4D71-0745-8019-FC6D1D25A68B}"/>
              </a:ext>
            </a:extLst>
          </p:cNvPr>
          <p:cNvGrpSpPr/>
          <p:nvPr/>
        </p:nvGrpSpPr>
        <p:grpSpPr>
          <a:xfrm>
            <a:off x="4763894" y="2885252"/>
            <a:ext cx="2469940" cy="1873269"/>
            <a:chOff x="5645200" y="879425"/>
            <a:chExt cx="478575" cy="4073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Google Shape;5308;p68">
              <a:extLst>
                <a:ext uri="{FF2B5EF4-FFF2-40B4-BE49-F238E27FC236}">
                  <a16:creationId xmlns:a16="http://schemas.microsoft.com/office/drawing/2014/main" id="{28C2C28D-7C91-1F46-965E-54AD4EF93873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9;p68">
              <a:extLst>
                <a:ext uri="{FF2B5EF4-FFF2-40B4-BE49-F238E27FC236}">
                  <a16:creationId xmlns:a16="http://schemas.microsoft.com/office/drawing/2014/main" id="{948DA027-7C1C-1D48-B813-1F8E3F020D9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10;p68">
              <a:extLst>
                <a:ext uri="{FF2B5EF4-FFF2-40B4-BE49-F238E27FC236}">
                  <a16:creationId xmlns:a16="http://schemas.microsoft.com/office/drawing/2014/main" id="{FDD9C732-232E-1446-82BB-7BC8F67B223E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311;p68">
              <a:extLst>
                <a:ext uri="{FF2B5EF4-FFF2-40B4-BE49-F238E27FC236}">
                  <a16:creationId xmlns:a16="http://schemas.microsoft.com/office/drawing/2014/main" id="{418E7700-F2DE-4D49-92E5-BE55030444B0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312;p68">
              <a:extLst>
                <a:ext uri="{FF2B5EF4-FFF2-40B4-BE49-F238E27FC236}">
                  <a16:creationId xmlns:a16="http://schemas.microsoft.com/office/drawing/2014/main" id="{D110E4DC-A910-6147-BB17-88116540BB1C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5313;p68">
              <a:extLst>
                <a:ext uri="{FF2B5EF4-FFF2-40B4-BE49-F238E27FC236}">
                  <a16:creationId xmlns:a16="http://schemas.microsoft.com/office/drawing/2014/main" id="{9F6FE33D-864D-A94F-96C0-A639028A6080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8153;p74">
            <a:extLst>
              <a:ext uri="{FF2B5EF4-FFF2-40B4-BE49-F238E27FC236}">
                <a16:creationId xmlns:a16="http://schemas.microsoft.com/office/drawing/2014/main" id="{718449C7-852F-394D-8E46-532B318BE417}"/>
              </a:ext>
            </a:extLst>
          </p:cNvPr>
          <p:cNvGrpSpPr/>
          <p:nvPr/>
        </p:nvGrpSpPr>
        <p:grpSpPr>
          <a:xfrm>
            <a:off x="9939969" y="3328019"/>
            <a:ext cx="1419592" cy="1081320"/>
            <a:chOff x="-5971525" y="3273750"/>
            <a:chExt cx="292250" cy="29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Google Shape;8154;p74">
              <a:extLst>
                <a:ext uri="{FF2B5EF4-FFF2-40B4-BE49-F238E27FC236}">
                  <a16:creationId xmlns:a16="http://schemas.microsoft.com/office/drawing/2014/main" id="{4B1DF17C-8F99-2849-BD88-72DD36B29D9D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55;p74">
              <a:extLst>
                <a:ext uri="{FF2B5EF4-FFF2-40B4-BE49-F238E27FC236}">
                  <a16:creationId xmlns:a16="http://schemas.microsoft.com/office/drawing/2014/main" id="{5ACEDC5A-D054-AB4A-91DC-432B9E8B08F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19DFB01-B75D-B64D-B00B-9122955B09B3}"/>
              </a:ext>
            </a:extLst>
          </p:cNvPr>
          <p:cNvSpPr txBox="1"/>
          <p:nvPr/>
        </p:nvSpPr>
        <p:spPr>
          <a:xfrm>
            <a:off x="5047964" y="4888311"/>
            <a:ext cx="259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Retail company nota</a:t>
            </a:r>
          </a:p>
        </p:txBody>
      </p:sp>
      <p:grpSp>
        <p:nvGrpSpPr>
          <p:cNvPr id="32" name="Google Shape;8100;p74">
            <a:extLst>
              <a:ext uri="{FF2B5EF4-FFF2-40B4-BE49-F238E27FC236}">
                <a16:creationId xmlns:a16="http://schemas.microsoft.com/office/drawing/2014/main" id="{414D54FC-3D86-AC45-AE3E-9A87EE9E0A53}"/>
              </a:ext>
            </a:extLst>
          </p:cNvPr>
          <p:cNvGrpSpPr/>
          <p:nvPr/>
        </p:nvGrpSpPr>
        <p:grpSpPr>
          <a:xfrm>
            <a:off x="935030" y="3486296"/>
            <a:ext cx="1517401" cy="785313"/>
            <a:chOff x="-1199300" y="3279250"/>
            <a:chExt cx="293025" cy="206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Google Shape;8101;p74">
              <a:extLst>
                <a:ext uri="{FF2B5EF4-FFF2-40B4-BE49-F238E27FC236}">
                  <a16:creationId xmlns:a16="http://schemas.microsoft.com/office/drawing/2014/main" id="{1753BABD-CABA-5444-B731-754B53C30F85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02;p74">
              <a:extLst>
                <a:ext uri="{FF2B5EF4-FFF2-40B4-BE49-F238E27FC236}">
                  <a16:creationId xmlns:a16="http://schemas.microsoft.com/office/drawing/2014/main" id="{1A692DB4-3D5F-F64C-9B03-4A1C39FC5BE0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103;p74">
              <a:extLst>
                <a:ext uri="{FF2B5EF4-FFF2-40B4-BE49-F238E27FC236}">
                  <a16:creationId xmlns:a16="http://schemas.microsoft.com/office/drawing/2014/main" id="{99809E42-29D4-CF4C-899E-3CF89589FAE9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04;p74">
              <a:extLst>
                <a:ext uri="{FF2B5EF4-FFF2-40B4-BE49-F238E27FC236}">
                  <a16:creationId xmlns:a16="http://schemas.microsoft.com/office/drawing/2014/main" id="{34CDA106-B0E4-E848-93A9-79AF8DDB38E7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ACA000E-B012-D84E-BA75-49C7F13F7FEB}"/>
              </a:ext>
            </a:extLst>
          </p:cNvPr>
          <p:cNvCxnSpPr>
            <a:cxnSpLocks/>
          </p:cNvCxnSpPr>
          <p:nvPr/>
        </p:nvCxnSpPr>
        <p:spPr>
          <a:xfrm flipH="1">
            <a:off x="2609148" y="3868679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00A2DAD-308F-9948-99F8-D9FF632B0189}"/>
              </a:ext>
            </a:extLst>
          </p:cNvPr>
          <p:cNvCxnSpPr>
            <a:cxnSpLocks/>
          </p:cNvCxnSpPr>
          <p:nvPr/>
        </p:nvCxnSpPr>
        <p:spPr>
          <a:xfrm>
            <a:off x="7388324" y="3870741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B8E67A6-AA8C-7047-AA68-26DCB2A3EA93}"/>
              </a:ext>
            </a:extLst>
          </p:cNvPr>
          <p:cNvSpPr txBox="1"/>
          <p:nvPr/>
        </p:nvSpPr>
        <p:spPr>
          <a:xfrm>
            <a:off x="5047964" y="308066"/>
            <a:ext cx="235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2455BC2-C4F7-6540-8EAD-FE93D3F286A3}"/>
              </a:ext>
            </a:extLst>
          </p:cNvPr>
          <p:cNvSpPr txBox="1"/>
          <p:nvPr/>
        </p:nvSpPr>
        <p:spPr>
          <a:xfrm>
            <a:off x="935030" y="2393846"/>
            <a:ext cx="183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sulle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campagne email marketing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DF7F8A-1380-6546-B06A-CB91CFA4B4F2}"/>
              </a:ext>
            </a:extLst>
          </p:cNvPr>
          <p:cNvSpPr txBox="1"/>
          <p:nvPr/>
        </p:nvSpPr>
        <p:spPr>
          <a:xfrm>
            <a:off x="9939969" y="2516956"/>
            <a:ext cx="17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sui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</a:t>
            </a:r>
          </a:p>
        </p:txBody>
      </p:sp>
    </p:spTree>
    <p:extLst>
      <p:ext uri="{BB962C8B-B14F-4D97-AF65-F5344CB8AC3E}">
        <p14:creationId xmlns:p14="http://schemas.microsoft.com/office/powerpoint/2010/main" val="19794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59E144-271E-E043-B069-934C5EB4E28D}"/>
              </a:ext>
            </a:extLst>
          </p:cNvPr>
          <p:cNvGrpSpPr/>
          <p:nvPr/>
        </p:nvGrpSpPr>
        <p:grpSpPr>
          <a:xfrm>
            <a:off x="1567938" y="2252037"/>
            <a:ext cx="9056124" cy="2629246"/>
            <a:chOff x="1567938" y="2252037"/>
            <a:chExt cx="9056124" cy="2629246"/>
          </a:xfrm>
        </p:grpSpPr>
        <p:graphicFrame>
          <p:nvGraphicFramePr>
            <p:cNvPr id="6" name="Diagramma 5">
              <a:extLst>
                <a:ext uri="{FF2B5EF4-FFF2-40B4-BE49-F238E27FC236}">
                  <a16:creationId xmlns:a16="http://schemas.microsoft.com/office/drawing/2014/main" id="{41B16300-8F20-B340-AD6B-0D1ED9505F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11330087"/>
                </p:ext>
              </p:extLst>
            </p:nvPr>
          </p:nvGraphicFramePr>
          <p:xfrm>
            <a:off x="1567938" y="2859110"/>
            <a:ext cx="9056124" cy="1422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oogle Shape;6212;p70">
              <a:extLst>
                <a:ext uri="{FF2B5EF4-FFF2-40B4-BE49-F238E27FC236}">
                  <a16:creationId xmlns:a16="http://schemas.microsoft.com/office/drawing/2014/main" id="{48D99E49-7451-8449-A216-8A5FEF10C045}"/>
                </a:ext>
              </a:extLst>
            </p:cNvPr>
            <p:cNvGrpSpPr/>
            <p:nvPr/>
          </p:nvGrpSpPr>
          <p:grpSpPr>
            <a:xfrm>
              <a:off x="2051716" y="4121240"/>
              <a:ext cx="781635" cy="760043"/>
              <a:chOff x="581525" y="3254850"/>
              <a:chExt cx="297750" cy="294575"/>
            </a:xfrm>
            <a:solidFill>
              <a:schemeClr val="accent2"/>
            </a:solidFill>
          </p:grpSpPr>
          <p:sp>
            <p:nvSpPr>
              <p:cNvPr id="8" name="Google Shape;6213;p70">
                <a:extLst>
                  <a:ext uri="{FF2B5EF4-FFF2-40B4-BE49-F238E27FC236}">
                    <a16:creationId xmlns:a16="http://schemas.microsoft.com/office/drawing/2014/main" id="{B74C8EE9-A840-9444-A31E-9C21B6FF535F}"/>
                  </a:ext>
                </a:extLst>
              </p:cNvPr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214;p70">
                <a:extLst>
                  <a:ext uri="{FF2B5EF4-FFF2-40B4-BE49-F238E27FC236}">
                    <a16:creationId xmlns:a16="http://schemas.microsoft.com/office/drawing/2014/main" id="{18862595-EBE4-BB4A-9AAF-B47283EB8C53}"/>
                  </a:ext>
                </a:extLst>
              </p:cNvPr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15;p70">
                <a:extLst>
                  <a:ext uri="{FF2B5EF4-FFF2-40B4-BE49-F238E27FC236}">
                    <a16:creationId xmlns:a16="http://schemas.microsoft.com/office/drawing/2014/main" id="{87187B83-19FE-7F47-9D67-54CF50EAEB05}"/>
                  </a:ext>
                </a:extLst>
              </p:cNvPr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223;p74">
              <a:extLst>
                <a:ext uri="{FF2B5EF4-FFF2-40B4-BE49-F238E27FC236}">
                  <a16:creationId xmlns:a16="http://schemas.microsoft.com/office/drawing/2014/main" id="{91700D84-194B-5149-BFF6-8D1C30AEB263}"/>
                </a:ext>
              </a:extLst>
            </p:cNvPr>
            <p:cNvGrpSpPr/>
            <p:nvPr/>
          </p:nvGrpSpPr>
          <p:grpSpPr>
            <a:xfrm>
              <a:off x="4001010" y="2252037"/>
              <a:ext cx="686899" cy="729913"/>
              <a:chOff x="-3771675" y="3971775"/>
              <a:chExt cx="291300" cy="292025"/>
            </a:xfrm>
            <a:solidFill>
              <a:schemeClr val="accent3"/>
            </a:solidFill>
          </p:grpSpPr>
          <p:sp>
            <p:nvSpPr>
              <p:cNvPr id="12" name="Google Shape;8224;p74">
                <a:extLst>
                  <a:ext uri="{FF2B5EF4-FFF2-40B4-BE49-F238E27FC236}">
                    <a16:creationId xmlns:a16="http://schemas.microsoft.com/office/drawing/2014/main" id="{9AC70459-B131-FE47-BC47-D2F76DB50E87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8225;p74">
                <a:extLst>
                  <a:ext uri="{FF2B5EF4-FFF2-40B4-BE49-F238E27FC236}">
                    <a16:creationId xmlns:a16="http://schemas.microsoft.com/office/drawing/2014/main" id="{CAB1061D-6573-D848-8B36-B88B45E0E79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26;p74">
                <a:extLst>
                  <a:ext uri="{FF2B5EF4-FFF2-40B4-BE49-F238E27FC236}">
                    <a16:creationId xmlns:a16="http://schemas.microsoft.com/office/drawing/2014/main" id="{87BB7C52-F47A-664A-B7FA-F983BF7E511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227;p74">
                <a:extLst>
                  <a:ext uri="{FF2B5EF4-FFF2-40B4-BE49-F238E27FC236}">
                    <a16:creationId xmlns:a16="http://schemas.microsoft.com/office/drawing/2014/main" id="{2529B430-91A4-B64C-B029-B3513B7461C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228;p74">
                <a:extLst>
                  <a:ext uri="{FF2B5EF4-FFF2-40B4-BE49-F238E27FC236}">
                    <a16:creationId xmlns:a16="http://schemas.microsoft.com/office/drawing/2014/main" id="{4AAF35BF-E94B-ED43-817C-6A997D3D93D5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8118;p74">
              <a:extLst>
                <a:ext uri="{FF2B5EF4-FFF2-40B4-BE49-F238E27FC236}">
                  <a16:creationId xmlns:a16="http://schemas.microsoft.com/office/drawing/2014/main" id="{7D4CB0A8-FB00-C148-B34F-01C39D0546D8}"/>
                </a:ext>
              </a:extLst>
            </p:cNvPr>
            <p:cNvGrpSpPr/>
            <p:nvPr/>
          </p:nvGrpSpPr>
          <p:grpSpPr>
            <a:xfrm>
              <a:off x="5648846" y="4121240"/>
              <a:ext cx="711816" cy="670371"/>
              <a:chOff x="-4478975" y="3251700"/>
              <a:chExt cx="293825" cy="293800"/>
            </a:xfrm>
            <a:solidFill>
              <a:schemeClr val="accent4"/>
            </a:solidFill>
          </p:grpSpPr>
          <p:sp>
            <p:nvSpPr>
              <p:cNvPr id="18" name="Google Shape;8119;p74">
                <a:extLst>
                  <a:ext uri="{FF2B5EF4-FFF2-40B4-BE49-F238E27FC236}">
                    <a16:creationId xmlns:a16="http://schemas.microsoft.com/office/drawing/2014/main" id="{8B6A430C-7F54-964D-9A4C-CD5871826407}"/>
                  </a:ext>
                </a:extLst>
              </p:cNvPr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4436" extrusionOk="0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120;p74">
                <a:extLst>
                  <a:ext uri="{FF2B5EF4-FFF2-40B4-BE49-F238E27FC236}">
                    <a16:creationId xmlns:a16="http://schemas.microsoft.com/office/drawing/2014/main" id="{111D1570-8838-3348-A491-8EF13EBAC79F}"/>
                  </a:ext>
                </a:extLst>
              </p:cNvPr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5955" extrusionOk="0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121;p74">
                <a:extLst>
                  <a:ext uri="{FF2B5EF4-FFF2-40B4-BE49-F238E27FC236}">
                    <a16:creationId xmlns:a16="http://schemas.microsoft.com/office/drawing/2014/main" id="{30308649-E2E4-0945-B2D8-BB9460EE5339}"/>
                  </a:ext>
                </a:extLst>
              </p:cNvPr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752" extrusionOk="0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238;p74">
              <a:extLst>
                <a:ext uri="{FF2B5EF4-FFF2-40B4-BE49-F238E27FC236}">
                  <a16:creationId xmlns:a16="http://schemas.microsoft.com/office/drawing/2014/main" id="{EC6748AA-8766-5745-8858-402A8599B0C6}"/>
                </a:ext>
              </a:extLst>
            </p:cNvPr>
            <p:cNvGrpSpPr/>
            <p:nvPr/>
          </p:nvGrpSpPr>
          <p:grpSpPr>
            <a:xfrm>
              <a:off x="7504093" y="2301787"/>
              <a:ext cx="768923" cy="757544"/>
              <a:chOff x="-1960150" y="3956600"/>
              <a:chExt cx="308775" cy="291450"/>
            </a:xfrm>
            <a:solidFill>
              <a:schemeClr val="accent5"/>
            </a:solidFill>
          </p:grpSpPr>
          <p:sp>
            <p:nvSpPr>
              <p:cNvPr id="22" name="Google Shape;8239;p74">
                <a:extLst>
                  <a:ext uri="{FF2B5EF4-FFF2-40B4-BE49-F238E27FC236}">
                    <a16:creationId xmlns:a16="http://schemas.microsoft.com/office/drawing/2014/main" id="{466E4C6D-E641-7F4F-9B9E-E8F659685679}"/>
                  </a:ext>
                </a:extLst>
              </p:cNvPr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40;p74">
                <a:extLst>
                  <a:ext uri="{FF2B5EF4-FFF2-40B4-BE49-F238E27FC236}">
                    <a16:creationId xmlns:a16="http://schemas.microsoft.com/office/drawing/2014/main" id="{06873649-BC07-A94C-9E88-0F604FEF6C49}"/>
                  </a:ext>
                </a:extLst>
              </p:cNvPr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8177;p74">
              <a:extLst>
                <a:ext uri="{FF2B5EF4-FFF2-40B4-BE49-F238E27FC236}">
                  <a16:creationId xmlns:a16="http://schemas.microsoft.com/office/drawing/2014/main" id="{0EAB26F5-90B0-E44D-81D3-9DBBA3F0F578}"/>
                </a:ext>
              </a:extLst>
            </p:cNvPr>
            <p:cNvGrpSpPr/>
            <p:nvPr/>
          </p:nvGrpSpPr>
          <p:grpSpPr>
            <a:xfrm>
              <a:off x="9296379" y="4085047"/>
              <a:ext cx="669428" cy="731975"/>
              <a:chOff x="-2312225" y="3238300"/>
              <a:chExt cx="274125" cy="293025"/>
            </a:xfrm>
            <a:solidFill>
              <a:schemeClr val="accent6"/>
            </a:solidFill>
          </p:grpSpPr>
          <p:sp>
            <p:nvSpPr>
              <p:cNvPr id="25" name="Google Shape;8178;p74">
                <a:extLst>
                  <a:ext uri="{FF2B5EF4-FFF2-40B4-BE49-F238E27FC236}">
                    <a16:creationId xmlns:a16="http://schemas.microsoft.com/office/drawing/2014/main" id="{B918A719-40C5-7A46-9553-AD45DF33EC12}"/>
                  </a:ext>
                </a:extLst>
              </p:cNvPr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179;p74">
                <a:extLst>
                  <a:ext uri="{FF2B5EF4-FFF2-40B4-BE49-F238E27FC236}">
                    <a16:creationId xmlns:a16="http://schemas.microsoft.com/office/drawing/2014/main" id="{080489CC-83BD-4643-9826-2778B0A8F88A}"/>
                  </a:ext>
                </a:extLst>
              </p:cNvPr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28E373E-1250-3148-94B4-165784A2770A}"/>
              </a:ext>
            </a:extLst>
          </p:cNvPr>
          <p:cNvSpPr txBox="1"/>
          <p:nvPr/>
        </p:nvSpPr>
        <p:spPr>
          <a:xfrm>
            <a:off x="5247716" y="345644"/>
            <a:ext cx="1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7696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Business questions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FCB73F-34D9-5A43-80CF-A71DD64FDE10}"/>
              </a:ext>
            </a:extLst>
          </p:cNvPr>
          <p:cNvGrpSpPr/>
          <p:nvPr/>
        </p:nvGrpSpPr>
        <p:grpSpPr>
          <a:xfrm>
            <a:off x="64395" y="5947926"/>
            <a:ext cx="524059" cy="502466"/>
            <a:chOff x="2051716" y="4121240"/>
            <a:chExt cx="781635" cy="760043"/>
          </a:xfrm>
        </p:grpSpPr>
        <p:sp>
          <p:nvSpPr>
            <p:cNvPr id="4" name="Google Shape;6213;p70">
              <a:extLst>
                <a:ext uri="{FF2B5EF4-FFF2-40B4-BE49-F238E27FC236}">
                  <a16:creationId xmlns:a16="http://schemas.microsoft.com/office/drawing/2014/main" id="{DA77252B-40F7-F541-8241-CB882B41BC16}"/>
                </a:ext>
              </a:extLst>
            </p:cNvPr>
            <p:cNvSpPr/>
            <p:nvPr/>
          </p:nvSpPr>
          <p:spPr>
            <a:xfrm>
              <a:off x="2144712" y="4387445"/>
              <a:ext cx="233703" cy="223569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14;p70">
              <a:extLst>
                <a:ext uri="{FF2B5EF4-FFF2-40B4-BE49-F238E27FC236}">
                  <a16:creationId xmlns:a16="http://schemas.microsoft.com/office/drawing/2014/main" id="{6D17EA0B-9B3E-B24D-AFAE-18FF62600CBB}"/>
                </a:ext>
              </a:extLst>
            </p:cNvPr>
            <p:cNvSpPr/>
            <p:nvPr/>
          </p:nvSpPr>
          <p:spPr>
            <a:xfrm>
              <a:off x="2419760" y="4121240"/>
              <a:ext cx="413591" cy="402436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15;p70">
              <a:extLst>
                <a:ext uri="{FF2B5EF4-FFF2-40B4-BE49-F238E27FC236}">
                  <a16:creationId xmlns:a16="http://schemas.microsoft.com/office/drawing/2014/main" id="{57024D1C-E977-A44D-BA18-446B818B103C}"/>
                </a:ext>
              </a:extLst>
            </p:cNvPr>
            <p:cNvSpPr/>
            <p:nvPr/>
          </p:nvSpPr>
          <p:spPr>
            <a:xfrm>
              <a:off x="2051716" y="4600822"/>
              <a:ext cx="413591" cy="280461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1BB8E4D-60AF-DC46-BC2A-8A77D1C7B177}"/>
              </a:ext>
            </a:extLst>
          </p:cNvPr>
          <p:cNvSpPr txBox="1"/>
          <p:nvPr/>
        </p:nvSpPr>
        <p:spPr>
          <a:xfrm>
            <a:off x="2761539" y="527737"/>
            <a:ext cx="233773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Propensity to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B988B-7826-0047-88C2-03A3160D235D}"/>
              </a:ext>
            </a:extLst>
          </p:cNvPr>
          <p:cNvSpPr txBox="1"/>
          <p:nvPr/>
        </p:nvSpPr>
        <p:spPr>
          <a:xfrm>
            <a:off x="6763885" y="2295589"/>
            <a:ext cx="65262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2121B2-CCED-4F4F-87A1-079E9DDF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3028" r="23095" b="26834"/>
          <a:stretch/>
        </p:blipFill>
        <p:spPr>
          <a:xfrm>
            <a:off x="315300" y="862242"/>
            <a:ext cx="2185394" cy="1503173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C84CF06-13F3-0D4D-9450-D73197E80504}"/>
              </a:ext>
            </a:extLst>
          </p:cNvPr>
          <p:cNvSpPr/>
          <p:nvPr/>
        </p:nvSpPr>
        <p:spPr>
          <a:xfrm>
            <a:off x="6694605" y="2771581"/>
            <a:ext cx="3056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L’intento è quello di segmentare i propri clienti assegnando a ciascuno di essi un valore in modo tale da pianificare differenti strategie di marketing e comunicazione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BBC257-EF07-2A45-BBCD-620FD3C299D7}"/>
              </a:ext>
            </a:extLst>
          </p:cNvPr>
          <p:cNvSpPr txBox="1"/>
          <p:nvPr/>
        </p:nvSpPr>
        <p:spPr>
          <a:xfrm>
            <a:off x="2692264" y="1081721"/>
            <a:ext cx="3056121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L’obiettivo è quello di prevenire l’abbandono dei propri clienti cercando di aumentare il tasso di fidelizzazione e retention. Diventata fondamentale comprendere quali azioni svolgere per trattenere i clienti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A22630D-3EE7-1F44-A80A-06801AF2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927" y="2428469"/>
            <a:ext cx="1670043" cy="163664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96A5C9-70FC-944F-BFF8-F3AA0EDEF68F}"/>
              </a:ext>
            </a:extLst>
          </p:cNvPr>
          <p:cNvSpPr txBox="1"/>
          <p:nvPr/>
        </p:nvSpPr>
        <p:spPr>
          <a:xfrm>
            <a:off x="1788800" y="4219123"/>
            <a:ext cx="1311743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1493F4-0A96-2346-990E-62FB427B8929}"/>
              </a:ext>
            </a:extLst>
          </p:cNvPr>
          <p:cNvSpPr/>
          <p:nvPr/>
        </p:nvSpPr>
        <p:spPr>
          <a:xfrm>
            <a:off x="1719520" y="4695115"/>
            <a:ext cx="30561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Si cerca di individuare gruppi di clienti con caratteristiche simili in modo tale da avere una visione strategica della customer base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E4729B-B7A2-4044-9662-BF7501C74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29"/>
          <a:stretch/>
        </p:blipFill>
        <p:spPr>
          <a:xfrm>
            <a:off x="4940290" y="4805190"/>
            <a:ext cx="2227758" cy="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cleaning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AD8BD94-7FEB-4846-8CF7-FC1231B74F4A}"/>
              </a:ext>
            </a:extLst>
          </p:cNvPr>
          <p:cNvGrpSpPr/>
          <p:nvPr/>
        </p:nvGrpSpPr>
        <p:grpSpPr>
          <a:xfrm>
            <a:off x="98712" y="6077045"/>
            <a:ext cx="416442" cy="359973"/>
            <a:chOff x="4001010" y="2252037"/>
            <a:chExt cx="686899" cy="729913"/>
          </a:xfrm>
        </p:grpSpPr>
        <p:sp>
          <p:nvSpPr>
            <p:cNvPr id="12" name="Google Shape;8224;p74">
              <a:extLst>
                <a:ext uri="{FF2B5EF4-FFF2-40B4-BE49-F238E27FC236}">
                  <a16:creationId xmlns:a16="http://schemas.microsoft.com/office/drawing/2014/main" id="{981AFAB3-85C5-9F42-9B9B-04E6AE9A76CD}"/>
                </a:ext>
              </a:extLst>
            </p:cNvPr>
            <p:cNvSpPr/>
            <p:nvPr/>
          </p:nvSpPr>
          <p:spPr>
            <a:xfrm>
              <a:off x="4004724" y="2252037"/>
              <a:ext cx="516353" cy="166903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8225;p74">
              <a:extLst>
                <a:ext uri="{FF2B5EF4-FFF2-40B4-BE49-F238E27FC236}">
                  <a16:creationId xmlns:a16="http://schemas.microsoft.com/office/drawing/2014/main" id="{947B5C31-9D22-7C4A-AA1D-BFC7DE2F428F}"/>
                </a:ext>
              </a:extLst>
            </p:cNvPr>
            <p:cNvSpPr/>
            <p:nvPr/>
          </p:nvSpPr>
          <p:spPr>
            <a:xfrm>
              <a:off x="4001010" y="2399194"/>
              <a:ext cx="523781" cy="19496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26;p74">
              <a:extLst>
                <a:ext uri="{FF2B5EF4-FFF2-40B4-BE49-F238E27FC236}">
                  <a16:creationId xmlns:a16="http://schemas.microsoft.com/office/drawing/2014/main" id="{4B8E8448-B3F9-0145-B17F-B50F00123135}"/>
                </a:ext>
              </a:extLst>
            </p:cNvPr>
            <p:cNvSpPr/>
            <p:nvPr/>
          </p:nvSpPr>
          <p:spPr>
            <a:xfrm>
              <a:off x="4242120" y="2509422"/>
              <a:ext cx="445789" cy="472528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227;p74">
              <a:extLst>
                <a:ext uri="{FF2B5EF4-FFF2-40B4-BE49-F238E27FC236}">
                  <a16:creationId xmlns:a16="http://schemas.microsoft.com/office/drawing/2014/main" id="{B584CB90-E05A-434C-9ECB-CC4EB65C9FF8}"/>
                </a:ext>
              </a:extLst>
            </p:cNvPr>
            <p:cNvSpPr/>
            <p:nvPr/>
          </p:nvSpPr>
          <p:spPr>
            <a:xfrm>
              <a:off x="4001010" y="2572409"/>
              <a:ext cx="222894" cy="191023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8;p74">
              <a:extLst>
                <a:ext uri="{FF2B5EF4-FFF2-40B4-BE49-F238E27FC236}">
                  <a16:creationId xmlns:a16="http://schemas.microsoft.com/office/drawing/2014/main" id="{842057CF-68CA-A244-B0D9-BE26B54250E5}"/>
                </a:ext>
              </a:extLst>
            </p:cNvPr>
            <p:cNvSpPr/>
            <p:nvPr/>
          </p:nvSpPr>
          <p:spPr>
            <a:xfrm>
              <a:off x="4001010" y="2741749"/>
              <a:ext cx="319515" cy="238264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Immagine 76">
            <a:extLst>
              <a:ext uri="{FF2B5EF4-FFF2-40B4-BE49-F238E27FC236}">
                <a16:creationId xmlns:a16="http://schemas.microsoft.com/office/drawing/2014/main" id="{ABC5B852-DE8B-F045-B310-9D36084E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898"/>
          <a:stretch/>
        </p:blipFill>
        <p:spPr>
          <a:xfrm>
            <a:off x="233845" y="1146765"/>
            <a:ext cx="1976232" cy="1721334"/>
          </a:xfrm>
          <a:prstGeom prst="rect">
            <a:avLst/>
          </a:prstGeom>
          <a:noFill/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38BD8744-2633-6F46-8619-8A6723A5D7CA}"/>
              </a:ext>
            </a:extLst>
          </p:cNvPr>
          <p:cNvSpPr/>
          <p:nvPr/>
        </p:nvSpPr>
        <p:spPr>
          <a:xfrm>
            <a:off x="2210077" y="1146765"/>
            <a:ext cx="251222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duplicati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valori NULL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Join tra dataframe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…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pic>
        <p:nvPicPr>
          <p:cNvPr id="91" name="Immagine 90" descr="Immagine che contiene mappa&#10;&#10;Descrizione generata automaticamente">
            <a:extLst>
              <a:ext uri="{FF2B5EF4-FFF2-40B4-BE49-F238E27FC236}">
                <a16:creationId xmlns:a16="http://schemas.microsoft.com/office/drawing/2014/main" id="{0368B216-9DDF-3C47-90EA-70C8410D1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6561"/>
          <a:stretch/>
        </p:blipFill>
        <p:spPr>
          <a:xfrm>
            <a:off x="7809876" y="4401576"/>
            <a:ext cx="3791715" cy="1949247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FD4D63C5-74D8-9743-9AC6-8C53CBD073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57917" y="2880038"/>
            <a:ext cx="3134083" cy="1949247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521968FE-7155-4E4F-A565-877DB36D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3488" y="4149893"/>
            <a:ext cx="2646388" cy="1645924"/>
          </a:xfrm>
          <a:prstGeom prst="rect">
            <a:avLst/>
          </a:prstGeom>
        </p:spPr>
      </p:pic>
      <p:sp>
        <p:nvSpPr>
          <p:cNvPr id="94" name="Freccia curva 93">
            <a:extLst>
              <a:ext uri="{FF2B5EF4-FFF2-40B4-BE49-F238E27FC236}">
                <a16:creationId xmlns:a16="http://schemas.microsoft.com/office/drawing/2014/main" id="{D678E9AE-F3C0-A943-91E4-72033FC0C9FC}"/>
              </a:ext>
            </a:extLst>
          </p:cNvPr>
          <p:cNvSpPr/>
          <p:nvPr/>
        </p:nvSpPr>
        <p:spPr>
          <a:xfrm rot="5400000">
            <a:off x="5804105" y="1539491"/>
            <a:ext cx="1907982" cy="132419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6888"/>
            </a:avLst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C494E8F-7E3A-684D-B909-183A8D2BE7F8}"/>
              </a:ext>
            </a:extLst>
          </p:cNvPr>
          <p:cNvSpPr txBox="1"/>
          <p:nvPr/>
        </p:nvSpPr>
        <p:spPr>
          <a:xfrm>
            <a:off x="9057917" y="2228761"/>
            <a:ext cx="2543674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Esplorazione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dei dati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23A341B-7EE4-5744-85B7-F3CADCAD9CBE}"/>
              </a:ext>
            </a:extLst>
          </p:cNvPr>
          <p:cNvSpPr txBox="1"/>
          <p:nvPr/>
        </p:nvSpPr>
        <p:spPr>
          <a:xfrm>
            <a:off x="414010" y="261787"/>
            <a:ext cx="2453881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676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41F054-C3A2-E24C-8BA8-3C39E02FC8CD}"/>
              </a:ext>
            </a:extLst>
          </p:cNvPr>
          <p:cNvSpPr txBox="1"/>
          <p:nvPr/>
        </p:nvSpPr>
        <p:spPr>
          <a:xfrm>
            <a:off x="9291356" y="1400501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D4ED83-6CB8-FE41-9E6F-E4D13D02BEAF}"/>
              </a:ext>
            </a:extLst>
          </p:cNvPr>
          <p:cNvSpPr txBox="1"/>
          <p:nvPr/>
        </p:nvSpPr>
        <p:spPr>
          <a:xfrm>
            <a:off x="1274372" y="1400501"/>
            <a:ext cx="2137475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Soglia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temporale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5AE13-5C8D-CF4A-8B2C-C9B4102A8FB9}"/>
              </a:ext>
            </a:extLst>
          </p:cNvPr>
          <p:cNvSpPr txBox="1"/>
          <p:nvPr/>
        </p:nvSpPr>
        <p:spPr>
          <a:xfrm>
            <a:off x="9291356" y="2011213"/>
            <a:ext cx="2784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Decision Tree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Random Forest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Naive Bayes</a:t>
            </a:r>
          </a:p>
          <a:p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518D9C-EA21-0B43-AC15-BC6553EAAEED}"/>
              </a:ext>
            </a:extLst>
          </p:cNvPr>
          <p:cNvSpPr txBox="1"/>
          <p:nvPr/>
        </p:nvSpPr>
        <p:spPr>
          <a:xfrm>
            <a:off x="5528043" y="1400501"/>
            <a:ext cx="2588073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3A42901-0030-A340-9DD9-1E85C54548D9}"/>
              </a:ext>
            </a:extLst>
          </p:cNvPr>
          <p:cNvSpPr txBox="1"/>
          <p:nvPr/>
        </p:nvSpPr>
        <p:spPr>
          <a:xfrm>
            <a:off x="5528043" y="1966770"/>
            <a:ext cx="27841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totale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di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regione di provenienza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tipo di programma fedeltà a cui è iscritto il cliente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l'account del cliente è primario o meno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Identificativo del reference store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7A6F9B-F6EF-7349-86FF-157B533E5E89}"/>
              </a:ext>
            </a:extLst>
          </p:cNvPr>
          <p:cNvSpPr txBox="1"/>
          <p:nvPr/>
        </p:nvSpPr>
        <p:spPr>
          <a:xfrm>
            <a:off x="2019775" y="4998858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un cliente non effettua alcun acquisto nell’arco di 60 giorni allora viene definito come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churner</a:t>
            </a:r>
          </a:p>
          <a:p>
            <a:endParaRPr lang="it-IT" sz="16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E6CF837-9B2E-D64B-82FA-BBE243CD5C1F}"/>
              </a:ext>
            </a:extLst>
          </p:cNvPr>
          <p:cNvGrpSpPr/>
          <p:nvPr/>
        </p:nvGrpSpPr>
        <p:grpSpPr>
          <a:xfrm>
            <a:off x="426970" y="2089776"/>
            <a:ext cx="4376949" cy="2722249"/>
            <a:chOff x="515458" y="2089776"/>
            <a:chExt cx="4376949" cy="272224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05D3294-491E-4241-923F-EFCD9C92B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58" y="2089776"/>
              <a:ext cx="4376949" cy="2722249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95C38B8-B7C1-8546-A4B8-27785C7351D2}"/>
                </a:ext>
              </a:extLst>
            </p:cNvPr>
            <p:cNvSpPr/>
            <p:nvPr/>
          </p:nvSpPr>
          <p:spPr>
            <a:xfrm>
              <a:off x="1779373" y="4357637"/>
              <a:ext cx="197708" cy="28850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6BDDABE5-CAC4-3C46-86E2-61D45FB94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584" y="2310712"/>
              <a:ext cx="0" cy="1985140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ccia angolare in su 12">
            <a:extLst>
              <a:ext uri="{FF2B5EF4-FFF2-40B4-BE49-F238E27FC236}">
                <a16:creationId xmlns:a16="http://schemas.microsoft.com/office/drawing/2014/main" id="{DAD8A787-5BA8-EB41-8B6D-58D7DE2FFE41}"/>
              </a:ext>
            </a:extLst>
          </p:cNvPr>
          <p:cNvSpPr/>
          <p:nvPr/>
        </p:nvSpPr>
        <p:spPr>
          <a:xfrm rot="5400000">
            <a:off x="1718347" y="4845094"/>
            <a:ext cx="413605" cy="24611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6B0C06-5282-D745-A9D0-C39BE308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" y="1659120"/>
            <a:ext cx="5500324" cy="342093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0AB0AF-DB17-AD41-8890-D7097D853296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E67E48-F3BE-134C-8C7D-FDEA1397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99" y="1659119"/>
            <a:ext cx="5490182" cy="342093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6FEE33-0E57-F34A-942A-A2B8123DB643}"/>
              </a:ext>
            </a:extLst>
          </p:cNvPr>
          <p:cNvSpPr txBox="1"/>
          <p:nvPr/>
        </p:nvSpPr>
        <p:spPr>
          <a:xfrm>
            <a:off x="180899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 curve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09A74B-6E42-CF4B-B7D1-26B6F489B5B5}"/>
              </a:ext>
            </a:extLst>
          </p:cNvPr>
          <p:cNvSpPr txBox="1"/>
          <p:nvPr/>
        </p:nvSpPr>
        <p:spPr>
          <a:xfrm>
            <a:off x="7923577" y="1020838"/>
            <a:ext cx="2459426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accuracy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Google Shape;934;p62">
            <a:extLst>
              <a:ext uri="{FF2B5EF4-FFF2-40B4-BE49-F238E27FC236}">
                <a16:creationId xmlns:a16="http://schemas.microsoft.com/office/drawing/2014/main" id="{E5ABD8D3-CFF6-C94D-B9E1-ECED75AD35BA}"/>
              </a:ext>
            </a:extLst>
          </p:cNvPr>
          <p:cNvSpPr/>
          <p:nvPr/>
        </p:nvSpPr>
        <p:spPr>
          <a:xfrm rot="16200000">
            <a:off x="10090742" y="5099559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62">
            <a:extLst>
              <a:ext uri="{FF2B5EF4-FFF2-40B4-BE49-F238E27FC236}">
                <a16:creationId xmlns:a16="http://schemas.microsoft.com/office/drawing/2014/main" id="{FAE9DC7B-ACE1-6C44-AD01-80CDA80A0B12}"/>
              </a:ext>
            </a:extLst>
          </p:cNvPr>
          <p:cNvSpPr/>
          <p:nvPr/>
        </p:nvSpPr>
        <p:spPr>
          <a:xfrm rot="2517074">
            <a:off x="1800947" y="2094263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FAC2DCA-C54D-0B48-877F-319553D32E1E}"/>
              </a:ext>
            </a:extLst>
          </p:cNvPr>
          <p:cNvSpPr txBox="1"/>
          <p:nvPr/>
        </p:nvSpPr>
        <p:spPr>
          <a:xfrm>
            <a:off x="6372300" y="5478675"/>
            <a:ext cx="37874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modello migliore prendendo in considerazione la metrica Accuracy risulta essere il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6784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magine 84">
            <a:extLst>
              <a:ext uri="{FF2B5EF4-FFF2-40B4-BE49-F238E27FC236}">
                <a16:creationId xmlns:a16="http://schemas.microsoft.com/office/drawing/2014/main" id="{2DE79B2B-2EC3-D34B-8C8D-671E0D8A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198" y="4105128"/>
            <a:ext cx="3628776" cy="225692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7B261B-B321-A34C-ACA2-93D0E853C56E}"/>
              </a:ext>
            </a:extLst>
          </p:cNvPr>
          <p:cNvSpPr txBox="1"/>
          <p:nvPr/>
        </p:nvSpPr>
        <p:spPr>
          <a:xfrm>
            <a:off x="4472337" y="1091937"/>
            <a:ext cx="3245527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metriche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utilizzate sono: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9EEBA10-8EDC-8F4F-BD3D-1FE46251EF65}"/>
              </a:ext>
            </a:extLst>
          </p:cNvPr>
          <p:cNvSpPr/>
          <p:nvPr/>
        </p:nvSpPr>
        <p:spPr>
          <a:xfrm>
            <a:off x="625706" y="1828298"/>
            <a:ext cx="2211321" cy="19431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9E14544-4702-674B-8516-F20CBF5452DC}"/>
              </a:ext>
            </a:extLst>
          </p:cNvPr>
          <p:cNvSpPr/>
          <p:nvPr/>
        </p:nvSpPr>
        <p:spPr>
          <a:xfrm>
            <a:off x="987989" y="2134498"/>
            <a:ext cx="16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</p:txBody>
      </p:sp>
      <p:grpSp>
        <p:nvGrpSpPr>
          <p:cNvPr id="46" name="Google Shape;6477;p70">
            <a:extLst>
              <a:ext uri="{FF2B5EF4-FFF2-40B4-BE49-F238E27FC236}">
                <a16:creationId xmlns:a16="http://schemas.microsoft.com/office/drawing/2014/main" id="{5AA6C01E-6A7A-E04A-A5C8-76388EB918DD}"/>
              </a:ext>
            </a:extLst>
          </p:cNvPr>
          <p:cNvGrpSpPr/>
          <p:nvPr/>
        </p:nvGrpSpPr>
        <p:grpSpPr>
          <a:xfrm>
            <a:off x="1379360" y="2745257"/>
            <a:ext cx="691488" cy="675284"/>
            <a:chOff x="3859600" y="3591950"/>
            <a:chExt cx="296975" cy="296175"/>
          </a:xfrm>
          <a:solidFill>
            <a:schemeClr val="accent3">
              <a:lumMod val="75000"/>
            </a:schemeClr>
          </a:solidFill>
        </p:grpSpPr>
        <p:sp>
          <p:nvSpPr>
            <p:cNvPr id="47" name="Google Shape;6478;p70">
              <a:extLst>
                <a:ext uri="{FF2B5EF4-FFF2-40B4-BE49-F238E27FC236}">
                  <a16:creationId xmlns:a16="http://schemas.microsoft.com/office/drawing/2014/main" id="{02B0D90A-68BB-564F-AB8E-A227C992AB83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9;p70">
              <a:extLst>
                <a:ext uri="{FF2B5EF4-FFF2-40B4-BE49-F238E27FC236}">
                  <a16:creationId xmlns:a16="http://schemas.microsoft.com/office/drawing/2014/main" id="{44FBCEAA-C416-D84A-9C8D-F31CCCBC7F5A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480;p70">
              <a:extLst>
                <a:ext uri="{FF2B5EF4-FFF2-40B4-BE49-F238E27FC236}">
                  <a16:creationId xmlns:a16="http://schemas.microsoft.com/office/drawing/2014/main" id="{8BA6E779-2D4A-CF48-8228-BA9B05280236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Ovale 55">
            <a:extLst>
              <a:ext uri="{FF2B5EF4-FFF2-40B4-BE49-F238E27FC236}">
                <a16:creationId xmlns:a16="http://schemas.microsoft.com/office/drawing/2014/main" id="{A84CD818-3FEE-B04E-AB45-DA6E0D3CD7D2}"/>
              </a:ext>
            </a:extLst>
          </p:cNvPr>
          <p:cNvSpPr/>
          <p:nvPr/>
        </p:nvSpPr>
        <p:spPr>
          <a:xfrm>
            <a:off x="4938545" y="1885150"/>
            <a:ext cx="2211321" cy="19431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B53539F-2622-874B-A9A4-46A4A6D74899}"/>
              </a:ext>
            </a:extLst>
          </p:cNvPr>
          <p:cNvSpPr/>
          <p:nvPr/>
        </p:nvSpPr>
        <p:spPr>
          <a:xfrm>
            <a:off x="5205406" y="2132330"/>
            <a:ext cx="177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Frequency</a:t>
            </a:r>
          </a:p>
        </p:txBody>
      </p:sp>
      <p:grpSp>
        <p:nvGrpSpPr>
          <p:cNvPr id="77" name="Google Shape;6391;p70">
            <a:extLst>
              <a:ext uri="{FF2B5EF4-FFF2-40B4-BE49-F238E27FC236}">
                <a16:creationId xmlns:a16="http://schemas.microsoft.com/office/drawing/2014/main" id="{2188C977-A2C2-1E4F-9429-7F4B03635DA3}"/>
              </a:ext>
            </a:extLst>
          </p:cNvPr>
          <p:cNvGrpSpPr/>
          <p:nvPr/>
        </p:nvGrpSpPr>
        <p:grpSpPr>
          <a:xfrm>
            <a:off x="5645364" y="2760005"/>
            <a:ext cx="783288" cy="699413"/>
            <a:chOff x="1687350" y="3618725"/>
            <a:chExt cx="270175" cy="295375"/>
          </a:xfrm>
          <a:solidFill>
            <a:schemeClr val="accent3">
              <a:lumMod val="75000"/>
            </a:schemeClr>
          </a:solidFill>
        </p:grpSpPr>
        <p:sp>
          <p:nvSpPr>
            <p:cNvPr id="78" name="Google Shape;6392;p70">
              <a:extLst>
                <a:ext uri="{FF2B5EF4-FFF2-40B4-BE49-F238E27FC236}">
                  <a16:creationId xmlns:a16="http://schemas.microsoft.com/office/drawing/2014/main" id="{D9F50F9C-714A-5E45-86B3-1D54FB8776F6}"/>
                </a:ext>
              </a:extLst>
            </p:cNvPr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93;p70">
              <a:extLst>
                <a:ext uri="{FF2B5EF4-FFF2-40B4-BE49-F238E27FC236}">
                  <a16:creationId xmlns:a16="http://schemas.microsoft.com/office/drawing/2014/main" id="{01B30C2F-0D1C-4E42-BE1D-30CF11E8C271}"/>
                </a:ext>
              </a:extLst>
            </p:cNvPr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394;p70">
              <a:extLst>
                <a:ext uri="{FF2B5EF4-FFF2-40B4-BE49-F238E27FC236}">
                  <a16:creationId xmlns:a16="http://schemas.microsoft.com/office/drawing/2014/main" id="{BB393B90-6A97-CE4E-A2CD-53C0885DFB88}"/>
                </a:ext>
              </a:extLst>
            </p:cNvPr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8C451EB-DC57-CD43-B6BF-ECBD9F85AB4C}"/>
              </a:ext>
            </a:extLst>
          </p:cNvPr>
          <p:cNvGrpSpPr/>
          <p:nvPr/>
        </p:nvGrpSpPr>
        <p:grpSpPr>
          <a:xfrm>
            <a:off x="9167444" y="1828297"/>
            <a:ext cx="2211321" cy="1943100"/>
            <a:chOff x="8700977" y="2600640"/>
            <a:chExt cx="2627778" cy="2638625"/>
          </a:xfrm>
        </p:grpSpPr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0EBC018-0013-0443-9F88-CC1975EA3BEB}"/>
                </a:ext>
              </a:extLst>
            </p:cNvPr>
            <p:cNvSpPr/>
            <p:nvPr/>
          </p:nvSpPr>
          <p:spPr>
            <a:xfrm>
              <a:off x="8700977" y="2600640"/>
              <a:ext cx="2627778" cy="26386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1C11E5DD-9095-4443-AEDE-E80F9A83E324}"/>
                </a:ext>
              </a:extLst>
            </p:cNvPr>
            <p:cNvSpPr/>
            <p:nvPr/>
          </p:nvSpPr>
          <p:spPr>
            <a:xfrm>
              <a:off x="9019887" y="3013500"/>
              <a:ext cx="1989956" cy="626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Monetary</a:t>
              </a:r>
            </a:p>
          </p:txBody>
        </p:sp>
        <p:sp>
          <p:nvSpPr>
            <p:cNvPr id="81" name="Google Shape;6009;p70">
              <a:extLst>
                <a:ext uri="{FF2B5EF4-FFF2-40B4-BE49-F238E27FC236}">
                  <a16:creationId xmlns:a16="http://schemas.microsoft.com/office/drawing/2014/main" id="{CD911D1D-1E5C-E34B-9702-84620269BC1A}"/>
                </a:ext>
              </a:extLst>
            </p:cNvPr>
            <p:cNvSpPr/>
            <p:nvPr/>
          </p:nvSpPr>
          <p:spPr>
            <a:xfrm>
              <a:off x="9629550" y="3873209"/>
              <a:ext cx="770632" cy="898542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Immagine 86">
            <a:extLst>
              <a:ext uri="{FF2B5EF4-FFF2-40B4-BE49-F238E27FC236}">
                <a16:creationId xmlns:a16="http://schemas.microsoft.com/office/drawing/2014/main" id="{D5CAE3C6-6942-A048-8EED-84EE2ABA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16653" y="4105128"/>
            <a:ext cx="3628776" cy="2256922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EDBAD34A-E65B-754E-9780-F034896F5A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1758" y="4009922"/>
            <a:ext cx="3628776" cy="22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EFBFDE-DEA2-A74C-91AD-8C90A96A7EA9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1F7D97-39EF-734E-8F45-AE72177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" y="2488864"/>
            <a:ext cx="5812521" cy="36151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426E5-5415-BE41-AB22-AC1C7E3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57" y="2630305"/>
            <a:ext cx="5440975" cy="338402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A1AEF7-F807-554F-B71E-4D138BE39CE5}"/>
              </a:ext>
            </a:extLst>
          </p:cNvPr>
          <p:cNvSpPr txBox="1"/>
          <p:nvPr/>
        </p:nvSpPr>
        <p:spPr>
          <a:xfrm>
            <a:off x="6924424" y="1104868"/>
            <a:ext cx="3847505" cy="86177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Gold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con valori di Monetary e RF* rispettivamente "Top" e "Medium" oppure "Leaving Top" e  "High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"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08D9BB-0AEB-924C-8497-64CC493EE492}"/>
              </a:ext>
            </a:extLst>
          </p:cNvPr>
          <p:cNvSpPr txBox="1"/>
          <p:nvPr/>
        </p:nvSpPr>
        <p:spPr>
          <a:xfrm>
            <a:off x="514961" y="1104868"/>
            <a:ext cx="3454906" cy="83099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che hanno acquistato recentemente o relativamente recentemente e con alta frequenza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DF91A7CA-8A86-614F-AB92-32E45B4ACF8F}"/>
              </a:ext>
            </a:extLst>
          </p:cNvPr>
          <p:cNvSpPr/>
          <p:nvPr/>
        </p:nvSpPr>
        <p:spPr>
          <a:xfrm flipH="1">
            <a:off x="47651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ngolare in su 15">
            <a:extLst>
              <a:ext uri="{FF2B5EF4-FFF2-40B4-BE49-F238E27FC236}">
                <a16:creationId xmlns:a16="http://schemas.microsoft.com/office/drawing/2014/main" id="{F1659F41-22AE-844E-B5AC-443C1EF89E65}"/>
              </a:ext>
            </a:extLst>
          </p:cNvPr>
          <p:cNvSpPr/>
          <p:nvPr/>
        </p:nvSpPr>
        <p:spPr>
          <a:xfrm flipH="1">
            <a:off x="692442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3CC58A-A7F2-2141-8D4F-6AB5E05A4DD7}"/>
              </a:ext>
            </a:extLst>
          </p:cNvPr>
          <p:cNvSpPr txBox="1"/>
          <p:nvPr/>
        </p:nvSpPr>
        <p:spPr>
          <a:xfrm>
            <a:off x="10080377" y="6208933"/>
            <a:ext cx="24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*</a:t>
            </a:r>
            <a:r>
              <a:rPr lang="it-IT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RF: combinazione tra Recency e Frequency</a:t>
            </a:r>
          </a:p>
        </p:txBody>
      </p:sp>
    </p:spTree>
    <p:extLst>
      <p:ext uri="{BB962C8B-B14F-4D97-AF65-F5344CB8AC3E}">
        <p14:creationId xmlns:p14="http://schemas.microsoft.com/office/powerpoint/2010/main" val="135067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457</Words>
  <Application>Microsoft Macintosh PowerPoint</Application>
  <PresentationFormat>Widescreen</PresentationFormat>
  <Paragraphs>128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CenturyGothic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54</cp:revision>
  <dcterms:created xsi:type="dcterms:W3CDTF">2021-07-22T07:44:13Z</dcterms:created>
  <dcterms:modified xsi:type="dcterms:W3CDTF">2021-08-16T15:22:12Z</dcterms:modified>
</cp:coreProperties>
</file>