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71399" autoAdjust="0"/>
  </p:normalViewPr>
  <p:slideViewPr>
    <p:cSldViewPr snapToGrid="0">
      <p:cViewPr>
        <p:scale>
          <a:sx n="100" d="100"/>
          <a:sy n="100" d="100"/>
        </p:scale>
        <p:origin x="97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0AC44-CFEA-4BAA-8ECC-718F36595C32}" type="datetimeFigureOut">
              <a:rPr lang="it-IT" smtClean="0"/>
              <a:t>20/02/20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F8BC-4FB8-4800-B90E-8F9EFD110D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68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53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Successivamente si è analizzata la relazione tra X.followers e fake e X.follows e fake. </a:t>
            </a:r>
          </a:p>
          <a:p>
            <a:endParaRPr lang="it-IT" dirty="0"/>
          </a:p>
          <a:p>
            <a:r>
              <a:rPr lang="it-IT" dirty="0"/>
              <a:t>È emerso che è maggiormente probabile trovare un profilo fake con un numero elevato di follows (profili seguiti dall’user fake)  rispetto che trovare un profilo fake con un numero elevato di followers. </a:t>
            </a:r>
          </a:p>
          <a:p>
            <a:r>
              <a:rPr lang="it-IT" dirty="0"/>
              <a:t>La spiegazione relativa a ciò potrebbe essere data dal fatto che esistono diversi espedienti per i profili fake per seguire a loro volta in modo automatico profili (bot ecc.). </a:t>
            </a:r>
          </a:p>
          <a:p>
            <a:endParaRPr lang="it-IT" dirty="0"/>
          </a:p>
          <a:p>
            <a:r>
              <a:rPr lang="it-IT" dirty="0"/>
              <a:t>Inoltre, risulterebbe piuttosto anomalo il fatto che un utente reale segua volontariamente un profilo fake.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737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si può osservare le variabili maggiormente correlate sono nums.length.username e nums.length.fullname. </a:t>
            </a:r>
          </a:p>
          <a:p>
            <a:endParaRPr lang="it-IT" dirty="0"/>
          </a:p>
          <a:p>
            <a:r>
              <a:rPr lang="it-IT" dirty="0"/>
              <a:t>Questo potrebbe essere spiegato dal fatto che un utente che inserisce diversi caratteri numerici nello username sarà più propenso a inserirli anche nel fullname, rispetto ad un utente che non usa caratteri numerici nello username o viceversa. </a:t>
            </a:r>
          </a:p>
          <a:p>
            <a:endParaRPr lang="it-IT" dirty="0"/>
          </a:p>
          <a:p>
            <a:r>
              <a:rPr lang="it-IT" dirty="0"/>
              <a:t>Altre variabili correlate sono X.posts e X.followers: un utente molto attivo che pubblica dunque tanti posts genera più facilmente un seguito e perciò maggiori followers rispetto ad utente poco attivo. </a:t>
            </a:r>
          </a:p>
          <a:p>
            <a:endParaRPr lang="it-IT" dirty="0"/>
          </a:p>
          <a:p>
            <a:r>
              <a:rPr lang="it-IT" dirty="0"/>
              <a:t>Le due variabili meno correlate risultano essere, invece, nums.length.username e description.length. </a:t>
            </a:r>
          </a:p>
          <a:p>
            <a:r>
              <a:rPr lang="it-IT" dirty="0"/>
              <a:t>Ciò potrebbe essere dovuto al fatto che si tratta di due porzioni totalmente distinte con scopi differenti del profilo di un utente. </a:t>
            </a:r>
          </a:p>
          <a:p>
            <a:endParaRPr lang="it-IT" dirty="0"/>
          </a:p>
          <a:p>
            <a:r>
              <a:rPr lang="it-IT" dirty="0"/>
              <a:t>Come si può osservare non c’è nessuna coppia di variabili perfettamente correlate o perfettamente non correlate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45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la parte finale </a:t>
            </a:r>
            <a:r>
              <a:rPr lang="it-IT" b="0" dirty="0"/>
              <a:t>relativa</a:t>
            </a:r>
            <a:r>
              <a:rPr lang="it-IT" dirty="0"/>
              <a:t> al machine learning è stata utilizzata come tecnica la classificazione: un profilo è fake oppure no?</a:t>
            </a:r>
          </a:p>
          <a:p>
            <a:endParaRPr lang="it-IT" dirty="0"/>
          </a:p>
          <a:p>
            <a:r>
              <a:rPr lang="it-IT" dirty="0"/>
              <a:t>Sono state utilizzate due tecniche: alberi di decisioni e knn. Per entrambe si è considerato come training set il 70% del dataset e come testing set il 30% del dataset.</a:t>
            </a:r>
          </a:p>
          <a:p>
            <a:endParaRPr lang="it-IT" dirty="0"/>
          </a:p>
          <a:p>
            <a:r>
              <a:rPr lang="it-IT" dirty="0"/>
              <a:t>	Inizialmente si è utilizzato un </a:t>
            </a:r>
            <a:r>
              <a:rPr lang="it-IT" b="1" dirty="0"/>
              <a:t>albero di decisione</a:t>
            </a:r>
            <a:r>
              <a:rPr lang="it-IT" dirty="0"/>
              <a:t>, in particolare un albero di classificazione dal momento in cui la variabile target, ovvero fake, è una variabile categorica. Esso rappresenta un metodo supervisionato.</a:t>
            </a:r>
          </a:p>
          <a:p>
            <a:endParaRPr lang="it-IT" dirty="0"/>
          </a:p>
          <a:p>
            <a:r>
              <a:rPr lang="it-IT" dirty="0"/>
              <a:t>Sulla base del training set è stato creato un albero di classificazione. E’ stato poi validato sul testing set ottenendo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valore di accuracy pari a: 0,8846 (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percentuale di classificazioni corrette)</a:t>
            </a:r>
          </a:p>
          <a:p>
            <a:endParaRPr lang="it-IT" b="1" dirty="0"/>
          </a:p>
          <a:p>
            <a:r>
              <a:rPr lang="it-IT" dirty="0"/>
              <a:t>L’albero che ho presentato nella slide è quello potato. E’ stato fatto ciò per evitare problemi di overfitting.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potare l’albero si è cercato di ottenere il valore di CP (complexity parameter) per cui fosse minimo l’errore di cross validation.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Vedi matrice di confusione.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seguire ho deciso di utilizzare un’altra tecnica di classificazione: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l’algoritmo knn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dati sono stati in un primo momento </a:t>
            </a:r>
            <a:r>
              <a:rPr lang="it-IT" sz="3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normalizzati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t-IT" dirty="0"/>
              <a:t>in modo da dare a tutti gli attributi lo stesso peso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È stato poi utilizzato come parametro k il valore 22 che risulta essere la radice quadrata del numero di osservazioni nel training set.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questo caso si è ottenuto un valore minore di accuracy.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Vedi matrice di confusione.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b="1" i="1" dirty="0"/>
              <a:t>Data una nuova istanza da classificare </a:t>
            </a:r>
          </a:p>
          <a:p>
            <a:r>
              <a:rPr lang="it-IT" b="1" i="1" dirty="0"/>
              <a:t>Si considerano le k istanze dell’insieme di addestramento più vicine </a:t>
            </a:r>
          </a:p>
          <a:p>
            <a:r>
              <a:rPr lang="it-IT" b="1" i="1" dirty="0"/>
              <a:t>La classe predetta è quella più comune tra queste k istanze</a:t>
            </a:r>
            <a:endParaRPr lang="it-IT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54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L’obiettivo del progetto è stato quello di esplorare il dataset scelto e cercare di applicare tecniche di machine learning.</a:t>
            </a:r>
          </a:p>
          <a:p>
            <a:endParaRPr lang="it-IT" dirty="0"/>
          </a:p>
          <a:p>
            <a:r>
              <a:rPr lang="it-IT" dirty="0"/>
              <a:t>Il dataset da me scelto è relativo all’ambito dei social media e contiene i dati relativi ad una serie di profili Instagram come: numero dei post, numero dei followers ecc.</a:t>
            </a:r>
          </a:p>
          <a:p>
            <a:r>
              <a:rPr lang="it-IT" dirty="0"/>
              <a:t>In particolare il dataset che ho scelto è costituito da 696 osservazioni e 12 variabili.</a:t>
            </a:r>
          </a:p>
          <a:p>
            <a:endParaRPr lang="it-IT" dirty="0"/>
          </a:p>
          <a:p>
            <a:r>
              <a:rPr lang="it-IT" dirty="0"/>
              <a:t>L’obiettivo è quello determinare se un dato profilo sia fake o meno.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28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Inizialmente mi sono dedicato all’analisi esplorativa delle variabili cercando di capire come fossero distribuite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1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Varianza molto bassa per nums.length.fullname dal momento in cui m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inore è la varianza e maggiore è la concentrazione dei dati attorno al valore medio, che in questo caso è circa 0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622 volte il valore è pari a 0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02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Media 39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02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media 154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00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Media 223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57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58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F8BC-4FB8-4800-B90E-8F9EFD110DC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13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8B144-5A94-4738-B948-EE3701E4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0A2CBC-2CA2-4AB0-A9DB-3FA72F892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FA60E-20D1-40C6-83CB-A25B2B36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2755A0-D307-4834-A006-370DA578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3A816D-0674-443F-A868-F4DA9FF3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24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22840-1B08-47E9-A405-4BEB059D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3D057B-85B4-41C8-BBF8-70D653135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38B6EF-66C5-4E0F-8C72-C169898A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1C1AE5-E330-411F-9FDB-D4EE4B3E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EF26B5-CD95-438E-813A-C6916D43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6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11593B-C81A-4FD8-B7E4-3A206A8A4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98E57-70B6-44F9-AEB8-1CDD99B1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8DBECD-F595-49BC-B3D0-C3E0FD1E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C41425-5528-436C-BB62-D3CE3302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A2ED0-1EB7-45C5-A4A4-69BC49FD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39406-82E2-405D-BBB8-D38A71A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10A8F-52B6-4633-8706-53BEE0CA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881F87-3BC5-43B5-85D3-172ADA6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927577-9012-49C7-BBDF-C3DED31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3B22E9-2820-4E2A-94E1-F81A4D8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8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68935-39E3-4987-A5C2-1B5ECAC6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3A284-087A-4D07-81FC-7D8A297D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9839F9-1354-446B-9B65-690C7622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A0809-39F7-4A9F-AB35-31ED1F4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073EB5-6225-4F18-9E46-5AD04A64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7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7475B-2DC4-4C08-9A5D-C0F45D2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763690-9F04-4509-9969-A6F43FA19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D57580-6C89-4BCE-B90C-D667DD27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4DF1F-9188-42C8-9AC2-93BDFD01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C43142-6569-4F38-9F63-3F42DF81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0CE01D-0792-429B-A143-BEFE1C0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94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71576-E3E6-4CE9-B33E-0C8D50A1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1E7AF4-83BC-44A9-8BCD-2F9A4077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114F30-5823-4214-9FCD-174C44BB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4FAEED-4C6A-4493-B0FA-E31476F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00A4E3-5937-4427-A17B-78D71CEF9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A455C2-CB51-4BF9-B6DD-F776BEEE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A0F585-4C6C-47FC-881A-30C45C8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241AAF-15F6-4715-9DFD-ED3E2DF0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4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53CBF-713F-4FEE-A9D0-4622675D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AD789A-3467-4A70-B09D-3D96D5FD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167103-FB5B-496F-A432-587AAF51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10B32D-60F9-42CA-AD78-AE9AAFB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8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61706F-E86E-484D-A972-C41817E5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17353-15F2-4F29-A909-81D1590B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32B795-7885-4A92-90C4-0CCF2D6F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46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FCD3DB-1899-468C-BC30-A070C375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DBADCD-9ADA-49E6-851B-DE2A49BB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D3A66-1A34-4AE9-8496-639B2DCD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690BFC-5C74-42C0-8FDF-7C82555F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326F9E-B191-4445-9C7A-5B19BDF0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4CF11-6CC2-4FC7-AA37-97D7C0E5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0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F45DA-AB2E-4766-A580-89B348AD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5922F3-8E97-44BD-BEA7-5627A7607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73511F-C8C5-4F89-888A-A22E126F2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C26D7A-AE96-4DD2-AF4A-863BF067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20/02/2020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77E8E5-0226-4D17-89FF-0E38ADC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Lorgna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24507F-393D-4A32-A87B-F173CCC5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BF6F88-3039-4966-81C8-B212577B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498727-684B-4442-8B54-F91EB367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C892AE-492C-4745-8757-F707B7D5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20/02/2020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4ADB4B-F679-4CC0-BA0A-5D64C1AF4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Lorenzo Lorgna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D89DF-4928-4BE4-B18B-079198637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6EF1-41D9-4AED-A81B-E8E257ECF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1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666F9-58ED-4050-92FA-08B9CD743FB9}"/>
              </a:ext>
            </a:extLst>
          </p:cNvPr>
          <p:cNvSpPr txBox="1"/>
          <p:nvPr/>
        </p:nvSpPr>
        <p:spPr>
          <a:xfrm>
            <a:off x="869658" y="2038524"/>
            <a:ext cx="104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Progetto di Metodi informatici per la gestione aziendale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5E5D20-4008-4FDC-9F7C-4C6E83592A7F}"/>
              </a:ext>
            </a:extLst>
          </p:cNvPr>
          <p:cNvSpPr txBox="1"/>
          <p:nvPr/>
        </p:nvSpPr>
        <p:spPr>
          <a:xfrm>
            <a:off x="5182191" y="3303165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Lorenzo Lorgna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6341EEC-5661-4464-8A42-9C4BE337DA1C}"/>
              </a:ext>
            </a:extLst>
          </p:cNvPr>
          <p:cNvSpPr txBox="1"/>
          <p:nvPr/>
        </p:nvSpPr>
        <p:spPr>
          <a:xfrm>
            <a:off x="5409753" y="5880682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20 febbraio 2020</a:t>
            </a:r>
          </a:p>
        </p:txBody>
      </p:sp>
    </p:spTree>
    <p:extLst>
      <p:ext uri="{BB962C8B-B14F-4D97-AF65-F5344CB8AC3E}">
        <p14:creationId xmlns:p14="http://schemas.microsoft.com/office/powerpoint/2010/main" val="37260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D432877-B95B-4EAF-A93F-F9C4F912DD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7" y="1959428"/>
            <a:ext cx="6718380" cy="425475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9B797CA-0B34-4D94-85D7-018D3C92E4FF}"/>
              </a:ext>
            </a:extLst>
          </p:cNvPr>
          <p:cNvSpPr/>
          <p:nvPr/>
        </p:nvSpPr>
        <p:spPr>
          <a:xfrm>
            <a:off x="6471051" y="1036098"/>
            <a:ext cx="4192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fake</a:t>
            </a:r>
          </a:p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Sono presenti in quantità uguali all’interno del dataset profili reali (348) e profili fake (348)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1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CD608F-6DFE-4DC3-AAD5-0621C48FD524}"/>
              </a:ext>
            </a:extLst>
          </p:cNvPr>
          <p:cNvSpPr txBox="1"/>
          <p:nvPr/>
        </p:nvSpPr>
        <p:spPr>
          <a:xfrm>
            <a:off x="4490336" y="125206"/>
            <a:ext cx="3211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RELAZIONI</a:t>
            </a:r>
            <a:r>
              <a:rPr lang="it-IT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TRA</a:t>
            </a:r>
            <a:r>
              <a:rPr lang="it-IT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VARIABILI</a:t>
            </a:r>
            <a:endParaRPr lang="it-IT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94FC76-46FF-48AF-9AEC-8EBB6421D131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r="4796" b="5991"/>
          <a:stretch/>
        </p:blipFill>
        <p:spPr>
          <a:xfrm>
            <a:off x="466087" y="3672460"/>
            <a:ext cx="5256000" cy="2772000"/>
          </a:xfrm>
          <a:prstGeom prst="rect">
            <a:avLst/>
          </a:prstGeom>
        </p:spPr>
      </p:pic>
      <p:pic>
        <p:nvPicPr>
          <p:cNvPr id="6" name="Immagine 5" descr="Immagine che contiene screenshot, disegnando&#10;&#10;Descrizione generata automaticamente">
            <a:extLst>
              <a:ext uri="{FF2B5EF4-FFF2-40B4-BE49-F238E27FC236}">
                <a16:creationId xmlns:a16="http://schemas.microsoft.com/office/drawing/2014/main" id="{BD42E251-AE1E-4E55-BAAA-F6420953EE49}"/>
              </a:ext>
            </a:extLst>
          </p:cNvPr>
          <p:cNvPicPr>
            <a:picLocks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 r="5984" b="6312"/>
          <a:stretch/>
        </p:blipFill>
        <p:spPr>
          <a:xfrm>
            <a:off x="6469913" y="749334"/>
            <a:ext cx="5256000" cy="2772000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7D2E628-7D88-4B7B-90D7-773392A87840}"/>
              </a:ext>
            </a:extLst>
          </p:cNvPr>
          <p:cNvPicPr>
            <a:picLocks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2" r="5984" b="9674"/>
          <a:stretch/>
        </p:blipFill>
        <p:spPr>
          <a:xfrm>
            <a:off x="466087" y="749334"/>
            <a:ext cx="5256000" cy="2772000"/>
          </a:xfrm>
          <a:prstGeom prst="rect">
            <a:avLst/>
          </a:prstGeom>
        </p:spPr>
      </p:pic>
      <p:pic>
        <p:nvPicPr>
          <p:cNvPr id="5" name="Immagine 4" descr="Immagine che contiene screenshot, disegnando&#10;&#10;Descrizione generata automaticamente">
            <a:extLst>
              <a:ext uri="{FF2B5EF4-FFF2-40B4-BE49-F238E27FC236}">
                <a16:creationId xmlns:a16="http://schemas.microsoft.com/office/drawing/2014/main" id="{994F55A6-FE9D-4CB9-9E04-3D1E6A497869}"/>
              </a:ext>
            </a:extLst>
          </p:cNvPr>
          <p:cNvPicPr>
            <a:picLocks/>
          </p:cNvPicPr>
          <p:nvPr/>
        </p:nvPicPr>
        <p:blipFill rotWithShape="1"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8" r="4352" b="7983"/>
          <a:stretch/>
        </p:blipFill>
        <p:spPr>
          <a:xfrm>
            <a:off x="6469913" y="3617836"/>
            <a:ext cx="5256000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480E9A-DA36-417B-AE5E-A239570E8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 r="2070" b="2509"/>
          <a:stretch/>
        </p:blipFill>
        <p:spPr>
          <a:xfrm>
            <a:off x="4948767" y="3429000"/>
            <a:ext cx="6840000" cy="32125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FF478E-584F-4F76-BF2D-716AD2C90D3E}"/>
              </a:ext>
            </a:extLst>
          </p:cNvPr>
          <p:cNvSpPr txBox="1"/>
          <p:nvPr/>
        </p:nvSpPr>
        <p:spPr>
          <a:xfrm>
            <a:off x="4490336" y="110918"/>
            <a:ext cx="3211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RELAZIONI</a:t>
            </a:r>
            <a:r>
              <a:rPr lang="it-IT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TRA</a:t>
            </a:r>
            <a:r>
              <a:rPr lang="it-IT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VARIABILI</a:t>
            </a:r>
            <a:endParaRPr lang="it-IT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" name="Immagine 4" descr="Immagine che contiene screenshot, mappa&#10;&#10;Descrizione generata automaticamente">
            <a:extLst>
              <a:ext uri="{FF2B5EF4-FFF2-40B4-BE49-F238E27FC236}">
                <a16:creationId xmlns:a16="http://schemas.microsoft.com/office/drawing/2014/main" id="{96B41AB6-2390-4406-91A0-959C5C30D9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" r="2041" b="1896"/>
          <a:stretch/>
        </p:blipFill>
        <p:spPr>
          <a:xfrm>
            <a:off x="205324" y="468164"/>
            <a:ext cx="6840000" cy="31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9974CE6-DB32-4E7E-A6AF-52AEC61DC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3" t="9077" r="19324" b="1753"/>
          <a:stretch/>
        </p:blipFill>
        <p:spPr>
          <a:xfrm>
            <a:off x="85728" y="109856"/>
            <a:ext cx="5033473" cy="39823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5A086D-27B9-4114-8CCB-B198680BF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2820" r="1319" b="3537"/>
          <a:stretch/>
        </p:blipFill>
        <p:spPr>
          <a:xfrm>
            <a:off x="4645200" y="2617012"/>
            <a:ext cx="7339843" cy="38278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A0A9E-0ADD-4134-9620-C9DFDF159FEC}"/>
              </a:ext>
            </a:extLst>
          </p:cNvPr>
          <p:cNvSpPr txBox="1"/>
          <p:nvPr/>
        </p:nvSpPr>
        <p:spPr>
          <a:xfrm>
            <a:off x="5046129" y="152720"/>
            <a:ext cx="20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CORRELAZIONE</a:t>
            </a:r>
            <a:endParaRPr lang="it-IT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9B62026-2EC5-8346-B783-192F92BD8743}"/>
              </a:ext>
            </a:extLst>
          </p:cNvPr>
          <p:cNvSpPr/>
          <p:nvPr/>
        </p:nvSpPr>
        <p:spPr>
          <a:xfrm>
            <a:off x="946525" y="4530916"/>
            <a:ext cx="3311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nums.length.username e nums.length.fullname sono le variabili maggiormente correlate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B1FFC0D-97A9-D64B-BE50-D0CEF5939A0A}"/>
              </a:ext>
            </a:extLst>
          </p:cNvPr>
          <p:cNvSpPr/>
          <p:nvPr/>
        </p:nvSpPr>
        <p:spPr>
          <a:xfrm>
            <a:off x="5914417" y="2617012"/>
            <a:ext cx="1231454" cy="8119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4A30184-A92E-BB4E-AD0B-60AA664A9B9C}"/>
              </a:ext>
            </a:extLst>
          </p:cNvPr>
          <p:cNvSpPr/>
          <p:nvPr/>
        </p:nvSpPr>
        <p:spPr>
          <a:xfrm>
            <a:off x="7089436" y="2653992"/>
            <a:ext cx="1231454" cy="811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2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21108B-2972-4813-B942-617B330E73B4}"/>
              </a:ext>
            </a:extLst>
          </p:cNvPr>
          <p:cNvSpPr txBox="1"/>
          <p:nvPr/>
        </p:nvSpPr>
        <p:spPr>
          <a:xfrm>
            <a:off x="4934367" y="152177"/>
            <a:ext cx="232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CLASSIFICAZIONE</a:t>
            </a:r>
            <a:endParaRPr lang="it-IT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" name="Immagine 7" descr="Immagine che contiene mappa, orologio&#10;&#10;Descrizione generata automaticamente">
            <a:extLst>
              <a:ext uri="{FF2B5EF4-FFF2-40B4-BE49-F238E27FC236}">
                <a16:creationId xmlns:a16="http://schemas.microsoft.com/office/drawing/2014/main" id="{D3BFB3CD-F5BF-4F3A-A8A5-494600157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3994" r="4197" b="4242"/>
          <a:stretch/>
        </p:blipFill>
        <p:spPr>
          <a:xfrm>
            <a:off x="190934" y="1103808"/>
            <a:ext cx="6269506" cy="348143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D4DC4CD-1151-4C05-AD62-953C190BC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4925"/>
              </p:ext>
            </p:extLst>
          </p:nvPr>
        </p:nvGraphicFramePr>
        <p:xfrm>
          <a:off x="7487752" y="1307011"/>
          <a:ext cx="3868478" cy="1256747"/>
        </p:xfrm>
        <a:graphic>
          <a:graphicData uri="http://schemas.openxmlformats.org/drawingml/2006/table">
            <a:tbl>
              <a:tblPr firstRow="1" firstCol="1" bandRow="1"/>
              <a:tblGrid>
                <a:gridCol w="1048623">
                  <a:extLst>
                    <a:ext uri="{9D8B030D-6E8A-4147-A177-3AD203B41FA5}">
                      <a16:colId xmlns:a16="http://schemas.microsoft.com/office/drawing/2014/main" val="2253781128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657558037"/>
                    </a:ext>
                  </a:extLst>
                </a:gridCol>
                <a:gridCol w="1393726">
                  <a:extLst>
                    <a:ext uri="{9D8B030D-6E8A-4147-A177-3AD203B41FA5}">
                      <a16:colId xmlns:a16="http://schemas.microsoft.com/office/drawing/2014/main" val="1068526822"/>
                    </a:ext>
                  </a:extLst>
                </a:gridCol>
              </a:tblGrid>
              <a:tr h="437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i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Predicted real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Predicted fake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19028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Actually real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36312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Actually fake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93147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74C52C4-D079-41AA-892C-00BB135C6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8182"/>
              </p:ext>
            </p:extLst>
          </p:nvPr>
        </p:nvGraphicFramePr>
        <p:xfrm>
          <a:off x="1258047" y="4778156"/>
          <a:ext cx="4049551" cy="1344930"/>
        </p:xfrm>
        <a:graphic>
          <a:graphicData uri="http://schemas.openxmlformats.org/drawingml/2006/table">
            <a:tbl>
              <a:tblPr firstRow="1" firstCol="1" bandRow="1"/>
              <a:tblGrid>
                <a:gridCol w="1034939">
                  <a:extLst>
                    <a:ext uri="{9D8B030D-6E8A-4147-A177-3AD203B41FA5}">
                      <a16:colId xmlns:a16="http://schemas.microsoft.com/office/drawing/2014/main" val="669464274"/>
                    </a:ext>
                  </a:extLst>
                </a:gridCol>
                <a:gridCol w="1415192">
                  <a:extLst>
                    <a:ext uri="{9D8B030D-6E8A-4147-A177-3AD203B41FA5}">
                      <a16:colId xmlns:a16="http://schemas.microsoft.com/office/drawing/2014/main" val="260808779"/>
                    </a:ext>
                  </a:extLst>
                </a:gridCol>
                <a:gridCol w="1599420">
                  <a:extLst>
                    <a:ext uri="{9D8B030D-6E8A-4147-A177-3AD203B41FA5}">
                      <a16:colId xmlns:a16="http://schemas.microsoft.com/office/drawing/2014/main" val="95286803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Predicted real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Predicted fake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8786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Actually real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4380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0" i="1" dirty="0">
                          <a:solidFill>
                            <a:srgbClr val="000000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Actually fake</a:t>
                      </a:r>
                      <a:endParaRPr lang="it-IT" sz="1200" b="0" i="1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90026"/>
                  </a:ext>
                </a:extLst>
              </a:tr>
            </a:tbl>
          </a:graphicData>
        </a:graphic>
      </p:graphicFrame>
      <p:sp>
        <p:nvSpPr>
          <p:cNvPr id="12" name="Rettangolo 11">
            <a:extLst>
              <a:ext uri="{FF2B5EF4-FFF2-40B4-BE49-F238E27FC236}">
                <a16:creationId xmlns:a16="http://schemas.microsoft.com/office/drawing/2014/main" id="{FBC99A26-CD04-46E9-B04E-537FB8041236}"/>
              </a:ext>
            </a:extLst>
          </p:cNvPr>
          <p:cNvSpPr/>
          <p:nvPr/>
        </p:nvSpPr>
        <p:spPr>
          <a:xfrm>
            <a:off x="2512604" y="645743"/>
            <a:ext cx="1540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Decision tree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B439362-B93F-4E06-955F-FEDECC858CDB}"/>
              </a:ext>
            </a:extLst>
          </p:cNvPr>
          <p:cNvSpPr/>
          <p:nvPr/>
        </p:nvSpPr>
        <p:spPr>
          <a:xfrm>
            <a:off x="8138963" y="640476"/>
            <a:ext cx="2552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K-nearest Neighbors 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05C59E-4CF5-4A73-81DD-5D3F9C07C150}"/>
              </a:ext>
            </a:extLst>
          </p:cNvPr>
          <p:cNvSpPr txBox="1"/>
          <p:nvPr/>
        </p:nvSpPr>
        <p:spPr>
          <a:xfrm>
            <a:off x="1258047" y="6357030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Accuracy: 0.8846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B740CB-1117-4211-9AE0-0C8DA89F5D0C}"/>
              </a:ext>
            </a:extLst>
          </p:cNvPr>
          <p:cNvSpPr txBox="1"/>
          <p:nvPr/>
        </p:nvSpPr>
        <p:spPr>
          <a:xfrm>
            <a:off x="7487752" y="2860961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Accuracy: 0.8413 </a:t>
            </a:r>
          </a:p>
        </p:txBody>
      </p:sp>
    </p:spTree>
    <p:extLst>
      <p:ext uri="{BB962C8B-B14F-4D97-AF65-F5344CB8AC3E}">
        <p14:creationId xmlns:p14="http://schemas.microsoft.com/office/powerpoint/2010/main" val="23811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A8F5255-4516-4BBF-8CC5-058DC1D76D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00" y="2197962"/>
            <a:ext cx="5816306" cy="373310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D45D051-D5CC-44D7-B290-8491DC8CD617}"/>
              </a:ext>
            </a:extLst>
          </p:cNvPr>
          <p:cNvSpPr/>
          <p:nvPr/>
        </p:nvSpPr>
        <p:spPr>
          <a:xfrm>
            <a:off x="526613" y="2612764"/>
            <a:ext cx="1075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profile.pic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7DA5D3D-5DEA-4E57-B68F-FCED23EB7307}"/>
              </a:ext>
            </a:extLst>
          </p:cNvPr>
          <p:cNvSpPr/>
          <p:nvPr/>
        </p:nvSpPr>
        <p:spPr>
          <a:xfrm>
            <a:off x="1064228" y="1620920"/>
            <a:ext cx="1939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name..username    </a:t>
            </a:r>
            <a:endParaRPr lang="it-IT" sz="16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08087CB-5282-487A-9FC8-F2EE5D3F05CF}"/>
              </a:ext>
            </a:extLst>
          </p:cNvPr>
          <p:cNvSpPr/>
          <p:nvPr/>
        </p:nvSpPr>
        <p:spPr>
          <a:xfrm>
            <a:off x="3870016" y="1505548"/>
            <a:ext cx="1955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description.length  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E11B1A1-4F3D-4508-B731-CA0451174709}"/>
              </a:ext>
            </a:extLst>
          </p:cNvPr>
          <p:cNvSpPr/>
          <p:nvPr/>
        </p:nvSpPr>
        <p:spPr>
          <a:xfrm>
            <a:off x="204814" y="3677013"/>
            <a:ext cx="912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X.posts      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E010BA-3E6B-4EBF-BDBB-D46CC8AA1AF8}"/>
              </a:ext>
            </a:extLst>
          </p:cNvPr>
          <p:cNvSpPr/>
          <p:nvPr/>
        </p:nvSpPr>
        <p:spPr>
          <a:xfrm>
            <a:off x="6439569" y="2612764"/>
            <a:ext cx="1398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X.followers    </a:t>
            </a:r>
            <a:endParaRPr lang="it-IT" sz="16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F2E632B-006B-4031-956A-305B3850DFB3}"/>
              </a:ext>
            </a:extLst>
          </p:cNvPr>
          <p:cNvSpPr/>
          <p:nvPr/>
        </p:nvSpPr>
        <p:spPr>
          <a:xfrm>
            <a:off x="7138705" y="3677013"/>
            <a:ext cx="1142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X.follows      </a:t>
            </a:r>
            <a:endParaRPr lang="it-IT" sz="16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E559F1-FDAC-41C3-AFC8-1E37D9A11F53}"/>
              </a:ext>
            </a:extLst>
          </p:cNvPr>
          <p:cNvSpPr txBox="1"/>
          <p:nvPr/>
        </p:nvSpPr>
        <p:spPr>
          <a:xfrm>
            <a:off x="8768365" y="1273132"/>
            <a:ext cx="235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 IT FAKE?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E502EE-FFD0-4257-8AFC-90362327132D}"/>
              </a:ext>
            </a:extLst>
          </p:cNvPr>
          <p:cNvSpPr txBox="1"/>
          <p:nvPr/>
        </p:nvSpPr>
        <p:spPr>
          <a:xfrm>
            <a:off x="5362209" y="128459"/>
            <a:ext cx="14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IL</a:t>
            </a:r>
            <a:r>
              <a:rPr lang="it-IT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DATASET</a:t>
            </a:r>
            <a:endParaRPr lang="it-IT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3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078099-D007-4C62-AC29-5A734268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8" r="2039" b="2580"/>
          <a:stretch/>
        </p:blipFill>
        <p:spPr>
          <a:xfrm>
            <a:off x="5586798" y="2615312"/>
            <a:ext cx="6361655" cy="3989966"/>
          </a:xfrm>
          <a:prstGeom prst="rect">
            <a:avLst/>
          </a:prstGeom>
        </p:spPr>
      </p:pic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47E4F29-B242-4CB0-AF6E-946C649742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t="7623" r="6055" b="8068"/>
          <a:stretch/>
        </p:blipFill>
        <p:spPr>
          <a:xfrm>
            <a:off x="243547" y="1024255"/>
            <a:ext cx="5487614" cy="281450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6598FD-F0D3-4A03-9C3D-96F40661755B}"/>
              </a:ext>
            </a:extLst>
          </p:cNvPr>
          <p:cNvSpPr txBox="1"/>
          <p:nvPr/>
        </p:nvSpPr>
        <p:spPr>
          <a:xfrm>
            <a:off x="243547" y="3942518"/>
            <a:ext cx="338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profile.pic</a:t>
            </a:r>
          </a:p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495 profili su un totale di 696 hanno una foto profilo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71B9D4-C99D-4EC3-8971-D34CC8DF76E8}"/>
              </a:ext>
            </a:extLst>
          </p:cNvPr>
          <p:cNvSpPr txBox="1"/>
          <p:nvPr/>
        </p:nvSpPr>
        <p:spPr>
          <a:xfrm>
            <a:off x="8767625" y="1137984"/>
            <a:ext cx="306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nums.length.username</a:t>
            </a:r>
          </a:p>
          <a:p>
            <a:pPr algn="r"/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Il 50% delle osservazioni si colloca tra 0 e un valore inferiore a 0.35. La media è pari a 0.17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728607-5D16-4A6F-9C16-09456103A5B3}"/>
              </a:ext>
            </a:extLst>
          </p:cNvPr>
          <p:cNvSpPr txBox="1"/>
          <p:nvPr/>
        </p:nvSpPr>
        <p:spPr>
          <a:xfrm>
            <a:off x="4093176" y="101587"/>
            <a:ext cx="4005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ESPLORAZIONE</a:t>
            </a:r>
            <a:r>
              <a:rPr lang="it-IT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DELLE</a:t>
            </a:r>
            <a:r>
              <a:rPr lang="it-IT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it-IT" sz="20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VARIABILI</a:t>
            </a:r>
            <a:endParaRPr lang="it-IT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57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150616D-7A7F-47FF-8785-FD524033A3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" y="187213"/>
            <a:ext cx="6798088" cy="332777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E2AD03D-F091-4208-8F12-43621BE07007}"/>
              </a:ext>
            </a:extLst>
          </p:cNvPr>
          <p:cNvSpPr/>
          <p:nvPr/>
        </p:nvSpPr>
        <p:spPr>
          <a:xfrm>
            <a:off x="6010272" y="414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fullname.words</a:t>
            </a:r>
          </a:p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 maggior parte degli utenti utilizza una sola parola come fullname. La varianza è pari a 1.16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0E42708-BA95-44A2-BE5B-B674D26DD2B8}"/>
              </a:ext>
            </a:extLst>
          </p:cNvPr>
          <p:cNvSpPr/>
          <p:nvPr/>
        </p:nvSpPr>
        <p:spPr>
          <a:xfrm>
            <a:off x="3043880" y="5204696"/>
            <a:ext cx="2770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nums.length.fullname</a:t>
            </a:r>
          </a:p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E’ raro trovare dei numeri all’interno del fullname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6751A39-7341-4610-AD74-93A05023F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" r="4718"/>
          <a:stretch/>
        </p:blipFill>
        <p:spPr>
          <a:xfrm>
            <a:off x="5700469" y="2984753"/>
            <a:ext cx="6296291" cy="35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2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BB875CF-4993-4765-8999-1DA1EDAE5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" r="2194" b="2106"/>
          <a:stretch/>
        </p:blipFill>
        <p:spPr>
          <a:xfrm>
            <a:off x="4792596" y="3042648"/>
            <a:ext cx="7158543" cy="3489650"/>
          </a:xfrm>
          <a:prstGeom prst="rect">
            <a:avLst/>
          </a:prstGeom>
        </p:spPr>
      </p:pic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5756058-E954-4CA0-9319-E6C96C657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10986" r="4848" b="7742"/>
          <a:stretch/>
        </p:blipFill>
        <p:spPr>
          <a:xfrm>
            <a:off x="297712" y="254262"/>
            <a:ext cx="6371356" cy="301378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1E77EA1-EFE1-4550-8D9A-456B42F11785}"/>
              </a:ext>
            </a:extLst>
          </p:cNvPr>
          <p:cNvSpPr/>
          <p:nvPr/>
        </p:nvSpPr>
        <p:spPr>
          <a:xfrm>
            <a:off x="6954124" y="268550"/>
            <a:ext cx="3822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name..username</a:t>
            </a:r>
          </a:p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Solo in rari casi lo username corrisponde con il fullname del profilo dello user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FB8D3A-B678-4068-98B6-45EFF9CCF18D}"/>
              </a:ext>
            </a:extLst>
          </p:cNvPr>
          <p:cNvSpPr/>
          <p:nvPr/>
        </p:nvSpPr>
        <p:spPr>
          <a:xfrm>
            <a:off x="2129966" y="4787473"/>
            <a:ext cx="2706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description.length</a:t>
            </a:r>
          </a:p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Per metà dei profili osservati la descrizione ha una lunghezza minore di 35 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67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E0C4A5A-583A-44AC-92B9-41FAFA747520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t="11408" r="4005" b="7010"/>
          <a:stretch/>
        </p:blipFill>
        <p:spPr>
          <a:xfrm>
            <a:off x="365066" y="881763"/>
            <a:ext cx="6813687" cy="2866692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E6DAF46-69DB-4B84-A5D0-215E1A6E7EE5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7515" r="3724" b="6176"/>
          <a:stretch/>
        </p:blipFill>
        <p:spPr>
          <a:xfrm>
            <a:off x="5060396" y="3524471"/>
            <a:ext cx="6928471" cy="296579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868DD6E-7F65-4217-B021-01ED96173788}"/>
              </a:ext>
            </a:extLst>
          </p:cNvPr>
          <p:cNvSpPr/>
          <p:nvPr/>
        </p:nvSpPr>
        <p:spPr>
          <a:xfrm>
            <a:off x="479366" y="172230"/>
            <a:ext cx="7349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external.URL	</a:t>
            </a:r>
          </a:p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La maggior parte dei profili (617 su 696) non possiede un link esterno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9E78194-A6C9-406F-9182-98421AF6A711}"/>
              </a:ext>
            </a:extLst>
          </p:cNvPr>
          <p:cNvSpPr/>
          <p:nvPr/>
        </p:nvSpPr>
        <p:spPr>
          <a:xfrm>
            <a:off x="2408084" y="4521191"/>
            <a:ext cx="2727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>
              <a:spcAft>
                <a:spcPts val="0"/>
              </a:spcAft>
            </a:pPr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private</a:t>
            </a:r>
          </a:p>
          <a:p>
            <a:pPr marL="449580">
              <a:spcAft>
                <a:spcPts val="0"/>
              </a:spcAft>
            </a:pPr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Sono presenti in numero maggiore i profili pubblici (439) rispetto a </a:t>
            </a:r>
            <a:r>
              <a:rPr lang="it-IT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quelli privati </a:t>
            </a:r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(257)</a:t>
            </a:r>
          </a:p>
        </p:txBody>
      </p:sp>
    </p:spTree>
    <p:extLst>
      <p:ext uri="{BB962C8B-B14F-4D97-AF65-F5344CB8AC3E}">
        <p14:creationId xmlns:p14="http://schemas.microsoft.com/office/powerpoint/2010/main" val="38579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128CEC6-1AA0-4680-A4C2-54CC3C887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r="4827"/>
          <a:stretch/>
        </p:blipFill>
        <p:spPr>
          <a:xfrm>
            <a:off x="1236000" y="1082753"/>
            <a:ext cx="9720000" cy="4692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95F135F-F1DE-4F61-A43A-1E4572512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" r="4738"/>
          <a:stretch/>
        </p:blipFill>
        <p:spPr>
          <a:xfrm>
            <a:off x="1236000" y="1045485"/>
            <a:ext cx="9720000" cy="4767026"/>
          </a:xfrm>
          <a:prstGeom prst="rect">
            <a:avLst/>
          </a:prstGeom>
        </p:spPr>
      </p:pic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F729784-E1ED-4063-9B65-B0A48CD96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 r="4310"/>
          <a:stretch/>
        </p:blipFill>
        <p:spPr>
          <a:xfrm>
            <a:off x="1236000" y="1045485"/>
            <a:ext cx="9720000" cy="476702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E43FE9C-D793-4F3E-8C71-AAD946B696DF}"/>
              </a:ext>
            </a:extLst>
          </p:cNvPr>
          <p:cNvSpPr/>
          <p:nvPr/>
        </p:nvSpPr>
        <p:spPr>
          <a:xfrm>
            <a:off x="7902429" y="2228669"/>
            <a:ext cx="4026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Il valore minore risulta essere 0, il valore massimo 7389. La variabile assume in 185 osservazioni il valore pari a 0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176B1A-F8A7-4FB1-A3E0-D48DCA7CE69D}"/>
              </a:ext>
            </a:extLst>
          </p:cNvPr>
          <p:cNvSpPr/>
          <p:nvPr/>
        </p:nvSpPr>
        <p:spPr>
          <a:xfrm>
            <a:off x="7902429" y="2221448"/>
            <a:ext cx="41035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619375" algn="l"/>
              </a:tabLst>
            </a:pPr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È stato fatto un ulteriore “zoom” sull’istogramma per i valori della variabile che vanno da 0 a 25 escluso, rappresentando gran parte delle osservazioni sull’intero dataset (427 su 696)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FB44E33-B3B0-4AC8-80FE-9407EBD9A756}"/>
              </a:ext>
            </a:extLst>
          </p:cNvPr>
          <p:cNvSpPr/>
          <p:nvPr/>
        </p:nvSpPr>
        <p:spPr>
          <a:xfrm>
            <a:off x="7902429" y="2228669"/>
            <a:ext cx="3881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La maggior parte delle osservazioni (638 su 696) si possono individuare per valori inferiori a 300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CEE8902-BECA-4AE5-B288-3D4F549C0E33}"/>
              </a:ext>
            </a:extLst>
          </p:cNvPr>
          <p:cNvSpPr/>
          <p:nvPr/>
        </p:nvSpPr>
        <p:spPr>
          <a:xfrm>
            <a:off x="7902429" y="1681893"/>
            <a:ext cx="93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X.posts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55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0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C6209B-EC57-4841-9336-20E1E9DEECD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089000"/>
            <a:ext cx="9720000" cy="46800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9119327F-334A-49EA-B79B-02E78F0977D4}"/>
              </a:ext>
            </a:extLst>
          </p:cNvPr>
          <p:cNvSpPr/>
          <p:nvPr/>
        </p:nvSpPr>
        <p:spPr>
          <a:xfrm>
            <a:off x="8390021" y="2182504"/>
            <a:ext cx="36511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È stato fatto un ulteriore “zoom” sull’istogramma per i valori della variabile che vanno da 0 a 100 escluso, rappresentando 292 osservazioni su un totale di 696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" name="Immagine 6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8936D023-3F94-4283-8BE3-68D7911C869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089000"/>
            <a:ext cx="9720000" cy="468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67B85EC-D9AE-43E7-8A17-9691D2A4E41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089000"/>
            <a:ext cx="9720000" cy="46800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310AD42-A7A4-4DC1-9CE1-5EDFA544590F}"/>
              </a:ext>
            </a:extLst>
          </p:cNvPr>
          <p:cNvSpPr/>
          <p:nvPr/>
        </p:nvSpPr>
        <p:spPr>
          <a:xfrm>
            <a:off x="8390021" y="2274837"/>
            <a:ext cx="3362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Il valore minore risulta essere 0, il valore massimo 15338538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1A3899E-4CA9-4801-B152-95830AACC327}"/>
              </a:ext>
            </a:extLst>
          </p:cNvPr>
          <p:cNvSpPr/>
          <p:nvPr/>
        </p:nvSpPr>
        <p:spPr>
          <a:xfrm>
            <a:off x="8390021" y="2182504"/>
            <a:ext cx="3564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La maggior parte delle osservazioni (523 su 696) si possono individuare per valori inferiori a 700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95D2138-9E42-40DF-A7D4-D3457B260919}"/>
              </a:ext>
            </a:extLst>
          </p:cNvPr>
          <p:cNvSpPr/>
          <p:nvPr/>
        </p:nvSpPr>
        <p:spPr>
          <a:xfrm>
            <a:off x="8390021" y="1720839"/>
            <a:ext cx="131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X.followers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0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  <p:bldP spid="9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4E39EC7-3A96-4334-970C-D3E2826FE7A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089000"/>
            <a:ext cx="9720000" cy="468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7C053E-20F2-48BE-A145-FA9B2893B1A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089000"/>
            <a:ext cx="9720000" cy="468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C4CB47-56B8-46EA-9B3E-476A5FA7A03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022312"/>
            <a:ext cx="9720000" cy="4680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74ED9AE-F796-4647-B765-EF2CAD950790}"/>
              </a:ext>
            </a:extLst>
          </p:cNvPr>
          <p:cNvSpPr/>
          <p:nvPr/>
        </p:nvSpPr>
        <p:spPr>
          <a:xfrm>
            <a:off x="8323146" y="1923417"/>
            <a:ext cx="27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Il valore minore risulta essere 0, il valore massimo 7500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42BAEC9-A7F5-4BC7-BF47-8439CCE4D07E}"/>
              </a:ext>
            </a:extLst>
          </p:cNvPr>
          <p:cNvSpPr/>
          <p:nvPr/>
        </p:nvSpPr>
        <p:spPr>
          <a:xfrm>
            <a:off x="8323145" y="1990105"/>
            <a:ext cx="3507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È stato fatto un ulteriore “zoom” sull’istogramma per i valori della variabile che vanno da 0 a 100 escluso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B2E8236-5796-461D-8D10-38B3826EEA0C}"/>
              </a:ext>
            </a:extLst>
          </p:cNvPr>
          <p:cNvSpPr/>
          <p:nvPr/>
        </p:nvSpPr>
        <p:spPr>
          <a:xfrm>
            <a:off x="8323145" y="1923417"/>
            <a:ext cx="3317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La maggior parte delle osservazioni (559 su 696) si possono individuare per valori inferiori a 700</a:t>
            </a:r>
            <a:endParaRPr lang="it-IT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BEB908-E229-4E3E-8700-232EF9485F95}"/>
              </a:ext>
            </a:extLst>
          </p:cNvPr>
          <p:cNvSpPr/>
          <p:nvPr/>
        </p:nvSpPr>
        <p:spPr>
          <a:xfrm>
            <a:off x="8323146" y="1422345"/>
            <a:ext cx="110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603050405020304" pitchFamily="18" charset="0"/>
              </a:rPr>
              <a:t>X.follows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0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7" grpId="0"/>
      <p:bldP spid="7" grpId="1"/>
      <p:bldP spid="8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1163</Words>
  <Application>Microsoft Macintosh PowerPoint</Application>
  <PresentationFormat>Widescreen</PresentationFormat>
  <Paragraphs>132</Paragraphs>
  <Slides>14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Microsoft JhengHei UI Light</vt:lpstr>
      <vt:lpstr>Microsoft YaHei UI Light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51</cp:revision>
  <dcterms:created xsi:type="dcterms:W3CDTF">2020-02-14T15:07:02Z</dcterms:created>
  <dcterms:modified xsi:type="dcterms:W3CDTF">2020-02-20T08:21:59Z</dcterms:modified>
</cp:coreProperties>
</file>