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4"/>
  </p:notesMasterIdLst>
  <p:sldIdLst>
    <p:sldId id="256" r:id="rId5"/>
    <p:sldId id="307" r:id="rId6"/>
    <p:sldId id="309" r:id="rId7"/>
    <p:sldId id="263" r:id="rId8"/>
    <p:sldId id="332" r:id="rId9"/>
    <p:sldId id="310" r:id="rId10"/>
    <p:sldId id="337" r:id="rId11"/>
    <p:sldId id="335" r:id="rId12"/>
    <p:sldId id="338" r:id="rId13"/>
    <p:sldId id="311" r:id="rId14"/>
    <p:sldId id="341" r:id="rId15"/>
    <p:sldId id="342" r:id="rId16"/>
    <p:sldId id="343" r:id="rId17"/>
    <p:sldId id="330" r:id="rId18"/>
    <p:sldId id="344" r:id="rId19"/>
    <p:sldId id="312" r:id="rId20"/>
    <p:sldId id="340" r:id="rId21"/>
    <p:sldId id="331" r:id="rId22"/>
    <p:sldId id="277" r:id="rId23"/>
  </p:sldIdLst>
  <p:sldSz cx="9144000" cy="5143500" type="screen16x9"/>
  <p:notesSz cx="6858000" cy="9144000"/>
  <p:embeddedFontLst>
    <p:embeddedFont>
      <p:font typeface="Abel" panose="02000506030000020004" pitchFamily="2" charset="0"/>
      <p:regular r:id="rId25"/>
    </p:embeddedFont>
    <p:embeddedFont>
      <p:font typeface="Righteous" panose="0201050600000002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143E85-5038-4B94-B953-E27EF311BF57}">
  <a:tblStyle styleId="{41143E85-5038-4B94-B953-E27EF311BF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51166"/>
  </p:normalViewPr>
  <p:slideViewPr>
    <p:cSldViewPr snapToGrid="0">
      <p:cViewPr varScale="1">
        <p:scale>
          <a:sx n="82" d="100"/>
          <a:sy n="82" d="100"/>
        </p:scale>
        <p:origin x="2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72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355d796a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355d796a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84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355d796a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355d796a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b="0" i="1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b="0" i="1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87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355d796a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355d796a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858608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355d796a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355d796a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74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355d796a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355d796a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br>
              <a:rPr lang="it-IT" dirty="0"/>
            </a:b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23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697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6c8aeeb471_0_37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6c8aeeb471_0_37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871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6c8aeeb471_0_37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6c8aeeb471_0_37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36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6c8aeeb471_0_37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6c8aeeb471_0_37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c886aa30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c886aa30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62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99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8aeeb4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8aeeb4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8aeeb4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8aeeb4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68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c8aeeb4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c8aeeb4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3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8aeeb4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8aeeb4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624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8aeeb4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8aeeb4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39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8aeeb47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8aeeb47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491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450400" y="3480850"/>
            <a:ext cx="332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illustrations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 rot="-1444056">
            <a:off x="-2613568" y="-447761"/>
            <a:ext cx="6698409" cy="6259436"/>
          </a:xfrm>
          <a:custGeom>
            <a:avLst/>
            <a:gdLst/>
            <a:ahLst/>
            <a:cxnLst/>
            <a:rect l="l" t="t" r="r" b="b"/>
            <a:pathLst>
              <a:path w="41446" h="34811" extrusionOk="0">
                <a:moveTo>
                  <a:pt x="18660" y="1"/>
                </a:moveTo>
                <a:cubicBezTo>
                  <a:pt x="17955" y="1"/>
                  <a:pt x="17296" y="39"/>
                  <a:pt x="16677" y="90"/>
                </a:cubicBezTo>
                <a:cubicBezTo>
                  <a:pt x="12442" y="443"/>
                  <a:pt x="8357" y="1771"/>
                  <a:pt x="5032" y="4638"/>
                </a:cubicBezTo>
                <a:cubicBezTo>
                  <a:pt x="2049" y="7210"/>
                  <a:pt x="1" y="11125"/>
                  <a:pt x="491" y="15033"/>
                </a:cubicBezTo>
                <a:cubicBezTo>
                  <a:pt x="964" y="18806"/>
                  <a:pt x="4267" y="22243"/>
                  <a:pt x="8032" y="22243"/>
                </a:cubicBezTo>
                <a:cubicBezTo>
                  <a:pt x="8166" y="22243"/>
                  <a:pt x="8301" y="22238"/>
                  <a:pt x="8437" y="22229"/>
                </a:cubicBezTo>
                <a:cubicBezTo>
                  <a:pt x="10584" y="22088"/>
                  <a:pt x="12747" y="20925"/>
                  <a:pt x="14804" y="20925"/>
                </a:cubicBezTo>
                <a:cubicBezTo>
                  <a:pt x="15383" y="20925"/>
                  <a:pt x="15953" y="21017"/>
                  <a:pt x="16513" y="21250"/>
                </a:cubicBezTo>
                <a:cubicBezTo>
                  <a:pt x="19186" y="22365"/>
                  <a:pt x="19685" y="25827"/>
                  <a:pt x="20891" y="28458"/>
                </a:cubicBezTo>
                <a:cubicBezTo>
                  <a:pt x="22614" y="32213"/>
                  <a:pt x="26630" y="34811"/>
                  <a:pt x="30745" y="34811"/>
                </a:cubicBezTo>
                <a:cubicBezTo>
                  <a:pt x="30997" y="34811"/>
                  <a:pt x="31250" y="34801"/>
                  <a:pt x="31502" y="34781"/>
                </a:cubicBezTo>
                <a:cubicBezTo>
                  <a:pt x="35872" y="34436"/>
                  <a:pt x="39857" y="31006"/>
                  <a:pt x="40722" y="26709"/>
                </a:cubicBezTo>
                <a:cubicBezTo>
                  <a:pt x="41372" y="23478"/>
                  <a:pt x="41446" y="18974"/>
                  <a:pt x="40528" y="15807"/>
                </a:cubicBezTo>
                <a:cubicBezTo>
                  <a:pt x="39241" y="11363"/>
                  <a:pt x="36773" y="7276"/>
                  <a:pt x="31102" y="4297"/>
                </a:cubicBezTo>
                <a:lnTo>
                  <a:pt x="31101" y="4296"/>
                </a:lnTo>
                <a:cubicBezTo>
                  <a:pt x="25767" y="739"/>
                  <a:pt x="21771" y="1"/>
                  <a:pt x="18660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 rot="-8100000">
            <a:off x="-1336505" y="-8989"/>
            <a:ext cx="6872190" cy="6235435"/>
          </a:xfrm>
          <a:custGeom>
            <a:avLst/>
            <a:gdLst/>
            <a:ahLst/>
            <a:cxnLst/>
            <a:rect l="l" t="t" r="r" b="b"/>
            <a:pathLst>
              <a:path w="161723" h="143889" extrusionOk="0">
                <a:moveTo>
                  <a:pt x="103111" y="0"/>
                </a:moveTo>
                <a:cubicBezTo>
                  <a:pt x="101060" y="0"/>
                  <a:pt x="99005" y="229"/>
                  <a:pt x="97030" y="661"/>
                </a:cubicBezTo>
                <a:cubicBezTo>
                  <a:pt x="87330" y="2784"/>
                  <a:pt x="84184" y="12198"/>
                  <a:pt x="77356" y="16749"/>
                </a:cubicBezTo>
                <a:cubicBezTo>
                  <a:pt x="74011" y="18979"/>
                  <a:pt x="71123" y="19820"/>
                  <a:pt x="68068" y="19820"/>
                </a:cubicBezTo>
                <a:cubicBezTo>
                  <a:pt x="65383" y="19820"/>
                  <a:pt x="62569" y="19171"/>
                  <a:pt x="59201" y="18245"/>
                </a:cubicBezTo>
                <a:cubicBezTo>
                  <a:pt x="53224" y="16603"/>
                  <a:pt x="48614" y="15871"/>
                  <a:pt x="44606" y="15871"/>
                </a:cubicBezTo>
                <a:cubicBezTo>
                  <a:pt x="39193" y="15871"/>
                  <a:pt x="34878" y="17207"/>
                  <a:pt x="29777" y="19442"/>
                </a:cubicBezTo>
                <a:cubicBezTo>
                  <a:pt x="28006" y="20219"/>
                  <a:pt x="24853" y="22146"/>
                  <a:pt x="23220" y="23182"/>
                </a:cubicBezTo>
                <a:cubicBezTo>
                  <a:pt x="8588" y="32465"/>
                  <a:pt x="0" y="50803"/>
                  <a:pt x="2760" y="67987"/>
                </a:cubicBezTo>
                <a:cubicBezTo>
                  <a:pt x="5756" y="86642"/>
                  <a:pt x="21878" y="102411"/>
                  <a:pt x="40596" y="104993"/>
                </a:cubicBezTo>
                <a:cubicBezTo>
                  <a:pt x="45887" y="105722"/>
                  <a:pt x="51588" y="105589"/>
                  <a:pt x="56077" y="108484"/>
                </a:cubicBezTo>
                <a:cubicBezTo>
                  <a:pt x="64669" y="114025"/>
                  <a:pt x="64019" y="126965"/>
                  <a:pt x="70054" y="135217"/>
                </a:cubicBezTo>
                <a:cubicBezTo>
                  <a:pt x="74278" y="140996"/>
                  <a:pt x="81610" y="143888"/>
                  <a:pt x="88812" y="143888"/>
                </a:cubicBezTo>
                <a:cubicBezTo>
                  <a:pt x="89677" y="143888"/>
                  <a:pt x="90540" y="143846"/>
                  <a:pt x="91395" y="143763"/>
                </a:cubicBezTo>
                <a:cubicBezTo>
                  <a:pt x="99376" y="142984"/>
                  <a:pt x="106750" y="139039"/>
                  <a:pt x="113087" y="134127"/>
                </a:cubicBezTo>
                <a:cubicBezTo>
                  <a:pt x="118605" y="129851"/>
                  <a:pt x="124411" y="124486"/>
                  <a:pt x="131220" y="124486"/>
                </a:cubicBezTo>
                <a:cubicBezTo>
                  <a:pt x="131666" y="124486"/>
                  <a:pt x="132117" y="124510"/>
                  <a:pt x="132572" y="124557"/>
                </a:cubicBezTo>
                <a:cubicBezTo>
                  <a:pt x="135962" y="124915"/>
                  <a:pt x="139021" y="126656"/>
                  <a:pt x="142146" y="128022"/>
                </a:cubicBezTo>
                <a:cubicBezTo>
                  <a:pt x="144318" y="128971"/>
                  <a:pt x="146706" y="129750"/>
                  <a:pt x="149039" y="129750"/>
                </a:cubicBezTo>
                <a:cubicBezTo>
                  <a:pt x="150061" y="129750"/>
                  <a:pt x="151072" y="129601"/>
                  <a:pt x="152050" y="129250"/>
                </a:cubicBezTo>
                <a:cubicBezTo>
                  <a:pt x="152050" y="129250"/>
                  <a:pt x="149472" y="128224"/>
                  <a:pt x="149167" y="126591"/>
                </a:cubicBezTo>
                <a:cubicBezTo>
                  <a:pt x="148177" y="121300"/>
                  <a:pt x="151366" y="120547"/>
                  <a:pt x="155345" y="120547"/>
                </a:cubicBezTo>
                <a:cubicBezTo>
                  <a:pt x="146563" y="119562"/>
                  <a:pt x="138642" y="114705"/>
                  <a:pt x="134331" y="106992"/>
                </a:cubicBezTo>
                <a:cubicBezTo>
                  <a:pt x="131608" y="102120"/>
                  <a:pt x="130553" y="95633"/>
                  <a:pt x="133932" y="91192"/>
                </a:cubicBezTo>
                <a:cubicBezTo>
                  <a:pt x="137851" y="86042"/>
                  <a:pt x="145484" y="86039"/>
                  <a:pt x="151286" y="83172"/>
                </a:cubicBezTo>
                <a:cubicBezTo>
                  <a:pt x="156969" y="80364"/>
                  <a:pt x="160947" y="74379"/>
                  <a:pt x="161335" y="68051"/>
                </a:cubicBezTo>
                <a:cubicBezTo>
                  <a:pt x="161723" y="61723"/>
                  <a:pt x="158506" y="55297"/>
                  <a:pt x="153209" y="51816"/>
                </a:cubicBezTo>
                <a:cubicBezTo>
                  <a:pt x="146705" y="47542"/>
                  <a:pt x="137791" y="47639"/>
                  <a:pt x="131993" y="42447"/>
                </a:cubicBezTo>
                <a:cubicBezTo>
                  <a:pt x="122255" y="33726"/>
                  <a:pt x="127252" y="16215"/>
                  <a:pt x="118711" y="6317"/>
                </a:cubicBezTo>
                <a:cubicBezTo>
                  <a:pt x="114904" y="1904"/>
                  <a:pt x="109025" y="0"/>
                  <a:pt x="103111" y="0"/>
                </a:cubicBezTo>
                <a:close/>
              </a:path>
            </a:pathLst>
          </a:custGeom>
          <a:solidFill>
            <a:schemeClr val="accent1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2831471" y="-241276"/>
            <a:ext cx="6698399" cy="5626067"/>
          </a:xfrm>
          <a:custGeom>
            <a:avLst/>
            <a:gdLst/>
            <a:ahLst/>
            <a:cxnLst/>
            <a:rect l="l" t="t" r="r" b="b"/>
            <a:pathLst>
              <a:path w="41446" h="34811" extrusionOk="0">
                <a:moveTo>
                  <a:pt x="18660" y="1"/>
                </a:moveTo>
                <a:cubicBezTo>
                  <a:pt x="17955" y="1"/>
                  <a:pt x="17296" y="39"/>
                  <a:pt x="16677" y="90"/>
                </a:cubicBezTo>
                <a:cubicBezTo>
                  <a:pt x="12442" y="443"/>
                  <a:pt x="8357" y="1771"/>
                  <a:pt x="5032" y="4638"/>
                </a:cubicBezTo>
                <a:cubicBezTo>
                  <a:pt x="2049" y="7210"/>
                  <a:pt x="1" y="11125"/>
                  <a:pt x="491" y="15033"/>
                </a:cubicBezTo>
                <a:cubicBezTo>
                  <a:pt x="964" y="18806"/>
                  <a:pt x="4267" y="22243"/>
                  <a:pt x="8032" y="22243"/>
                </a:cubicBezTo>
                <a:cubicBezTo>
                  <a:pt x="8166" y="22243"/>
                  <a:pt x="8301" y="22238"/>
                  <a:pt x="8437" y="22229"/>
                </a:cubicBezTo>
                <a:cubicBezTo>
                  <a:pt x="10584" y="22088"/>
                  <a:pt x="12747" y="20925"/>
                  <a:pt x="14804" y="20925"/>
                </a:cubicBezTo>
                <a:cubicBezTo>
                  <a:pt x="15383" y="20925"/>
                  <a:pt x="15953" y="21017"/>
                  <a:pt x="16513" y="21250"/>
                </a:cubicBezTo>
                <a:cubicBezTo>
                  <a:pt x="19186" y="22365"/>
                  <a:pt x="19685" y="25827"/>
                  <a:pt x="20891" y="28458"/>
                </a:cubicBezTo>
                <a:cubicBezTo>
                  <a:pt x="22614" y="32213"/>
                  <a:pt x="26630" y="34811"/>
                  <a:pt x="30745" y="34811"/>
                </a:cubicBezTo>
                <a:cubicBezTo>
                  <a:pt x="30997" y="34811"/>
                  <a:pt x="31250" y="34801"/>
                  <a:pt x="31502" y="34781"/>
                </a:cubicBezTo>
                <a:cubicBezTo>
                  <a:pt x="35872" y="34436"/>
                  <a:pt x="39857" y="31006"/>
                  <a:pt x="40722" y="26709"/>
                </a:cubicBezTo>
                <a:cubicBezTo>
                  <a:pt x="41372" y="23478"/>
                  <a:pt x="41446" y="18974"/>
                  <a:pt x="40528" y="15807"/>
                </a:cubicBezTo>
                <a:cubicBezTo>
                  <a:pt x="39241" y="11363"/>
                  <a:pt x="36773" y="7276"/>
                  <a:pt x="31102" y="4297"/>
                </a:cubicBezTo>
                <a:lnTo>
                  <a:pt x="31101" y="4296"/>
                </a:lnTo>
                <a:cubicBezTo>
                  <a:pt x="25767" y="739"/>
                  <a:pt x="21771" y="1"/>
                  <a:pt x="186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91440"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444400" y="31694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98100" y="2342562"/>
            <a:ext cx="37521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796500" y="2342562"/>
            <a:ext cx="37521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898100" y="1643213"/>
            <a:ext cx="203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4796500" y="1643213"/>
            <a:ext cx="203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51400" y="1101250"/>
            <a:ext cx="4441200" cy="2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640750" y="3402038"/>
            <a:ext cx="38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704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 idx="2"/>
          </p:nvPr>
        </p:nvSpPr>
        <p:spPr>
          <a:xfrm>
            <a:off x="1724500" y="3274029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724500" y="3701110"/>
            <a:ext cx="20961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3"/>
          </p:nvPr>
        </p:nvSpPr>
        <p:spPr>
          <a:xfrm>
            <a:off x="5330275" y="3274029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4"/>
          </p:nvPr>
        </p:nvSpPr>
        <p:spPr>
          <a:xfrm>
            <a:off x="5330275" y="3701110"/>
            <a:ext cx="20961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8" hasCustomPrompt="1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9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076700" y="2286434"/>
            <a:ext cx="3371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2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 txBox="1">
            <a:spLocks noGrp="1"/>
          </p:cNvSpPr>
          <p:nvPr>
            <p:ph type="title" idx="3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"/>
          </p:nvPr>
        </p:nvSpPr>
        <p:spPr>
          <a:xfrm>
            <a:off x="1076700" y="3680776"/>
            <a:ext cx="33714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768900" y="1458900"/>
            <a:ext cx="32580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768900" y="2304050"/>
            <a:ext cx="34269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704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5" r:id="rId9"/>
    <p:sldLayoutId id="2147483670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ctrTitle"/>
          </p:nvPr>
        </p:nvSpPr>
        <p:spPr>
          <a:xfrm>
            <a:off x="4732726" y="339812"/>
            <a:ext cx="4282159" cy="2675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4400" dirty="0"/>
              <a:t>Previsione Serie Storica di Monossido di Carbonio</a:t>
            </a:r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1"/>
          </p:nvPr>
        </p:nvSpPr>
        <p:spPr>
          <a:xfrm>
            <a:off x="4732726" y="3015067"/>
            <a:ext cx="2330902" cy="38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/>
              <a:t>Lorgna</a:t>
            </a:r>
            <a:r>
              <a:rPr lang="it-IT" sz="1600" dirty="0"/>
              <a:t> Lorenzo 829776</a:t>
            </a:r>
          </a:p>
        </p:txBody>
      </p:sp>
      <p:pic>
        <p:nvPicPr>
          <p:cNvPr id="106" name="Immagine 105">
            <a:extLst>
              <a:ext uri="{FF2B5EF4-FFF2-40B4-BE49-F238E27FC236}">
                <a16:creationId xmlns:a16="http://schemas.microsoft.com/office/drawing/2014/main" id="{D288CD9C-4B39-4832-A29D-6459A24D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82" y="4022744"/>
            <a:ext cx="999403" cy="9891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B9D23C-AB7C-7C66-78D9-F3635538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5" y="2243900"/>
            <a:ext cx="4474844" cy="27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>
            <a:spLocks noGrp="1"/>
          </p:cNvSpPr>
          <p:nvPr>
            <p:ph type="title"/>
          </p:nvPr>
        </p:nvSpPr>
        <p:spPr>
          <a:xfrm>
            <a:off x="1795500" y="220712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Modelli sviluppati</a:t>
            </a:r>
          </a:p>
        </p:txBody>
      </p:sp>
      <p:sp>
        <p:nvSpPr>
          <p:cNvPr id="560" name="Google Shape;560;p39"/>
          <p:cNvSpPr txBox="1">
            <a:spLocks noGrp="1"/>
          </p:cNvSpPr>
          <p:nvPr>
            <p:ph type="title" idx="2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416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7CE9FF6-27AC-6B64-959C-BBC36C4F8458}"/>
              </a:ext>
            </a:extLst>
          </p:cNvPr>
          <p:cNvSpPr txBox="1"/>
          <p:nvPr/>
        </p:nvSpPr>
        <p:spPr>
          <a:xfrm>
            <a:off x="586693" y="3260665"/>
            <a:ext cx="38077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bg1">
                    <a:lumMod val="50000"/>
                  </a:schemeClr>
                </a:solidFill>
                <a:latin typeface="Abel"/>
              </a:rPr>
              <a:t>sd</a:t>
            </a:r>
            <a:endParaRPr lang="it-IT" sz="900" dirty="0">
              <a:solidFill>
                <a:schemeClr val="bg1">
                  <a:lumMod val="50000"/>
                </a:schemeClr>
              </a:solidFill>
              <a:latin typeface="Abel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9AEC2E-47DF-5AA8-189B-92C6BFA7A9F2}"/>
              </a:ext>
            </a:extLst>
          </p:cNvPr>
          <p:cNvSpPr txBox="1"/>
          <p:nvPr/>
        </p:nvSpPr>
        <p:spPr>
          <a:xfrm>
            <a:off x="1306933" y="4004298"/>
            <a:ext cx="4715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800" dirty="0" err="1">
                <a:solidFill>
                  <a:schemeClr val="bg1">
                    <a:lumMod val="50000"/>
                  </a:schemeClr>
                </a:solidFill>
                <a:latin typeface="Abel"/>
              </a:rPr>
              <a:t>level</a:t>
            </a:r>
            <a:endParaRPr lang="it-IT" sz="900" dirty="0">
              <a:solidFill>
                <a:schemeClr val="bg1">
                  <a:lumMod val="50000"/>
                </a:schemeClr>
              </a:solidFill>
              <a:latin typeface="Abel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5F2A172-6BC2-4887-87AC-77CC95D511F3}"/>
              </a:ext>
            </a:extLst>
          </p:cNvPr>
          <p:cNvSpPr/>
          <p:nvPr/>
        </p:nvSpPr>
        <p:spPr>
          <a:xfrm>
            <a:off x="0" y="1185563"/>
            <a:ext cx="4168009" cy="107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760;p44">
            <a:extLst>
              <a:ext uri="{FF2B5EF4-FFF2-40B4-BE49-F238E27FC236}">
                <a16:creationId xmlns:a16="http://schemas.microsoft.com/office/drawing/2014/main" id="{755825C6-A0D1-4C25-9476-48D52C1BC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474" y="422660"/>
            <a:ext cx="2132088" cy="627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ARIMA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134791-A845-1578-2C3C-7847DC3AC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49"/>
          <a:stretch/>
        </p:blipFill>
        <p:spPr>
          <a:xfrm>
            <a:off x="3496329" y="2531557"/>
            <a:ext cx="2705038" cy="16736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ECC2385-5634-455F-FCF8-1E855CD9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58" y="2734073"/>
            <a:ext cx="1402709" cy="13409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A90B5D1-55FB-592E-81A0-F650CD2DA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7110" y="-5218798"/>
            <a:ext cx="9144000" cy="37811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68CEF2-4125-7BFE-DDC1-F16C3FDAA6C9}"/>
              </a:ext>
            </a:extLst>
          </p:cNvPr>
          <p:cNvSpPr txBox="1"/>
          <p:nvPr/>
        </p:nvSpPr>
        <p:spPr>
          <a:xfrm>
            <a:off x="3734740" y="619125"/>
            <a:ext cx="2808497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dk2"/>
                </a:solidFill>
                <a:latin typeface="Abel"/>
              </a:rPr>
              <a:t>Procedura di </a:t>
            </a:r>
            <a:r>
              <a:rPr lang="it-IT" sz="1800" b="1" dirty="0">
                <a:solidFill>
                  <a:schemeClr val="dk2"/>
                </a:solidFill>
                <a:latin typeface="Abel"/>
              </a:rPr>
              <a:t>Box e Jenkins</a:t>
            </a:r>
            <a:endParaRPr lang="it-IT" sz="1800" dirty="0">
              <a:solidFill>
                <a:schemeClr val="dk2"/>
              </a:solidFill>
              <a:latin typeface="Abe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2"/>
                </a:solidFill>
                <a:latin typeface="Abel"/>
              </a:rPr>
              <a:t>verifica della 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stazionarietà</a:t>
            </a:r>
            <a:r>
              <a:rPr lang="it-IT" dirty="0">
                <a:solidFill>
                  <a:schemeClr val="dk2"/>
                </a:solidFill>
                <a:latin typeface="Abel"/>
              </a:rPr>
              <a:t> della serie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2"/>
                </a:solidFill>
                <a:latin typeface="Abel"/>
              </a:rPr>
              <a:t>identificazione del modello 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2"/>
                </a:solidFill>
                <a:latin typeface="Abel"/>
              </a:rPr>
              <a:t>stima dei parametri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dk2"/>
                </a:solidFill>
                <a:latin typeface="Abel"/>
              </a:rPr>
              <a:t>verifica del modello tramite analisi dei residui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C3481FF-1C6F-CE1D-D0E8-4ED2B460BE8C}"/>
              </a:ext>
            </a:extLst>
          </p:cNvPr>
          <p:cNvSpPr txBox="1"/>
          <p:nvPr/>
        </p:nvSpPr>
        <p:spPr>
          <a:xfrm>
            <a:off x="0" y="2417861"/>
            <a:ext cx="2967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0"/>
            <a:r>
              <a:rPr lang="it-IT" b="1" dirty="0">
                <a:solidFill>
                  <a:schemeClr val="dk2"/>
                </a:solidFill>
                <a:latin typeface="Abel"/>
                <a:sym typeface="Abel"/>
              </a:rPr>
              <a:t>Analisi non stazionarietà in varianza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E02B19A-34D5-674E-76EA-62BA4D76F86A}"/>
              </a:ext>
            </a:extLst>
          </p:cNvPr>
          <p:cNvSpPr txBox="1"/>
          <p:nvPr/>
        </p:nvSpPr>
        <p:spPr>
          <a:xfrm>
            <a:off x="44768" y="4192094"/>
            <a:ext cx="2967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0"/>
            <a:r>
              <a:rPr lang="it-IT" b="1" dirty="0">
                <a:solidFill>
                  <a:schemeClr val="dk2"/>
                </a:solidFill>
                <a:latin typeface="Abel"/>
                <a:sym typeface="Abel"/>
              </a:rPr>
              <a:t>Analisi non stazionarietà in media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96B8184-BA8D-9CF7-C9E2-DC0A6B996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272483" y="2504485"/>
            <a:ext cx="2705038" cy="166199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F063F80-28F6-5DB1-6052-85C03A1161A0}"/>
              </a:ext>
            </a:extLst>
          </p:cNvPr>
          <p:cNvSpPr txBox="1"/>
          <p:nvPr/>
        </p:nvSpPr>
        <p:spPr>
          <a:xfrm>
            <a:off x="718474" y="4499871"/>
            <a:ext cx="18087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1" i="1" dirty="0" err="1">
                <a:solidFill>
                  <a:schemeClr val="bg1">
                    <a:lumMod val="65000"/>
                  </a:schemeClr>
                </a:solidFill>
                <a:latin typeface="Abel"/>
              </a:rPr>
              <a:t>Augmented</a:t>
            </a:r>
            <a:r>
              <a:rPr lang="it-IT" sz="1100" b="1" i="1" dirty="0">
                <a:solidFill>
                  <a:schemeClr val="bg1">
                    <a:lumMod val="65000"/>
                  </a:schemeClr>
                </a:solidFill>
                <a:latin typeface="Abel"/>
              </a:rPr>
              <a:t> Dickey-Fuller test</a:t>
            </a:r>
          </a:p>
          <a:p>
            <a:r>
              <a:rPr lang="it-IT" sz="1100" i="1" dirty="0" err="1">
                <a:solidFill>
                  <a:schemeClr val="bg1">
                    <a:lumMod val="65000"/>
                  </a:schemeClr>
                </a:solidFill>
                <a:latin typeface="Abel"/>
              </a:rPr>
              <a:t>p-value</a:t>
            </a:r>
            <a:r>
              <a:rPr lang="it-IT" sz="1100" i="1" dirty="0">
                <a:solidFill>
                  <a:schemeClr val="bg1">
                    <a:lumMod val="65000"/>
                  </a:schemeClr>
                </a:solidFill>
                <a:latin typeface="Abel"/>
              </a:rPr>
              <a:t>: 0.197302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E1DB138-3FA7-E89C-BEAD-EC55B4F9F0F0}"/>
              </a:ext>
            </a:extLst>
          </p:cNvPr>
          <p:cNvSpPr txBox="1"/>
          <p:nvPr/>
        </p:nvSpPr>
        <p:spPr>
          <a:xfrm>
            <a:off x="4669711" y="4183956"/>
            <a:ext cx="3467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0"/>
            <a:r>
              <a:rPr lang="it-IT" b="1" dirty="0">
                <a:solidFill>
                  <a:schemeClr val="dk2"/>
                </a:solidFill>
                <a:latin typeface="Abel"/>
                <a:sym typeface="Abel"/>
              </a:rPr>
              <a:t>Applicazione logaritmo e differenza stagionale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14F3EE3-E4A2-D4B5-10A8-15076B6D23F8}"/>
              </a:ext>
            </a:extLst>
          </p:cNvPr>
          <p:cNvCxnSpPr>
            <a:cxnSpLocks/>
          </p:cNvCxnSpPr>
          <p:nvPr/>
        </p:nvCxnSpPr>
        <p:spPr>
          <a:xfrm>
            <a:off x="2690303" y="3358023"/>
            <a:ext cx="570833" cy="0"/>
          </a:xfrm>
          <a:prstGeom prst="straightConnector1">
            <a:avLst/>
          </a:prstGeom>
          <a:ln w="28575">
            <a:solidFill>
              <a:srgbClr val="455A6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331D2AC-51DE-22CA-7EC1-61B6043E742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483714" y="1185563"/>
            <a:ext cx="2251026" cy="1232298"/>
          </a:xfrm>
          <a:prstGeom prst="straightConnector1">
            <a:avLst/>
          </a:prstGeom>
          <a:ln w="28575">
            <a:solidFill>
              <a:srgbClr val="455A6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5F2A172-6BC2-4887-87AC-77CC95D511F3}"/>
              </a:ext>
            </a:extLst>
          </p:cNvPr>
          <p:cNvSpPr/>
          <p:nvPr/>
        </p:nvSpPr>
        <p:spPr>
          <a:xfrm>
            <a:off x="0" y="1185563"/>
            <a:ext cx="4168009" cy="107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760;p44">
            <a:extLst>
              <a:ext uri="{FF2B5EF4-FFF2-40B4-BE49-F238E27FC236}">
                <a16:creationId xmlns:a16="http://schemas.microsoft.com/office/drawing/2014/main" id="{755825C6-A0D1-4C25-9476-48D52C1BC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474" y="422660"/>
            <a:ext cx="2132088" cy="627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ARIMA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75948E-DF0F-9856-F217-D90D1042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515" y="2753813"/>
            <a:ext cx="5703375" cy="23249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A90B5D1-55FB-592E-81A0-F650CD2DA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7110" y="-5218798"/>
            <a:ext cx="9144000" cy="378119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A6A7E8-556C-6E5C-4B4A-8EB56F92A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841" y="1205284"/>
            <a:ext cx="3506303" cy="111074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D15FC7E-1BFE-437B-32C2-9BF57F97207A}"/>
              </a:ext>
            </a:extLst>
          </p:cNvPr>
          <p:cNvSpPr txBox="1"/>
          <p:nvPr/>
        </p:nvSpPr>
        <p:spPr>
          <a:xfrm>
            <a:off x="769722" y="3610282"/>
            <a:ext cx="202959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just"/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Previsioni sul test con il modello migliore </a:t>
            </a:r>
            <a:r>
              <a:rPr lang="it-IT" sz="1600" b="1" dirty="0">
                <a:solidFill>
                  <a:schemeClr val="dk2"/>
                </a:solidFill>
                <a:latin typeface="Abel"/>
                <a:sym typeface="Abel"/>
              </a:rPr>
              <a:t>ARIMA (2, 1, 2)(1, 1, 1)[24] con 3 sinusoidi a periodo 168 </a:t>
            </a:r>
            <a:endParaRPr lang="it-IT" b="1" dirty="0">
              <a:solidFill>
                <a:schemeClr val="dk2"/>
              </a:solidFill>
              <a:latin typeface="Abel"/>
              <a:sym typeface="Abe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5F676A-D778-A2D9-49DF-B861AE76DF12}"/>
              </a:ext>
            </a:extLst>
          </p:cNvPr>
          <p:cNvSpPr txBox="1"/>
          <p:nvPr/>
        </p:nvSpPr>
        <p:spPr>
          <a:xfrm>
            <a:off x="684434" y="1205284"/>
            <a:ext cx="21661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dk2"/>
                </a:solidFill>
                <a:latin typeface="Abel"/>
              </a:rPr>
              <a:t>I 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parametri</a:t>
            </a:r>
            <a:r>
              <a:rPr lang="it-IT" dirty="0">
                <a:solidFill>
                  <a:schemeClr val="dk2"/>
                </a:solidFill>
                <a:latin typeface="Abel"/>
              </a:rPr>
              <a:t> considerati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dk2"/>
                </a:solidFill>
                <a:latin typeface="Abel"/>
              </a:rPr>
              <a:t>p, d,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dk2"/>
                </a:solidFill>
                <a:latin typeface="Abel"/>
              </a:rPr>
              <a:t>P, D, Q</a:t>
            </a:r>
            <a:endParaRPr lang="it-IT" sz="1200" dirty="0">
              <a:solidFill>
                <a:schemeClr val="dk2"/>
              </a:solidFill>
              <a:latin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47786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5F2A172-6BC2-4887-87AC-77CC95D511F3}"/>
              </a:ext>
            </a:extLst>
          </p:cNvPr>
          <p:cNvSpPr/>
          <p:nvPr/>
        </p:nvSpPr>
        <p:spPr>
          <a:xfrm>
            <a:off x="0" y="1185563"/>
            <a:ext cx="4168009" cy="107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760;p44">
            <a:extLst>
              <a:ext uri="{FF2B5EF4-FFF2-40B4-BE49-F238E27FC236}">
                <a16:creationId xmlns:a16="http://schemas.microsoft.com/office/drawing/2014/main" id="{755825C6-A0D1-4C25-9476-48D52C1BC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474" y="422660"/>
            <a:ext cx="2132088" cy="627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UCM</a:t>
            </a:r>
            <a:endParaRPr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B667446-59D7-D701-6827-0701C4D9F834}"/>
              </a:ext>
            </a:extLst>
          </p:cNvPr>
          <p:cNvGrpSpPr/>
          <p:nvPr/>
        </p:nvGrpSpPr>
        <p:grpSpPr>
          <a:xfrm>
            <a:off x="3418690" y="2730666"/>
            <a:ext cx="5525369" cy="2239391"/>
            <a:chOff x="3345862" y="2730666"/>
            <a:chExt cx="5525369" cy="2239391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FCCEE4B-BAD8-A369-E830-2327F1B75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5862" y="2730666"/>
              <a:ext cx="5525369" cy="2239391"/>
            </a:xfrm>
            <a:prstGeom prst="rect">
              <a:avLst/>
            </a:prstGeom>
          </p:spPr>
        </p:pic>
        <p:cxnSp>
          <p:nvCxnSpPr>
            <p:cNvPr id="4" name="Connettore 1 3">
              <a:extLst>
                <a:ext uri="{FF2B5EF4-FFF2-40B4-BE49-F238E27FC236}">
                  <a16:creationId xmlns:a16="http://schemas.microsoft.com/office/drawing/2014/main" id="{A724038C-E6ED-472B-29F2-171AFBDE8A01}"/>
                </a:ext>
              </a:extLst>
            </p:cNvPr>
            <p:cNvCxnSpPr/>
            <p:nvPr/>
          </p:nvCxnSpPr>
          <p:spPr>
            <a:xfrm flipV="1">
              <a:off x="8871231" y="2780021"/>
              <a:ext cx="0" cy="207427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6530C0-A4F7-199C-81C7-4E1EE9087C14}"/>
              </a:ext>
            </a:extLst>
          </p:cNvPr>
          <p:cNvSpPr txBox="1"/>
          <p:nvPr/>
        </p:nvSpPr>
        <p:spPr>
          <a:xfrm>
            <a:off x="425585" y="3407748"/>
            <a:ext cx="27178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just"/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Previsioni sul test con il modello migliore con componenti: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dk2"/>
                </a:solidFill>
                <a:latin typeface="Abel"/>
                <a:sym typeface="Abel"/>
              </a:rPr>
              <a:t>LEVEL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: Random </a:t>
            </a:r>
            <a:r>
              <a:rPr lang="it-IT" dirty="0" err="1">
                <a:solidFill>
                  <a:schemeClr val="dk2"/>
                </a:solidFill>
                <a:latin typeface="Abel"/>
                <a:sym typeface="Abel"/>
              </a:rPr>
              <a:t>walk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 with </a:t>
            </a:r>
            <a:r>
              <a:rPr lang="it-IT" dirty="0" err="1">
                <a:solidFill>
                  <a:schemeClr val="dk2"/>
                </a:solidFill>
                <a:latin typeface="Abel"/>
                <a:sym typeface="Abel"/>
              </a:rPr>
              <a:t>drift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 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dk2"/>
                </a:solidFill>
                <a:latin typeface="Abel"/>
                <a:sym typeface="Abel"/>
              </a:rPr>
              <a:t>SEASONAL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: 3 sinusoidi di periodo 24 e 2 sinusoidi di periodo 168 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2865D0-FC09-D773-8447-1F37AC229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996" y="1050022"/>
            <a:ext cx="2936844" cy="146520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17BAFE-F238-75A6-1DDB-A9D78CFF8129}"/>
              </a:ext>
            </a:extLst>
          </p:cNvPr>
          <p:cNvSpPr txBox="1"/>
          <p:nvPr/>
        </p:nvSpPr>
        <p:spPr>
          <a:xfrm>
            <a:off x="684434" y="1205284"/>
            <a:ext cx="21661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dk2"/>
                </a:solidFill>
                <a:latin typeface="Abel"/>
              </a:rPr>
              <a:t>I 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parametri</a:t>
            </a:r>
            <a:r>
              <a:rPr lang="it-IT" dirty="0">
                <a:solidFill>
                  <a:schemeClr val="dk2"/>
                </a:solidFill>
                <a:latin typeface="Abel"/>
              </a:rPr>
              <a:t> considerati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dk2"/>
                </a:solidFill>
                <a:latin typeface="Abel"/>
              </a:rPr>
              <a:t>LEVEL</a:t>
            </a:r>
            <a:endParaRPr lang="it-IT" sz="1600" b="1" dirty="0">
              <a:solidFill>
                <a:schemeClr val="dk2"/>
              </a:solidFill>
              <a:latin typeface="Abe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dk2"/>
                </a:solidFill>
                <a:latin typeface="Abel"/>
              </a:rPr>
              <a:t>SEASONAL</a:t>
            </a:r>
            <a:endParaRPr lang="it-IT" dirty="0">
              <a:solidFill>
                <a:schemeClr val="dk2"/>
              </a:solidFill>
              <a:latin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19763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5F2A172-6BC2-4887-87AC-77CC95D511F3}"/>
              </a:ext>
            </a:extLst>
          </p:cNvPr>
          <p:cNvSpPr/>
          <p:nvPr/>
        </p:nvSpPr>
        <p:spPr>
          <a:xfrm>
            <a:off x="0" y="1185563"/>
            <a:ext cx="4168009" cy="107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760;p44">
            <a:extLst>
              <a:ext uri="{FF2B5EF4-FFF2-40B4-BE49-F238E27FC236}">
                <a16:creationId xmlns:a16="http://schemas.microsoft.com/office/drawing/2014/main" id="{755825C6-A0D1-4C25-9476-48D52C1BC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473" y="422660"/>
            <a:ext cx="5196805" cy="627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- KNN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56132-45AC-E142-A28D-98514EAB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60" y="2626921"/>
            <a:ext cx="4621648" cy="24923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565628-0140-BAC8-0D95-DEB4FC29033C}"/>
              </a:ext>
            </a:extLst>
          </p:cNvPr>
          <p:cNvSpPr txBox="1"/>
          <p:nvPr/>
        </p:nvSpPr>
        <p:spPr>
          <a:xfrm>
            <a:off x="718473" y="1146452"/>
            <a:ext cx="790482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bel" panose="02000506030000020004" pitchFamily="2" charset="0"/>
              </a:rPr>
              <a:t>Strategia multi-step multi-output (MIMO) </a:t>
            </a:r>
            <a:endParaRPr lang="it-IT" dirty="0">
              <a:solidFill>
                <a:schemeClr val="dk2"/>
              </a:solidFill>
              <a:latin typeface="Abel" panose="02000506030000020004" pitchFamily="2" charset="0"/>
            </a:endParaRPr>
          </a:p>
          <a:p>
            <a:endParaRPr lang="it-IT" dirty="0">
              <a:solidFill>
                <a:schemeClr val="dk2"/>
              </a:solidFill>
              <a:latin typeface="Abel"/>
            </a:endParaRPr>
          </a:p>
          <a:p>
            <a:r>
              <a:rPr lang="it-IT" dirty="0">
                <a:solidFill>
                  <a:schemeClr val="dk2"/>
                </a:solidFill>
                <a:latin typeface="Abel"/>
              </a:rPr>
              <a:t>I 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parametri</a:t>
            </a:r>
            <a:r>
              <a:rPr lang="it-IT" dirty="0">
                <a:solidFill>
                  <a:schemeClr val="dk2"/>
                </a:solidFill>
                <a:latin typeface="Abel"/>
              </a:rPr>
              <a:t> considerati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dk2"/>
                </a:solidFill>
                <a:latin typeface="Abel"/>
              </a:rPr>
              <a:t>p</a:t>
            </a:r>
            <a:r>
              <a:rPr lang="it-IT" dirty="0">
                <a:solidFill>
                  <a:schemeClr val="dk2"/>
                </a:solidFill>
                <a:latin typeface="Abel"/>
              </a:rPr>
              <a:t>: numero di valori passati che vengono considerati. Diverse prove con (2,4,6, ... ,36,38,40)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dk2"/>
                </a:solidFill>
                <a:latin typeface="Abel"/>
              </a:rPr>
              <a:t>k</a:t>
            </a:r>
            <a:r>
              <a:rPr lang="it-IT" dirty="0">
                <a:solidFill>
                  <a:schemeClr val="dk2"/>
                </a:solidFill>
                <a:latin typeface="Abel"/>
              </a:rPr>
              <a:t>: numero di </a:t>
            </a:r>
            <a:r>
              <a:rPr lang="it-IT" dirty="0" err="1">
                <a:solidFill>
                  <a:schemeClr val="dk2"/>
                </a:solidFill>
                <a:latin typeface="Abel"/>
              </a:rPr>
              <a:t>sottosequenze</a:t>
            </a:r>
            <a:r>
              <a:rPr lang="it-IT" dirty="0">
                <a:solidFill>
                  <a:schemeClr val="dk2"/>
                </a:solidFill>
                <a:latin typeface="Abel"/>
              </a:rPr>
              <a:t> simili da prendere in considerazione. Diverse prove con (24*7, 24*14, 24*21)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dk2"/>
              </a:solidFill>
              <a:latin typeface="A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83E741-24D1-B493-94E3-C7FCCC1415CB}"/>
              </a:ext>
            </a:extLst>
          </p:cNvPr>
          <p:cNvSpPr txBox="1"/>
          <p:nvPr/>
        </p:nvSpPr>
        <p:spPr>
          <a:xfrm>
            <a:off x="1450144" y="3705177"/>
            <a:ext cx="27178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just"/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Previsioni sul test con il modello migliore con parametri: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chemeClr val="dk2"/>
                </a:solidFill>
                <a:latin typeface="Abel"/>
                <a:sym typeface="Abel"/>
              </a:rPr>
              <a:t>p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: 504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dk2"/>
                </a:solidFill>
                <a:latin typeface="Abel"/>
                <a:sym typeface="Abel"/>
              </a:rPr>
              <a:t>k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: 18</a:t>
            </a:r>
          </a:p>
        </p:txBody>
      </p:sp>
    </p:spTree>
    <p:extLst>
      <p:ext uri="{BB962C8B-B14F-4D97-AF65-F5344CB8AC3E}">
        <p14:creationId xmlns:p14="http://schemas.microsoft.com/office/powerpoint/2010/main" val="389243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5F2A172-6BC2-4887-87AC-77CC95D511F3}"/>
              </a:ext>
            </a:extLst>
          </p:cNvPr>
          <p:cNvSpPr/>
          <p:nvPr/>
        </p:nvSpPr>
        <p:spPr>
          <a:xfrm>
            <a:off x="0" y="1185563"/>
            <a:ext cx="4168009" cy="107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760;p44">
            <a:extLst>
              <a:ext uri="{FF2B5EF4-FFF2-40B4-BE49-F238E27FC236}">
                <a16:creationId xmlns:a16="http://schemas.microsoft.com/office/drawing/2014/main" id="{755825C6-A0D1-4C25-9476-48D52C1BC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474" y="422660"/>
            <a:ext cx="7988556" cy="627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- LSTM</a:t>
            </a:r>
            <a:endParaRPr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62B4992-503A-803D-312E-6514D7B0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58" y="2836633"/>
            <a:ext cx="5564276" cy="221720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4D57ED-4B8C-7FB0-E44B-38CAC39EA560}"/>
              </a:ext>
            </a:extLst>
          </p:cNvPr>
          <p:cNvSpPr txBox="1"/>
          <p:nvPr/>
        </p:nvSpPr>
        <p:spPr>
          <a:xfrm>
            <a:off x="4712752" y="1239351"/>
            <a:ext cx="27198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bel" panose="02000506030000020004" pitchFamily="2" charset="0"/>
              </a:rPr>
              <a:t>Operazioni di </a:t>
            </a:r>
            <a:r>
              <a:rPr lang="it-IT" b="1" dirty="0" err="1">
                <a:latin typeface="Abel" panose="02000506030000020004" pitchFamily="2" charset="0"/>
              </a:rPr>
              <a:t>preprocessing</a:t>
            </a:r>
            <a:r>
              <a:rPr lang="it-IT" dirty="0">
                <a:latin typeface="Abel" panose="02000506030000020004" pitchFamily="2" charset="0"/>
              </a:rPr>
              <a:t> necessarie: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el" panose="02000506030000020004" pitchFamily="2" charset="0"/>
              </a:rPr>
              <a:t>Normalizzazione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bel" panose="02000506030000020004" pitchFamily="2" charset="0"/>
              </a:rPr>
              <a:t>Rigenerazione </a:t>
            </a:r>
            <a:r>
              <a:rPr lang="it-IT" dirty="0" err="1">
                <a:latin typeface="Abel" panose="02000506030000020004" pitchFamily="2" charset="0"/>
              </a:rPr>
              <a:t>train</a:t>
            </a:r>
            <a:r>
              <a:rPr lang="it-IT" dirty="0">
                <a:latin typeface="Abel" panose="02000506030000020004" pitchFamily="2" charset="0"/>
              </a:rPr>
              <a:t>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bel" panose="02000506030000020004" pitchFamily="2" charset="0"/>
              </a:rPr>
              <a:t>Reshape</a:t>
            </a:r>
            <a:r>
              <a:rPr lang="it-IT" dirty="0">
                <a:latin typeface="Abel" panose="02000506030000020004" pitchFamily="2" charset="0"/>
              </a:rPr>
              <a:t> strutture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81E22C-3EC3-BC49-E91F-F4BDFA0D69E9}"/>
              </a:ext>
            </a:extLst>
          </p:cNvPr>
          <p:cNvSpPr txBox="1"/>
          <p:nvPr/>
        </p:nvSpPr>
        <p:spPr>
          <a:xfrm>
            <a:off x="174986" y="2776163"/>
            <a:ext cx="314793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just"/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Previsioni sul test con il modello migliore con la seguente </a:t>
            </a:r>
            <a:r>
              <a:rPr lang="it-IT" sz="1600" b="1" dirty="0">
                <a:solidFill>
                  <a:schemeClr val="dk2"/>
                </a:solidFill>
                <a:latin typeface="Abel"/>
                <a:sym typeface="Abel"/>
              </a:rPr>
              <a:t>architettura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: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Layer LSTM da 10 neuroni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dk2"/>
                </a:solidFill>
                <a:latin typeface="Abel"/>
                <a:sym typeface="Abel"/>
              </a:rPr>
              <a:t>LeakyReLU</a:t>
            </a: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 come funzione di attivazione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Layer di </a:t>
            </a:r>
            <a:r>
              <a:rPr lang="it-IT" sz="1200" dirty="0" err="1">
                <a:solidFill>
                  <a:schemeClr val="dk2"/>
                </a:solidFill>
                <a:latin typeface="Abel"/>
                <a:sym typeface="Abel"/>
              </a:rPr>
              <a:t>Droput</a:t>
            </a: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 con dropout rate di 0.2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Layer LSTM da 5 neuroni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dk2"/>
                </a:solidFill>
                <a:latin typeface="Abel"/>
                <a:sym typeface="Abel"/>
              </a:rPr>
              <a:t>LeakyReLU</a:t>
            </a: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 come funzione di attivazione</a:t>
            </a:r>
          </a:p>
          <a:p>
            <a:pPr marL="377190" indent="-285750" algn="just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Layer di output di tipo Dense da 1 neurone </a:t>
            </a:r>
          </a:p>
          <a:p>
            <a:pPr marL="91440" algn="just"/>
            <a:endParaRPr lang="it-IT" sz="1200" dirty="0">
              <a:solidFill>
                <a:schemeClr val="dk2"/>
              </a:solidFill>
              <a:latin typeface="Abel"/>
              <a:sym typeface="Abel"/>
            </a:endParaRPr>
          </a:p>
          <a:p>
            <a:pPr marL="91440" algn="just"/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100 epoche, </a:t>
            </a:r>
            <a:r>
              <a:rPr lang="it-IT" sz="1200" dirty="0" err="1">
                <a:solidFill>
                  <a:schemeClr val="dk2"/>
                </a:solidFill>
                <a:latin typeface="Abel"/>
                <a:sym typeface="Abel"/>
              </a:rPr>
              <a:t>batchsize</a:t>
            </a: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 pari a 32, shuffle=False, Adam </a:t>
            </a:r>
            <a:r>
              <a:rPr lang="it-IT" sz="1200" dirty="0" err="1">
                <a:solidFill>
                  <a:schemeClr val="dk2"/>
                </a:solidFill>
                <a:latin typeface="Abel"/>
                <a:sym typeface="Abel"/>
              </a:rPr>
              <a:t>optimizer</a:t>
            </a:r>
            <a:r>
              <a:rPr lang="it-IT" sz="1200" dirty="0">
                <a:solidFill>
                  <a:schemeClr val="dk2"/>
                </a:solidFill>
                <a:latin typeface="Abel"/>
                <a:sym typeface="Abel"/>
              </a:rPr>
              <a:t>, </a:t>
            </a:r>
            <a:r>
              <a:rPr lang="it-IT" sz="1200" dirty="0" err="1">
                <a:solidFill>
                  <a:schemeClr val="dk2"/>
                </a:solidFill>
                <a:latin typeface="Abel"/>
                <a:sym typeface="Abel"/>
              </a:rPr>
              <a:t>EarlyStopping</a:t>
            </a:r>
            <a:endParaRPr lang="it-IT" sz="1200" dirty="0">
              <a:solidFill>
                <a:schemeClr val="dk2"/>
              </a:solidFill>
              <a:latin typeface="Abel"/>
              <a:sym typeface="Abel"/>
            </a:endParaRPr>
          </a:p>
          <a:p>
            <a:pPr marL="91440" algn="just"/>
            <a:endParaRPr lang="it-IT" dirty="0">
              <a:solidFill>
                <a:schemeClr val="dk2"/>
              </a:solidFill>
              <a:latin typeface="Abel"/>
              <a:sym typeface="Abe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D523EE-1CDD-79DD-5368-214E13C4B906}"/>
              </a:ext>
            </a:extLst>
          </p:cNvPr>
          <p:cNvSpPr txBox="1"/>
          <p:nvPr/>
        </p:nvSpPr>
        <p:spPr>
          <a:xfrm>
            <a:off x="312446" y="1263059"/>
            <a:ext cx="34080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dk2"/>
                </a:solidFill>
                <a:latin typeface="Abel"/>
              </a:rPr>
              <a:t>I 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parametri</a:t>
            </a:r>
            <a:r>
              <a:rPr lang="it-IT" dirty="0">
                <a:solidFill>
                  <a:schemeClr val="dk2"/>
                </a:solidFill>
                <a:latin typeface="Abel"/>
              </a:rPr>
              <a:t> considerati sono: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2"/>
                </a:solidFill>
                <a:latin typeface="Abel"/>
              </a:rPr>
              <a:t>lookback</a:t>
            </a:r>
            <a:endParaRPr lang="it-IT" sz="1600" b="1" dirty="0">
              <a:solidFill>
                <a:schemeClr val="dk2"/>
              </a:solidFill>
              <a:latin typeface="Abe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dk2"/>
                </a:solidFill>
                <a:latin typeface="Abel"/>
              </a:rPr>
              <a:t>Numero di </a:t>
            </a:r>
            <a:r>
              <a:rPr lang="it-IT" b="1" dirty="0" err="1">
                <a:solidFill>
                  <a:schemeClr val="dk2"/>
                </a:solidFill>
                <a:latin typeface="Abel"/>
              </a:rPr>
              <a:t>layer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 e numero di neuroni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dk2"/>
                </a:solidFill>
                <a:latin typeface="Abel"/>
              </a:rPr>
              <a:t>Numero di epoche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dk2"/>
                </a:solidFill>
                <a:latin typeface="Abel"/>
              </a:rPr>
              <a:t>batchsize</a:t>
            </a:r>
            <a:endParaRPr lang="it-IT" b="1" dirty="0">
              <a:solidFill>
                <a:schemeClr val="dk2"/>
              </a:solidFill>
              <a:latin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57420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>
            <a:spLocks noGrp="1"/>
          </p:cNvSpPr>
          <p:nvPr>
            <p:ph type="title"/>
          </p:nvPr>
        </p:nvSpPr>
        <p:spPr>
          <a:xfrm>
            <a:off x="1795500" y="269480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Conclusioni e </a:t>
            </a:r>
            <a:br>
              <a:rPr lang="it-IT" sz="4000" dirty="0"/>
            </a:br>
            <a:r>
              <a:rPr lang="it-IT" sz="4000" dirty="0"/>
              <a:t>Previsioni</a:t>
            </a:r>
          </a:p>
        </p:txBody>
      </p:sp>
      <p:sp>
        <p:nvSpPr>
          <p:cNvPr id="560" name="Google Shape;560;p39"/>
          <p:cNvSpPr txBox="1">
            <a:spLocks noGrp="1"/>
          </p:cNvSpPr>
          <p:nvPr>
            <p:ph type="title" idx="2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05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51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Previsioni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84BBE9C-D3E3-F74C-0ABD-B8EA431A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8" y="3070760"/>
            <a:ext cx="2846862" cy="115371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13C5B6F-839D-AB36-CBE8-5DCB0BF6E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68" y="3007597"/>
            <a:ext cx="2846863" cy="120324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9D7B465-040C-E30B-6CA0-5A0192EB4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450" y="3052057"/>
            <a:ext cx="2846862" cy="115878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7087D6-F2AF-87E9-F58D-0B419A00184B}"/>
              </a:ext>
            </a:extLst>
          </p:cNvPr>
          <p:cNvSpPr txBox="1"/>
          <p:nvPr/>
        </p:nvSpPr>
        <p:spPr>
          <a:xfrm>
            <a:off x="1162484" y="2104790"/>
            <a:ext cx="855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dk2"/>
                </a:solidFill>
                <a:latin typeface="Abel"/>
              </a:rPr>
              <a:t>ARIMA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883D75-E55F-E3C8-FFFE-836378C7A388}"/>
              </a:ext>
            </a:extLst>
          </p:cNvPr>
          <p:cNvSpPr txBox="1"/>
          <p:nvPr/>
        </p:nvSpPr>
        <p:spPr>
          <a:xfrm>
            <a:off x="4362721" y="2104790"/>
            <a:ext cx="855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dk2"/>
                </a:solidFill>
                <a:latin typeface="Abel"/>
              </a:rPr>
              <a:t>UCM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9445A9-36E8-32B1-9D2E-D60BAFD6B846}"/>
              </a:ext>
            </a:extLst>
          </p:cNvPr>
          <p:cNvSpPr txBox="1"/>
          <p:nvPr/>
        </p:nvSpPr>
        <p:spPr>
          <a:xfrm>
            <a:off x="7178891" y="2104790"/>
            <a:ext cx="855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dk2"/>
                </a:solidFill>
                <a:latin typeface="Abel"/>
              </a:rPr>
              <a:t>LSTM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B10E407-234B-32D4-DCDD-6E61D40F6BC3}"/>
              </a:ext>
            </a:extLst>
          </p:cNvPr>
          <p:cNvSpPr txBox="1"/>
          <p:nvPr/>
        </p:nvSpPr>
        <p:spPr>
          <a:xfrm>
            <a:off x="991869" y="2548698"/>
            <a:ext cx="1056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Abel"/>
              </a:rPr>
              <a:t>MAPE: 10.62%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A18656F-4244-657B-B911-2BAEA677643C}"/>
              </a:ext>
            </a:extLst>
          </p:cNvPr>
          <p:cNvSpPr txBox="1"/>
          <p:nvPr/>
        </p:nvSpPr>
        <p:spPr>
          <a:xfrm>
            <a:off x="4124538" y="2548698"/>
            <a:ext cx="1056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Abel"/>
              </a:rPr>
              <a:t>MAPE: 11.02%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139D647-CD09-5317-7A0E-1BD9C2F7B504}"/>
              </a:ext>
            </a:extLst>
          </p:cNvPr>
          <p:cNvSpPr txBox="1"/>
          <p:nvPr/>
        </p:nvSpPr>
        <p:spPr>
          <a:xfrm>
            <a:off x="7023457" y="2548698"/>
            <a:ext cx="1056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Abel"/>
              </a:rPr>
              <a:t>MAPE: 06.45%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EFDC58-BEDE-A35A-BDEE-4667916C1A5B}"/>
              </a:ext>
            </a:extLst>
          </p:cNvPr>
          <p:cNvSpPr txBox="1"/>
          <p:nvPr/>
        </p:nvSpPr>
        <p:spPr>
          <a:xfrm>
            <a:off x="3691557" y="4500687"/>
            <a:ext cx="1922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dk2"/>
                </a:solidFill>
                <a:latin typeface="Abel"/>
              </a:rPr>
              <a:t>Previsioni marzo 2005</a:t>
            </a:r>
          </a:p>
        </p:txBody>
      </p:sp>
    </p:spTree>
    <p:extLst>
      <p:ext uri="{BB962C8B-B14F-4D97-AF65-F5344CB8AC3E}">
        <p14:creationId xmlns:p14="http://schemas.microsoft.com/office/powerpoint/2010/main" val="268091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51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Conclusioni</a:t>
            </a:r>
            <a:endParaRPr/>
          </a:p>
        </p:txBody>
      </p:sp>
      <p:sp>
        <p:nvSpPr>
          <p:cNvPr id="1927" name="Google Shape;1927;p51"/>
          <p:cNvSpPr txBox="1">
            <a:spLocks noGrp="1"/>
          </p:cNvSpPr>
          <p:nvPr>
            <p:ph type="title" idx="3"/>
          </p:nvPr>
        </p:nvSpPr>
        <p:spPr>
          <a:xfrm>
            <a:off x="768900" y="1643213"/>
            <a:ext cx="2039100" cy="482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  <p:sp>
        <p:nvSpPr>
          <p:cNvPr id="1928" name="Google Shape;1928;p51"/>
          <p:cNvSpPr txBox="1">
            <a:spLocks noGrp="1"/>
          </p:cNvSpPr>
          <p:nvPr>
            <p:ph type="title" idx="4"/>
          </p:nvPr>
        </p:nvSpPr>
        <p:spPr>
          <a:xfrm>
            <a:off x="5152200" y="1678856"/>
            <a:ext cx="2039100" cy="411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1F2B4C-3522-42A7-9EDB-703687671393}"/>
              </a:ext>
            </a:extLst>
          </p:cNvPr>
          <p:cNvSpPr txBox="1"/>
          <p:nvPr/>
        </p:nvSpPr>
        <p:spPr>
          <a:xfrm>
            <a:off x="768900" y="2217362"/>
            <a:ext cx="29884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Abel" panose="020B0604020202020204" charset="0"/>
              </a:rPr>
              <a:t>Il miglior modello osservando le performance sul test set in termini di MAPE è stato ottenuto dalla rete </a:t>
            </a:r>
            <a:r>
              <a:rPr lang="it-IT" b="1" dirty="0">
                <a:latin typeface="Abel" panose="020B0604020202020204" charset="0"/>
              </a:rPr>
              <a:t>LSTM</a:t>
            </a:r>
            <a:r>
              <a:rPr lang="it-IT" dirty="0">
                <a:latin typeface="Abel" panose="020B0604020202020204" charset="0"/>
              </a:rPr>
              <a:t>, della famiglia machine learning. Per quanto riguarda invece i modelli ARIMA e UCM registrano performance molto simili.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847F82-4CC6-4891-A2E5-8F710EEBBC56}"/>
              </a:ext>
            </a:extLst>
          </p:cNvPr>
          <p:cNvSpPr txBox="1"/>
          <p:nvPr/>
        </p:nvSpPr>
        <p:spPr>
          <a:xfrm>
            <a:off x="5152200" y="2217362"/>
            <a:ext cx="29884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Abel" panose="020B0604020202020204" charset="0"/>
              </a:rPr>
              <a:t>Ipotizzando alcuni sviluppi futuri si potrebbe porre una maggiore attenzione alla modellazione della </a:t>
            </a:r>
            <a:r>
              <a:rPr lang="it-IT" b="1" dirty="0">
                <a:latin typeface="Abel" panose="020B0604020202020204" charset="0"/>
              </a:rPr>
              <a:t>stagionalità</a:t>
            </a:r>
            <a:r>
              <a:rPr lang="it-IT" dirty="0">
                <a:latin typeface="Abel" panose="020B0604020202020204" charset="0"/>
              </a:rPr>
              <a:t> per cercare di avere dei risultati migliori e ai parametri delle reti neurali per evitare problemi di </a:t>
            </a:r>
            <a:r>
              <a:rPr lang="it-IT" b="1" dirty="0" err="1">
                <a:latin typeface="Abel" panose="020B0604020202020204" charset="0"/>
              </a:rPr>
              <a:t>overfitting</a:t>
            </a:r>
            <a:r>
              <a:rPr lang="it-IT" dirty="0">
                <a:latin typeface="Abel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036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88DC420-7AED-4230-92EF-BE14591556E4}"/>
              </a:ext>
            </a:extLst>
          </p:cNvPr>
          <p:cNvSpPr/>
          <p:nvPr/>
        </p:nvSpPr>
        <p:spPr>
          <a:xfrm>
            <a:off x="2360228" y="3371232"/>
            <a:ext cx="3338610" cy="8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63" name="Google Shape;2163;p55"/>
          <p:cNvSpPr txBox="1">
            <a:spLocks noGrp="1"/>
          </p:cNvSpPr>
          <p:nvPr>
            <p:ph type="ctrTitle"/>
          </p:nvPr>
        </p:nvSpPr>
        <p:spPr>
          <a:xfrm>
            <a:off x="3535976" y="3090900"/>
            <a:ext cx="560802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3587932" y="1730506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title" idx="2"/>
          </p:nvPr>
        </p:nvSpPr>
        <p:spPr>
          <a:xfrm>
            <a:off x="3193725" y="1758556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4779857" y="3765256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 idx="14"/>
          </p:nvPr>
        </p:nvSpPr>
        <p:spPr>
          <a:xfrm>
            <a:off x="4691419" y="3793306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4779857" y="1730506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3587932" y="3765256"/>
            <a:ext cx="807600" cy="807600"/>
          </a:xfrm>
          <a:prstGeom prst="ellipse">
            <a:avLst/>
          </a:prstGeom>
          <a:solidFill>
            <a:schemeClr val="accent1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935650" y="1647144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Introduzione</a:t>
            </a:r>
            <a:endParaRPr dirty="0"/>
          </a:p>
        </p:txBody>
      </p:sp>
      <p:sp>
        <p:nvSpPr>
          <p:cNvPr id="285" name="Google Shape;285;p36"/>
          <p:cNvSpPr txBox="1">
            <a:spLocks noGrp="1"/>
          </p:cNvSpPr>
          <p:nvPr>
            <p:ph type="subTitle" idx="1"/>
          </p:nvPr>
        </p:nvSpPr>
        <p:spPr>
          <a:xfrm>
            <a:off x="935642" y="2010318"/>
            <a:ext cx="2096107" cy="694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Obiettivi</a:t>
            </a:r>
            <a:r>
              <a:rPr lang="en" dirty="0"/>
              <a:t> e </a:t>
            </a:r>
            <a:r>
              <a:rPr lang="en" dirty="0" err="1"/>
              <a:t>descrizione</a:t>
            </a:r>
            <a:r>
              <a:rPr lang="en" dirty="0"/>
              <a:t> del dataset</a:t>
            </a:r>
            <a:endParaRPr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3"/>
          </p:nvPr>
        </p:nvSpPr>
        <p:spPr>
          <a:xfrm>
            <a:off x="935649" y="3735194"/>
            <a:ext cx="2096100" cy="4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Modelli</a:t>
            </a:r>
            <a:r>
              <a:rPr lang="en" dirty="0"/>
              <a:t> </a:t>
            </a:r>
            <a:r>
              <a:rPr lang="en" dirty="0" err="1"/>
              <a:t>sviluppati</a:t>
            </a: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subTitle" idx="4"/>
          </p:nvPr>
        </p:nvSpPr>
        <p:spPr>
          <a:xfrm>
            <a:off x="935650" y="4045069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ARIMA, UCM, MACHINE LEARNING</a:t>
            </a:r>
            <a:endParaRPr dirty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title" idx="5"/>
          </p:nvPr>
        </p:nvSpPr>
        <p:spPr>
          <a:xfrm>
            <a:off x="3193725" y="3793306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 idx="6"/>
          </p:nvPr>
        </p:nvSpPr>
        <p:spPr>
          <a:xfrm>
            <a:off x="6112224" y="1426631"/>
            <a:ext cx="2568478" cy="626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Preprocessing e </a:t>
            </a:r>
            <a:r>
              <a:rPr lang="en" dirty="0" err="1"/>
              <a:t>Analisi</a:t>
            </a:r>
            <a:r>
              <a:rPr lang="en" dirty="0"/>
              <a:t> </a:t>
            </a:r>
            <a:r>
              <a:rPr lang="en" dirty="0" err="1"/>
              <a:t>esplorativa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subTitle" idx="7"/>
          </p:nvPr>
        </p:nvSpPr>
        <p:spPr>
          <a:xfrm>
            <a:off x="6112225" y="2010318"/>
            <a:ext cx="2096100" cy="807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Sistemazione feature,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, Divisione in </a:t>
            </a:r>
            <a:r>
              <a:rPr lang="it-IT" dirty="0" err="1"/>
              <a:t>train</a:t>
            </a:r>
            <a:r>
              <a:rPr lang="it-IT" dirty="0"/>
              <a:t> e test</a:t>
            </a:r>
            <a:endParaRPr dirty="0"/>
          </a:p>
        </p:txBody>
      </p:sp>
      <p:sp>
        <p:nvSpPr>
          <p:cNvPr id="291" name="Google Shape;291;p36"/>
          <p:cNvSpPr txBox="1">
            <a:spLocks noGrp="1"/>
          </p:cNvSpPr>
          <p:nvPr>
            <p:ph type="title" idx="8"/>
          </p:nvPr>
        </p:nvSpPr>
        <p:spPr>
          <a:xfrm>
            <a:off x="4691419" y="1758556"/>
            <a:ext cx="12018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9"/>
          </p:nvPr>
        </p:nvSpPr>
        <p:spPr>
          <a:xfrm>
            <a:off x="6112224" y="3520015"/>
            <a:ext cx="2568479" cy="681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Conclusioni</a:t>
            </a:r>
            <a:r>
              <a:rPr lang="en" dirty="0"/>
              <a:t> e </a:t>
            </a:r>
            <a:r>
              <a:rPr lang="en" dirty="0" err="1"/>
              <a:t>Previsioni</a:t>
            </a:r>
            <a:endParaRPr dirty="0"/>
          </a:p>
        </p:txBody>
      </p:sp>
      <p:sp>
        <p:nvSpPr>
          <p:cNvPr id="293" name="Google Shape;293;p36"/>
          <p:cNvSpPr txBox="1">
            <a:spLocks noGrp="1"/>
          </p:cNvSpPr>
          <p:nvPr>
            <p:ph type="subTitle" idx="13"/>
          </p:nvPr>
        </p:nvSpPr>
        <p:spPr>
          <a:xfrm>
            <a:off x="6112225" y="4092996"/>
            <a:ext cx="2096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 sul progetto</a:t>
            </a:r>
            <a:endParaRPr dirty="0"/>
          </a:p>
        </p:txBody>
      </p:sp>
      <p:cxnSp>
        <p:nvCxnSpPr>
          <p:cNvPr id="294" name="Google Shape;294;p36"/>
          <p:cNvCxnSpPr/>
          <p:nvPr/>
        </p:nvCxnSpPr>
        <p:spPr>
          <a:xfrm>
            <a:off x="1674600" y="3096006"/>
            <a:ext cx="579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33;p52">
            <a:extLst>
              <a:ext uri="{FF2B5EF4-FFF2-40B4-BE49-F238E27FC236}">
                <a16:creationId xmlns:a16="http://schemas.microsoft.com/office/drawing/2014/main" id="{37B6ECC5-40F9-466D-9432-51B0079EBC41}"/>
              </a:ext>
            </a:extLst>
          </p:cNvPr>
          <p:cNvSpPr txBox="1">
            <a:spLocks/>
          </p:cNvSpPr>
          <p:nvPr/>
        </p:nvSpPr>
        <p:spPr>
          <a:xfrm>
            <a:off x="105550" y="346056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ighteous"/>
              <a:buNone/>
              <a:defRPr sz="4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/>
              <a:t>Contenuti</a:t>
            </a:r>
          </a:p>
        </p:txBody>
      </p:sp>
      <p:cxnSp>
        <p:nvCxnSpPr>
          <p:cNvPr id="20" name="Google Shape;294;p36">
            <a:extLst>
              <a:ext uri="{FF2B5EF4-FFF2-40B4-BE49-F238E27FC236}">
                <a16:creationId xmlns:a16="http://schemas.microsoft.com/office/drawing/2014/main" id="{C9E4FBAF-15A1-4F5D-96F5-931EC11B3C1C}"/>
              </a:ext>
            </a:extLst>
          </p:cNvPr>
          <p:cNvCxnSpPr>
            <a:cxnSpLocks/>
          </p:cNvCxnSpPr>
          <p:nvPr/>
        </p:nvCxnSpPr>
        <p:spPr>
          <a:xfrm>
            <a:off x="0" y="1108314"/>
            <a:ext cx="310903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55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>
            <a:spLocks noGrp="1"/>
          </p:cNvSpPr>
          <p:nvPr>
            <p:ph type="title"/>
          </p:nvPr>
        </p:nvSpPr>
        <p:spPr>
          <a:xfrm>
            <a:off x="1795500" y="2207125"/>
            <a:ext cx="5553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/>
              <a:t>Introduzione</a:t>
            </a:r>
          </a:p>
        </p:txBody>
      </p:sp>
      <p:sp>
        <p:nvSpPr>
          <p:cNvPr id="560" name="Google Shape;560;p39"/>
          <p:cNvSpPr txBox="1">
            <a:spLocks noGrp="1"/>
          </p:cNvSpPr>
          <p:nvPr>
            <p:ph type="title" idx="2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45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948;p47">
            <a:extLst>
              <a:ext uri="{FF2B5EF4-FFF2-40B4-BE49-F238E27FC236}">
                <a16:creationId xmlns:a16="http://schemas.microsoft.com/office/drawing/2014/main" id="{C435E58A-F4FC-4D54-B260-B58DCD075FFE}"/>
              </a:ext>
            </a:extLst>
          </p:cNvPr>
          <p:cNvSpPr/>
          <p:nvPr/>
        </p:nvSpPr>
        <p:spPr>
          <a:xfrm>
            <a:off x="5985164" y="2032161"/>
            <a:ext cx="2261920" cy="1812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1"/>
          <p:cNvSpPr txBox="1">
            <a:spLocks noGrp="1"/>
          </p:cNvSpPr>
          <p:nvPr>
            <p:ph type="title" idx="2"/>
          </p:nvPr>
        </p:nvSpPr>
        <p:spPr>
          <a:xfrm>
            <a:off x="805476" y="415392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718" name="Google Shape;718;p41"/>
          <p:cNvSpPr txBox="1">
            <a:spLocks noGrp="1"/>
          </p:cNvSpPr>
          <p:nvPr>
            <p:ph type="title"/>
          </p:nvPr>
        </p:nvSpPr>
        <p:spPr>
          <a:xfrm>
            <a:off x="805476" y="2032161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b="1" dirty="0">
                <a:latin typeface="+mj-lt"/>
              </a:rPr>
              <a:t>Obiettivo</a:t>
            </a:r>
          </a:p>
        </p:txBody>
      </p:sp>
      <p:sp>
        <p:nvSpPr>
          <p:cNvPr id="719" name="Google Shape;719;p41"/>
          <p:cNvSpPr txBox="1">
            <a:spLocks noGrp="1"/>
          </p:cNvSpPr>
          <p:nvPr>
            <p:ph type="subTitle" idx="1"/>
          </p:nvPr>
        </p:nvSpPr>
        <p:spPr>
          <a:xfrm>
            <a:off x="805476" y="2437769"/>
            <a:ext cx="3492204" cy="1136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t-IT" dirty="0"/>
              <a:t>Il progetto si pone come obiettivo l’implementazione di diversi algoritmi con lo scopo di effettuare una </a:t>
            </a:r>
            <a:r>
              <a:rPr lang="it-IT" b="1" dirty="0"/>
              <a:t>previsione di</a:t>
            </a:r>
            <a:br>
              <a:rPr lang="it-IT" b="1" dirty="0"/>
            </a:br>
            <a:r>
              <a:rPr lang="it-IT" b="1" dirty="0"/>
              <a:t>valori di monossido di carbonio (CO)</a:t>
            </a:r>
            <a:endParaRPr lang="it-IT" dirty="0"/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80209D3E-33F7-4E92-9570-9F71E125340E}"/>
              </a:ext>
            </a:extLst>
          </p:cNvPr>
          <p:cNvSpPr txBox="1"/>
          <p:nvPr/>
        </p:nvSpPr>
        <p:spPr>
          <a:xfrm>
            <a:off x="6316982" y="2153419"/>
            <a:ext cx="20215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bel"/>
                <a:sym typeface="Abel"/>
              </a:rPr>
              <a:t>ARIMA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bel"/>
                <a:sym typeface="Abel"/>
              </a:rPr>
              <a:t>UCM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bel"/>
                <a:sym typeface="Abel"/>
              </a:rPr>
              <a:t>MACHINE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2"/>
          </p:nvPr>
        </p:nvSpPr>
        <p:spPr>
          <a:xfrm>
            <a:off x="805476" y="415392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718" name="Google Shape;718;p41"/>
          <p:cNvSpPr txBox="1">
            <a:spLocks noGrp="1"/>
          </p:cNvSpPr>
          <p:nvPr>
            <p:ph type="title"/>
          </p:nvPr>
        </p:nvSpPr>
        <p:spPr>
          <a:xfrm>
            <a:off x="805476" y="1799406"/>
            <a:ext cx="33714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b="1" dirty="0">
                <a:latin typeface="+mj-lt"/>
              </a:rPr>
              <a:t>Dataset</a:t>
            </a:r>
          </a:p>
        </p:txBody>
      </p:sp>
      <p:sp>
        <p:nvSpPr>
          <p:cNvPr id="719" name="Google Shape;719;p41"/>
          <p:cNvSpPr txBox="1">
            <a:spLocks noGrp="1"/>
          </p:cNvSpPr>
          <p:nvPr>
            <p:ph type="subTitle" idx="1"/>
          </p:nvPr>
        </p:nvSpPr>
        <p:spPr>
          <a:xfrm>
            <a:off x="805476" y="2205014"/>
            <a:ext cx="2735746" cy="2175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t-IT" dirty="0"/>
              <a:t>Il dataset fornito rappresenta una </a:t>
            </a:r>
            <a:r>
              <a:rPr lang="it-IT" b="1" dirty="0"/>
              <a:t>serie storica univariata </a:t>
            </a:r>
            <a:r>
              <a:rPr lang="it-IT" dirty="0"/>
              <a:t>relativa a misurazioni orarie di CO. I dati sono</a:t>
            </a:r>
            <a:br>
              <a:rPr lang="it-IT" dirty="0"/>
            </a:br>
            <a:r>
              <a:rPr lang="it-IT" dirty="0"/>
              <a:t>organizzati nelle seguenti 3 colonne: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Date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Hour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CO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 algn="just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151810-0C4B-D64C-8626-C6B3A3830786}"/>
              </a:ext>
            </a:extLst>
          </p:cNvPr>
          <p:cNvSpPr txBox="1"/>
          <p:nvPr/>
        </p:nvSpPr>
        <p:spPr>
          <a:xfrm>
            <a:off x="4578099" y="3842199"/>
            <a:ext cx="41275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dk2"/>
                </a:solidFill>
                <a:latin typeface="Abel"/>
                <a:sym typeface="Abel"/>
              </a:rPr>
              <a:t>I dati a disposizione si riferiscono al periodo: 10 marzo 2004 00:00 - 28 febbraio 2005 23:00</a:t>
            </a:r>
          </a:p>
          <a:p>
            <a:endParaRPr lang="it-IT" sz="1600" dirty="0">
              <a:solidFill>
                <a:schemeClr val="dk2"/>
              </a:solidFill>
              <a:latin typeface="Abel"/>
              <a:sym typeface="Abel"/>
            </a:endParaRPr>
          </a:p>
          <a:p>
            <a:r>
              <a:rPr lang="it-IT" sz="1600" dirty="0">
                <a:solidFill>
                  <a:schemeClr val="dk2"/>
                </a:solidFill>
                <a:latin typeface="Abel"/>
                <a:sym typeface="Abel"/>
              </a:rPr>
              <a:t>L’intento è prevedere il mese di </a:t>
            </a:r>
            <a:r>
              <a:rPr lang="it-IT" sz="1600" b="1" dirty="0">
                <a:solidFill>
                  <a:schemeClr val="dk2"/>
                </a:solidFill>
                <a:latin typeface="Abel"/>
                <a:sym typeface="Abel"/>
              </a:rPr>
              <a:t>marzo 2005</a:t>
            </a:r>
            <a:endParaRPr lang="it-IT" sz="1600" dirty="0">
              <a:solidFill>
                <a:schemeClr val="dk2"/>
              </a:solidFill>
              <a:latin typeface="Abel"/>
              <a:sym typeface="Abel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CF153EE-6E08-4792-619E-F98E1846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48" y="1529493"/>
            <a:ext cx="4932444" cy="20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>
            <a:spLocks noGrp="1"/>
          </p:cNvSpPr>
          <p:nvPr>
            <p:ph type="title"/>
          </p:nvPr>
        </p:nvSpPr>
        <p:spPr>
          <a:xfrm>
            <a:off x="1795499" y="1533625"/>
            <a:ext cx="5783651" cy="15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"/>
            <a:r>
              <a:rPr lang="it-IT" sz="4000" dirty="0" err="1"/>
              <a:t>Preprocessing</a:t>
            </a:r>
            <a:r>
              <a:rPr lang="it-IT" sz="4000" dirty="0"/>
              <a:t> e Analisi esplorativa</a:t>
            </a:r>
          </a:p>
        </p:txBody>
      </p:sp>
      <p:sp>
        <p:nvSpPr>
          <p:cNvPr id="560" name="Google Shape;560;p39"/>
          <p:cNvSpPr txBox="1">
            <a:spLocks noGrp="1"/>
          </p:cNvSpPr>
          <p:nvPr>
            <p:ph type="title" idx="2"/>
          </p:nvPr>
        </p:nvSpPr>
        <p:spPr>
          <a:xfrm>
            <a:off x="361825" y="691825"/>
            <a:ext cx="2650500" cy="15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3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2"/>
          </p:nvPr>
        </p:nvSpPr>
        <p:spPr>
          <a:xfrm>
            <a:off x="805476" y="415392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D7D82B-08E9-4A8B-4684-B7912A48712F}"/>
              </a:ext>
            </a:extLst>
          </p:cNvPr>
          <p:cNvSpPr txBox="1"/>
          <p:nvPr/>
        </p:nvSpPr>
        <p:spPr>
          <a:xfrm>
            <a:off x="2006728" y="1593083"/>
            <a:ext cx="631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0" algn="just"/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Si è verificata la presenza o meno di record duplicati evidenziandone l’</a:t>
            </a:r>
            <a:r>
              <a:rPr lang="it-IT" b="1" dirty="0">
                <a:solidFill>
                  <a:schemeClr val="dk2"/>
                </a:solidFill>
                <a:latin typeface="Abel"/>
                <a:sym typeface="Abel"/>
              </a:rPr>
              <a:t>assenza</a:t>
            </a:r>
          </a:p>
        </p:txBody>
      </p:sp>
      <p:sp>
        <p:nvSpPr>
          <p:cNvPr id="12" name="Google Shape;947;p47">
            <a:extLst>
              <a:ext uri="{FF2B5EF4-FFF2-40B4-BE49-F238E27FC236}">
                <a16:creationId xmlns:a16="http://schemas.microsoft.com/office/drawing/2014/main" id="{BA2C9D80-D71C-EA25-9388-D40320A0C031}"/>
              </a:ext>
            </a:extLst>
          </p:cNvPr>
          <p:cNvSpPr/>
          <p:nvPr/>
        </p:nvSpPr>
        <p:spPr>
          <a:xfrm>
            <a:off x="262175" y="1489827"/>
            <a:ext cx="1463988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49;p47">
            <a:extLst>
              <a:ext uri="{FF2B5EF4-FFF2-40B4-BE49-F238E27FC236}">
                <a16:creationId xmlns:a16="http://schemas.microsoft.com/office/drawing/2014/main" id="{96DB91B4-DEEF-AD00-F228-8D8D183D0356}"/>
              </a:ext>
            </a:extLst>
          </p:cNvPr>
          <p:cNvSpPr txBox="1">
            <a:spLocks/>
          </p:cNvSpPr>
          <p:nvPr/>
        </p:nvSpPr>
        <p:spPr>
          <a:xfrm>
            <a:off x="262175" y="1565048"/>
            <a:ext cx="1463988" cy="37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 dirty="0" err="1">
                <a:solidFill>
                  <a:schemeClr val="lt1"/>
                </a:solidFill>
              </a:rPr>
              <a:t>Valori</a:t>
            </a:r>
            <a:r>
              <a:rPr lang="en" sz="1400" dirty="0">
                <a:solidFill>
                  <a:schemeClr val="lt1"/>
                </a:solidFill>
              </a:rPr>
              <a:t> </a:t>
            </a:r>
            <a:r>
              <a:rPr lang="en" sz="1400" dirty="0" err="1">
                <a:solidFill>
                  <a:schemeClr val="lt1"/>
                </a:solidFill>
              </a:rPr>
              <a:t>duplicati</a:t>
            </a:r>
            <a:endParaRPr lang="en" sz="1400" dirty="0">
              <a:solidFill>
                <a:schemeClr val="lt1"/>
              </a:solidFill>
            </a:endParaRPr>
          </a:p>
        </p:txBody>
      </p:sp>
      <p:sp>
        <p:nvSpPr>
          <p:cNvPr id="14" name="Google Shape;571;p40">
            <a:extLst>
              <a:ext uri="{FF2B5EF4-FFF2-40B4-BE49-F238E27FC236}">
                <a16:creationId xmlns:a16="http://schemas.microsoft.com/office/drawing/2014/main" id="{D52DE1AF-FB59-A12B-CA1C-7704E8A5D02D}"/>
              </a:ext>
            </a:extLst>
          </p:cNvPr>
          <p:cNvSpPr txBox="1">
            <a:spLocks noChangeAspect="1"/>
          </p:cNvSpPr>
          <p:nvPr/>
        </p:nvSpPr>
        <p:spPr>
          <a:xfrm>
            <a:off x="2006728" y="2282432"/>
            <a:ext cx="646546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9144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91440" indent="0" algn="just"/>
            <a:r>
              <a:rPr lang="it-IT" dirty="0"/>
              <a:t>Sono presenti </a:t>
            </a:r>
            <a:r>
              <a:rPr lang="it-IT" b="1" dirty="0"/>
              <a:t>365 valori mancanti </a:t>
            </a:r>
            <a:r>
              <a:rPr lang="it-IT" dirty="0"/>
              <a:t>per la feature CO. I valori mancanti sono stati sostituti con una </a:t>
            </a:r>
            <a:r>
              <a:rPr lang="it-IT" b="1" dirty="0"/>
              <a:t>media</a:t>
            </a:r>
            <a:r>
              <a:rPr lang="it-IT" dirty="0"/>
              <a:t> dei due valori precedenti e i due valori successivi, presi alla medesima ora e giorno della settimana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6DD6439-9F67-72E3-58ED-C874E63D1C4B}"/>
              </a:ext>
            </a:extLst>
          </p:cNvPr>
          <p:cNvSpPr txBox="1"/>
          <p:nvPr/>
        </p:nvSpPr>
        <p:spPr>
          <a:xfrm>
            <a:off x="2090313" y="3332841"/>
            <a:ext cx="6381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chemeClr val="dk2"/>
                </a:solidFill>
                <a:latin typeface="Abel"/>
              </a:rPr>
              <a:t>Le due feature </a:t>
            </a:r>
            <a:r>
              <a:rPr lang="it-IT" b="1" dirty="0">
                <a:solidFill>
                  <a:schemeClr val="dk2"/>
                </a:solidFill>
                <a:latin typeface="Abel"/>
                <a:sym typeface="Abel"/>
              </a:rPr>
              <a:t>Date e Hour </a:t>
            </a:r>
            <a:r>
              <a:rPr lang="it-IT" dirty="0">
                <a:solidFill>
                  <a:schemeClr val="dk2"/>
                </a:solidFill>
                <a:latin typeface="Abel"/>
                <a:sym typeface="Abel"/>
              </a:rPr>
              <a:t>sono state accorpate. Sono state generate </a:t>
            </a:r>
            <a:r>
              <a:rPr lang="it-IT" dirty="0">
                <a:solidFill>
                  <a:schemeClr val="dk2"/>
                </a:solidFill>
                <a:latin typeface="Abel"/>
              </a:rPr>
              <a:t>altre </a:t>
            </a:r>
            <a:r>
              <a:rPr lang="it-IT" dirty="0" err="1">
                <a:solidFill>
                  <a:schemeClr val="dk2"/>
                </a:solidFill>
                <a:latin typeface="Abel"/>
              </a:rPr>
              <a:t>fetaure</a:t>
            </a:r>
            <a:r>
              <a:rPr lang="it-IT" dirty="0">
                <a:solidFill>
                  <a:schemeClr val="dk2"/>
                </a:solidFill>
                <a:latin typeface="Abel"/>
              </a:rPr>
              <a:t> quali ad esempio: </a:t>
            </a:r>
            <a:r>
              <a:rPr lang="it-IT" b="1" dirty="0" err="1">
                <a:solidFill>
                  <a:schemeClr val="dk2"/>
                </a:solidFill>
                <a:latin typeface="Abel"/>
              </a:rPr>
              <a:t>dayofweek</a:t>
            </a:r>
            <a:r>
              <a:rPr lang="it-IT" dirty="0">
                <a:solidFill>
                  <a:schemeClr val="dk2"/>
                </a:solidFill>
                <a:latin typeface="Abel"/>
              </a:rPr>
              <a:t>, </a:t>
            </a:r>
            <a:r>
              <a:rPr lang="it-IT" b="1" dirty="0" err="1">
                <a:solidFill>
                  <a:schemeClr val="dk2"/>
                </a:solidFill>
                <a:latin typeface="Abel"/>
              </a:rPr>
              <a:t>month</a:t>
            </a:r>
            <a:r>
              <a:rPr lang="it-IT" dirty="0">
                <a:solidFill>
                  <a:schemeClr val="dk2"/>
                </a:solidFill>
                <a:latin typeface="Abel"/>
              </a:rPr>
              <a:t>, </a:t>
            </a:r>
            <a:r>
              <a:rPr lang="it-IT" b="1" dirty="0" err="1">
                <a:solidFill>
                  <a:schemeClr val="dk2"/>
                </a:solidFill>
                <a:latin typeface="Abel"/>
              </a:rPr>
              <a:t>year</a:t>
            </a:r>
            <a:r>
              <a:rPr lang="it-IT" dirty="0">
                <a:solidFill>
                  <a:schemeClr val="dk2"/>
                </a:solidFill>
                <a:latin typeface="Abel"/>
              </a:rPr>
              <a:t> e </a:t>
            </a:r>
            <a:r>
              <a:rPr lang="it-IT" b="1" dirty="0" err="1">
                <a:solidFill>
                  <a:schemeClr val="dk2"/>
                </a:solidFill>
                <a:latin typeface="Abel"/>
              </a:rPr>
              <a:t>dayofmonth</a:t>
            </a:r>
            <a:endParaRPr lang="it-IT" dirty="0">
              <a:solidFill>
                <a:schemeClr val="dk2"/>
              </a:solidFill>
              <a:latin typeface="Abel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7A07DB5-122F-EC54-DF24-5B2B58E7E35C}"/>
              </a:ext>
            </a:extLst>
          </p:cNvPr>
          <p:cNvSpPr txBox="1"/>
          <p:nvPr/>
        </p:nvSpPr>
        <p:spPr>
          <a:xfrm>
            <a:off x="2090313" y="4234671"/>
            <a:ext cx="63818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chemeClr val="dk2"/>
                </a:solidFill>
                <a:latin typeface="Abel"/>
              </a:rPr>
              <a:t>Il dataset è stato diviso in </a:t>
            </a:r>
            <a:r>
              <a:rPr lang="it-IT" dirty="0" err="1">
                <a:solidFill>
                  <a:schemeClr val="dk2"/>
                </a:solidFill>
                <a:latin typeface="Abel"/>
              </a:rPr>
              <a:t>train</a:t>
            </a:r>
            <a:r>
              <a:rPr lang="it-IT" dirty="0">
                <a:solidFill>
                  <a:schemeClr val="dk2"/>
                </a:solidFill>
                <a:latin typeface="Abel"/>
              </a:rPr>
              <a:t> e test, come mostrato. Si è deciso di considerare come 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test set </a:t>
            </a:r>
            <a:r>
              <a:rPr lang="it-IT" dirty="0">
                <a:solidFill>
                  <a:schemeClr val="dk2"/>
                </a:solidFill>
                <a:latin typeface="Abel"/>
              </a:rPr>
              <a:t>febbraio 2005, l’ultimo mese a disposizione (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7.9% delle osservazioni</a:t>
            </a:r>
            <a:r>
              <a:rPr lang="it-IT" dirty="0">
                <a:solidFill>
                  <a:schemeClr val="dk2"/>
                </a:solidFill>
                <a:latin typeface="Abel"/>
              </a:rPr>
              <a:t>). Tutti i dati precedenti per il 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training</a:t>
            </a:r>
            <a:r>
              <a:rPr lang="it-IT" dirty="0">
                <a:solidFill>
                  <a:schemeClr val="dk2"/>
                </a:solidFill>
                <a:latin typeface="Abel"/>
              </a:rPr>
              <a:t> del modello (</a:t>
            </a:r>
            <a:r>
              <a:rPr lang="it-IT" b="1" dirty="0">
                <a:solidFill>
                  <a:schemeClr val="dk2"/>
                </a:solidFill>
                <a:latin typeface="Abel"/>
              </a:rPr>
              <a:t>92.1% delle osservazioni</a:t>
            </a:r>
            <a:r>
              <a:rPr lang="it-IT" dirty="0">
                <a:solidFill>
                  <a:schemeClr val="dk2"/>
                </a:solidFill>
                <a:latin typeface="Abel"/>
              </a:rPr>
              <a:t>)</a:t>
            </a:r>
          </a:p>
        </p:txBody>
      </p:sp>
      <p:sp>
        <p:nvSpPr>
          <p:cNvPr id="17" name="Google Shape;947;p47">
            <a:extLst>
              <a:ext uri="{FF2B5EF4-FFF2-40B4-BE49-F238E27FC236}">
                <a16:creationId xmlns:a16="http://schemas.microsoft.com/office/drawing/2014/main" id="{344FAF69-ECCE-98C4-046C-26712B8EF03A}"/>
              </a:ext>
            </a:extLst>
          </p:cNvPr>
          <p:cNvSpPr/>
          <p:nvPr/>
        </p:nvSpPr>
        <p:spPr>
          <a:xfrm>
            <a:off x="262175" y="2391491"/>
            <a:ext cx="1463988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49;p47">
            <a:extLst>
              <a:ext uri="{FF2B5EF4-FFF2-40B4-BE49-F238E27FC236}">
                <a16:creationId xmlns:a16="http://schemas.microsoft.com/office/drawing/2014/main" id="{3975EBEF-245E-7FA4-CF2B-ED133A179377}"/>
              </a:ext>
            </a:extLst>
          </p:cNvPr>
          <p:cNvSpPr txBox="1">
            <a:spLocks/>
          </p:cNvSpPr>
          <p:nvPr/>
        </p:nvSpPr>
        <p:spPr>
          <a:xfrm>
            <a:off x="161383" y="2465375"/>
            <a:ext cx="1665572" cy="37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 dirty="0" err="1">
                <a:solidFill>
                  <a:schemeClr val="lt1"/>
                </a:solidFill>
              </a:rPr>
              <a:t>Valori</a:t>
            </a:r>
            <a:r>
              <a:rPr lang="en" sz="1400" dirty="0">
                <a:solidFill>
                  <a:schemeClr val="lt1"/>
                </a:solidFill>
              </a:rPr>
              <a:t> </a:t>
            </a:r>
            <a:r>
              <a:rPr lang="en" sz="1400" dirty="0" err="1">
                <a:solidFill>
                  <a:schemeClr val="lt1"/>
                </a:solidFill>
              </a:rPr>
              <a:t>mancanti</a:t>
            </a:r>
            <a:endParaRPr lang="en" sz="1400" dirty="0">
              <a:solidFill>
                <a:schemeClr val="lt1"/>
              </a:solidFill>
            </a:endParaRPr>
          </a:p>
        </p:txBody>
      </p:sp>
      <p:sp>
        <p:nvSpPr>
          <p:cNvPr id="19" name="Google Shape;947;p47">
            <a:extLst>
              <a:ext uri="{FF2B5EF4-FFF2-40B4-BE49-F238E27FC236}">
                <a16:creationId xmlns:a16="http://schemas.microsoft.com/office/drawing/2014/main" id="{2E491429-DD15-90FD-BD20-929E9E361491}"/>
              </a:ext>
            </a:extLst>
          </p:cNvPr>
          <p:cNvSpPr/>
          <p:nvPr/>
        </p:nvSpPr>
        <p:spPr>
          <a:xfrm>
            <a:off x="262175" y="3332841"/>
            <a:ext cx="1463988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49;p47">
            <a:extLst>
              <a:ext uri="{FF2B5EF4-FFF2-40B4-BE49-F238E27FC236}">
                <a16:creationId xmlns:a16="http://schemas.microsoft.com/office/drawing/2014/main" id="{81DFB8A1-684C-F236-96AD-8016FF0A2C11}"/>
              </a:ext>
            </a:extLst>
          </p:cNvPr>
          <p:cNvSpPr txBox="1">
            <a:spLocks/>
          </p:cNvSpPr>
          <p:nvPr/>
        </p:nvSpPr>
        <p:spPr>
          <a:xfrm>
            <a:off x="288185" y="3294660"/>
            <a:ext cx="1437978" cy="6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 dirty="0" err="1">
                <a:solidFill>
                  <a:schemeClr val="lt1"/>
                </a:solidFill>
              </a:rPr>
              <a:t>Sistemazione</a:t>
            </a:r>
            <a:r>
              <a:rPr lang="en" sz="1400" dirty="0">
                <a:solidFill>
                  <a:schemeClr val="lt1"/>
                </a:solidFill>
              </a:rPr>
              <a:t> feature</a:t>
            </a:r>
          </a:p>
        </p:txBody>
      </p:sp>
      <p:sp>
        <p:nvSpPr>
          <p:cNvPr id="21" name="Google Shape;947;p47">
            <a:extLst>
              <a:ext uri="{FF2B5EF4-FFF2-40B4-BE49-F238E27FC236}">
                <a16:creationId xmlns:a16="http://schemas.microsoft.com/office/drawing/2014/main" id="{7881FA71-93E4-2836-B144-41831EA743FD}"/>
              </a:ext>
            </a:extLst>
          </p:cNvPr>
          <p:cNvSpPr/>
          <p:nvPr/>
        </p:nvSpPr>
        <p:spPr>
          <a:xfrm>
            <a:off x="262175" y="4342393"/>
            <a:ext cx="1463988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9;p47">
            <a:extLst>
              <a:ext uri="{FF2B5EF4-FFF2-40B4-BE49-F238E27FC236}">
                <a16:creationId xmlns:a16="http://schemas.microsoft.com/office/drawing/2014/main" id="{4BE74620-B109-8D8B-04B8-E354D9198B9D}"/>
              </a:ext>
            </a:extLst>
          </p:cNvPr>
          <p:cNvSpPr txBox="1">
            <a:spLocks/>
          </p:cNvSpPr>
          <p:nvPr/>
        </p:nvSpPr>
        <p:spPr>
          <a:xfrm>
            <a:off x="366089" y="4303118"/>
            <a:ext cx="1328567" cy="53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400" dirty="0">
                <a:solidFill>
                  <a:schemeClr val="lt1"/>
                </a:solidFill>
              </a:rPr>
              <a:t>Train e Test split</a:t>
            </a:r>
          </a:p>
        </p:txBody>
      </p:sp>
      <p:cxnSp>
        <p:nvCxnSpPr>
          <p:cNvPr id="25" name="Google Shape;294;p36">
            <a:extLst>
              <a:ext uri="{FF2B5EF4-FFF2-40B4-BE49-F238E27FC236}">
                <a16:creationId xmlns:a16="http://schemas.microsoft.com/office/drawing/2014/main" id="{54F4FA64-F162-9A20-F118-EAF53F5ADF1B}"/>
              </a:ext>
            </a:extLst>
          </p:cNvPr>
          <p:cNvCxnSpPr>
            <a:cxnSpLocks/>
          </p:cNvCxnSpPr>
          <p:nvPr/>
        </p:nvCxnSpPr>
        <p:spPr>
          <a:xfrm rot="5400000">
            <a:off x="3225895" y="841252"/>
            <a:ext cx="0" cy="2692210"/>
          </a:xfrm>
          <a:prstGeom prst="straightConnector1">
            <a:avLst/>
          </a:prstGeom>
          <a:noFill/>
          <a:ln w="3175" cap="flat" cmpd="sng">
            <a:solidFill>
              <a:srgbClr val="455A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94;p36">
            <a:extLst>
              <a:ext uri="{FF2B5EF4-FFF2-40B4-BE49-F238E27FC236}">
                <a16:creationId xmlns:a16="http://schemas.microsoft.com/office/drawing/2014/main" id="{0997E1F1-61A3-5AFD-D1A7-8E4FBE54C9BC}"/>
              </a:ext>
            </a:extLst>
          </p:cNvPr>
          <p:cNvCxnSpPr>
            <a:cxnSpLocks/>
          </p:cNvCxnSpPr>
          <p:nvPr/>
        </p:nvCxnSpPr>
        <p:spPr>
          <a:xfrm rot="5400000">
            <a:off x="3216564" y="1814122"/>
            <a:ext cx="0" cy="2692210"/>
          </a:xfrm>
          <a:prstGeom prst="straightConnector1">
            <a:avLst/>
          </a:prstGeom>
          <a:noFill/>
          <a:ln w="3175" cap="flat" cmpd="sng">
            <a:solidFill>
              <a:srgbClr val="455A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94;p36">
            <a:extLst>
              <a:ext uri="{FF2B5EF4-FFF2-40B4-BE49-F238E27FC236}">
                <a16:creationId xmlns:a16="http://schemas.microsoft.com/office/drawing/2014/main" id="{E63FB5C1-9BBC-8FE6-BAE7-E63906CD1169}"/>
              </a:ext>
            </a:extLst>
          </p:cNvPr>
          <p:cNvCxnSpPr>
            <a:cxnSpLocks/>
          </p:cNvCxnSpPr>
          <p:nvPr/>
        </p:nvCxnSpPr>
        <p:spPr>
          <a:xfrm rot="5400000">
            <a:off x="3235225" y="2775175"/>
            <a:ext cx="0" cy="2692210"/>
          </a:xfrm>
          <a:prstGeom prst="straightConnector1">
            <a:avLst/>
          </a:prstGeom>
          <a:noFill/>
          <a:ln w="3175" cap="flat" cmpd="sng">
            <a:solidFill>
              <a:srgbClr val="455A6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92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2"/>
          </p:nvPr>
        </p:nvSpPr>
        <p:spPr>
          <a:xfrm>
            <a:off x="805476" y="415392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Analisi</a:t>
            </a:r>
            <a:r>
              <a:rPr lang="en" dirty="0"/>
              <a:t> </a:t>
            </a:r>
            <a:r>
              <a:rPr lang="en" dirty="0" err="1"/>
              <a:t>esplorativa</a:t>
            </a:r>
            <a:endParaRPr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2CACEA3-156D-16E1-5987-DB15BB337A6A}"/>
              </a:ext>
            </a:extLst>
          </p:cNvPr>
          <p:cNvSpPr txBox="1"/>
          <p:nvPr/>
        </p:nvSpPr>
        <p:spPr>
          <a:xfrm>
            <a:off x="3355174" y="4125234"/>
            <a:ext cx="2433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dk2"/>
                </a:solidFill>
                <a:latin typeface="Abel"/>
              </a:rPr>
              <a:t>Assenza di un trend evidente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68075B-E9FA-CB42-DCC1-92E72DA95C3D}"/>
              </a:ext>
            </a:extLst>
          </p:cNvPr>
          <p:cNvSpPr txBox="1"/>
          <p:nvPr/>
        </p:nvSpPr>
        <p:spPr>
          <a:xfrm>
            <a:off x="1078329" y="2211328"/>
            <a:ext cx="11692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100" dirty="0">
                <a:solidFill>
                  <a:schemeClr val="dk2"/>
                </a:solidFill>
                <a:latin typeface="Abel"/>
              </a:rPr>
              <a:t>Livello giornaliero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665323-C560-EFB4-38A4-813F2CCC8A4A}"/>
              </a:ext>
            </a:extLst>
          </p:cNvPr>
          <p:cNvSpPr txBox="1"/>
          <p:nvPr/>
        </p:nvSpPr>
        <p:spPr>
          <a:xfrm>
            <a:off x="4079338" y="2211328"/>
            <a:ext cx="1246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100" dirty="0">
                <a:solidFill>
                  <a:schemeClr val="dk2"/>
                </a:solidFill>
                <a:latin typeface="Abel"/>
              </a:rPr>
              <a:t>Livello settimanale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3285AA-444E-73BC-04BA-7AEF6D046C5C}"/>
              </a:ext>
            </a:extLst>
          </p:cNvPr>
          <p:cNvSpPr txBox="1"/>
          <p:nvPr/>
        </p:nvSpPr>
        <p:spPr>
          <a:xfrm>
            <a:off x="7251789" y="2211328"/>
            <a:ext cx="13225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100" dirty="0">
                <a:solidFill>
                  <a:schemeClr val="dk2"/>
                </a:solidFill>
                <a:latin typeface="Abel"/>
              </a:rPr>
              <a:t>Livello mensile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9A4724-5318-2365-CFCA-21496444A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" y="2617477"/>
            <a:ext cx="2853442" cy="11422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F19DC8D-F271-413F-3D39-ED5D987D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279" y="2629303"/>
            <a:ext cx="2853441" cy="11182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B2B0CA0-11CF-CC43-C10F-4A3897F44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103" y="2629303"/>
            <a:ext cx="2853442" cy="11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3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2"/>
          </p:nvPr>
        </p:nvSpPr>
        <p:spPr>
          <a:xfrm>
            <a:off x="805476" y="415392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Analisi</a:t>
            </a:r>
            <a:r>
              <a:rPr lang="en" dirty="0"/>
              <a:t> </a:t>
            </a:r>
            <a:r>
              <a:rPr lang="en" dirty="0" err="1"/>
              <a:t>esplorativa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5931C6-84F6-8D8D-B551-3C10AE122094}"/>
              </a:ext>
            </a:extLst>
          </p:cNvPr>
          <p:cNvSpPr txBox="1"/>
          <p:nvPr/>
        </p:nvSpPr>
        <p:spPr>
          <a:xfrm>
            <a:off x="5468559" y="2127984"/>
            <a:ext cx="26561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dk2"/>
                </a:solidFill>
                <a:latin typeface="Abel"/>
              </a:rPr>
              <a:t>Distribuzione annuale e mensile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E2454F-808E-B44C-9EFB-31DD66B6D16C}"/>
              </a:ext>
            </a:extLst>
          </p:cNvPr>
          <p:cNvSpPr txBox="1"/>
          <p:nvPr/>
        </p:nvSpPr>
        <p:spPr>
          <a:xfrm>
            <a:off x="426720" y="4005923"/>
            <a:ext cx="3222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solidFill>
                  <a:schemeClr val="dk2"/>
                </a:solidFill>
                <a:latin typeface="Abel"/>
              </a:rPr>
              <a:t>Distribuzione settimanale e giornaliera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AAF26A6-44CE-4058-30CA-4B106A06E1BD}"/>
              </a:ext>
            </a:extLst>
          </p:cNvPr>
          <p:cNvGrpSpPr/>
          <p:nvPr/>
        </p:nvGrpSpPr>
        <p:grpSpPr>
          <a:xfrm>
            <a:off x="239908" y="1553947"/>
            <a:ext cx="4710320" cy="1669897"/>
            <a:chOff x="239908" y="1553947"/>
            <a:chExt cx="4710320" cy="1669897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E5A56CB8-6478-6EA1-F74E-8F2E37893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908" y="1553947"/>
              <a:ext cx="4710320" cy="1486628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7D4B5C3-25E1-7040-2AAE-87B2C43DE475}"/>
                </a:ext>
              </a:extLst>
            </p:cNvPr>
            <p:cNvSpPr txBox="1"/>
            <p:nvPr/>
          </p:nvSpPr>
          <p:spPr>
            <a:xfrm>
              <a:off x="1270797" y="2962234"/>
              <a:ext cx="47154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1100" dirty="0" err="1">
                  <a:solidFill>
                    <a:schemeClr val="dk2"/>
                  </a:solidFill>
                  <a:latin typeface="Abel"/>
                </a:rPr>
                <a:t>year</a:t>
              </a:r>
              <a:endParaRPr lang="it-IT" sz="1100" dirty="0">
                <a:solidFill>
                  <a:schemeClr val="dk2"/>
                </a:solidFill>
                <a:latin typeface="Abel"/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8AA587A-A460-80ED-39D2-1979D784516D}"/>
                </a:ext>
              </a:extLst>
            </p:cNvPr>
            <p:cNvSpPr txBox="1"/>
            <p:nvPr/>
          </p:nvSpPr>
          <p:spPr>
            <a:xfrm>
              <a:off x="3603285" y="2962234"/>
              <a:ext cx="54339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1100" dirty="0" err="1">
                  <a:solidFill>
                    <a:schemeClr val="dk2"/>
                  </a:solidFill>
                  <a:latin typeface="Abel"/>
                </a:rPr>
                <a:t>month</a:t>
              </a:r>
              <a:endParaRPr lang="it-IT" sz="1100" dirty="0">
                <a:solidFill>
                  <a:schemeClr val="dk2"/>
                </a:solidFill>
                <a:latin typeface="Abel"/>
              </a:endParaRP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F7D8B69-10CB-AF72-27FC-A56BAC86702C}"/>
              </a:ext>
            </a:extLst>
          </p:cNvPr>
          <p:cNvGrpSpPr/>
          <p:nvPr/>
        </p:nvGrpSpPr>
        <p:grpSpPr>
          <a:xfrm>
            <a:off x="4114378" y="3423429"/>
            <a:ext cx="4720045" cy="1703126"/>
            <a:chOff x="4114378" y="3423429"/>
            <a:chExt cx="4720045" cy="1703126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550E597-AF4A-72AB-8476-960F7FAB1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378" y="3423429"/>
              <a:ext cx="4720045" cy="1503541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6F63457-3A67-4B2C-89FE-EF3BEEF59F52}"/>
                </a:ext>
              </a:extLst>
            </p:cNvPr>
            <p:cNvSpPr txBox="1"/>
            <p:nvPr/>
          </p:nvSpPr>
          <p:spPr>
            <a:xfrm>
              <a:off x="4950228" y="4864945"/>
              <a:ext cx="85393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1100" dirty="0" err="1">
                  <a:solidFill>
                    <a:schemeClr val="dk2"/>
                  </a:solidFill>
                  <a:latin typeface="Abel"/>
                </a:rPr>
                <a:t>dayofweek</a:t>
              </a:r>
              <a:endParaRPr lang="it-IT" sz="1100" dirty="0">
                <a:solidFill>
                  <a:schemeClr val="dk2"/>
                </a:solidFill>
                <a:latin typeface="Abel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3EAE07C-7D76-985E-2367-6A44EBD48017}"/>
                </a:ext>
              </a:extLst>
            </p:cNvPr>
            <p:cNvSpPr txBox="1"/>
            <p:nvPr/>
          </p:nvSpPr>
          <p:spPr>
            <a:xfrm>
              <a:off x="7598249" y="4864945"/>
              <a:ext cx="43757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dk2"/>
                  </a:solidFill>
                  <a:latin typeface="Abel"/>
                </a:rPr>
                <a:t>hour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815069"/>
      </p:ext>
    </p:extLst>
  </p:cSld>
  <p:clrMapOvr>
    <a:masterClrMapping/>
  </p:clrMapOvr>
</p:sld>
</file>

<file path=ppt/theme/theme1.xml><?xml version="1.0" encoding="utf-8"?>
<a:theme xmlns:a="http://schemas.openxmlformats.org/drawingml/2006/main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75884B4E515B4CB5F42752DCACBFBA" ma:contentTypeVersion="5" ma:contentTypeDescription="Creare un nuovo documento." ma:contentTypeScope="" ma:versionID="bab658e485df2742b60fe525859eee02">
  <xsd:schema xmlns:xsd="http://www.w3.org/2001/XMLSchema" xmlns:xs="http://www.w3.org/2001/XMLSchema" xmlns:p="http://schemas.microsoft.com/office/2006/metadata/properties" xmlns:ns3="1370b045-f309-4355-bf12-99edaf7193cd" xmlns:ns4="17e2f878-9786-4a42-b517-904635d6f706" targetNamespace="http://schemas.microsoft.com/office/2006/metadata/properties" ma:root="true" ma:fieldsID="0c10ad5e8e80503315dbc91b5c999c60" ns3:_="" ns4:_="">
    <xsd:import namespace="1370b045-f309-4355-bf12-99edaf7193cd"/>
    <xsd:import namespace="17e2f878-9786-4a42-b517-904635d6f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0b045-f309-4355-bf12-99edaf719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2f878-9786-4a42-b517-904635d6f70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9CFC7-0C0F-45E7-8CB4-1E90D0AC380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17e2f878-9786-4a42-b517-904635d6f706"/>
    <ds:schemaRef ds:uri="http://purl.org/dc/elements/1.1/"/>
    <ds:schemaRef ds:uri="http://schemas.microsoft.com/office/infopath/2007/PartnerControls"/>
    <ds:schemaRef ds:uri="1370b045-f309-4355-bf12-99edaf7193c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0246BC5-A88B-4AD4-9BAA-E0991C5137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F933F8-9D56-4453-9F14-4D0032B41789}">
  <ds:schemaRefs>
    <ds:schemaRef ds:uri="1370b045-f309-4355-bf12-99edaf7193cd"/>
    <ds:schemaRef ds:uri="17e2f878-9786-4a42-b517-904635d6f7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718</Words>
  <Application>Microsoft Macintosh PowerPoint</Application>
  <PresentationFormat>Presentazione su schermo (16:9)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Righteous</vt:lpstr>
      <vt:lpstr>Abel</vt:lpstr>
      <vt:lpstr>Intellectual Property Thesis by Slidesgo</vt:lpstr>
      <vt:lpstr>Previsione Serie Storica di Monossido di Carbonio</vt:lpstr>
      <vt:lpstr>01</vt:lpstr>
      <vt:lpstr>Introduzione</vt:lpstr>
      <vt:lpstr>Introduzione</vt:lpstr>
      <vt:lpstr>Introduzione</vt:lpstr>
      <vt:lpstr>Preprocessing e Analisi esplorativa</vt:lpstr>
      <vt:lpstr>Preprocessing</vt:lpstr>
      <vt:lpstr>Analisi esplorativa</vt:lpstr>
      <vt:lpstr>Analisi esplorativa</vt:lpstr>
      <vt:lpstr>Modelli sviluppati</vt:lpstr>
      <vt:lpstr>ARIMA</vt:lpstr>
      <vt:lpstr>ARIMA</vt:lpstr>
      <vt:lpstr>UCM</vt:lpstr>
      <vt:lpstr>MACHINE LEARNING - KNN</vt:lpstr>
      <vt:lpstr>MACHINE LEARNING - LSTM</vt:lpstr>
      <vt:lpstr>Conclusioni e  Previsioni</vt:lpstr>
      <vt:lpstr>Previsioni</vt:lpstr>
      <vt:lpstr>Conclusioni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</dc:title>
  <dc:creator>Lorenzo Lorgna</dc:creator>
  <cp:lastModifiedBy>l.lorgna@campus.unimib.it</cp:lastModifiedBy>
  <cp:revision>42</cp:revision>
  <dcterms:modified xsi:type="dcterms:W3CDTF">2022-06-20T19:42:48Z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0x010100E575884B4E515B4CB5F42752DCACBFBA</vt:lpwstr>
  </property>
</Properties>
</file>