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384" r:id="rId2"/>
    <p:sldId id="409" r:id="rId3"/>
    <p:sldId id="717" r:id="rId4"/>
    <p:sldId id="719" r:id="rId5"/>
    <p:sldId id="734" r:id="rId6"/>
    <p:sldId id="720" r:id="rId7"/>
    <p:sldId id="721" r:id="rId8"/>
    <p:sldId id="718" r:id="rId9"/>
    <p:sldId id="722" r:id="rId10"/>
    <p:sldId id="723" r:id="rId11"/>
    <p:sldId id="724" r:id="rId12"/>
    <p:sldId id="732" r:id="rId13"/>
    <p:sldId id="733" r:id="rId14"/>
    <p:sldId id="748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750" r:id="rId28"/>
    <p:sldId id="751" r:id="rId29"/>
    <p:sldId id="753" r:id="rId30"/>
    <p:sldId id="754" r:id="rId31"/>
    <p:sldId id="755" r:id="rId32"/>
    <p:sldId id="756" r:id="rId33"/>
    <p:sldId id="757" r:id="rId34"/>
    <p:sldId id="758" r:id="rId35"/>
    <p:sldId id="759" r:id="rId36"/>
    <p:sldId id="760" r:id="rId37"/>
    <p:sldId id="725" r:id="rId38"/>
    <p:sldId id="726" r:id="rId39"/>
    <p:sldId id="727" r:id="rId40"/>
    <p:sldId id="728" r:id="rId41"/>
    <p:sldId id="729" r:id="rId42"/>
    <p:sldId id="730" r:id="rId43"/>
    <p:sldId id="731" r:id="rId44"/>
    <p:sldId id="328" r:id="rId45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C80"/>
    <a:srgbClr val="00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CD2F55-1001-470B-A83C-DDE8A20C7C6F}" v="81" dt="2022-08-05T23:01:41.0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6" autoAdjust="0"/>
    <p:restoredTop sz="94660"/>
  </p:normalViewPr>
  <p:slideViewPr>
    <p:cSldViewPr>
      <p:cViewPr>
        <p:scale>
          <a:sx n="150" d="100"/>
          <a:sy n="150" d="100"/>
        </p:scale>
        <p:origin x="1037" y="20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842CB-5CEA-403B-A62B-7A06FF634DBC}" type="datetimeFigureOut">
              <a:rPr lang="it-IT" smtClean="0"/>
              <a:t>06/08/2022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57E1B-F5C2-45F8-A98B-2047047452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31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8543c0a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8543c0a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62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8543c0a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8543c0a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62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57E1B-F5C2-45F8-A98B-20470474523D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5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57E1B-F5C2-45F8-A98B-20470474523D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77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8543c0a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8543c0a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9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78543c0a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78543c0a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170621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0485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15" dirty="0"/>
              <a:t>‹N›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0485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15" dirty="0"/>
              <a:t>‹N›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0485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15" dirty="0"/>
              <a:t>‹N›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0485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15" dirty="0"/>
              <a:t>‹N›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0485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15" dirty="0"/>
              <a:t>‹N›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8543c0aa_0_115"/>
          <p:cNvSpPr txBox="1">
            <a:spLocks noGrp="1"/>
          </p:cNvSpPr>
          <p:nvPr>
            <p:ph type="title"/>
          </p:nvPr>
        </p:nvSpPr>
        <p:spPr>
          <a:xfrm>
            <a:off x="196544" y="280750"/>
            <a:ext cx="5372712" cy="36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g1278543c0aa_0_115"/>
          <p:cNvSpPr txBox="1">
            <a:spLocks noGrp="1"/>
          </p:cNvSpPr>
          <p:nvPr>
            <p:ph type="body" idx="1"/>
          </p:nvPr>
        </p:nvSpPr>
        <p:spPr>
          <a:xfrm>
            <a:off x="196544" y="727055"/>
            <a:ext cx="5372712" cy="2155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288310" lvl="0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576621" lvl="1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864931" lvl="2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153241" lvl="3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441552" lvl="4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729862" lvl="5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018172" lvl="6" indent="-20021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306483" lvl="7" indent="-200216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94793" lvl="8" indent="-200216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g1278543c0aa_0_115"/>
          <p:cNvSpPr txBox="1">
            <a:spLocks noGrp="1"/>
          </p:cNvSpPr>
          <p:nvPr>
            <p:ph type="sldNum" idx="12"/>
          </p:nvPr>
        </p:nvSpPr>
        <p:spPr>
          <a:xfrm>
            <a:off x="5342355" y="2941857"/>
            <a:ext cx="345986" cy="2483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it-IT" smtClean="0"/>
              <a:pPr algn="r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96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70621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645" y="1231968"/>
            <a:ext cx="4888509" cy="1080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70448" y="3070028"/>
            <a:ext cx="156210" cy="118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0485">
              <a:lnSpc>
                <a:spcPct val="100000"/>
              </a:lnSpc>
              <a:spcBef>
                <a:spcPts val="185"/>
              </a:spcBef>
            </a:pPr>
            <a:fld id="{81D60167-4931-47E6-BA6A-407CBD079E47}" type="slidenum">
              <a:rPr spc="-15" dirty="0"/>
              <a:t>‹N›</a:t>
            </a:fld>
            <a:endParaRPr spc="-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cikit-learn.org/stable/modules/generated/sklearn.metrics.calinski_harabasz_score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hdbscan.readthedocs.io/en/latest/parameter_selection.html#leaf-cluste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cikit-learn.org/stable/modules/generated/sklearn.cluster.KMeans.html#sklearn.cluster.KMeans" TargetMode="External"/><Relationship Id="rId5" Type="http://schemas.openxmlformats.org/officeDocument/2006/relationships/hyperlink" Target="https://scikit-learn.org/stable/modules/clustering.html#overview-of-clustering-methods" TargetMode="Externa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carlotta.reggioli@datascienceacademy.it" TargetMode="External"/><Relationship Id="rId5" Type="http://schemas.openxmlformats.org/officeDocument/2006/relationships/hyperlink" Target="mailto:marica.acconcia@datascienceacademy.it" TargetMode="External"/><Relationship Id="rId4" Type="http://schemas.openxmlformats.org/officeDocument/2006/relationships/hyperlink" Target="mailto:cristina.donoriodemeo@datascienceacademy.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9;g1278543c0aa_0_7">
            <a:extLst>
              <a:ext uri="{FF2B5EF4-FFF2-40B4-BE49-F238E27FC236}">
                <a16:creationId xmlns:a16="http://schemas.microsoft.com/office/drawing/2014/main" id="{152051FC-B945-26DE-0B1E-A9B3F3674E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448"/>
            <a:ext cx="5765800" cy="32419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0;g1278543c0aa_0_7">
            <a:extLst>
              <a:ext uri="{FF2B5EF4-FFF2-40B4-BE49-F238E27FC236}">
                <a16:creationId xmlns:a16="http://schemas.microsoft.com/office/drawing/2014/main" id="{C8693F9F-0EE5-9DCB-BA11-FEA7CD0CE451}"/>
              </a:ext>
            </a:extLst>
          </p:cNvPr>
          <p:cNvSpPr txBox="1"/>
          <p:nvPr/>
        </p:nvSpPr>
        <p:spPr>
          <a:xfrm>
            <a:off x="759882" y="1851025"/>
            <a:ext cx="4246035" cy="91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2000" b="1" dirty="0">
                <a:solidFill>
                  <a:schemeClr val="lt1"/>
                </a:solidFill>
                <a:latin typeface="Gilroy bold" panose="00000800000000000000" pitchFamily="2" charset="0"/>
                <a:ea typeface="Helvetica Neue"/>
                <a:cs typeface="Helvetica Neue"/>
                <a:sym typeface="Helvetica Neue"/>
              </a:rPr>
              <a:t>Lezione 9</a:t>
            </a:r>
            <a:endParaRPr sz="2000" b="1" dirty="0">
              <a:solidFill>
                <a:schemeClr val="lt1"/>
              </a:solidFill>
              <a:latin typeface="Gilroy bold" panose="00000800000000000000" pitchFamily="2" charset="0"/>
              <a:ea typeface="Helvetica Neue"/>
              <a:cs typeface="Helvetica Neue"/>
              <a:sym typeface="Helvetica Neue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2018" dirty="0">
                <a:solidFill>
                  <a:schemeClr val="lt1"/>
                </a:solidFill>
                <a:latin typeface="Gilroy" panose="00000500000000000000" pitchFamily="2" charset="0"/>
                <a:ea typeface="Helvetica Neue"/>
                <a:cs typeface="Helvetica Neue"/>
                <a:sym typeface="Helvetica Neue"/>
              </a:rPr>
              <a:t>Clustering</a:t>
            </a:r>
            <a:endParaRPr sz="2018" dirty="0">
              <a:solidFill>
                <a:schemeClr val="lt1"/>
              </a:solidFill>
              <a:latin typeface="Gilroy" panose="00000500000000000000" pitchFamily="2" charset="0"/>
              <a:ea typeface="Helvetica Neue"/>
              <a:cs typeface="Helvetica Neue"/>
              <a:sym typeface="Helvetica Neue"/>
            </a:endParaRPr>
          </a:p>
          <a:p>
            <a:endParaRPr sz="1135" dirty="0">
              <a:latin typeface="Gilroy" panose="00000500000000000000" pitchFamily="2" charset="0"/>
            </a:endParaRPr>
          </a:p>
        </p:txBody>
      </p:sp>
      <p:pic>
        <p:nvPicPr>
          <p:cNvPr id="6" name="Google Shape;181;g1278543c0aa_0_7">
            <a:extLst>
              <a:ext uri="{FF2B5EF4-FFF2-40B4-BE49-F238E27FC236}">
                <a16:creationId xmlns:a16="http://schemas.microsoft.com/office/drawing/2014/main" id="{75CADF33-E871-C0B1-46A2-35620CBA6B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1910178" y="679094"/>
            <a:ext cx="1945444" cy="55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21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Esempi ML – Industria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10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D8C87A-75BE-CFBB-9C9A-B5B698D81EE6}"/>
              </a:ext>
            </a:extLst>
          </p:cNvPr>
          <p:cNvSpPr txBox="1"/>
          <p:nvPr/>
        </p:nvSpPr>
        <p:spPr>
          <a:xfrm>
            <a:off x="866752" y="940315"/>
            <a:ext cx="4032296" cy="1733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Supervised Machine Learning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Prevedere quali articoli in produzione sono probabilmente difettosi e dovrebbero essere ispezionati manualmente;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Prevedere quali macchine sono suscettibili di rompersi e necessitano di manutenzione.</a:t>
            </a:r>
            <a:br>
              <a:rPr lang="it-IT" sz="800" dirty="0">
                <a:latin typeface="Montserrat" panose="00000500000000000000" pitchFamily="2" charset="0"/>
              </a:rPr>
            </a:br>
            <a:endParaRPr lang="it-IT" sz="8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Unsupervised Machine Learning</a:t>
            </a:r>
            <a:endParaRPr lang="it-IT" sz="800" dirty="0"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Raggruppare le letture dei sensori delle macchine e identificare le anomalie per potenziali malfunzionamenti di produzione.</a:t>
            </a:r>
          </a:p>
        </p:txBody>
      </p:sp>
    </p:spTree>
    <p:extLst>
      <p:ext uri="{BB962C8B-B14F-4D97-AF65-F5344CB8AC3E}">
        <p14:creationId xmlns:p14="http://schemas.microsoft.com/office/powerpoint/2010/main" val="845136111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Esempi ML –Trasporti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11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D8C87A-75BE-CFBB-9C9A-B5B698D81EE6}"/>
              </a:ext>
            </a:extLst>
          </p:cNvPr>
          <p:cNvSpPr txBox="1"/>
          <p:nvPr/>
        </p:nvSpPr>
        <p:spPr>
          <a:xfrm>
            <a:off x="866752" y="940315"/>
            <a:ext cx="4032296" cy="191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Supervised Machine Learning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Prevedere la consegna prevista del pacco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Identificare il percorso più veloce per la guida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Prevedere la domanda di prodotti per preparare scorte sufficienti, noleggiare/acquistare veicoli e assumere lavoratori.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8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t-IT" sz="800" b="1" dirty="0" err="1">
                <a:latin typeface="Montserrat" panose="00000500000000000000" pitchFamily="2" charset="0"/>
              </a:rPr>
              <a:t>Unsupervised</a:t>
            </a:r>
            <a:r>
              <a:rPr lang="it-IT" sz="800" b="1" dirty="0">
                <a:latin typeface="Montserrat" panose="00000500000000000000" pitchFamily="2" charset="0"/>
              </a:rPr>
              <a:t> Machine Learning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800" b="1" dirty="0"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Object </a:t>
            </a:r>
            <a:r>
              <a:rPr lang="it-IT" sz="800" dirty="0" err="1">
                <a:latin typeface="Montserrat" panose="00000500000000000000" pitchFamily="2" charset="0"/>
              </a:rPr>
              <a:t>detection</a:t>
            </a:r>
            <a:r>
              <a:rPr lang="it-IT" sz="800" dirty="0">
                <a:latin typeface="Montserrat" panose="00000500000000000000" pitchFamily="2" charset="0"/>
              </a:rPr>
              <a:t> (guida autonoma)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4267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92E4AE-92DF-23C5-F5B0-92ED892B6D1A}"/>
              </a:ext>
            </a:extLst>
          </p:cNvPr>
          <p:cNvSpPr/>
          <p:nvPr/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6" name="Google Shape;186;g1278543c0aa_0_12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892300" y="197417"/>
            <a:ext cx="4073167" cy="285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78543c0aa_0_124"/>
          <p:cNvSpPr txBox="1"/>
          <p:nvPr/>
        </p:nvSpPr>
        <p:spPr>
          <a:xfrm>
            <a:off x="366100" y="1165225"/>
            <a:ext cx="4884851" cy="4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b="1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57333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Cos’è il clustering?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13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D8C87A-75BE-CFBB-9C9A-B5B698D81EE6}"/>
              </a:ext>
            </a:extLst>
          </p:cNvPr>
          <p:cNvSpPr txBox="1"/>
          <p:nvPr/>
        </p:nvSpPr>
        <p:spPr>
          <a:xfrm>
            <a:off x="444500" y="2042061"/>
            <a:ext cx="4032296" cy="440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b="1" dirty="0">
                <a:latin typeface="Montserrat" panose="00000500000000000000" pitchFamily="2" charset="0"/>
              </a:rPr>
              <a:t>Dividere i dati in categorie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b="1" dirty="0">
                <a:latin typeface="Montserrat" panose="00000500000000000000" pitchFamily="2" charset="0"/>
              </a:rPr>
              <a:t>Casi d’uso: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A42125DC-29C3-B65C-C612-0A9C807D5E6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5475" y="621604"/>
            <a:ext cx="2694850" cy="116226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F1F251-92F3-AB37-F8BA-373A23E4315D}"/>
              </a:ext>
            </a:extLst>
          </p:cNvPr>
          <p:cNvSpPr txBox="1"/>
          <p:nvPr/>
        </p:nvSpPr>
        <p:spPr>
          <a:xfrm>
            <a:off x="520700" y="2402801"/>
            <a:ext cx="4032296" cy="62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5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800" dirty="0">
                <a:latin typeface="Montserrat" panose="00000500000000000000" pitchFamily="2" charset="0"/>
              </a:rPr>
              <a:t>Segmentazione dei clienti</a:t>
            </a:r>
          </a:p>
          <a:p>
            <a:pPr marL="171450" lvl="5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800" dirty="0">
                <a:latin typeface="Montserrat" panose="00000500000000000000" pitchFamily="2" charset="0"/>
              </a:rPr>
              <a:t>Segmentazione delle immagini </a:t>
            </a:r>
          </a:p>
          <a:p>
            <a:pPr marL="171450" lvl="5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800" dirty="0">
                <a:latin typeface="Montserrat" panose="00000500000000000000" pitchFamily="2" charset="0"/>
              </a:rPr>
              <a:t>Rilevamento delle anomalie</a:t>
            </a:r>
          </a:p>
        </p:txBody>
      </p:sp>
    </p:spTree>
    <p:extLst>
      <p:ext uri="{BB962C8B-B14F-4D97-AF65-F5344CB8AC3E}">
        <p14:creationId xmlns:p14="http://schemas.microsoft.com/office/powerpoint/2010/main" val="310137733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Cos’è il clustering?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14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5298E5-8270-5444-D13B-A8C1823F4435}"/>
              </a:ext>
            </a:extLst>
          </p:cNvPr>
          <p:cNvSpPr txBox="1"/>
          <p:nvPr/>
        </p:nvSpPr>
        <p:spPr>
          <a:xfrm>
            <a:off x="444500" y="784225"/>
            <a:ext cx="4648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200" b="0" i="1" u="none" strike="noStrike" dirty="0">
                <a:solidFill>
                  <a:srgbClr val="595959"/>
                </a:solidFill>
                <a:effectLst/>
                <a:latin typeface="Montserrat" panose="00000500000000000000" pitchFamily="2" charset="0"/>
              </a:rPr>
              <a:t>“ In statistica, il </a:t>
            </a:r>
            <a:r>
              <a:rPr lang="it-IT" sz="1200" b="1" i="1" u="none" strike="noStrike" dirty="0">
                <a:solidFill>
                  <a:srgbClr val="595959"/>
                </a:solidFill>
                <a:effectLst/>
                <a:latin typeface="Montserrat" panose="00000500000000000000" pitchFamily="2" charset="0"/>
              </a:rPr>
              <a:t>clustering</a:t>
            </a:r>
            <a:r>
              <a:rPr lang="it-IT" sz="1200" b="0" i="1" u="none" strike="noStrike" dirty="0">
                <a:solidFill>
                  <a:srgbClr val="595959"/>
                </a:solidFill>
                <a:effectLst/>
                <a:latin typeface="Montserrat" panose="00000500000000000000" pitchFamily="2" charset="0"/>
              </a:rPr>
              <a:t> o analisi dei gruppi è un insieme di tecniche di analisi multivariata dei dati volte alla selezione e raggruppamento di elementi omogenei in un insieme di dati. “</a:t>
            </a:r>
            <a:endParaRPr lang="it-IT" sz="1200" b="0" dirty="0">
              <a:effectLst/>
              <a:latin typeface="Montserrat" panose="00000500000000000000" pitchFamily="2" charset="0"/>
            </a:endParaRPr>
          </a:p>
          <a:p>
            <a:br>
              <a:rPr lang="it-IT" sz="1200" b="0" dirty="0">
                <a:effectLst/>
                <a:latin typeface="Montserrat" panose="00000500000000000000" pitchFamily="2" charset="0"/>
              </a:rPr>
            </a:br>
            <a:r>
              <a:rPr lang="it-IT" sz="1200" b="0" i="1" u="none" strike="noStrike" dirty="0">
                <a:solidFill>
                  <a:srgbClr val="595959"/>
                </a:solidFill>
                <a:effectLst/>
                <a:latin typeface="Montserrat" panose="00000500000000000000" pitchFamily="2" charset="0"/>
              </a:rPr>
              <a:t>“ Le tecniche di clustering si basano su </a:t>
            </a:r>
            <a:r>
              <a:rPr lang="it-IT" sz="1200" b="1" i="1" u="none" strike="noStrike" dirty="0">
                <a:solidFill>
                  <a:srgbClr val="595959"/>
                </a:solidFill>
                <a:effectLst/>
                <a:latin typeface="Montserrat" panose="00000500000000000000" pitchFamily="2" charset="0"/>
              </a:rPr>
              <a:t>misure relative alla somiglianza tra gli elementi</a:t>
            </a:r>
            <a:r>
              <a:rPr lang="it-IT" sz="1200" b="0" i="1" u="none" strike="noStrike" dirty="0">
                <a:solidFill>
                  <a:srgbClr val="595959"/>
                </a:solidFill>
                <a:effectLst/>
                <a:latin typeface="Montserrat" panose="00000500000000000000" pitchFamily="2" charset="0"/>
              </a:rPr>
              <a:t>. In molti approcci questa similarità, o meglio, dissimilarità, è concepita in termini di distanza in uno spazio multidimensionale. “</a:t>
            </a:r>
            <a:endParaRPr lang="it-IT" sz="1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97358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: customer segmentation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15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00323B2-7C29-C034-7BC8-DD731A5FEC7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9644" y="1012825"/>
            <a:ext cx="3446512" cy="15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57056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: customer segmentation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16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D8C87A-75BE-CFBB-9C9A-B5B698D81EE6}"/>
              </a:ext>
            </a:extLst>
          </p:cNvPr>
          <p:cNvSpPr txBox="1"/>
          <p:nvPr/>
        </p:nvSpPr>
        <p:spPr>
          <a:xfrm>
            <a:off x="195056" y="873637"/>
            <a:ext cx="2637832" cy="1733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Definire le caratteristiche</a:t>
            </a:r>
            <a:br>
              <a:rPr lang="it-IT" sz="800" b="1" dirty="0">
                <a:latin typeface="Montserrat" panose="00000500000000000000" pitchFamily="2" charset="0"/>
              </a:rPr>
            </a:br>
            <a:endParaRPr lang="it-IT" sz="800" b="1" dirty="0">
              <a:latin typeface="Montserrat" panose="00000500000000000000" pitchFamily="2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Numero di voli nell'ultimo anno;</a:t>
            </a:r>
            <a:br>
              <a:rPr lang="it-IT" sz="800" dirty="0">
                <a:latin typeface="Montserrat" panose="00000500000000000000" pitchFamily="2" charset="0"/>
              </a:rPr>
            </a:br>
            <a:endParaRPr lang="it-IT" sz="800" dirty="0">
              <a:latin typeface="Montserrat" panose="00000500000000000000" pitchFamily="2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Percentuale di voli </a:t>
            </a:r>
            <a:r>
              <a:rPr lang="it-IT" sz="800" dirty="0" err="1">
                <a:latin typeface="Montserrat" panose="00000500000000000000" pitchFamily="2" charset="0"/>
              </a:rPr>
              <a:t>internazional</a:t>
            </a:r>
            <a:r>
              <a:rPr lang="it-IT" sz="800" dirty="0">
                <a:latin typeface="Montserrat" panose="00000500000000000000" pitchFamily="2" charset="0"/>
              </a:rPr>
              <a:t>;</a:t>
            </a:r>
            <a:br>
              <a:rPr lang="it-IT" sz="800" dirty="0">
                <a:latin typeface="Montserrat" panose="00000500000000000000" pitchFamily="2" charset="0"/>
              </a:rPr>
            </a:br>
            <a:endParaRPr lang="it-IT" sz="800" dirty="0">
              <a:latin typeface="Montserrat" panose="00000500000000000000" pitchFamily="2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 Pianificazione avanzata;</a:t>
            </a:r>
            <a:br>
              <a:rPr lang="it-IT" sz="800" dirty="0">
                <a:latin typeface="Montserrat" panose="00000500000000000000" pitchFamily="2" charset="0"/>
              </a:rPr>
            </a:br>
            <a:endParaRPr lang="it-IT" sz="800" dirty="0">
              <a:latin typeface="Montserrat" panose="00000500000000000000" pitchFamily="2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Percentuale di voli in classe business.</a:t>
            </a:r>
          </a:p>
        </p:txBody>
      </p:sp>
      <p:pic>
        <p:nvPicPr>
          <p:cNvPr id="3" name="object 8">
            <a:extLst>
              <a:ext uri="{FF2B5EF4-FFF2-40B4-BE49-F238E27FC236}">
                <a16:creationId xmlns:a16="http://schemas.microsoft.com/office/drawing/2014/main" id="{E7830A0D-9011-23FD-B101-317B1D757E1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3540" y="784225"/>
            <a:ext cx="2822260" cy="187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3336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: customer segmentation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17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D8C87A-75BE-CFBB-9C9A-B5B698D81EE6}"/>
              </a:ext>
            </a:extLst>
          </p:cNvPr>
          <p:cNvSpPr txBox="1"/>
          <p:nvPr/>
        </p:nvSpPr>
        <p:spPr>
          <a:xfrm>
            <a:off x="195056" y="547369"/>
            <a:ext cx="2637832" cy="25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Definire numero di cluster</a:t>
            </a:r>
          </a:p>
        </p:txBody>
      </p:sp>
      <p:pic>
        <p:nvPicPr>
          <p:cNvPr id="2" name="object 5">
            <a:extLst>
              <a:ext uri="{FF2B5EF4-FFF2-40B4-BE49-F238E27FC236}">
                <a16:creationId xmlns:a16="http://schemas.microsoft.com/office/drawing/2014/main" id="{27E64809-AC56-2468-060E-834E44F779E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0784" y="936625"/>
            <a:ext cx="3244231" cy="20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60435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: customer segmentation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18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0E5D152-43C7-EB58-C37A-290203CC8AB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427" y="1004965"/>
            <a:ext cx="2637832" cy="1652435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1BD93996-9DC8-12AD-5CB8-06695B173C6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43540" y="1004965"/>
            <a:ext cx="2637832" cy="16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4771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Clustering Review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19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D8C87A-75BE-CFBB-9C9A-B5B698D81EE6}"/>
              </a:ext>
            </a:extLst>
          </p:cNvPr>
          <p:cNvSpPr txBox="1"/>
          <p:nvPr/>
        </p:nvSpPr>
        <p:spPr>
          <a:xfrm>
            <a:off x="520700" y="1124981"/>
            <a:ext cx="2002044" cy="62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Definizione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Dividere il set di dati non etichettati in categorie diverse.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6AEFB8-5303-0A72-EB57-0999AC189D7D}"/>
              </a:ext>
            </a:extLst>
          </p:cNvPr>
          <p:cNvSpPr txBox="1"/>
          <p:nvPr/>
        </p:nvSpPr>
        <p:spPr>
          <a:xfrm>
            <a:off x="3035300" y="1124981"/>
            <a:ext cx="2002044" cy="99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Fasi</a:t>
            </a:r>
            <a:endParaRPr lang="it-IT" sz="800" dirty="0">
              <a:latin typeface="Montserrat" panose="00000500000000000000" pitchFamily="2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Selezionare le features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Selezionare il numero di cluster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Utilizzare i cluster per risolvere problemi di business</a:t>
            </a:r>
          </a:p>
        </p:txBody>
      </p:sp>
    </p:spTree>
    <p:extLst>
      <p:ext uri="{BB962C8B-B14F-4D97-AF65-F5344CB8AC3E}">
        <p14:creationId xmlns:p14="http://schemas.microsoft.com/office/powerpoint/2010/main" val="330721147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92E4AE-92DF-23C5-F5B0-92ED892B6D1A}"/>
              </a:ext>
            </a:extLst>
          </p:cNvPr>
          <p:cNvSpPr/>
          <p:nvPr/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6" name="Google Shape;186;g1278543c0aa_0_12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892300" y="197417"/>
            <a:ext cx="4073167" cy="285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78543c0aa_0_124"/>
          <p:cNvSpPr txBox="1"/>
          <p:nvPr/>
        </p:nvSpPr>
        <p:spPr>
          <a:xfrm>
            <a:off x="366100" y="1165225"/>
            <a:ext cx="4884851" cy="731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b="1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Titolo</a:t>
            </a:r>
          </a:p>
          <a:p>
            <a:pPr>
              <a:buClr>
                <a:schemeClr val="dk1"/>
              </a:buClr>
              <a:buSzPts val="1100"/>
            </a:pPr>
            <a:r>
              <a:rPr lang="it-IT" sz="1600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Sottotitolo</a:t>
            </a:r>
            <a:endParaRPr sz="2400" dirty="0">
              <a:solidFill>
                <a:schemeClr val="dk1"/>
              </a:soli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9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: scoprire nuove specie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20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12" name="object 3">
            <a:extLst>
              <a:ext uri="{FF2B5EF4-FFF2-40B4-BE49-F238E27FC236}">
                <a16:creationId xmlns:a16="http://schemas.microsoft.com/office/drawing/2014/main" id="{47D07FE4-4F28-D620-0344-73B48C16E6A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774" y="744992"/>
            <a:ext cx="4684252" cy="17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09711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: scoprire nuove specie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21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D0C723-A61A-49D5-0F8E-5C31BFECE692}"/>
              </a:ext>
            </a:extLst>
          </p:cNvPr>
          <p:cNvSpPr txBox="1"/>
          <p:nvPr/>
        </p:nvSpPr>
        <p:spPr>
          <a:xfrm>
            <a:off x="139102" y="445260"/>
            <a:ext cx="2515198" cy="99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Definire le features</a:t>
            </a:r>
            <a:endParaRPr lang="it-IT" sz="800" dirty="0">
              <a:latin typeface="Montserrat" panose="00000500000000000000" pitchFamily="2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Colori dei fiori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Lunghezza e larghezza dei petali 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Lunghezza e larghezza dei sepali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Numero di petali</a:t>
            </a:r>
          </a:p>
        </p:txBody>
      </p:sp>
      <p:pic>
        <p:nvPicPr>
          <p:cNvPr id="3" name="object 8">
            <a:extLst>
              <a:ext uri="{FF2B5EF4-FFF2-40B4-BE49-F238E27FC236}">
                <a16:creationId xmlns:a16="http://schemas.microsoft.com/office/drawing/2014/main" id="{2403869D-39B6-92B2-BA68-86611200F02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874" y="1685495"/>
            <a:ext cx="3481069" cy="13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9992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: scoprire nuove specie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22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D0C723-A61A-49D5-0F8E-5C31BFECE692}"/>
              </a:ext>
            </a:extLst>
          </p:cNvPr>
          <p:cNvSpPr txBox="1"/>
          <p:nvPr/>
        </p:nvSpPr>
        <p:spPr>
          <a:xfrm>
            <a:off x="139102" y="445260"/>
            <a:ext cx="2515198" cy="25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Definire numero di cluster</a:t>
            </a:r>
            <a:endParaRPr lang="it-IT" sz="800" dirty="0">
              <a:latin typeface="Montserrat" panose="00000500000000000000" pitchFamily="2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9E0FA24B-4CAE-6AC7-6901-C65DEEA56DA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9216" y="1040362"/>
            <a:ext cx="2347368" cy="19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98000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: scoprire nuove specie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23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D0C723-A61A-49D5-0F8E-5C31BFECE692}"/>
              </a:ext>
            </a:extLst>
          </p:cNvPr>
          <p:cNvSpPr txBox="1"/>
          <p:nvPr/>
        </p:nvSpPr>
        <p:spPr>
          <a:xfrm>
            <a:off x="596900" y="690255"/>
            <a:ext cx="1772502" cy="25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Due cluster</a:t>
            </a:r>
            <a:endParaRPr lang="it-IT" sz="800" dirty="0">
              <a:latin typeface="Montserrat" panose="00000500000000000000" pitchFamily="2" charset="0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AB0F4297-7777-AA86-C0BC-A87EED17F1F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494" y="1324375"/>
            <a:ext cx="1772502" cy="1475215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D4200D0A-5D49-1B1B-F80D-F6AFDA322CA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9607" y="1324375"/>
            <a:ext cx="1772502" cy="147521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25EEBDF-A165-09B2-CE24-A109BECC76D2}"/>
              </a:ext>
            </a:extLst>
          </p:cNvPr>
          <p:cNvSpPr txBox="1"/>
          <p:nvPr/>
        </p:nvSpPr>
        <p:spPr>
          <a:xfrm>
            <a:off x="3263900" y="690255"/>
            <a:ext cx="1772502" cy="25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Tre cluster</a:t>
            </a:r>
            <a:endParaRPr lang="it-IT" sz="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2095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: scoprire nuove specie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24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D0C723-A61A-49D5-0F8E-5C31BFECE692}"/>
              </a:ext>
            </a:extLst>
          </p:cNvPr>
          <p:cNvSpPr txBox="1"/>
          <p:nvPr/>
        </p:nvSpPr>
        <p:spPr>
          <a:xfrm>
            <a:off x="596900" y="690255"/>
            <a:ext cx="1772502" cy="25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Quattro cluster</a:t>
            </a:r>
            <a:endParaRPr lang="it-IT" sz="800" dirty="0">
              <a:latin typeface="Montserrat" panose="00000500000000000000" pitchFamily="2" charset="0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AB0F4297-7777-AA86-C0BC-A87EED17F1F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494" y="1324375"/>
            <a:ext cx="1772502" cy="1475215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D4200D0A-5D49-1B1B-F80D-F6AFDA322CA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9607" y="1324375"/>
            <a:ext cx="1772502" cy="147521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25EEBDF-A165-09B2-CE24-A109BECC76D2}"/>
              </a:ext>
            </a:extLst>
          </p:cNvPr>
          <p:cNvSpPr txBox="1"/>
          <p:nvPr/>
        </p:nvSpPr>
        <p:spPr>
          <a:xfrm>
            <a:off x="3263900" y="690255"/>
            <a:ext cx="1772502" cy="25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Otto cluster</a:t>
            </a:r>
            <a:endParaRPr lang="it-IT" sz="800" dirty="0">
              <a:latin typeface="Montserrat" panose="00000500000000000000" pitchFamily="2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2B219AB-CB1A-0953-0AD6-8883EF2DEA0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0494" y="1324375"/>
            <a:ext cx="1772502" cy="1475215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BC91F488-A059-32CD-DF67-A963733EB8A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99607" y="1324375"/>
            <a:ext cx="1772502" cy="14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4854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: scoprire nuove specie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25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D0C723-A61A-49D5-0F8E-5C31BFECE692}"/>
              </a:ext>
            </a:extLst>
          </p:cNvPr>
          <p:cNvSpPr txBox="1"/>
          <p:nvPr/>
        </p:nvSpPr>
        <p:spPr>
          <a:xfrm>
            <a:off x="139102" y="631825"/>
            <a:ext cx="3581998" cy="62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Comparare il numero di cluster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Sta all'utente decidere il numero finale di cluster 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Utilizzare la conoscenza del dominio per aiutare a decidere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AF92DBAA-6C92-529E-0FB6-D5EB7A1B580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637" y="1392690"/>
            <a:ext cx="4018526" cy="15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84422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Case Study : scoprire nuove specie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26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AA05D42-4161-8DD1-1392-0798B3975A0F}"/>
              </a:ext>
            </a:extLst>
          </p:cNvPr>
          <p:cNvSpPr txBox="1"/>
          <p:nvPr/>
        </p:nvSpPr>
        <p:spPr>
          <a:xfrm>
            <a:off x="520700" y="614929"/>
            <a:ext cx="2002044" cy="625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Definizione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Dividere il set di dati non etichettati in diverse categorie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BCE8F8-3D32-5BB5-174A-E1A021A1B79C}"/>
              </a:ext>
            </a:extLst>
          </p:cNvPr>
          <p:cNvSpPr txBox="1"/>
          <p:nvPr/>
        </p:nvSpPr>
        <p:spPr>
          <a:xfrm>
            <a:off x="3035300" y="614929"/>
            <a:ext cx="2590800" cy="810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Fasi</a:t>
            </a:r>
            <a:endParaRPr lang="it-IT" sz="800" dirty="0">
              <a:latin typeface="Montserrat" panose="00000500000000000000" pitchFamily="2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Selezionare le features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Selezionare il numero di cluster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Utilizzare i cluster per risolvere problemi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56D8DA1E-953A-DAE4-15EF-4DA02EA432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637" y="1548113"/>
            <a:ext cx="4018526" cy="15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5541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Di cosa abbiamo bisogno per fare clustering?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27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D32082-40F9-DD8C-EF16-871E7C553B36}"/>
              </a:ext>
            </a:extLst>
          </p:cNvPr>
          <p:cNvSpPr txBox="1"/>
          <p:nvPr/>
        </p:nvSpPr>
        <p:spPr>
          <a:xfrm>
            <a:off x="215900" y="547369"/>
            <a:ext cx="5498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Metriche per la distanza</a:t>
            </a:r>
          </a:p>
          <a:p>
            <a:pPr lvl="5" rtl="0" fontAlgn="base">
              <a:spcAft>
                <a:spcPts val="1200"/>
              </a:spcAft>
            </a:pPr>
            <a:r>
              <a:rPr lang="it-IT" sz="1200" dirty="0">
                <a:solidFill>
                  <a:schemeClr val="tx1"/>
                </a:solidFill>
                <a:latin typeface="Montserrat" panose="00000500000000000000" pitchFamily="2" charset="0"/>
              </a:rPr>
              <a:t>          - metrica di similarità</a:t>
            </a:r>
          </a:p>
          <a:p>
            <a:pPr lvl="5" rtl="0" fontAlgn="base">
              <a:spcAft>
                <a:spcPts val="1200"/>
              </a:spcAft>
            </a:pPr>
            <a:r>
              <a:rPr lang="it-IT" sz="1200" dirty="0">
                <a:solidFill>
                  <a:schemeClr val="tx1"/>
                </a:solidFill>
                <a:latin typeface="Montserrat" panose="00000500000000000000" pitchFamily="2" charset="0"/>
              </a:rPr>
              <a:t>          - metrica di diversità</a:t>
            </a:r>
            <a:endParaRPr lang="it-IT" sz="1200" b="0" i="0" u="none" strike="noStrike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28600" indent="-2286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28600" indent="-2286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/>
                </a:solidFill>
                <a:latin typeface="Montserrat" panose="00000500000000000000" pitchFamily="2" charset="0"/>
              </a:rPr>
              <a:t>Metriche per la valutazione</a:t>
            </a:r>
          </a:p>
          <a:p>
            <a:pPr marL="228600" indent="-2286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200" b="0" i="0" u="none" strike="noStrike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28600" indent="-2286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/>
                </a:solidFill>
                <a:latin typeface="Montserrat" panose="00000500000000000000" pitchFamily="2" charset="0"/>
              </a:rPr>
              <a:t>Algoritmi di clustering (KMEANS, HDBSCAN etc..)</a:t>
            </a:r>
            <a:endParaRPr lang="it-IT" sz="1200" b="0" i="0" u="none" strike="noStrike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D4A9821-0C9E-E7D5-B750-A0773D28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860425"/>
            <a:ext cx="2425700" cy="46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637D46A-3771-105F-BB7D-ED0107DBF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929" y="1317625"/>
            <a:ext cx="1756833" cy="13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6722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Metriche per la distanza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28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DD7FC3-E973-059D-BD9E-9B17CB98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501650"/>
            <a:ext cx="2525632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80923"/>
      </p:ext>
    </p:extLst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Metriche di valutazione (a hard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problem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!)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29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3A378B-1887-0DC6-C9F3-8AEB7A79C5B9}"/>
              </a:ext>
            </a:extLst>
          </p:cNvPr>
          <p:cNvSpPr txBox="1"/>
          <p:nvPr/>
        </p:nvSpPr>
        <p:spPr>
          <a:xfrm>
            <a:off x="292100" y="479425"/>
            <a:ext cx="5029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intra-cluster </a:t>
            </a:r>
            <a:r>
              <a:rPr lang="it-IT" sz="12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cohesion</a:t>
            </a:r>
            <a:r>
              <a:rPr lang="it-IT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(compattezza)</a:t>
            </a:r>
          </a:p>
          <a:p>
            <a:pPr marL="457200" lvl="1" rtl="0" fontAlgn="base">
              <a:spcBef>
                <a:spcPts val="0"/>
              </a:spcBef>
              <a:spcAft>
                <a:spcPts val="0"/>
              </a:spcAft>
            </a:pP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- la coesione misura quanto sono vicini i punti dati in un cluster al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centroide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del cluster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somma dell'errore al quadrato (SSE) è la metrica più comune</a:t>
            </a:r>
          </a:p>
          <a:p>
            <a:pPr marL="457200" lvl="1" rtl="0" fontAlgn="base">
              <a:spcBef>
                <a:spcPts val="0"/>
              </a:spcBef>
              <a:spcAft>
                <a:spcPts val="0"/>
              </a:spcAft>
            </a:pPr>
            <a:endParaRPr lang="it-IT" sz="1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inter-cluster </a:t>
            </a:r>
            <a:r>
              <a:rPr lang="it-IT" sz="1200" b="1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separation</a:t>
            </a:r>
            <a:r>
              <a:rPr lang="it-IT" sz="1200" b="1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(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isolation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)</a:t>
            </a:r>
          </a:p>
          <a:p>
            <a:pPr marL="628650" lvl="1" indent="-171450" rtl="0" fontAlgn="base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separazione significa che diversi </a:t>
            </a:r>
            <a:r>
              <a:rPr lang="it-IT" sz="1200" b="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centroidi</a:t>
            </a: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dovrebbero essere lontani l'uno dall'altro</a:t>
            </a:r>
          </a:p>
          <a:p>
            <a:pPr marL="457200" lvl="1" rtl="0" fontAlgn="base">
              <a:spcBef>
                <a:spcPts val="0"/>
              </a:spcBef>
              <a:spcAft>
                <a:spcPts val="0"/>
              </a:spcAft>
            </a:pPr>
            <a:endParaRPr lang="it-IT" sz="1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ahimè richieste dal cliente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D30219-F385-594A-3F24-31B64854A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48" y="2512898"/>
            <a:ext cx="3009902" cy="70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56313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Predizione della variabile target –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Supervised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ML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B4AFEAA1-27F9-6557-369E-532516525DF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690" y="784225"/>
            <a:ext cx="5148119" cy="194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48818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Un esempio di metrica: CH index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30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3A378B-1887-0DC6-C9F3-8AEB7A79C5B9}"/>
              </a:ext>
            </a:extLst>
          </p:cNvPr>
          <p:cNvSpPr txBox="1"/>
          <p:nvPr/>
        </p:nvSpPr>
        <p:spPr>
          <a:xfrm>
            <a:off x="292100" y="479425"/>
            <a:ext cx="5029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it-IT" sz="120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 INDEX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it-IT" sz="1200" dirty="0">
                <a:solidFill>
                  <a:schemeClr val="tx1"/>
                </a:solidFill>
                <a:latin typeface="Montserrat" panose="00000500000000000000" pitchFamily="2" charset="0"/>
              </a:rPr>
              <a:t>- In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dica quanto è compatto il cluster e quanto sono distanti tra loro cluster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it-IT" sz="1200" i="0" u="none" strike="noStrike" dirty="0">
                <a:solidFill>
                  <a:schemeClr val="tx1"/>
                </a:solidFill>
                <a:latin typeface="Montserrat" panose="00000500000000000000" pitchFamily="2" charset="0"/>
              </a:rPr>
              <a:t>- </a:t>
            </a:r>
            <a:r>
              <a:rPr lang="it-IT" sz="1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Una delle tante metriche disponibili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it-IT" sz="1200" b="0" dirty="0">
                <a:effectLst/>
                <a:latin typeface="Montserrat" panose="00000500000000000000" pitchFamily="2" charset="0"/>
              </a:rPr>
            </a:br>
            <a:r>
              <a:rPr lang="it-IT" sz="1200" b="0" dirty="0">
                <a:effectLst/>
                <a:latin typeface="Montserrat" panose="00000500000000000000" pitchFamily="2" charset="0"/>
              </a:rPr>
              <a:t>- Per capire al </a:t>
            </a:r>
            <a:r>
              <a:rPr lang="it-IT" sz="1200" b="0" dirty="0" err="1">
                <a:effectLst/>
                <a:latin typeface="Montserrat" panose="00000500000000000000" pitchFamily="2" charset="0"/>
              </a:rPr>
              <a:t>meglio:</a:t>
            </a:r>
            <a:r>
              <a:rPr lang="it-IT" sz="1200" b="0" i="0" u="sng" strike="noStrike" dirty="0" err="1">
                <a:solidFill>
                  <a:srgbClr val="0097A7"/>
                </a:solidFill>
                <a:effectLst/>
                <a:latin typeface="Montserrat" panose="00000500000000000000" pitchFamily="2" charset="0"/>
                <a:hlinkClick r:id="rId4"/>
              </a:rPr>
              <a:t>https</a:t>
            </a:r>
            <a:r>
              <a:rPr lang="it-IT" sz="1200" b="0" i="0" u="sng" strike="noStrike" dirty="0">
                <a:solidFill>
                  <a:srgbClr val="0097A7"/>
                </a:solidFill>
                <a:effectLst/>
                <a:latin typeface="Montserrat" panose="00000500000000000000" pitchFamily="2" charset="0"/>
                <a:hlinkClick r:id="rId4"/>
              </a:rPr>
              <a:t>://scikit-learn.org/stable/modules/generated/sklearn.metrics.calinski_harabasz_score.html</a:t>
            </a:r>
            <a:endParaRPr lang="it-IT" sz="1200" b="0" i="0" u="none" strike="noStrike" dirty="0">
              <a:solidFill>
                <a:srgbClr val="595959"/>
              </a:solidFill>
              <a:effectLst/>
              <a:latin typeface="Montserrat" panose="00000500000000000000" pitchFamily="2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890865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Tecniche di clustering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31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3A378B-1887-0DC6-C9F3-8AEB7A79C5B9}"/>
              </a:ext>
            </a:extLst>
          </p:cNvPr>
          <p:cNvSpPr txBox="1"/>
          <p:nvPr/>
        </p:nvSpPr>
        <p:spPr>
          <a:xfrm>
            <a:off x="292100" y="479425"/>
            <a:ext cx="5029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it-IT" sz="120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Tecniche di clusterin</a:t>
            </a:r>
            <a:r>
              <a:rPr lang="it-IT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g più utilizzate: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it-IT" sz="1200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28600" indent="-228600" rtl="0" fontAlgn="base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it-IT" sz="120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Partitioning</a:t>
            </a:r>
            <a:r>
              <a:rPr lang="it-IT" sz="120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it-IT" sz="120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based</a:t>
            </a:r>
            <a:endParaRPr lang="it-IT" sz="1200" i="0" u="none" strike="noStrike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28600" indent="-228600" rtl="0" fontAlgn="base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it-IT" sz="1200" dirty="0" err="1">
                <a:solidFill>
                  <a:schemeClr val="tx1"/>
                </a:solidFill>
                <a:latin typeface="Montserrat" panose="00000500000000000000" pitchFamily="2" charset="0"/>
              </a:rPr>
              <a:t>Hierarchical</a:t>
            </a:r>
            <a:r>
              <a:rPr lang="it-IT" sz="12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Montserrat" panose="00000500000000000000" pitchFamily="2" charset="0"/>
              </a:rPr>
              <a:t>based</a:t>
            </a:r>
            <a:endParaRPr lang="it-IT" sz="12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228600" indent="-228600" rtl="0" fontAlgn="base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it-IT" sz="120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Density</a:t>
            </a:r>
            <a:r>
              <a:rPr lang="it-IT" sz="120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it-IT" sz="120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based</a:t>
            </a:r>
            <a:endParaRPr lang="it-IT" sz="1200" i="0" u="none" strike="noStrike" dirty="0">
              <a:solidFill>
                <a:srgbClr val="595959"/>
              </a:solidFill>
              <a:effectLst/>
              <a:latin typeface="Montserrat" panose="00000500000000000000" pitchFamily="2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200" b="0" i="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04609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3994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rtl="0">
              <a:spcBef>
                <a:spcPts val="135"/>
              </a:spcBef>
            </a:pPr>
            <a:r>
              <a:rPr lang="it-IT" sz="1200" b="1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Partitioning</a:t>
            </a:r>
            <a:r>
              <a:rPr lang="it-IT" sz="1200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it-IT" sz="1200" b="1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based</a:t>
            </a:r>
            <a:endParaRPr lang="it-IT" sz="1200" b="1" i="0" u="none" strike="noStrike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12700">
              <a:spcBef>
                <a:spcPts val="135"/>
              </a:spcBef>
            </a:pPr>
            <a:endParaRPr lang="it-IT" sz="1200" b="1" kern="0" spc="-45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32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3A378B-1887-0DC6-C9F3-8AEB7A79C5B9}"/>
              </a:ext>
            </a:extLst>
          </p:cNvPr>
          <p:cNvSpPr txBox="1"/>
          <p:nvPr/>
        </p:nvSpPr>
        <p:spPr>
          <a:xfrm>
            <a:off x="292100" y="479425"/>
            <a:ext cx="50292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05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Basati su </a:t>
            </a:r>
            <a:r>
              <a:rPr lang="it-IT" sz="105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centroidi</a:t>
            </a:r>
            <a:r>
              <a:rPr lang="it-IT" sz="105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e punti dati vengono assegnati a un cluster in base alla sua vicinanza al cluster. Una divisione degli oggetti dati in sottoinsiemi (cluster) in modo tale che ogni oggetto dati sia esattamente in un sottoinsieme</a:t>
            </a:r>
          </a:p>
          <a:p>
            <a:pPr marL="171450" indent="-1714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05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Esempio: KMEANS (il più utilizzato!)</a:t>
            </a:r>
            <a:endParaRPr lang="it-IT" sz="105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171450" indent="-1714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05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Vantaggi: semplici e scalabili</a:t>
            </a:r>
            <a:endParaRPr lang="it-IT" sz="105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171450" indent="-17145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05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Svantaggi: non prevedono in autonomia il numero di cluster; sensibili alle scale</a:t>
            </a:r>
            <a:endParaRPr lang="it-IT" sz="105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br>
              <a:rPr lang="it-IT" sz="105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it-IT" sz="1050" b="0" i="0" u="none" strike="noStrike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03184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3994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rtl="0">
              <a:spcBef>
                <a:spcPts val="135"/>
              </a:spcBef>
            </a:pPr>
            <a:r>
              <a:rPr lang="it-IT" sz="1200" b="1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Hierarchical</a:t>
            </a:r>
            <a:r>
              <a:rPr lang="it-IT" sz="1200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it-IT" sz="1200" b="1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based</a:t>
            </a:r>
            <a:endParaRPr lang="it-IT" sz="1200" b="1" i="0" u="none" strike="noStrike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12700">
              <a:spcBef>
                <a:spcPts val="135"/>
              </a:spcBef>
            </a:pPr>
            <a:endParaRPr lang="it-IT" sz="1200" b="1" kern="0" spc="-45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33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3A378B-1887-0DC6-C9F3-8AEB7A79C5B9}"/>
              </a:ext>
            </a:extLst>
          </p:cNvPr>
          <p:cNvSpPr txBox="1"/>
          <p:nvPr/>
        </p:nvSpPr>
        <p:spPr>
          <a:xfrm>
            <a:off x="292100" y="479425"/>
            <a:ext cx="502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Chiamato anche </a:t>
            </a:r>
            <a:r>
              <a:rPr lang="it-IT" sz="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Hierarchical</a:t>
            </a:r>
            <a:r>
              <a:rPr lang="it-IT" sz="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cluster </a:t>
            </a:r>
            <a:r>
              <a:rPr lang="it-IT" sz="8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analysis</a:t>
            </a:r>
            <a:r>
              <a:rPr lang="it-IT" sz="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 HCA, è un algoritmo di clustering non supervisionato che prevede la creazione di cluster con un ordinamento predominante dall'alto verso il basso.</a:t>
            </a:r>
            <a:endParaRPr lang="it-IT" sz="8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Ad esempio: tutti i file e le cartelle sul nostro disco rigido sono organizzati in una gerarchia.</a:t>
            </a:r>
            <a:endParaRPr lang="it-IT" sz="800" b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8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L'algoritmo raggruppa oggetti simili in gruppi chiamati cluster. L'endpoint è un insieme di cluster o gruppi, in cui ogni cluster è distinto da ogni altro cluster e gli oggetti all'interno di ciascun cluster sono sostanzialmente simili tra loro.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8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Dendrogramma</a:t>
            </a:r>
            <a:endParaRPr lang="it-IT" sz="800" b="1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br>
              <a:rPr lang="it-IT" sz="8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it-IT" sz="80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it-IT" sz="800" b="0" i="0" u="none" strike="noStrike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B3B4FDBC-88AF-95C5-5C21-D65F34BA0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051665"/>
            <a:ext cx="2124336" cy="119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0C08FBBC-C659-5B2E-085C-EE3D3C11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92" y="1800434"/>
            <a:ext cx="2501900" cy="140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710155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3994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rtl="0">
              <a:spcBef>
                <a:spcPts val="135"/>
              </a:spcBef>
            </a:pPr>
            <a:r>
              <a:rPr lang="it-IT" sz="1200" b="1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Density</a:t>
            </a:r>
            <a:r>
              <a:rPr lang="it-IT" sz="1200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it-IT" sz="1200" b="1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based</a:t>
            </a:r>
            <a:endParaRPr lang="it-IT" sz="1200" b="1" i="0" u="none" strike="noStrike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  <a:p>
            <a:pPr marL="12700">
              <a:spcBef>
                <a:spcPts val="135"/>
              </a:spcBef>
            </a:pPr>
            <a:endParaRPr lang="it-IT" sz="1200" b="1" kern="0" spc="-45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34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3A378B-1887-0DC6-C9F3-8AEB7A79C5B9}"/>
              </a:ext>
            </a:extLst>
          </p:cNvPr>
          <p:cNvSpPr txBox="1"/>
          <p:nvPr/>
        </p:nvSpPr>
        <p:spPr>
          <a:xfrm>
            <a:off x="292100" y="479425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it-IT" sz="1050" b="0" i="0" u="none" strike="noStrike" dirty="0">
                <a:solidFill>
                  <a:srgbClr val="595959"/>
                </a:solidFill>
                <a:effectLst/>
                <a:latin typeface="Montserrat" panose="00000500000000000000" pitchFamily="2" charset="0"/>
              </a:rPr>
              <a:t>Il clustering basato sulla densità si riferisce a metodi di apprendimento senza supervisione che identificano gruppi/cluster distinti nei dati, sulla base dell'idea che un cluster in uno spazio dati è una regione contigua di alta densità di punti, separata da altri tali cluster da regioni contigue di punti bassi densità.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sz="1050" b="0" i="0" u="none" strike="noStrike" dirty="0">
                <a:solidFill>
                  <a:srgbClr val="595959"/>
                </a:solidFill>
                <a:effectLst/>
                <a:latin typeface="Montserrat" panose="00000500000000000000" pitchFamily="2" charset="0"/>
              </a:rPr>
              <a:t>I punti dati nelle regioni di separazione di bassa densità di punti sono generalmente considerati rumore/valori anomali.</a:t>
            </a:r>
          </a:p>
          <a:p>
            <a:br>
              <a:rPr lang="it-IT" sz="105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it-IT" sz="105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it-IT" sz="1050" b="0" i="0" u="none" strike="noStrike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7AFD008-1EFB-17E9-6C7E-FF9A9DD5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866504"/>
            <a:ext cx="1957387" cy="131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350818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rtl="0">
              <a:spcBef>
                <a:spcPts val="135"/>
              </a:spcBef>
            </a:pPr>
            <a:r>
              <a:rPr lang="it-IT" sz="1200" b="1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Esempi di algoritmi</a:t>
            </a:r>
            <a:endParaRPr lang="it-IT" sz="1200" b="1" kern="0" spc="-45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35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3A378B-1887-0DC6-C9F3-8AEB7A79C5B9}"/>
              </a:ext>
            </a:extLst>
          </p:cNvPr>
          <p:cNvSpPr txBox="1"/>
          <p:nvPr/>
        </p:nvSpPr>
        <p:spPr>
          <a:xfrm>
            <a:off x="292100" y="479425"/>
            <a:ext cx="502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1200"/>
              </a:spcAft>
            </a:pPr>
            <a:r>
              <a:rPr lang="it-IT" sz="105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Due algoritmi a confronto: </a:t>
            </a:r>
            <a:r>
              <a:rPr lang="it-IT" sz="1050" b="1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KMEANS VS HDBSCAN</a:t>
            </a:r>
          </a:p>
          <a:p>
            <a:br>
              <a:rPr lang="it-IT" sz="105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br>
              <a:rPr lang="it-IT" sz="1050" dirty="0">
                <a:solidFill>
                  <a:schemeClr val="tx1"/>
                </a:solidFill>
                <a:latin typeface="Montserrat" panose="00000500000000000000" pitchFamily="2" charset="0"/>
              </a:rPr>
            </a:br>
            <a:endParaRPr lang="it-IT" sz="1050" b="0" i="0" u="none" strike="noStrike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628E05-7234-AAAC-78F5-B7EAE145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9" y="860425"/>
            <a:ext cx="510938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3FEFD9-2738-61DF-A529-B692AF3BC11F}"/>
              </a:ext>
            </a:extLst>
          </p:cNvPr>
          <p:cNvSpPr txBox="1"/>
          <p:nvPr/>
        </p:nvSpPr>
        <p:spPr>
          <a:xfrm>
            <a:off x="444500" y="2841625"/>
            <a:ext cx="19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Montserrat" panose="00000500000000000000" pitchFamily="2" charset="0"/>
              </a:rPr>
              <a:t>Che differenze notate?</a:t>
            </a:r>
          </a:p>
        </p:txBody>
      </p:sp>
    </p:spTree>
    <p:extLst>
      <p:ext uri="{BB962C8B-B14F-4D97-AF65-F5344CB8AC3E}">
        <p14:creationId xmlns:p14="http://schemas.microsoft.com/office/powerpoint/2010/main" val="169248690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rtl="0">
              <a:spcBef>
                <a:spcPts val="135"/>
              </a:spcBef>
            </a:pPr>
            <a:r>
              <a:rPr lang="it-IT" sz="1200" b="1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References</a:t>
            </a:r>
            <a:endParaRPr lang="it-IT" sz="1200" b="1" kern="0" spc="-45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36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B3A378B-1887-0DC6-C9F3-8AEB7A79C5B9}"/>
              </a:ext>
            </a:extLst>
          </p:cNvPr>
          <p:cNvSpPr txBox="1"/>
          <p:nvPr/>
        </p:nvSpPr>
        <p:spPr>
          <a:xfrm>
            <a:off x="292100" y="479425"/>
            <a:ext cx="5029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Montserrat" panose="00000500000000000000" pitchFamily="2" charset="0"/>
              </a:rPr>
              <a:t>C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lustering in 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sklearn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 </a:t>
            </a:r>
            <a:r>
              <a:rPr lang="en-US" sz="1200" b="0" i="0" u="sng" strike="noStrike" dirty="0">
                <a:solidFill>
                  <a:srgbClr val="0097A7"/>
                </a:solidFill>
                <a:effectLst/>
                <a:latin typeface="Montserrat" panose="00000500000000000000" pitchFamily="2" charset="0"/>
                <a:hlinkClick r:id="rId5"/>
              </a:rPr>
              <a:t>https://scikit-learn.org/stable/modules/clustering.html#overview-of-clustering-methods</a:t>
            </a:r>
            <a:endParaRPr lang="en-US" sz="1200" u="sng" dirty="0">
              <a:solidFill>
                <a:srgbClr val="0097A7"/>
              </a:solidFill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595959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chemeClr val="tx1"/>
                </a:solidFill>
                <a:latin typeface="Montserrat" panose="00000500000000000000" pitchFamily="2" charset="0"/>
              </a:rPr>
              <a:t>K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means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lang="en-US" sz="1200" b="0" i="0" u="sng" strike="noStrike" dirty="0">
                <a:solidFill>
                  <a:srgbClr val="0097A7"/>
                </a:solidFill>
                <a:effectLst/>
                <a:latin typeface="Montserrat" panose="00000500000000000000" pitchFamily="2" charset="0"/>
                <a:hlinkClick r:id="rId6"/>
              </a:rPr>
              <a:t>https://scikit-learn.org/stable/modules/generated/sklearn.cluster.KMeans.html#sklearn.cluster.KMeans</a:t>
            </a:r>
            <a:endParaRPr lang="en-US" sz="1200" b="0" i="0" u="sng" strike="noStrike" dirty="0">
              <a:solidFill>
                <a:srgbClr val="0097A7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200" b="0" i="0" u="none" strike="noStrike" dirty="0">
              <a:solidFill>
                <a:srgbClr val="595959"/>
              </a:solidFill>
              <a:effectLst/>
              <a:latin typeface="Montserrat" panose="00000500000000000000" pitchFamily="2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200" dirty="0" err="1">
                <a:solidFill>
                  <a:schemeClr val="tx1"/>
                </a:solidFill>
                <a:latin typeface="Montserrat" panose="00000500000000000000" pitchFamily="2" charset="0"/>
              </a:rPr>
              <a:t>H</a:t>
            </a:r>
            <a:r>
              <a:rPr lang="en-US" sz="1200" b="0" i="0" u="none" strike="noStrike" dirty="0" err="1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dbscan</a:t>
            </a:r>
            <a:r>
              <a:rPr lang="en-US" sz="1200" b="0" i="0" u="none" strike="noStrike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lang="en-US" sz="1200" b="0" i="0" u="sng" strike="noStrike" dirty="0">
                <a:solidFill>
                  <a:srgbClr val="0097A7"/>
                </a:solidFill>
                <a:effectLst/>
                <a:latin typeface="Montserrat" panose="00000500000000000000" pitchFamily="2" charset="0"/>
                <a:hlinkClick r:id="rId7"/>
              </a:rPr>
              <a:t>https://hdbscan.readthedocs.io/en/latest/parameter_selection.html#leaf-clustering</a:t>
            </a:r>
            <a:endParaRPr lang="en-US" sz="1200" b="0" i="0" u="none" strike="noStrike" dirty="0">
              <a:solidFill>
                <a:srgbClr val="595959"/>
              </a:solidFill>
              <a:effectLst/>
              <a:latin typeface="Montserrat" panose="00000500000000000000" pitchFamily="2" charset="0"/>
            </a:endParaRPr>
          </a:p>
          <a:p>
            <a:br>
              <a:rPr lang="en-US" sz="1200" b="0" dirty="0">
                <a:effectLst/>
                <a:latin typeface="Montserrat" panose="00000500000000000000" pitchFamily="2" charset="0"/>
              </a:rPr>
            </a:br>
            <a:endParaRPr lang="it-IT" sz="1200" b="0" i="0" u="none" strike="noStrike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5514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692E4AE-92DF-23C5-F5B0-92ED892B6D1A}"/>
              </a:ext>
            </a:extLst>
          </p:cNvPr>
          <p:cNvSpPr/>
          <p:nvPr/>
        </p:nvSpPr>
        <p:spPr>
          <a:xfrm>
            <a:off x="0" y="0"/>
            <a:ext cx="5765800" cy="3244850"/>
          </a:xfrm>
          <a:prstGeom prst="rect">
            <a:avLst/>
          </a:prstGeom>
          <a:solidFill>
            <a:srgbClr val="001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6" name="Google Shape;186;g1278543c0aa_0_124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892300" y="197417"/>
            <a:ext cx="4073167" cy="285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278543c0aa_0_124"/>
          <p:cNvSpPr txBox="1"/>
          <p:nvPr/>
        </p:nvSpPr>
        <p:spPr>
          <a:xfrm>
            <a:off x="366100" y="1165225"/>
            <a:ext cx="4884851" cy="4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sz="2400" b="1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</a:rPr>
              <a:t>Ruoli, strumenti e tecnologie</a:t>
            </a:r>
          </a:p>
        </p:txBody>
      </p:sp>
    </p:spTree>
    <p:extLst>
      <p:ext uri="{BB962C8B-B14F-4D97-AF65-F5344CB8AC3E}">
        <p14:creationId xmlns:p14="http://schemas.microsoft.com/office/powerpoint/2010/main" val="2077215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Piramide dati e ruoli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38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6C305626-A80F-F929-EC29-AB3BA1875D0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993" y="572548"/>
            <a:ext cx="3332375" cy="19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38413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Proprietario dell’infrastruttura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39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B1A19D4-CD77-067F-24F4-667E83E52DD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963" y="2271730"/>
            <a:ext cx="4455655" cy="2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129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Unsupervised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ML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135E4FF-E531-637C-6E32-87E38F34ACB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349" y="1022620"/>
            <a:ext cx="3571062" cy="12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99598"/>
      </p:ext>
    </p:extLst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Data </a:t>
            </a:r>
            <a:r>
              <a:rPr lang="it-IT" sz="1200" b="1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E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ngineer</a:t>
            </a:r>
            <a:endParaRPr lang="it-IT" sz="1200" b="1" kern="0" spc="-45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40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3E7F81AC-7819-0E29-4CC5-E8B3CE692DF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814" y="1925224"/>
            <a:ext cx="4837069" cy="6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9649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Data </a:t>
            </a:r>
            <a:r>
              <a:rPr lang="it-IT" sz="1200" b="1" spc="-45" dirty="0">
                <a:solidFill>
                  <a:schemeClr val="bg1"/>
                </a:solidFill>
                <a:latin typeface="Montserrat" panose="00000500000000000000" pitchFamily="50" charset="0"/>
              </a:rPr>
              <a:t>Analyst</a:t>
            </a:r>
            <a:endParaRPr lang="it-IT" sz="1200" b="1" kern="0" spc="-45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41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196CE291-62FE-EF34-B5E1-56ACA8F8396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918" y="1585878"/>
            <a:ext cx="4834153" cy="9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81965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Data </a:t>
            </a:r>
            <a:r>
              <a:rPr lang="it-IT" sz="1200" b="1" spc="-45" dirty="0">
                <a:solidFill>
                  <a:schemeClr val="bg1"/>
                </a:solidFill>
                <a:latin typeface="Montserrat" panose="00000500000000000000" pitchFamily="50" charset="0"/>
              </a:rPr>
              <a:t>Scientist</a:t>
            </a:r>
            <a:endParaRPr lang="it-IT" sz="1200" b="1" kern="0" spc="-45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42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C4400C1-E75C-2B5D-85E9-927B9755FB8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516" y="1251105"/>
            <a:ext cx="4831240" cy="1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63482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Machine Learning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Engineer</a:t>
            </a:r>
            <a:endParaRPr lang="it-IT" sz="1200" b="1" kern="0" spc="-45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43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9C0B3A42-7BE7-CD00-C3B1-7B9FABC63FB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982" y="572539"/>
            <a:ext cx="4825680" cy="19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12347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78543c0aa_0_136"/>
          <p:cNvSpPr txBox="1">
            <a:spLocks noGrp="1"/>
          </p:cNvSpPr>
          <p:nvPr>
            <p:ph type="title"/>
          </p:nvPr>
        </p:nvSpPr>
        <p:spPr>
          <a:xfrm>
            <a:off x="196544" y="281407"/>
            <a:ext cx="5372712" cy="361119"/>
          </a:xfrm>
          <a:prstGeom prst="rect">
            <a:avLst/>
          </a:prstGeom>
        </p:spPr>
        <p:txBody>
          <a:bodyPr spcFirstLastPara="1" wrap="square" lIns="57649" tIns="57649" rIns="57649" bIns="57649" anchor="ctr" anchorCtr="0">
            <a:noAutofit/>
          </a:bodyPr>
          <a:lstStyle/>
          <a:p>
            <a:pPr algn="l">
              <a:buNone/>
            </a:pPr>
            <a:endParaRPr/>
          </a:p>
        </p:txBody>
      </p:sp>
      <p:sp>
        <p:nvSpPr>
          <p:cNvPr id="371" name="Google Shape;371;g1278543c0aa_0_136"/>
          <p:cNvSpPr txBox="1">
            <a:spLocks noGrp="1"/>
          </p:cNvSpPr>
          <p:nvPr>
            <p:ph type="body" idx="1"/>
          </p:nvPr>
        </p:nvSpPr>
        <p:spPr>
          <a:xfrm>
            <a:off x="196544" y="727493"/>
            <a:ext cx="5372712" cy="2154230"/>
          </a:xfrm>
          <a:prstGeom prst="rect">
            <a:avLst/>
          </a:prstGeom>
        </p:spPr>
        <p:txBody>
          <a:bodyPr spcFirstLastPara="1" wrap="square" lIns="57649" tIns="57649" rIns="57649" bIns="57649" anchor="ctr" anchorCtr="0">
            <a:noAutofit/>
          </a:bodyPr>
          <a:lstStyle/>
          <a:p>
            <a:pPr marL="0" indent="0" algn="l">
              <a:buNone/>
            </a:pPr>
            <a:endParaRPr/>
          </a:p>
        </p:txBody>
      </p:sp>
      <p:pic>
        <p:nvPicPr>
          <p:cNvPr id="372" name="Google Shape;372;g1278543c0aa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4"/>
            <a:ext cx="5727651" cy="3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1278543c0aa_0_136"/>
          <p:cNvSpPr txBox="1"/>
          <p:nvPr/>
        </p:nvSpPr>
        <p:spPr>
          <a:xfrm>
            <a:off x="1666779" y="407344"/>
            <a:ext cx="2394093" cy="68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2585" b="1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Buono Studio!</a:t>
            </a:r>
            <a:endParaRPr sz="2585" b="1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sz="1135" dirty="0"/>
          </a:p>
        </p:txBody>
      </p:sp>
      <p:sp>
        <p:nvSpPr>
          <p:cNvPr id="374" name="Google Shape;374;g1278543c0aa_0_136"/>
          <p:cNvSpPr txBox="1"/>
          <p:nvPr/>
        </p:nvSpPr>
        <p:spPr>
          <a:xfrm>
            <a:off x="497887" y="1392052"/>
            <a:ext cx="4770027" cy="156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649" tIns="57649" rIns="57649" bIns="57649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it-IT" sz="1955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Contatti:</a:t>
            </a:r>
            <a:endParaRPr sz="1955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/>
            <a:r>
              <a:rPr lang="fr-FR" sz="1200" b="1" u="sng" dirty="0">
                <a:solidFill>
                  <a:schemeClr val="lt1"/>
                </a:solidFill>
                <a:latin typeface="Montserrat" panose="00000500000000000000" pitchFamily="50" charset="0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cristina.donoriodemeo@neuralacademy.it</a:t>
            </a:r>
            <a:endParaRPr lang="fr-FR" sz="1200" b="1" dirty="0">
              <a:solidFill>
                <a:schemeClr val="lt1"/>
              </a:solidFill>
              <a:latin typeface="Montserrat" panose="00000500000000000000" pitchFamily="50" charset="0"/>
              <a:ea typeface="Helvetica Neue Light"/>
              <a:cs typeface="Helvetica Neue Light"/>
              <a:sym typeface="Helvetica Neue Ligh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1640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64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1640" u="sng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marica.acconcia@neuralacademy.it</a:t>
            </a:r>
            <a:endParaRPr sz="164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it-IT" sz="1640" u="sng" dirty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carlotta.reggioli@neuralacademy.it</a:t>
            </a:r>
            <a:endParaRPr sz="1640" dirty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endParaRPr sz="11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Supervised</a:t>
            </a: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 vs </a:t>
            </a:r>
            <a:r>
              <a:rPr lang="it-IT" sz="1200" b="1" kern="0" spc="-45" dirty="0" err="1">
                <a:solidFill>
                  <a:schemeClr val="bg1"/>
                </a:solidFill>
                <a:latin typeface="Montserrat" panose="00000500000000000000" pitchFamily="50" charset="0"/>
              </a:rPr>
              <a:t>Unsupervised</a:t>
            </a:r>
            <a:endParaRPr lang="it-IT" sz="1200" b="1" kern="0" spc="-45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5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D8C87A-75BE-CFBB-9C9A-B5B698D81EE6}"/>
              </a:ext>
            </a:extLst>
          </p:cNvPr>
          <p:cNvSpPr txBox="1"/>
          <p:nvPr/>
        </p:nvSpPr>
        <p:spPr>
          <a:xfrm>
            <a:off x="292100" y="580480"/>
            <a:ext cx="1905000" cy="25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Supervised Machine Learning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D8D5B54-0A5E-2628-3948-DE1B20AD5E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506" y="1123905"/>
            <a:ext cx="2216463" cy="130184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ACF95B6D-EA97-E792-D4BD-7C28046FC3D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43539" y="936625"/>
            <a:ext cx="2600888" cy="19492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9A12E5-3E20-CA88-73BA-7BA25D6EDD59}"/>
              </a:ext>
            </a:extLst>
          </p:cNvPr>
          <p:cNvSpPr txBox="1"/>
          <p:nvPr/>
        </p:nvSpPr>
        <p:spPr>
          <a:xfrm>
            <a:off x="2960386" y="580480"/>
            <a:ext cx="1905000" cy="25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Unsupervised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57297297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Unsupervised input features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6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FF614E6C-D1D5-E0C9-FEF9-5166B4C626B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250" y="553060"/>
            <a:ext cx="3759217" cy="19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8589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Risultati Unsupervised input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7</a:t>
            </a:fld>
            <a:endParaRPr sz="600" b="1" dirty="0">
              <a:latin typeface="Montserrat" panose="00000500000000000000" pitchFamily="50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D28278E-80C9-166A-3463-AFCB3A641D6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12" y="552783"/>
            <a:ext cx="5140426" cy="194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8380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Esempi ML - Marketing 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8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D8C87A-75BE-CFBB-9C9A-B5B698D81EE6}"/>
              </a:ext>
            </a:extLst>
          </p:cNvPr>
          <p:cNvSpPr txBox="1"/>
          <p:nvPr/>
        </p:nvSpPr>
        <p:spPr>
          <a:xfrm>
            <a:off x="866752" y="940315"/>
            <a:ext cx="4032296" cy="154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Supervised Machine Learning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Prevedere i clienti che probabilmente acquisteranno il mese successivo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Prevedere il valore di vita atteso di ciascun cliente</a:t>
            </a:r>
            <a:br>
              <a:rPr lang="it-IT" sz="800" dirty="0">
                <a:latin typeface="Montserrat" panose="00000500000000000000" pitchFamily="2" charset="0"/>
              </a:rPr>
            </a:br>
            <a:endParaRPr lang="it-IT" sz="8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Unsupervised Machine Learning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800" dirty="0"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Raggruppare i clienti in segmenti in base ai loro acquisti precedenti</a:t>
            </a:r>
          </a:p>
          <a:p>
            <a:pPr>
              <a:lnSpc>
                <a:spcPct val="150000"/>
              </a:lnSpc>
            </a:pPr>
            <a:endParaRPr lang="it-IT" sz="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81319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4EFCF2E-3911-F577-8AE7-6ABCE1C1610C}"/>
              </a:ext>
            </a:extLst>
          </p:cNvPr>
          <p:cNvSpPr/>
          <p:nvPr/>
        </p:nvSpPr>
        <p:spPr>
          <a:xfrm>
            <a:off x="0" y="250825"/>
            <a:ext cx="5765800" cy="45719"/>
          </a:xfrm>
          <a:prstGeom prst="rect">
            <a:avLst/>
          </a:prstGeom>
          <a:solidFill>
            <a:srgbClr val="FF1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Google Shape;179;g1278543c0aa_0_7">
            <a:extLst>
              <a:ext uri="{FF2B5EF4-FFF2-40B4-BE49-F238E27FC236}">
                <a16:creationId xmlns:a16="http://schemas.microsoft.com/office/drawing/2014/main" id="{822175B5-6322-6149-FBF7-4231CFAF17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5" t="70513" r="1" b="21133"/>
          <a:stretch/>
        </p:blipFill>
        <p:spPr>
          <a:xfrm>
            <a:off x="0" y="0"/>
            <a:ext cx="5765800" cy="2708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C56D0BC-5E38-7818-17F0-798F1C26037C}"/>
              </a:ext>
            </a:extLst>
          </p:cNvPr>
          <p:cNvSpPr txBox="1">
            <a:spLocks/>
          </p:cNvSpPr>
          <p:nvPr/>
        </p:nvSpPr>
        <p:spPr>
          <a:xfrm>
            <a:off x="139102" y="48847"/>
            <a:ext cx="4115397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it-IT" sz="1200" b="1" kern="0" spc="-45" dirty="0">
                <a:solidFill>
                  <a:schemeClr val="bg1"/>
                </a:solidFill>
                <a:latin typeface="Montserrat" panose="00000500000000000000" pitchFamily="50" charset="0"/>
              </a:rPr>
              <a:t>Esempi ML - Finanza</a:t>
            </a:r>
          </a:p>
        </p:txBody>
      </p:sp>
      <p:pic>
        <p:nvPicPr>
          <p:cNvPr id="9" name="Google Shape;181;g1278543c0aa_0_7">
            <a:extLst>
              <a:ext uri="{FF2B5EF4-FFF2-40B4-BE49-F238E27FC236}">
                <a16:creationId xmlns:a16="http://schemas.microsoft.com/office/drawing/2014/main" id="{5E468109-84C1-06ED-243B-341B1D1DC4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903" t="29784" r="11983" b="31148"/>
          <a:stretch/>
        </p:blipFill>
        <p:spPr>
          <a:xfrm>
            <a:off x="4939006" y="28371"/>
            <a:ext cx="797000" cy="2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EF4AEEB3-18A0-A0E0-091A-061456FB5D9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570448" y="3068695"/>
            <a:ext cx="143510" cy="11874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600" b="1" dirty="0">
                <a:latin typeface="Montserrat" panose="00000500000000000000" pitchFamily="50" charset="0"/>
              </a:rPr>
              <a:t>9</a:t>
            </a:fld>
            <a:endParaRPr sz="600" b="1" dirty="0">
              <a:latin typeface="Montserrat" panose="00000500000000000000" pitchFamily="50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D8C87A-75BE-CFBB-9C9A-B5B698D81EE6}"/>
              </a:ext>
            </a:extLst>
          </p:cNvPr>
          <p:cNvSpPr txBox="1"/>
          <p:nvPr/>
        </p:nvSpPr>
        <p:spPr>
          <a:xfrm>
            <a:off x="866752" y="940315"/>
            <a:ext cx="4032296" cy="154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Supervised Machine Learning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Identificare gli attributi chiave delle transazioni che indicano una potenziale frode 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Prevedere quali clienti saranno inadempienti nei pagamenti dei mutui.</a:t>
            </a:r>
            <a:br>
              <a:rPr lang="it-IT" sz="800" dirty="0">
                <a:latin typeface="Montserrat" panose="00000500000000000000" pitchFamily="2" charset="0"/>
              </a:rPr>
            </a:br>
            <a:endParaRPr lang="it-IT" sz="8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it-IT" sz="800" b="1" dirty="0">
                <a:latin typeface="Montserrat" panose="00000500000000000000" pitchFamily="2" charset="0"/>
              </a:rPr>
              <a:t>Unsupervised Machine Learning</a:t>
            </a:r>
            <a:endParaRPr lang="it-IT" sz="800" dirty="0"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800" dirty="0">
                <a:latin typeface="Montserrat" panose="00000500000000000000" pitchFamily="2" charset="0"/>
              </a:rPr>
              <a:t>Raggruppare le transazioni in segmenti in base ai loro attributi per capire quali sono i segmenti più redditizi.</a:t>
            </a:r>
          </a:p>
        </p:txBody>
      </p:sp>
    </p:spTree>
    <p:extLst>
      <p:ext uri="{BB962C8B-B14F-4D97-AF65-F5344CB8AC3E}">
        <p14:creationId xmlns:p14="http://schemas.microsoft.com/office/powerpoint/2010/main" val="290475503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B8FC6CF01604D927BE2319DA56E71" ma:contentTypeVersion="8" ma:contentTypeDescription="Create a new document." ma:contentTypeScope="" ma:versionID="2c553d546b9ce55cd33c797a23057d58">
  <xsd:schema xmlns:xsd="http://www.w3.org/2001/XMLSchema" xmlns:xs="http://www.w3.org/2001/XMLSchema" xmlns:p="http://schemas.microsoft.com/office/2006/metadata/properties" xmlns:ns2="d03073dd-8150-4f1f-9ad1-dea5dbddd818" xmlns:ns3="f0662b43-0091-4e39-b288-8cd86c04ec33" targetNamespace="http://schemas.microsoft.com/office/2006/metadata/properties" ma:root="true" ma:fieldsID="44d086ecd4156df18e1d34b881494e5d" ns2:_="" ns3:_="">
    <xsd:import namespace="d03073dd-8150-4f1f-9ad1-dea5dbddd818"/>
    <xsd:import namespace="f0662b43-0091-4e39-b288-8cd86c04e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073dd-8150-4f1f-9ad1-dea5dbddd8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d93189e-e3e0-4ae1-9397-6a7177459d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62b43-0091-4e39-b288-8cd86c04ec3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46ba95f-1239-427c-a86d-c7afad10ef77}" ma:internalName="TaxCatchAll" ma:showField="CatchAllData" ma:web="f0662b43-0091-4e39-b288-8cd86c04e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3073dd-8150-4f1f-9ad1-dea5dbddd818">
      <Terms xmlns="http://schemas.microsoft.com/office/infopath/2007/PartnerControls"/>
    </lcf76f155ced4ddcb4097134ff3c332f>
    <TaxCatchAll xmlns="f0662b43-0091-4e39-b288-8cd86c04ec33" xsi:nil="true"/>
  </documentManagement>
</p:properties>
</file>

<file path=customXml/itemProps1.xml><?xml version="1.0" encoding="utf-8"?>
<ds:datastoreItem xmlns:ds="http://schemas.openxmlformats.org/officeDocument/2006/customXml" ds:itemID="{88E96AED-211A-48AA-9753-A9E74802323C}"/>
</file>

<file path=customXml/itemProps2.xml><?xml version="1.0" encoding="utf-8"?>
<ds:datastoreItem xmlns:ds="http://schemas.openxmlformats.org/officeDocument/2006/customXml" ds:itemID="{F59960E2-F158-4534-A645-ED7A46F6EBE1}"/>
</file>

<file path=customXml/itemProps3.xml><?xml version="1.0" encoding="utf-8"?>
<ds:datastoreItem xmlns:ds="http://schemas.openxmlformats.org/officeDocument/2006/customXml" ds:itemID="{6FEB1711-0346-4025-AF01-4B53DF9BDF4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1125</Words>
  <Application>Microsoft Office PowerPoint</Application>
  <PresentationFormat>Personalizzato</PresentationFormat>
  <Paragraphs>202</Paragraphs>
  <Slides>44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3" baseType="lpstr">
      <vt:lpstr>Arial</vt:lpstr>
      <vt:lpstr>Calibri</vt:lpstr>
      <vt:lpstr>Courier New</vt:lpstr>
      <vt:lpstr>Gilroy</vt:lpstr>
      <vt:lpstr>Gilroy bold</vt:lpstr>
      <vt:lpstr>Helvetica Neue Light</vt:lpstr>
      <vt:lpstr>Montserrat</vt:lpstr>
      <vt:lpstr>Tahoma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 e Machine Learning 101</dc:title>
  <dc:creator>Giulio Galvan, Francesco Bagattini</dc:creator>
  <cp:lastModifiedBy>Cristina D'Onorio De Meo</cp:lastModifiedBy>
  <cp:revision>7</cp:revision>
  <dcterms:created xsi:type="dcterms:W3CDTF">2022-06-17T21:46:28Z</dcterms:created>
  <dcterms:modified xsi:type="dcterms:W3CDTF">2022-08-06T07:01:53Z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2022-06-17T00:00:00Z</vt:filetime>
  </property>
  <property fmtid="{D5CDD505-2E9C-101B-9397-08002B2CF9AE}" pid="5" name="ContentTypeId">
    <vt:lpwstr>0x010100368B8FC6CF01604D927BE2319DA56E71</vt:lpwstr>
  </property>
</Properties>
</file>