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5"/>
  </p:notesMasterIdLst>
  <p:sldIdLst>
    <p:sldId id="384" r:id="rId5"/>
    <p:sldId id="320" r:id="rId6"/>
    <p:sldId id="321" r:id="rId7"/>
    <p:sldId id="324" r:id="rId8"/>
    <p:sldId id="322" r:id="rId9"/>
    <p:sldId id="323" r:id="rId10"/>
    <p:sldId id="325" r:id="rId11"/>
    <p:sldId id="327" r:id="rId12"/>
    <p:sldId id="385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386" r:id="rId34"/>
    <p:sldId id="279" r:id="rId35"/>
    <p:sldId id="280" r:id="rId36"/>
    <p:sldId id="284" r:id="rId37"/>
    <p:sldId id="319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28" r:id="rId64"/>
  </p:sldIdLst>
  <p:sldSz cx="5765800" cy="3244850"/>
  <p:notesSz cx="5765800" cy="32448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328"/>
    <a:srgbClr val="0536FF"/>
    <a:srgbClr val="FF1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35" autoAdjust="0"/>
  </p:normalViewPr>
  <p:slideViewPr>
    <p:cSldViewPr>
      <p:cViewPr varScale="1">
        <p:scale>
          <a:sx n="172" d="100"/>
          <a:sy n="172" d="100"/>
        </p:scale>
        <p:origin x="2064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A23D0-18AF-4331-AAF2-2206BFC47BDF}" type="datetimeFigureOut">
              <a:rPr lang="it-IT" smtClean="0"/>
              <a:t>26/11/2022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402C7-57BE-42B4-996F-29FA17E2E6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363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78543c0a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78543c0a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402C7-57BE-42B4-996F-29FA17E2E631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4713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278543c0a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278543c0a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170621"/>
            <a:ext cx="55751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78543c0aa_0_115"/>
          <p:cNvSpPr txBox="1">
            <a:spLocks noGrp="1"/>
          </p:cNvSpPr>
          <p:nvPr>
            <p:ph type="title"/>
          </p:nvPr>
        </p:nvSpPr>
        <p:spPr>
          <a:xfrm>
            <a:off x="196544" y="280750"/>
            <a:ext cx="5372712" cy="36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1" name="Google Shape;171;g1278543c0aa_0_115"/>
          <p:cNvSpPr txBox="1">
            <a:spLocks noGrp="1"/>
          </p:cNvSpPr>
          <p:nvPr>
            <p:ph type="body" idx="1"/>
          </p:nvPr>
        </p:nvSpPr>
        <p:spPr>
          <a:xfrm>
            <a:off x="196544" y="727055"/>
            <a:ext cx="5372712" cy="2155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288310" lvl="0" indent="-20021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576621" lvl="1" indent="-200216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864931" lvl="2" indent="-200216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153241" lvl="3" indent="-20021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441552" lvl="4" indent="-200216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729862" lvl="5" indent="-200216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018172" lvl="6" indent="-20021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306483" lvl="7" indent="-200216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594793" lvl="8" indent="-200216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g1278543c0aa_0_115"/>
          <p:cNvSpPr txBox="1">
            <a:spLocks noGrp="1"/>
          </p:cNvSpPr>
          <p:nvPr>
            <p:ph type="sldNum" idx="12"/>
          </p:nvPr>
        </p:nvSpPr>
        <p:spPr>
          <a:xfrm>
            <a:off x="5342355" y="2941857"/>
            <a:ext cx="345986" cy="2483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it-IT" smtClean="0"/>
              <a:pPr algn="r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70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686505"/>
            <a:ext cx="5071211" cy="374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445" y="1003733"/>
            <a:ext cx="4999355" cy="189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ikit-learn.org/stable/modules/generated/sklearn.tree.DecisionTreeClassifier.html#sklearn.tree.DecisionTreeClassifi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9;g1278543c0aa_0_7">
            <a:extLst>
              <a:ext uri="{FF2B5EF4-FFF2-40B4-BE49-F238E27FC236}">
                <a16:creationId xmlns:a16="http://schemas.microsoft.com/office/drawing/2014/main" id="{152051FC-B945-26DE-0B1E-A9B3F3674E8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448"/>
            <a:ext cx="5765800" cy="32419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0;g1278543c0aa_0_7">
            <a:extLst>
              <a:ext uri="{FF2B5EF4-FFF2-40B4-BE49-F238E27FC236}">
                <a16:creationId xmlns:a16="http://schemas.microsoft.com/office/drawing/2014/main" id="{C8693F9F-0EE5-9DCB-BA11-FEA7CD0CE451}"/>
              </a:ext>
            </a:extLst>
          </p:cNvPr>
          <p:cNvSpPr txBox="1"/>
          <p:nvPr/>
        </p:nvSpPr>
        <p:spPr>
          <a:xfrm>
            <a:off x="759882" y="1851025"/>
            <a:ext cx="4246035" cy="912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649" tIns="57649" rIns="57649" bIns="57649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IT" sz="2000" b="1" dirty="0">
                <a:solidFill>
                  <a:schemeClr val="lt1"/>
                </a:solidFill>
                <a:latin typeface="Gilroy bold" panose="00000800000000000000" pitchFamily="2" charset="0"/>
                <a:ea typeface="Helvetica Neue"/>
                <a:cs typeface="Helvetica Neue"/>
                <a:sym typeface="Helvetica Neue"/>
              </a:rPr>
              <a:t>Lezione 4</a:t>
            </a:r>
            <a:endParaRPr sz="2000" b="1" dirty="0">
              <a:solidFill>
                <a:schemeClr val="lt1"/>
              </a:solidFill>
              <a:latin typeface="Gilroy bold" panose="00000800000000000000" pitchFamily="2" charset="0"/>
              <a:ea typeface="Helvetica Neue"/>
              <a:cs typeface="Helvetica Neue"/>
              <a:sym typeface="Helvetica Neue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it-IT" sz="2018" dirty="0">
                <a:solidFill>
                  <a:schemeClr val="lt1"/>
                </a:solidFill>
                <a:latin typeface="Gilroy" panose="00000500000000000000" pitchFamily="2" charset="0"/>
                <a:ea typeface="Helvetica Neue"/>
                <a:cs typeface="Helvetica Neue"/>
                <a:sym typeface="Helvetica Neue"/>
              </a:rPr>
              <a:t>Classificazione e Alberi decisionali</a:t>
            </a:r>
            <a:endParaRPr sz="2018" dirty="0">
              <a:solidFill>
                <a:schemeClr val="lt1"/>
              </a:solidFill>
              <a:latin typeface="Gilroy" panose="00000500000000000000" pitchFamily="2" charset="0"/>
              <a:ea typeface="Helvetica Neue"/>
              <a:cs typeface="Helvetica Neue"/>
              <a:sym typeface="Helvetica Neue"/>
            </a:endParaRPr>
          </a:p>
          <a:p>
            <a:endParaRPr sz="1135" dirty="0">
              <a:latin typeface="Gilroy" panose="00000500000000000000" pitchFamily="2" charset="0"/>
            </a:endParaRPr>
          </a:p>
        </p:txBody>
      </p:sp>
      <p:pic>
        <p:nvPicPr>
          <p:cNvPr id="6" name="Google Shape;181;g1278543c0aa_0_7">
            <a:extLst>
              <a:ext uri="{FF2B5EF4-FFF2-40B4-BE49-F238E27FC236}">
                <a16:creationId xmlns:a16="http://schemas.microsoft.com/office/drawing/2014/main" id="{75CADF33-E871-C0B1-46A2-35620CBA6B1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1910178" y="679094"/>
            <a:ext cx="1945444" cy="554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217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539369"/>
            <a:ext cx="37744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Un</a:t>
            </a:r>
            <a:r>
              <a:rPr spc="15" dirty="0"/>
              <a:t> </a:t>
            </a:r>
            <a:r>
              <a:rPr b="1" spc="-40" dirty="0">
                <a:latin typeface="Arial"/>
                <a:cs typeface="Arial"/>
              </a:rPr>
              <a:t>grafo</a:t>
            </a:r>
            <a:r>
              <a:rPr b="1" spc="50" dirty="0">
                <a:latin typeface="Arial"/>
                <a:cs typeface="Arial"/>
              </a:rPr>
              <a:t> </a:t>
            </a:r>
            <a:r>
              <a:rPr spc="-45" dirty="0"/>
              <a:t>non</a:t>
            </a:r>
            <a:r>
              <a:rPr spc="15" dirty="0"/>
              <a:t> </a:t>
            </a:r>
            <a:r>
              <a:rPr spc="-30" dirty="0"/>
              <a:t>orientato</a:t>
            </a:r>
            <a:r>
              <a:rPr spc="15" dirty="0"/>
              <a:t> </a:t>
            </a:r>
            <a:r>
              <a:rPr spc="-5" dirty="0"/>
              <a:t>G</a:t>
            </a:r>
            <a:r>
              <a:rPr spc="20" dirty="0"/>
              <a:t> </a:t>
            </a:r>
            <a:r>
              <a:rPr spc="45" dirty="0"/>
              <a:t>=</a:t>
            </a:r>
            <a:r>
              <a:rPr spc="15" dirty="0"/>
              <a:t> (V, E) </a:t>
            </a:r>
            <a:r>
              <a:rPr spc="-85" dirty="0"/>
              <a:t>è</a:t>
            </a:r>
            <a:r>
              <a:rPr spc="15" dirty="0"/>
              <a:t> </a:t>
            </a:r>
            <a:r>
              <a:rPr spc="-45" dirty="0"/>
              <a:t>un</a:t>
            </a:r>
            <a:r>
              <a:rPr spc="20" dirty="0"/>
              <a:t> </a:t>
            </a:r>
            <a:r>
              <a:rPr spc="-45" dirty="0"/>
              <a:t>insieme</a:t>
            </a:r>
            <a:r>
              <a:rPr spc="15" dirty="0"/>
              <a:t> </a:t>
            </a:r>
            <a:r>
              <a:rPr spc="-15" dirty="0"/>
              <a:t>di</a:t>
            </a:r>
            <a:r>
              <a:rPr spc="15" dirty="0"/>
              <a:t> </a:t>
            </a:r>
            <a:r>
              <a:rPr b="1" spc="-40" dirty="0">
                <a:latin typeface="Arial"/>
                <a:cs typeface="Arial"/>
              </a:rPr>
              <a:t>nodi</a:t>
            </a:r>
            <a:r>
              <a:rPr b="1" spc="50" dirty="0">
                <a:latin typeface="Arial"/>
                <a:cs typeface="Arial"/>
              </a:rPr>
              <a:t> </a:t>
            </a:r>
            <a:r>
              <a:rPr spc="65" dirty="0"/>
              <a:t>V</a:t>
            </a:r>
            <a:r>
              <a:rPr spc="20" dirty="0"/>
              <a:t> </a:t>
            </a:r>
            <a:r>
              <a:rPr spc="-85" dirty="0"/>
              <a:t>e</a:t>
            </a:r>
            <a:r>
              <a:rPr spc="15" dirty="0"/>
              <a:t> </a:t>
            </a:r>
            <a:r>
              <a:rPr b="1" spc="-50" dirty="0">
                <a:latin typeface="Arial"/>
                <a:cs typeface="Arial"/>
              </a:rPr>
              <a:t>archi</a:t>
            </a:r>
            <a:r>
              <a:rPr b="1" spc="385" dirty="0">
                <a:latin typeface="Arial"/>
                <a:cs typeface="Arial"/>
              </a:rPr>
              <a:t> </a:t>
            </a:r>
            <a:r>
              <a:rPr dirty="0"/>
              <a:t>E.</a:t>
            </a:r>
          </a:p>
        </p:txBody>
      </p:sp>
      <p:sp>
        <p:nvSpPr>
          <p:cNvPr id="3" name="object 3"/>
          <p:cNvSpPr/>
          <p:nvPr/>
        </p:nvSpPr>
        <p:spPr>
          <a:xfrm>
            <a:off x="255564" y="1105360"/>
            <a:ext cx="415290" cy="415290"/>
          </a:xfrm>
          <a:custGeom>
            <a:avLst/>
            <a:gdLst/>
            <a:ahLst/>
            <a:cxnLst/>
            <a:rect l="l" t="t" r="r" b="b"/>
            <a:pathLst>
              <a:path w="415290" h="415290">
                <a:moveTo>
                  <a:pt x="414925" y="207462"/>
                </a:moveTo>
                <a:lnTo>
                  <a:pt x="410938" y="247936"/>
                </a:lnTo>
                <a:lnTo>
                  <a:pt x="399132" y="286855"/>
                </a:lnTo>
                <a:lnTo>
                  <a:pt x="379961" y="322722"/>
                </a:lnTo>
                <a:lnTo>
                  <a:pt x="354160" y="354160"/>
                </a:lnTo>
                <a:lnTo>
                  <a:pt x="322722" y="379961"/>
                </a:lnTo>
                <a:lnTo>
                  <a:pt x="286855" y="399132"/>
                </a:lnTo>
                <a:lnTo>
                  <a:pt x="247936" y="410938"/>
                </a:lnTo>
                <a:lnTo>
                  <a:pt x="207462" y="414925"/>
                </a:lnTo>
                <a:lnTo>
                  <a:pt x="197270" y="414675"/>
                </a:lnTo>
                <a:lnTo>
                  <a:pt x="157040" y="408706"/>
                </a:lnTo>
                <a:lnTo>
                  <a:pt x="118749" y="395002"/>
                </a:lnTo>
                <a:lnTo>
                  <a:pt x="83866" y="374091"/>
                </a:lnTo>
                <a:lnTo>
                  <a:pt x="53733" y="346777"/>
                </a:lnTo>
                <a:lnTo>
                  <a:pt x="29508" y="314109"/>
                </a:lnTo>
                <a:lnTo>
                  <a:pt x="12121" y="277343"/>
                </a:lnTo>
                <a:lnTo>
                  <a:pt x="2242" y="237891"/>
                </a:lnTo>
                <a:lnTo>
                  <a:pt x="0" y="207462"/>
                </a:lnTo>
                <a:lnTo>
                  <a:pt x="249" y="197270"/>
                </a:lnTo>
                <a:lnTo>
                  <a:pt x="6219" y="157040"/>
                </a:lnTo>
                <a:lnTo>
                  <a:pt x="19922" y="118749"/>
                </a:lnTo>
                <a:lnTo>
                  <a:pt x="40833" y="83866"/>
                </a:lnTo>
                <a:lnTo>
                  <a:pt x="68147" y="53733"/>
                </a:lnTo>
                <a:lnTo>
                  <a:pt x="100815" y="29508"/>
                </a:lnTo>
                <a:lnTo>
                  <a:pt x="137581" y="12121"/>
                </a:lnTo>
                <a:lnTo>
                  <a:pt x="177033" y="2242"/>
                </a:lnTo>
                <a:lnTo>
                  <a:pt x="207462" y="0"/>
                </a:lnTo>
                <a:lnTo>
                  <a:pt x="217654" y="249"/>
                </a:lnTo>
                <a:lnTo>
                  <a:pt x="257884" y="6219"/>
                </a:lnTo>
                <a:lnTo>
                  <a:pt x="296175" y="19922"/>
                </a:lnTo>
                <a:lnTo>
                  <a:pt x="331058" y="40833"/>
                </a:lnTo>
                <a:lnTo>
                  <a:pt x="361191" y="68147"/>
                </a:lnTo>
                <a:lnTo>
                  <a:pt x="385416" y="100815"/>
                </a:lnTo>
                <a:lnTo>
                  <a:pt x="402803" y="137581"/>
                </a:lnTo>
                <a:lnTo>
                  <a:pt x="412682" y="177033"/>
                </a:lnTo>
                <a:lnTo>
                  <a:pt x="414925" y="207462"/>
                </a:lnTo>
                <a:close/>
              </a:path>
            </a:pathLst>
          </a:custGeom>
          <a:ln w="103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3647" y="1222324"/>
            <a:ext cx="10858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Arial MT"/>
                <a:cs typeface="Arial MT"/>
              </a:rPr>
              <a:t>A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0339" y="1520285"/>
            <a:ext cx="415290" cy="415290"/>
          </a:xfrm>
          <a:custGeom>
            <a:avLst/>
            <a:gdLst/>
            <a:ahLst/>
            <a:cxnLst/>
            <a:rect l="l" t="t" r="r" b="b"/>
            <a:pathLst>
              <a:path w="415289" h="415289">
                <a:moveTo>
                  <a:pt x="414925" y="207462"/>
                </a:moveTo>
                <a:lnTo>
                  <a:pt x="410938" y="247936"/>
                </a:lnTo>
                <a:lnTo>
                  <a:pt x="399132" y="286855"/>
                </a:lnTo>
                <a:lnTo>
                  <a:pt x="379961" y="322722"/>
                </a:lnTo>
                <a:lnTo>
                  <a:pt x="354160" y="354160"/>
                </a:lnTo>
                <a:lnTo>
                  <a:pt x="322722" y="379961"/>
                </a:lnTo>
                <a:lnTo>
                  <a:pt x="286854" y="399132"/>
                </a:lnTo>
                <a:lnTo>
                  <a:pt x="247936" y="410938"/>
                </a:lnTo>
                <a:lnTo>
                  <a:pt x="207462" y="414925"/>
                </a:lnTo>
                <a:lnTo>
                  <a:pt x="197270" y="414676"/>
                </a:lnTo>
                <a:lnTo>
                  <a:pt x="157040" y="408705"/>
                </a:lnTo>
                <a:lnTo>
                  <a:pt x="118749" y="395002"/>
                </a:lnTo>
                <a:lnTo>
                  <a:pt x="83866" y="374091"/>
                </a:lnTo>
                <a:lnTo>
                  <a:pt x="53733" y="346777"/>
                </a:lnTo>
                <a:lnTo>
                  <a:pt x="29508" y="314109"/>
                </a:lnTo>
                <a:lnTo>
                  <a:pt x="12121" y="277343"/>
                </a:lnTo>
                <a:lnTo>
                  <a:pt x="2242" y="237891"/>
                </a:lnTo>
                <a:lnTo>
                  <a:pt x="0" y="207462"/>
                </a:lnTo>
                <a:lnTo>
                  <a:pt x="249" y="197270"/>
                </a:lnTo>
                <a:lnTo>
                  <a:pt x="6219" y="157040"/>
                </a:lnTo>
                <a:lnTo>
                  <a:pt x="19922" y="118749"/>
                </a:lnTo>
                <a:lnTo>
                  <a:pt x="40833" y="83866"/>
                </a:lnTo>
                <a:lnTo>
                  <a:pt x="68147" y="53733"/>
                </a:lnTo>
                <a:lnTo>
                  <a:pt x="100815" y="29508"/>
                </a:lnTo>
                <a:lnTo>
                  <a:pt x="137581" y="12121"/>
                </a:lnTo>
                <a:lnTo>
                  <a:pt x="177033" y="2242"/>
                </a:lnTo>
                <a:lnTo>
                  <a:pt x="207462" y="0"/>
                </a:lnTo>
                <a:lnTo>
                  <a:pt x="217654" y="249"/>
                </a:lnTo>
                <a:lnTo>
                  <a:pt x="257884" y="6219"/>
                </a:lnTo>
                <a:lnTo>
                  <a:pt x="296175" y="19922"/>
                </a:lnTo>
                <a:lnTo>
                  <a:pt x="331058" y="40833"/>
                </a:lnTo>
                <a:lnTo>
                  <a:pt x="361191" y="68147"/>
                </a:lnTo>
                <a:lnTo>
                  <a:pt x="385416" y="100815"/>
                </a:lnTo>
                <a:lnTo>
                  <a:pt x="402803" y="137581"/>
                </a:lnTo>
                <a:lnTo>
                  <a:pt x="412682" y="177033"/>
                </a:lnTo>
                <a:lnTo>
                  <a:pt x="414925" y="207462"/>
                </a:lnTo>
                <a:close/>
              </a:path>
            </a:pathLst>
          </a:custGeom>
          <a:ln w="103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43236" y="1637249"/>
            <a:ext cx="11557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Arial MT"/>
                <a:cs typeface="Arial MT"/>
              </a:rPr>
              <a:t>C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0489" y="2350135"/>
            <a:ext cx="415290" cy="415290"/>
          </a:xfrm>
          <a:custGeom>
            <a:avLst/>
            <a:gdLst/>
            <a:ahLst/>
            <a:cxnLst/>
            <a:rect l="l" t="t" r="r" b="b"/>
            <a:pathLst>
              <a:path w="415290" h="415289">
                <a:moveTo>
                  <a:pt x="414925" y="207462"/>
                </a:moveTo>
                <a:lnTo>
                  <a:pt x="410938" y="247936"/>
                </a:lnTo>
                <a:lnTo>
                  <a:pt x="399132" y="286854"/>
                </a:lnTo>
                <a:lnTo>
                  <a:pt x="379961" y="322722"/>
                </a:lnTo>
                <a:lnTo>
                  <a:pt x="354160" y="354160"/>
                </a:lnTo>
                <a:lnTo>
                  <a:pt x="322722" y="379961"/>
                </a:lnTo>
                <a:lnTo>
                  <a:pt x="286855" y="399132"/>
                </a:lnTo>
                <a:lnTo>
                  <a:pt x="247936" y="410938"/>
                </a:lnTo>
                <a:lnTo>
                  <a:pt x="207462" y="414925"/>
                </a:lnTo>
                <a:lnTo>
                  <a:pt x="197270" y="414676"/>
                </a:lnTo>
                <a:lnTo>
                  <a:pt x="157040" y="408705"/>
                </a:lnTo>
                <a:lnTo>
                  <a:pt x="118749" y="395002"/>
                </a:lnTo>
                <a:lnTo>
                  <a:pt x="83866" y="374091"/>
                </a:lnTo>
                <a:lnTo>
                  <a:pt x="53733" y="346777"/>
                </a:lnTo>
                <a:lnTo>
                  <a:pt x="29508" y="314109"/>
                </a:lnTo>
                <a:lnTo>
                  <a:pt x="12121" y="277343"/>
                </a:lnTo>
                <a:lnTo>
                  <a:pt x="2242" y="237891"/>
                </a:lnTo>
                <a:lnTo>
                  <a:pt x="0" y="207462"/>
                </a:lnTo>
                <a:lnTo>
                  <a:pt x="249" y="197270"/>
                </a:lnTo>
                <a:lnTo>
                  <a:pt x="6219" y="157040"/>
                </a:lnTo>
                <a:lnTo>
                  <a:pt x="19922" y="118749"/>
                </a:lnTo>
                <a:lnTo>
                  <a:pt x="40833" y="83866"/>
                </a:lnTo>
                <a:lnTo>
                  <a:pt x="68147" y="53733"/>
                </a:lnTo>
                <a:lnTo>
                  <a:pt x="100815" y="29508"/>
                </a:lnTo>
                <a:lnTo>
                  <a:pt x="137581" y="12121"/>
                </a:lnTo>
                <a:lnTo>
                  <a:pt x="177033" y="2242"/>
                </a:lnTo>
                <a:lnTo>
                  <a:pt x="207462" y="0"/>
                </a:lnTo>
                <a:lnTo>
                  <a:pt x="217654" y="249"/>
                </a:lnTo>
                <a:lnTo>
                  <a:pt x="257884" y="6219"/>
                </a:lnTo>
                <a:lnTo>
                  <a:pt x="296175" y="19922"/>
                </a:lnTo>
                <a:lnTo>
                  <a:pt x="331058" y="40833"/>
                </a:lnTo>
                <a:lnTo>
                  <a:pt x="361191" y="68147"/>
                </a:lnTo>
                <a:lnTo>
                  <a:pt x="385416" y="100815"/>
                </a:lnTo>
                <a:lnTo>
                  <a:pt x="402803" y="137581"/>
                </a:lnTo>
                <a:lnTo>
                  <a:pt x="412682" y="177033"/>
                </a:lnTo>
                <a:lnTo>
                  <a:pt x="414925" y="207462"/>
                </a:lnTo>
                <a:close/>
              </a:path>
            </a:pathLst>
          </a:custGeom>
          <a:ln w="103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8573" y="2467099"/>
            <a:ext cx="10858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Arial MT"/>
                <a:cs typeface="Arial MT"/>
              </a:rPr>
              <a:t>B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30190" y="1105360"/>
            <a:ext cx="415290" cy="415290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414925" y="207462"/>
                </a:moveTo>
                <a:lnTo>
                  <a:pt x="410938" y="247936"/>
                </a:lnTo>
                <a:lnTo>
                  <a:pt x="399132" y="286855"/>
                </a:lnTo>
                <a:lnTo>
                  <a:pt x="379961" y="322722"/>
                </a:lnTo>
                <a:lnTo>
                  <a:pt x="354160" y="354160"/>
                </a:lnTo>
                <a:lnTo>
                  <a:pt x="322722" y="379961"/>
                </a:lnTo>
                <a:lnTo>
                  <a:pt x="286854" y="399132"/>
                </a:lnTo>
                <a:lnTo>
                  <a:pt x="247936" y="410938"/>
                </a:lnTo>
                <a:lnTo>
                  <a:pt x="207462" y="414925"/>
                </a:lnTo>
                <a:lnTo>
                  <a:pt x="197270" y="414675"/>
                </a:lnTo>
                <a:lnTo>
                  <a:pt x="157040" y="408706"/>
                </a:lnTo>
                <a:lnTo>
                  <a:pt x="118749" y="395002"/>
                </a:lnTo>
                <a:lnTo>
                  <a:pt x="83866" y="374091"/>
                </a:lnTo>
                <a:lnTo>
                  <a:pt x="53733" y="346777"/>
                </a:lnTo>
                <a:lnTo>
                  <a:pt x="29508" y="314109"/>
                </a:lnTo>
                <a:lnTo>
                  <a:pt x="12121" y="277343"/>
                </a:lnTo>
                <a:lnTo>
                  <a:pt x="2242" y="237891"/>
                </a:lnTo>
                <a:lnTo>
                  <a:pt x="0" y="207462"/>
                </a:lnTo>
                <a:lnTo>
                  <a:pt x="249" y="197270"/>
                </a:lnTo>
                <a:lnTo>
                  <a:pt x="6218" y="157040"/>
                </a:lnTo>
                <a:lnTo>
                  <a:pt x="19922" y="118749"/>
                </a:lnTo>
                <a:lnTo>
                  <a:pt x="40833" y="83866"/>
                </a:lnTo>
                <a:lnTo>
                  <a:pt x="68147" y="53733"/>
                </a:lnTo>
                <a:lnTo>
                  <a:pt x="100815" y="29508"/>
                </a:lnTo>
                <a:lnTo>
                  <a:pt x="137581" y="12121"/>
                </a:lnTo>
                <a:lnTo>
                  <a:pt x="177033" y="2242"/>
                </a:lnTo>
                <a:lnTo>
                  <a:pt x="207462" y="0"/>
                </a:lnTo>
                <a:lnTo>
                  <a:pt x="217654" y="249"/>
                </a:lnTo>
                <a:lnTo>
                  <a:pt x="257883" y="6219"/>
                </a:lnTo>
                <a:lnTo>
                  <a:pt x="296175" y="19922"/>
                </a:lnTo>
                <a:lnTo>
                  <a:pt x="331058" y="40833"/>
                </a:lnTo>
                <a:lnTo>
                  <a:pt x="361191" y="68147"/>
                </a:lnTo>
                <a:lnTo>
                  <a:pt x="385416" y="100815"/>
                </a:lnTo>
                <a:lnTo>
                  <a:pt x="402802" y="137581"/>
                </a:lnTo>
                <a:lnTo>
                  <a:pt x="412682" y="177033"/>
                </a:lnTo>
                <a:lnTo>
                  <a:pt x="414925" y="207462"/>
                </a:lnTo>
                <a:close/>
              </a:path>
            </a:pathLst>
          </a:custGeom>
          <a:ln w="103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73087" y="1222324"/>
            <a:ext cx="11557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Arial MT"/>
                <a:cs typeface="Arial MT"/>
              </a:rPr>
              <a:t>D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30190" y="2350135"/>
            <a:ext cx="415290" cy="415290"/>
          </a:xfrm>
          <a:custGeom>
            <a:avLst/>
            <a:gdLst/>
            <a:ahLst/>
            <a:cxnLst/>
            <a:rect l="l" t="t" r="r" b="b"/>
            <a:pathLst>
              <a:path w="415289" h="415289">
                <a:moveTo>
                  <a:pt x="414925" y="207462"/>
                </a:moveTo>
                <a:lnTo>
                  <a:pt x="410938" y="247936"/>
                </a:lnTo>
                <a:lnTo>
                  <a:pt x="399132" y="286854"/>
                </a:lnTo>
                <a:lnTo>
                  <a:pt x="379961" y="322722"/>
                </a:lnTo>
                <a:lnTo>
                  <a:pt x="354160" y="354160"/>
                </a:lnTo>
                <a:lnTo>
                  <a:pt x="322722" y="379961"/>
                </a:lnTo>
                <a:lnTo>
                  <a:pt x="286854" y="399132"/>
                </a:lnTo>
                <a:lnTo>
                  <a:pt x="247936" y="410938"/>
                </a:lnTo>
                <a:lnTo>
                  <a:pt x="207462" y="414925"/>
                </a:lnTo>
                <a:lnTo>
                  <a:pt x="197270" y="414676"/>
                </a:lnTo>
                <a:lnTo>
                  <a:pt x="157040" y="408705"/>
                </a:lnTo>
                <a:lnTo>
                  <a:pt x="118749" y="395002"/>
                </a:lnTo>
                <a:lnTo>
                  <a:pt x="83866" y="374091"/>
                </a:lnTo>
                <a:lnTo>
                  <a:pt x="53733" y="346777"/>
                </a:lnTo>
                <a:lnTo>
                  <a:pt x="29508" y="314109"/>
                </a:lnTo>
                <a:lnTo>
                  <a:pt x="12121" y="277343"/>
                </a:lnTo>
                <a:lnTo>
                  <a:pt x="2242" y="237891"/>
                </a:lnTo>
                <a:lnTo>
                  <a:pt x="0" y="207462"/>
                </a:lnTo>
                <a:lnTo>
                  <a:pt x="249" y="197270"/>
                </a:lnTo>
                <a:lnTo>
                  <a:pt x="6218" y="157040"/>
                </a:lnTo>
                <a:lnTo>
                  <a:pt x="19922" y="118749"/>
                </a:lnTo>
                <a:lnTo>
                  <a:pt x="40833" y="83866"/>
                </a:lnTo>
                <a:lnTo>
                  <a:pt x="68147" y="53733"/>
                </a:lnTo>
                <a:lnTo>
                  <a:pt x="100815" y="29508"/>
                </a:lnTo>
                <a:lnTo>
                  <a:pt x="137581" y="12121"/>
                </a:lnTo>
                <a:lnTo>
                  <a:pt x="177033" y="2242"/>
                </a:lnTo>
                <a:lnTo>
                  <a:pt x="207462" y="0"/>
                </a:lnTo>
                <a:lnTo>
                  <a:pt x="217654" y="249"/>
                </a:lnTo>
                <a:lnTo>
                  <a:pt x="257883" y="6219"/>
                </a:lnTo>
                <a:lnTo>
                  <a:pt x="296175" y="19922"/>
                </a:lnTo>
                <a:lnTo>
                  <a:pt x="331058" y="40833"/>
                </a:lnTo>
                <a:lnTo>
                  <a:pt x="361191" y="68147"/>
                </a:lnTo>
                <a:lnTo>
                  <a:pt x="385416" y="100815"/>
                </a:lnTo>
                <a:lnTo>
                  <a:pt x="402802" y="137581"/>
                </a:lnTo>
                <a:lnTo>
                  <a:pt x="412682" y="177033"/>
                </a:lnTo>
                <a:lnTo>
                  <a:pt x="414925" y="207462"/>
                </a:lnTo>
                <a:close/>
              </a:path>
            </a:pathLst>
          </a:custGeom>
          <a:ln w="103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78273" y="2467099"/>
            <a:ext cx="10858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Arial MT"/>
                <a:cs typeface="Arial MT"/>
              </a:rPr>
              <a:t>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3026" y="1405558"/>
            <a:ext cx="1928495" cy="1005840"/>
          </a:xfrm>
          <a:custGeom>
            <a:avLst/>
            <a:gdLst/>
            <a:ahLst/>
            <a:cxnLst/>
            <a:rect l="l" t="t" r="r" b="b"/>
            <a:pathLst>
              <a:path w="1928495" h="1005839">
                <a:moveTo>
                  <a:pt x="185056" y="3526"/>
                </a:moveTo>
                <a:lnTo>
                  <a:pt x="1037312" y="322189"/>
                </a:lnTo>
              </a:path>
              <a:path w="1928495" h="1005839">
                <a:moveTo>
                  <a:pt x="1429832" y="228831"/>
                </a:moveTo>
                <a:lnTo>
                  <a:pt x="1889050" y="0"/>
                </a:lnTo>
              </a:path>
              <a:path w="1928495" h="1005839">
                <a:moveTo>
                  <a:pt x="1391451" y="468865"/>
                </a:moveTo>
                <a:lnTo>
                  <a:pt x="1927949" y="1005363"/>
                </a:lnTo>
              </a:path>
              <a:path w="1928495" h="1005839">
                <a:moveTo>
                  <a:pt x="1098099" y="468865"/>
                </a:moveTo>
                <a:lnTo>
                  <a:pt x="561601" y="1005363"/>
                </a:lnTo>
              </a:path>
              <a:path w="1928495" h="1005839">
                <a:moveTo>
                  <a:pt x="0" y="114726"/>
                </a:moveTo>
                <a:lnTo>
                  <a:pt x="268249" y="1005363"/>
                </a:lnTo>
              </a:path>
            </a:pathLst>
          </a:custGeom>
          <a:ln w="103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20554" y="1406601"/>
            <a:ext cx="12788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V </a:t>
            </a:r>
            <a:r>
              <a:rPr sz="1000" i="1" spc="-130" dirty="0">
                <a:latin typeface="Arial"/>
                <a:cs typeface="Arial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110" dirty="0">
                <a:latin typeface="Yu Gothic"/>
                <a:cs typeface="Yu Gothic"/>
              </a:rPr>
              <a:t>{</a:t>
            </a:r>
            <a:r>
              <a:rPr sz="1000" i="1" spc="-5" dirty="0">
                <a:latin typeface="Arial"/>
                <a:cs typeface="Arial"/>
              </a:rPr>
              <a:t>A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60" dirty="0">
                <a:latin typeface="Arial"/>
                <a:cs typeface="Arial"/>
              </a:rPr>
              <a:t>B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5" dirty="0">
                <a:latin typeface="Arial"/>
                <a:cs typeface="Arial"/>
              </a:rPr>
              <a:t>C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70" dirty="0">
                <a:latin typeface="Arial"/>
                <a:cs typeface="Arial"/>
              </a:rPr>
              <a:t>D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-75" dirty="0">
                <a:latin typeface="Arial"/>
                <a:cs typeface="Arial"/>
              </a:rPr>
              <a:t>E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spc="110" dirty="0">
                <a:latin typeface="Yu Gothic"/>
                <a:cs typeface="Yu Gothic"/>
              </a:rPr>
              <a:t>}</a:t>
            </a:r>
            <a:endParaRPr sz="1000">
              <a:latin typeface="Yu Gothic"/>
              <a:cs typeface="Yu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92994" y="1528559"/>
            <a:ext cx="125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Sitka Banner"/>
                <a:cs typeface="Sitka Banner"/>
              </a:rPr>
              <a:t>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92994" y="1756308"/>
            <a:ext cx="1377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20" dirty="0">
                <a:latin typeface="Sitka Banner"/>
                <a:cs typeface="Sitka Banner"/>
              </a:rPr>
              <a:t>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92994" y="1794268"/>
            <a:ext cx="125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Sitka Banner"/>
                <a:cs typeface="Sitka Banner"/>
              </a:rPr>
              <a:t>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92994" y="1832229"/>
            <a:ext cx="1377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20" dirty="0">
                <a:latin typeface="Sitka Banner"/>
                <a:cs typeface="Sitka Banner"/>
              </a:rPr>
              <a:t>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92994" y="2211806"/>
            <a:ext cx="125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Sitka Banner"/>
                <a:cs typeface="Sitka Banner"/>
              </a:rPr>
              <a:t>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92994" y="2249767"/>
            <a:ext cx="125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Sitka Banner"/>
                <a:cs typeface="Sitka Banner"/>
              </a:rPr>
              <a:t>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72902" y="1609028"/>
            <a:ext cx="435609" cy="3746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000" spc="-5" dirty="0">
                <a:latin typeface="Calibri"/>
                <a:cs typeface="Calibri"/>
              </a:rPr>
              <a:t>(</a:t>
            </a:r>
            <a:r>
              <a:rPr sz="1000" i="1" spc="-5" dirty="0">
                <a:latin typeface="Arial"/>
                <a:cs typeface="Arial"/>
              </a:rPr>
              <a:t>A</a:t>
            </a:r>
            <a:r>
              <a:rPr sz="1000" i="1" spc="-5" dirty="0">
                <a:latin typeface="Verdana"/>
                <a:cs typeface="Verdana"/>
              </a:rPr>
              <a:t>,</a:t>
            </a:r>
            <a:r>
              <a:rPr sz="1000" i="1" spc="65" dirty="0">
                <a:latin typeface="Verdana"/>
                <a:cs typeface="Verdana"/>
              </a:rPr>
              <a:t> </a:t>
            </a:r>
            <a:r>
              <a:rPr sz="1000" i="1" spc="15" dirty="0">
                <a:latin typeface="Arial"/>
                <a:cs typeface="Arial"/>
              </a:rPr>
              <a:t>B</a:t>
            </a:r>
            <a:r>
              <a:rPr sz="1000" spc="15" dirty="0">
                <a:latin typeface="Calibri"/>
                <a:cs typeface="Calibri"/>
              </a:rPr>
              <a:t>)</a:t>
            </a:r>
            <a:r>
              <a:rPr sz="1000" i="1" spc="15" dirty="0">
                <a:latin typeface="Verdana"/>
                <a:cs typeface="Verdana"/>
              </a:rPr>
              <a:t>,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-5" dirty="0">
                <a:latin typeface="Arial"/>
                <a:cs typeface="Arial"/>
              </a:rPr>
              <a:t>A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-90" dirty="0">
                <a:latin typeface="Arial"/>
                <a:cs typeface="Arial"/>
              </a:rPr>
              <a:t>C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i="1" spc="-90" dirty="0">
                <a:latin typeface="Verdana"/>
                <a:cs typeface="Verdana"/>
              </a:rPr>
              <a:t>,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34841" y="1981022"/>
            <a:ext cx="87756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6405" algn="l"/>
              </a:tabLst>
            </a:pPr>
            <a:r>
              <a:rPr sz="1500" i="1" spc="-112" baseline="2777" dirty="0">
                <a:latin typeface="Arial"/>
                <a:cs typeface="Arial"/>
              </a:rPr>
              <a:t>E</a:t>
            </a:r>
            <a:r>
              <a:rPr sz="1500" i="1" spc="157" baseline="2777" dirty="0">
                <a:latin typeface="Arial"/>
                <a:cs typeface="Arial"/>
              </a:rPr>
              <a:t> </a:t>
            </a:r>
            <a:r>
              <a:rPr sz="1500" spc="412" baseline="2777" dirty="0">
                <a:latin typeface="Calibri"/>
                <a:cs typeface="Calibri"/>
              </a:rPr>
              <a:t>=	</a:t>
            </a:r>
            <a:r>
              <a:rPr sz="1000" dirty="0">
                <a:latin typeface="Calibri"/>
                <a:cs typeface="Calibri"/>
              </a:rPr>
              <a:t>(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00" i="1" dirty="0">
                <a:latin typeface="Verdana"/>
                <a:cs typeface="Verdana"/>
              </a:rPr>
              <a:t>,</a:t>
            </a:r>
            <a:r>
              <a:rPr sz="1000" i="1" spc="75" dirty="0">
                <a:latin typeface="Verdana"/>
                <a:cs typeface="Verdana"/>
              </a:rPr>
              <a:t> </a:t>
            </a:r>
            <a:r>
              <a:rPr sz="1000" i="1" spc="15" dirty="0">
                <a:latin typeface="Arial"/>
                <a:cs typeface="Arial"/>
              </a:rPr>
              <a:t>B</a:t>
            </a:r>
            <a:r>
              <a:rPr sz="1000" spc="15" dirty="0">
                <a:latin typeface="Calibri"/>
                <a:cs typeface="Calibri"/>
              </a:rPr>
              <a:t>)</a:t>
            </a:r>
            <a:r>
              <a:rPr sz="1000" i="1" spc="15" dirty="0">
                <a:latin typeface="Verdana"/>
                <a:cs typeface="Verdana"/>
              </a:rPr>
              <a:t>,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70375" y="2132840"/>
            <a:ext cx="440055" cy="3746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5" dirty="0">
                <a:latin typeface="Arial"/>
                <a:cs typeface="Arial"/>
              </a:rPr>
              <a:t>C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-75" dirty="0">
                <a:latin typeface="Arial"/>
                <a:cs typeface="Arial"/>
              </a:rPr>
              <a:t>E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i="1" spc="-90" dirty="0">
                <a:latin typeface="Verdana"/>
                <a:cs typeface="Verdana"/>
              </a:rPr>
              <a:t>,</a:t>
            </a:r>
            <a:endParaRPr sz="1000">
              <a:latin typeface="Verdana"/>
              <a:cs typeface="Verdana"/>
            </a:endParaRPr>
          </a:p>
          <a:p>
            <a:pPr marL="24130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Calibri"/>
                <a:cs typeface="Calibri"/>
              </a:rPr>
              <a:t>(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00" i="1" dirty="0">
                <a:latin typeface="Verdana"/>
                <a:cs typeface="Verdana"/>
              </a:rPr>
              <a:t>,</a:t>
            </a:r>
            <a:r>
              <a:rPr sz="1000" i="1" spc="55" dirty="0">
                <a:latin typeface="Verdana"/>
                <a:cs typeface="Verdana"/>
              </a:rPr>
              <a:t> </a:t>
            </a:r>
            <a:r>
              <a:rPr sz="1000" i="1" spc="75" dirty="0">
                <a:latin typeface="Arial"/>
                <a:cs typeface="Arial"/>
              </a:rPr>
              <a:t>D</a:t>
            </a:r>
            <a:r>
              <a:rPr sz="1000" spc="75" dirty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50028" y="1528559"/>
            <a:ext cx="125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Sitka Banner"/>
                <a:cs typeface="Sitka Banner"/>
              </a:rPr>
              <a:t>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50028" y="1756308"/>
            <a:ext cx="1377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20" dirty="0">
                <a:latin typeface="Sitka Banner"/>
                <a:cs typeface="Sitka Banner"/>
              </a:rPr>
              <a:t>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50028" y="2211806"/>
            <a:ext cx="125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Sitka Banner"/>
                <a:cs typeface="Sitka Banner"/>
              </a:rPr>
              <a:t>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24628" y="1794268"/>
            <a:ext cx="188595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560" dirty="0">
                <a:latin typeface="Sitka Banner"/>
                <a:cs typeface="Sitka Banner"/>
              </a:rPr>
              <a:t></a:t>
            </a:r>
            <a:r>
              <a:rPr sz="1500" spc="-839" baseline="-16666" dirty="0">
                <a:latin typeface="Sitka Banner"/>
                <a:cs typeface="Sitka Banner"/>
              </a:rPr>
              <a:t></a:t>
            </a:r>
            <a:endParaRPr sz="1500" baseline="-16666">
              <a:latin typeface="Sitka Banner"/>
              <a:cs typeface="Sitka Banner"/>
            </a:endParaRPr>
          </a:p>
          <a:p>
            <a:pPr marL="38100">
              <a:lnSpc>
                <a:spcPct val="100000"/>
              </a:lnSpc>
              <a:spcBef>
                <a:spcPts val="2385"/>
              </a:spcBef>
            </a:pPr>
            <a:r>
              <a:rPr sz="1000" spc="-120" dirty="0">
                <a:latin typeface="Sitka Banner"/>
                <a:cs typeface="Sitka Banner"/>
              </a:rPr>
              <a:t>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350BA26D-26EB-E870-9D13-A8FFD4EFB6EF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0" name="Google Shape;179;g1278543c0aa_0_7">
            <a:extLst>
              <a:ext uri="{FF2B5EF4-FFF2-40B4-BE49-F238E27FC236}">
                <a16:creationId xmlns:a16="http://schemas.microsoft.com/office/drawing/2014/main" id="{D45CB1D3-BC55-68CA-BABC-802730B1FE4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object 2">
            <a:extLst>
              <a:ext uri="{FF2B5EF4-FFF2-40B4-BE49-F238E27FC236}">
                <a16:creationId xmlns:a16="http://schemas.microsoft.com/office/drawing/2014/main" id="{9F54A2F3-20FD-82A5-C498-D8FDEE0FDA9B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32" name="Google Shape;181;g1278543c0aa_0_7">
            <a:extLst>
              <a:ext uri="{FF2B5EF4-FFF2-40B4-BE49-F238E27FC236}">
                <a16:creationId xmlns:a16="http://schemas.microsoft.com/office/drawing/2014/main" id="{BDA4BC2A-CF95-96DE-A407-55A31A2C72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object 5">
            <a:extLst>
              <a:ext uri="{FF2B5EF4-FFF2-40B4-BE49-F238E27FC236}">
                <a16:creationId xmlns:a16="http://schemas.microsoft.com/office/drawing/2014/main" id="{EC91B0E1-E995-54A2-44CF-8B947890FBD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10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33" name="Immagine 32" descr="Immagine che contiene testo&#10;&#10;Descrizione generata automaticamente">
            <a:extLst>
              <a:ext uri="{FF2B5EF4-FFF2-40B4-BE49-F238E27FC236}">
                <a16:creationId xmlns:a16="http://schemas.microsoft.com/office/drawing/2014/main" id="{11E59165-E8E9-57B7-9F4C-AA7F7063A6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899" y="1047547"/>
            <a:ext cx="2099935" cy="171787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539369"/>
            <a:ext cx="40684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Un</a:t>
            </a:r>
            <a:r>
              <a:rPr spc="15" dirty="0"/>
              <a:t> </a:t>
            </a:r>
            <a:r>
              <a:rPr b="1" spc="-40" dirty="0">
                <a:latin typeface="Arial"/>
                <a:cs typeface="Arial"/>
              </a:rPr>
              <a:t>grafo</a:t>
            </a:r>
            <a:r>
              <a:rPr b="1" spc="55" dirty="0"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EB801A"/>
                </a:solidFill>
                <a:latin typeface="Arial"/>
                <a:cs typeface="Arial"/>
              </a:rPr>
              <a:t>orientato</a:t>
            </a:r>
            <a:r>
              <a:rPr b="1" spc="5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pc="-5" dirty="0"/>
              <a:t>G</a:t>
            </a:r>
            <a:r>
              <a:rPr spc="20" dirty="0"/>
              <a:t> </a:t>
            </a:r>
            <a:r>
              <a:rPr spc="45" dirty="0"/>
              <a:t>=</a:t>
            </a:r>
            <a:r>
              <a:rPr spc="20" dirty="0"/>
              <a:t> </a:t>
            </a:r>
            <a:r>
              <a:rPr spc="15" dirty="0"/>
              <a:t>(V, E)</a:t>
            </a:r>
            <a:r>
              <a:rPr spc="20" dirty="0"/>
              <a:t> </a:t>
            </a:r>
            <a:r>
              <a:rPr spc="-85" dirty="0"/>
              <a:t>è</a:t>
            </a:r>
            <a:r>
              <a:rPr spc="15" dirty="0"/>
              <a:t> </a:t>
            </a:r>
            <a:r>
              <a:rPr spc="-45" dirty="0"/>
              <a:t>un</a:t>
            </a:r>
            <a:r>
              <a:rPr spc="20" dirty="0"/>
              <a:t> </a:t>
            </a:r>
            <a:r>
              <a:rPr spc="-45" dirty="0"/>
              <a:t>insieme</a:t>
            </a:r>
            <a:r>
              <a:rPr spc="20" dirty="0"/>
              <a:t> </a:t>
            </a:r>
            <a:r>
              <a:rPr spc="-15" dirty="0"/>
              <a:t>di</a:t>
            </a:r>
            <a:r>
              <a:rPr spc="15" dirty="0"/>
              <a:t> </a:t>
            </a:r>
            <a:r>
              <a:rPr b="1" spc="-40" dirty="0">
                <a:latin typeface="Arial"/>
                <a:cs typeface="Arial"/>
              </a:rPr>
              <a:t>nodi</a:t>
            </a:r>
            <a:r>
              <a:rPr b="1" spc="55" dirty="0">
                <a:latin typeface="Arial"/>
                <a:cs typeface="Arial"/>
              </a:rPr>
              <a:t> </a:t>
            </a:r>
            <a:r>
              <a:rPr spc="65" dirty="0"/>
              <a:t>V</a:t>
            </a:r>
            <a:r>
              <a:rPr spc="15" dirty="0"/>
              <a:t> </a:t>
            </a:r>
            <a:r>
              <a:rPr spc="-85" dirty="0"/>
              <a:t>e</a:t>
            </a:r>
            <a:r>
              <a:rPr spc="20" dirty="0"/>
              <a:t> </a:t>
            </a:r>
            <a:r>
              <a:rPr b="1" spc="-50" dirty="0">
                <a:latin typeface="Arial"/>
                <a:cs typeface="Arial"/>
              </a:rPr>
              <a:t>archi</a:t>
            </a:r>
            <a:r>
              <a:rPr b="1" spc="55" dirty="0">
                <a:latin typeface="Arial"/>
                <a:cs typeface="Arial"/>
              </a:rPr>
              <a:t> </a:t>
            </a:r>
            <a:r>
              <a:rPr b="1" spc="-20" dirty="0">
                <a:solidFill>
                  <a:srgbClr val="EB801A"/>
                </a:solidFill>
                <a:latin typeface="Arial"/>
                <a:cs typeface="Arial"/>
              </a:rPr>
              <a:t>orientati</a:t>
            </a:r>
            <a:r>
              <a:rPr b="1" spc="5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dirty="0"/>
              <a:t>E.</a:t>
            </a:r>
          </a:p>
        </p:txBody>
      </p:sp>
      <p:sp>
        <p:nvSpPr>
          <p:cNvPr id="3" name="object 3"/>
          <p:cNvSpPr/>
          <p:nvPr/>
        </p:nvSpPr>
        <p:spPr>
          <a:xfrm>
            <a:off x="255564" y="1181560"/>
            <a:ext cx="415290" cy="415290"/>
          </a:xfrm>
          <a:custGeom>
            <a:avLst/>
            <a:gdLst/>
            <a:ahLst/>
            <a:cxnLst/>
            <a:rect l="l" t="t" r="r" b="b"/>
            <a:pathLst>
              <a:path w="415290" h="415290">
                <a:moveTo>
                  <a:pt x="414925" y="207462"/>
                </a:moveTo>
                <a:lnTo>
                  <a:pt x="410938" y="247936"/>
                </a:lnTo>
                <a:lnTo>
                  <a:pt x="399132" y="286855"/>
                </a:lnTo>
                <a:lnTo>
                  <a:pt x="379961" y="322722"/>
                </a:lnTo>
                <a:lnTo>
                  <a:pt x="354160" y="354160"/>
                </a:lnTo>
                <a:lnTo>
                  <a:pt x="322722" y="379961"/>
                </a:lnTo>
                <a:lnTo>
                  <a:pt x="286855" y="399132"/>
                </a:lnTo>
                <a:lnTo>
                  <a:pt x="247936" y="410938"/>
                </a:lnTo>
                <a:lnTo>
                  <a:pt x="207462" y="414925"/>
                </a:lnTo>
                <a:lnTo>
                  <a:pt x="197270" y="414675"/>
                </a:lnTo>
                <a:lnTo>
                  <a:pt x="157040" y="408706"/>
                </a:lnTo>
                <a:lnTo>
                  <a:pt x="118749" y="395002"/>
                </a:lnTo>
                <a:lnTo>
                  <a:pt x="83866" y="374091"/>
                </a:lnTo>
                <a:lnTo>
                  <a:pt x="53733" y="346777"/>
                </a:lnTo>
                <a:lnTo>
                  <a:pt x="29508" y="314109"/>
                </a:lnTo>
                <a:lnTo>
                  <a:pt x="12121" y="277343"/>
                </a:lnTo>
                <a:lnTo>
                  <a:pt x="2242" y="237891"/>
                </a:lnTo>
                <a:lnTo>
                  <a:pt x="0" y="207462"/>
                </a:lnTo>
                <a:lnTo>
                  <a:pt x="249" y="197270"/>
                </a:lnTo>
                <a:lnTo>
                  <a:pt x="6219" y="157040"/>
                </a:lnTo>
                <a:lnTo>
                  <a:pt x="19922" y="118749"/>
                </a:lnTo>
                <a:lnTo>
                  <a:pt x="40833" y="83866"/>
                </a:lnTo>
                <a:lnTo>
                  <a:pt x="68147" y="53733"/>
                </a:lnTo>
                <a:lnTo>
                  <a:pt x="100815" y="29508"/>
                </a:lnTo>
                <a:lnTo>
                  <a:pt x="137581" y="12121"/>
                </a:lnTo>
                <a:lnTo>
                  <a:pt x="177033" y="2242"/>
                </a:lnTo>
                <a:lnTo>
                  <a:pt x="207462" y="0"/>
                </a:lnTo>
                <a:lnTo>
                  <a:pt x="217654" y="249"/>
                </a:lnTo>
                <a:lnTo>
                  <a:pt x="257884" y="6219"/>
                </a:lnTo>
                <a:lnTo>
                  <a:pt x="296175" y="19922"/>
                </a:lnTo>
                <a:lnTo>
                  <a:pt x="331058" y="40833"/>
                </a:lnTo>
                <a:lnTo>
                  <a:pt x="361191" y="68147"/>
                </a:lnTo>
                <a:lnTo>
                  <a:pt x="385416" y="100815"/>
                </a:lnTo>
                <a:lnTo>
                  <a:pt x="402803" y="137581"/>
                </a:lnTo>
                <a:lnTo>
                  <a:pt x="412682" y="177033"/>
                </a:lnTo>
                <a:lnTo>
                  <a:pt x="414925" y="207462"/>
                </a:lnTo>
                <a:close/>
              </a:path>
            </a:pathLst>
          </a:custGeom>
          <a:ln w="103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3647" y="1298524"/>
            <a:ext cx="10858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Arial MT"/>
                <a:cs typeface="Arial MT"/>
              </a:rPr>
              <a:t>A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0339" y="1596485"/>
            <a:ext cx="415290" cy="415290"/>
          </a:xfrm>
          <a:custGeom>
            <a:avLst/>
            <a:gdLst/>
            <a:ahLst/>
            <a:cxnLst/>
            <a:rect l="l" t="t" r="r" b="b"/>
            <a:pathLst>
              <a:path w="415289" h="415289">
                <a:moveTo>
                  <a:pt x="414925" y="207462"/>
                </a:moveTo>
                <a:lnTo>
                  <a:pt x="410938" y="247936"/>
                </a:lnTo>
                <a:lnTo>
                  <a:pt x="399132" y="286855"/>
                </a:lnTo>
                <a:lnTo>
                  <a:pt x="379961" y="322722"/>
                </a:lnTo>
                <a:lnTo>
                  <a:pt x="354160" y="354160"/>
                </a:lnTo>
                <a:lnTo>
                  <a:pt x="322722" y="379961"/>
                </a:lnTo>
                <a:lnTo>
                  <a:pt x="286854" y="399132"/>
                </a:lnTo>
                <a:lnTo>
                  <a:pt x="247936" y="410938"/>
                </a:lnTo>
                <a:lnTo>
                  <a:pt x="207462" y="414925"/>
                </a:lnTo>
                <a:lnTo>
                  <a:pt x="197270" y="414676"/>
                </a:lnTo>
                <a:lnTo>
                  <a:pt x="157040" y="408705"/>
                </a:lnTo>
                <a:lnTo>
                  <a:pt x="118749" y="395002"/>
                </a:lnTo>
                <a:lnTo>
                  <a:pt x="83866" y="374091"/>
                </a:lnTo>
                <a:lnTo>
                  <a:pt x="53733" y="346777"/>
                </a:lnTo>
                <a:lnTo>
                  <a:pt x="29508" y="314109"/>
                </a:lnTo>
                <a:lnTo>
                  <a:pt x="12121" y="277343"/>
                </a:lnTo>
                <a:lnTo>
                  <a:pt x="2242" y="237891"/>
                </a:lnTo>
                <a:lnTo>
                  <a:pt x="0" y="207462"/>
                </a:lnTo>
                <a:lnTo>
                  <a:pt x="249" y="197270"/>
                </a:lnTo>
                <a:lnTo>
                  <a:pt x="6219" y="157040"/>
                </a:lnTo>
                <a:lnTo>
                  <a:pt x="19922" y="118749"/>
                </a:lnTo>
                <a:lnTo>
                  <a:pt x="40833" y="83866"/>
                </a:lnTo>
                <a:lnTo>
                  <a:pt x="68147" y="53733"/>
                </a:lnTo>
                <a:lnTo>
                  <a:pt x="100815" y="29508"/>
                </a:lnTo>
                <a:lnTo>
                  <a:pt x="137581" y="12121"/>
                </a:lnTo>
                <a:lnTo>
                  <a:pt x="177033" y="2242"/>
                </a:lnTo>
                <a:lnTo>
                  <a:pt x="207462" y="0"/>
                </a:lnTo>
                <a:lnTo>
                  <a:pt x="217654" y="249"/>
                </a:lnTo>
                <a:lnTo>
                  <a:pt x="257884" y="6219"/>
                </a:lnTo>
                <a:lnTo>
                  <a:pt x="296175" y="19922"/>
                </a:lnTo>
                <a:lnTo>
                  <a:pt x="331058" y="40833"/>
                </a:lnTo>
                <a:lnTo>
                  <a:pt x="361191" y="68147"/>
                </a:lnTo>
                <a:lnTo>
                  <a:pt x="385416" y="100815"/>
                </a:lnTo>
                <a:lnTo>
                  <a:pt x="402803" y="137581"/>
                </a:lnTo>
                <a:lnTo>
                  <a:pt x="412682" y="177033"/>
                </a:lnTo>
                <a:lnTo>
                  <a:pt x="414925" y="207462"/>
                </a:lnTo>
                <a:close/>
              </a:path>
            </a:pathLst>
          </a:custGeom>
          <a:ln w="103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43236" y="1713449"/>
            <a:ext cx="11557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Arial MT"/>
                <a:cs typeface="Arial MT"/>
              </a:rPr>
              <a:t>C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0489" y="2426335"/>
            <a:ext cx="415290" cy="415290"/>
          </a:xfrm>
          <a:custGeom>
            <a:avLst/>
            <a:gdLst/>
            <a:ahLst/>
            <a:cxnLst/>
            <a:rect l="l" t="t" r="r" b="b"/>
            <a:pathLst>
              <a:path w="415290" h="415289">
                <a:moveTo>
                  <a:pt x="414925" y="207462"/>
                </a:moveTo>
                <a:lnTo>
                  <a:pt x="410938" y="247936"/>
                </a:lnTo>
                <a:lnTo>
                  <a:pt x="399132" y="286854"/>
                </a:lnTo>
                <a:lnTo>
                  <a:pt x="379961" y="322722"/>
                </a:lnTo>
                <a:lnTo>
                  <a:pt x="354160" y="354160"/>
                </a:lnTo>
                <a:lnTo>
                  <a:pt x="322722" y="379961"/>
                </a:lnTo>
                <a:lnTo>
                  <a:pt x="286855" y="399132"/>
                </a:lnTo>
                <a:lnTo>
                  <a:pt x="247936" y="410938"/>
                </a:lnTo>
                <a:lnTo>
                  <a:pt x="207462" y="414925"/>
                </a:lnTo>
                <a:lnTo>
                  <a:pt x="197270" y="414676"/>
                </a:lnTo>
                <a:lnTo>
                  <a:pt x="157040" y="408705"/>
                </a:lnTo>
                <a:lnTo>
                  <a:pt x="118749" y="395002"/>
                </a:lnTo>
                <a:lnTo>
                  <a:pt x="83866" y="374091"/>
                </a:lnTo>
                <a:lnTo>
                  <a:pt x="53733" y="346777"/>
                </a:lnTo>
                <a:lnTo>
                  <a:pt x="29508" y="314109"/>
                </a:lnTo>
                <a:lnTo>
                  <a:pt x="12121" y="277343"/>
                </a:lnTo>
                <a:lnTo>
                  <a:pt x="2242" y="237891"/>
                </a:lnTo>
                <a:lnTo>
                  <a:pt x="0" y="207462"/>
                </a:lnTo>
                <a:lnTo>
                  <a:pt x="249" y="197270"/>
                </a:lnTo>
                <a:lnTo>
                  <a:pt x="6219" y="157040"/>
                </a:lnTo>
                <a:lnTo>
                  <a:pt x="19922" y="118749"/>
                </a:lnTo>
                <a:lnTo>
                  <a:pt x="40833" y="83866"/>
                </a:lnTo>
                <a:lnTo>
                  <a:pt x="68147" y="53733"/>
                </a:lnTo>
                <a:lnTo>
                  <a:pt x="100815" y="29508"/>
                </a:lnTo>
                <a:lnTo>
                  <a:pt x="137581" y="12121"/>
                </a:lnTo>
                <a:lnTo>
                  <a:pt x="177033" y="2242"/>
                </a:lnTo>
                <a:lnTo>
                  <a:pt x="207462" y="0"/>
                </a:lnTo>
                <a:lnTo>
                  <a:pt x="217654" y="249"/>
                </a:lnTo>
                <a:lnTo>
                  <a:pt x="257884" y="6219"/>
                </a:lnTo>
                <a:lnTo>
                  <a:pt x="296175" y="19922"/>
                </a:lnTo>
                <a:lnTo>
                  <a:pt x="331058" y="40833"/>
                </a:lnTo>
                <a:lnTo>
                  <a:pt x="361191" y="68147"/>
                </a:lnTo>
                <a:lnTo>
                  <a:pt x="385416" y="100815"/>
                </a:lnTo>
                <a:lnTo>
                  <a:pt x="402803" y="137581"/>
                </a:lnTo>
                <a:lnTo>
                  <a:pt x="412682" y="177033"/>
                </a:lnTo>
                <a:lnTo>
                  <a:pt x="414925" y="207462"/>
                </a:lnTo>
                <a:close/>
              </a:path>
            </a:pathLst>
          </a:custGeom>
          <a:ln w="103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8573" y="2543299"/>
            <a:ext cx="10858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Arial MT"/>
                <a:cs typeface="Arial MT"/>
              </a:rPr>
              <a:t>B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30190" y="1181560"/>
            <a:ext cx="415290" cy="415290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414925" y="207462"/>
                </a:moveTo>
                <a:lnTo>
                  <a:pt x="410938" y="247936"/>
                </a:lnTo>
                <a:lnTo>
                  <a:pt x="399132" y="286855"/>
                </a:lnTo>
                <a:lnTo>
                  <a:pt x="379961" y="322722"/>
                </a:lnTo>
                <a:lnTo>
                  <a:pt x="354160" y="354160"/>
                </a:lnTo>
                <a:lnTo>
                  <a:pt x="322722" y="379961"/>
                </a:lnTo>
                <a:lnTo>
                  <a:pt x="286854" y="399132"/>
                </a:lnTo>
                <a:lnTo>
                  <a:pt x="247936" y="410938"/>
                </a:lnTo>
                <a:lnTo>
                  <a:pt x="207462" y="414925"/>
                </a:lnTo>
                <a:lnTo>
                  <a:pt x="197270" y="414675"/>
                </a:lnTo>
                <a:lnTo>
                  <a:pt x="157040" y="408706"/>
                </a:lnTo>
                <a:lnTo>
                  <a:pt x="118749" y="395002"/>
                </a:lnTo>
                <a:lnTo>
                  <a:pt x="83866" y="374091"/>
                </a:lnTo>
                <a:lnTo>
                  <a:pt x="53733" y="346777"/>
                </a:lnTo>
                <a:lnTo>
                  <a:pt x="29508" y="314109"/>
                </a:lnTo>
                <a:lnTo>
                  <a:pt x="12121" y="277343"/>
                </a:lnTo>
                <a:lnTo>
                  <a:pt x="2242" y="237891"/>
                </a:lnTo>
                <a:lnTo>
                  <a:pt x="0" y="207462"/>
                </a:lnTo>
                <a:lnTo>
                  <a:pt x="249" y="197270"/>
                </a:lnTo>
                <a:lnTo>
                  <a:pt x="6218" y="157040"/>
                </a:lnTo>
                <a:lnTo>
                  <a:pt x="19922" y="118749"/>
                </a:lnTo>
                <a:lnTo>
                  <a:pt x="40833" y="83866"/>
                </a:lnTo>
                <a:lnTo>
                  <a:pt x="68147" y="53733"/>
                </a:lnTo>
                <a:lnTo>
                  <a:pt x="100815" y="29508"/>
                </a:lnTo>
                <a:lnTo>
                  <a:pt x="137581" y="12121"/>
                </a:lnTo>
                <a:lnTo>
                  <a:pt x="177033" y="2242"/>
                </a:lnTo>
                <a:lnTo>
                  <a:pt x="207462" y="0"/>
                </a:lnTo>
                <a:lnTo>
                  <a:pt x="217654" y="249"/>
                </a:lnTo>
                <a:lnTo>
                  <a:pt x="257883" y="6219"/>
                </a:lnTo>
                <a:lnTo>
                  <a:pt x="296175" y="19922"/>
                </a:lnTo>
                <a:lnTo>
                  <a:pt x="331058" y="40833"/>
                </a:lnTo>
                <a:lnTo>
                  <a:pt x="361191" y="68147"/>
                </a:lnTo>
                <a:lnTo>
                  <a:pt x="385416" y="100815"/>
                </a:lnTo>
                <a:lnTo>
                  <a:pt x="402802" y="137581"/>
                </a:lnTo>
                <a:lnTo>
                  <a:pt x="412682" y="177033"/>
                </a:lnTo>
                <a:lnTo>
                  <a:pt x="414925" y="207462"/>
                </a:lnTo>
                <a:close/>
              </a:path>
            </a:pathLst>
          </a:custGeom>
          <a:ln w="103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73087" y="1298524"/>
            <a:ext cx="11557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Arial MT"/>
                <a:cs typeface="Arial MT"/>
              </a:rPr>
              <a:t>D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30190" y="2426335"/>
            <a:ext cx="415290" cy="415290"/>
          </a:xfrm>
          <a:custGeom>
            <a:avLst/>
            <a:gdLst/>
            <a:ahLst/>
            <a:cxnLst/>
            <a:rect l="l" t="t" r="r" b="b"/>
            <a:pathLst>
              <a:path w="415289" h="415289">
                <a:moveTo>
                  <a:pt x="414925" y="207462"/>
                </a:moveTo>
                <a:lnTo>
                  <a:pt x="410938" y="247936"/>
                </a:lnTo>
                <a:lnTo>
                  <a:pt x="399132" y="286854"/>
                </a:lnTo>
                <a:lnTo>
                  <a:pt x="379961" y="322722"/>
                </a:lnTo>
                <a:lnTo>
                  <a:pt x="354160" y="354160"/>
                </a:lnTo>
                <a:lnTo>
                  <a:pt x="322722" y="379961"/>
                </a:lnTo>
                <a:lnTo>
                  <a:pt x="286854" y="399132"/>
                </a:lnTo>
                <a:lnTo>
                  <a:pt x="247936" y="410938"/>
                </a:lnTo>
                <a:lnTo>
                  <a:pt x="207462" y="414925"/>
                </a:lnTo>
                <a:lnTo>
                  <a:pt x="197270" y="414676"/>
                </a:lnTo>
                <a:lnTo>
                  <a:pt x="157040" y="408705"/>
                </a:lnTo>
                <a:lnTo>
                  <a:pt x="118749" y="395002"/>
                </a:lnTo>
                <a:lnTo>
                  <a:pt x="83866" y="374091"/>
                </a:lnTo>
                <a:lnTo>
                  <a:pt x="53733" y="346777"/>
                </a:lnTo>
                <a:lnTo>
                  <a:pt x="29508" y="314109"/>
                </a:lnTo>
                <a:lnTo>
                  <a:pt x="12121" y="277343"/>
                </a:lnTo>
                <a:lnTo>
                  <a:pt x="2242" y="237891"/>
                </a:lnTo>
                <a:lnTo>
                  <a:pt x="0" y="207462"/>
                </a:lnTo>
                <a:lnTo>
                  <a:pt x="249" y="197270"/>
                </a:lnTo>
                <a:lnTo>
                  <a:pt x="6218" y="157040"/>
                </a:lnTo>
                <a:lnTo>
                  <a:pt x="19922" y="118749"/>
                </a:lnTo>
                <a:lnTo>
                  <a:pt x="40833" y="83866"/>
                </a:lnTo>
                <a:lnTo>
                  <a:pt x="68147" y="53733"/>
                </a:lnTo>
                <a:lnTo>
                  <a:pt x="100815" y="29508"/>
                </a:lnTo>
                <a:lnTo>
                  <a:pt x="137581" y="12121"/>
                </a:lnTo>
                <a:lnTo>
                  <a:pt x="177033" y="2242"/>
                </a:lnTo>
                <a:lnTo>
                  <a:pt x="207462" y="0"/>
                </a:lnTo>
                <a:lnTo>
                  <a:pt x="217654" y="249"/>
                </a:lnTo>
                <a:lnTo>
                  <a:pt x="257883" y="6219"/>
                </a:lnTo>
                <a:lnTo>
                  <a:pt x="296175" y="19922"/>
                </a:lnTo>
                <a:lnTo>
                  <a:pt x="331058" y="40833"/>
                </a:lnTo>
                <a:lnTo>
                  <a:pt x="361191" y="68147"/>
                </a:lnTo>
                <a:lnTo>
                  <a:pt x="385416" y="100815"/>
                </a:lnTo>
                <a:lnTo>
                  <a:pt x="402802" y="137581"/>
                </a:lnTo>
                <a:lnTo>
                  <a:pt x="412682" y="177033"/>
                </a:lnTo>
                <a:lnTo>
                  <a:pt x="414925" y="207462"/>
                </a:lnTo>
                <a:close/>
              </a:path>
            </a:pathLst>
          </a:custGeom>
          <a:ln w="103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78273" y="2543299"/>
            <a:ext cx="10858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Arial MT"/>
                <a:cs typeface="Arial MT"/>
              </a:rPr>
              <a:t>E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7840" y="1480098"/>
            <a:ext cx="1930400" cy="1004569"/>
            <a:chOff x="457840" y="1244949"/>
            <a:chExt cx="1930400" cy="1004569"/>
          </a:xfrm>
        </p:grpSpPr>
        <p:sp>
          <p:nvSpPr>
            <p:cNvPr id="14" name="object 14"/>
            <p:cNvSpPr/>
            <p:nvPr/>
          </p:nvSpPr>
          <p:spPr>
            <a:xfrm>
              <a:off x="648083" y="1250136"/>
              <a:ext cx="790575" cy="295910"/>
            </a:xfrm>
            <a:custGeom>
              <a:avLst/>
              <a:gdLst/>
              <a:ahLst/>
              <a:cxnLst/>
              <a:rect l="l" t="t" r="r" b="b"/>
              <a:pathLst>
                <a:path w="790575" h="295909">
                  <a:moveTo>
                    <a:pt x="0" y="0"/>
                  </a:moveTo>
                  <a:lnTo>
                    <a:pt x="790432" y="295530"/>
                  </a:lnTo>
                </a:path>
              </a:pathLst>
            </a:custGeom>
            <a:ln w="103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3558" y="1500128"/>
              <a:ext cx="91076" cy="784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92858" y="1276069"/>
              <a:ext cx="400685" cy="199390"/>
            </a:xfrm>
            <a:custGeom>
              <a:avLst/>
              <a:gdLst/>
              <a:ahLst/>
              <a:cxnLst/>
              <a:rect l="l" t="t" r="r" b="b"/>
              <a:pathLst>
                <a:path w="400685" h="199390">
                  <a:moveTo>
                    <a:pt x="0" y="199371"/>
                  </a:moveTo>
                  <a:lnTo>
                    <a:pt x="400091" y="0"/>
                  </a:lnTo>
                </a:path>
              </a:pathLst>
            </a:custGeom>
            <a:ln w="103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5296" y="1246505"/>
              <a:ext cx="91594" cy="754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854478" y="1715474"/>
              <a:ext cx="490220" cy="490220"/>
            </a:xfrm>
            <a:custGeom>
              <a:avLst/>
              <a:gdLst/>
              <a:ahLst/>
              <a:cxnLst/>
              <a:rect l="l" t="t" r="r" b="b"/>
              <a:pathLst>
                <a:path w="490219" h="490219">
                  <a:moveTo>
                    <a:pt x="0" y="0"/>
                  </a:moveTo>
                  <a:lnTo>
                    <a:pt x="489819" y="489819"/>
                  </a:lnTo>
                </a:path>
              </a:pathLst>
            </a:custGeom>
            <a:ln w="103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0522" y="2161519"/>
              <a:ext cx="87445" cy="8744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71307" y="1715474"/>
              <a:ext cx="490220" cy="490220"/>
            </a:xfrm>
            <a:custGeom>
              <a:avLst/>
              <a:gdLst/>
              <a:ahLst/>
              <a:cxnLst/>
              <a:rect l="l" t="t" r="r" b="b"/>
              <a:pathLst>
                <a:path w="490219" h="490219">
                  <a:moveTo>
                    <a:pt x="489819" y="0"/>
                  </a:moveTo>
                  <a:lnTo>
                    <a:pt x="0" y="489819"/>
                  </a:lnTo>
                </a:path>
              </a:pathLst>
            </a:custGeom>
            <a:ln w="103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7636" y="2161519"/>
              <a:ext cx="87445" cy="8744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63026" y="1361336"/>
              <a:ext cx="249554" cy="827405"/>
            </a:xfrm>
            <a:custGeom>
              <a:avLst/>
              <a:gdLst/>
              <a:ahLst/>
              <a:cxnLst/>
              <a:rect l="l" t="t" r="r" b="b"/>
              <a:pathLst>
                <a:path w="249554" h="827405">
                  <a:moveTo>
                    <a:pt x="0" y="0"/>
                  </a:moveTo>
                  <a:lnTo>
                    <a:pt x="249162" y="827360"/>
                  </a:lnTo>
                </a:path>
              </a:pathLst>
            </a:custGeom>
            <a:ln w="103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066" y="2155710"/>
              <a:ext cx="79873" cy="9034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3620554" y="1406601"/>
            <a:ext cx="12788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V </a:t>
            </a:r>
            <a:r>
              <a:rPr sz="1000" i="1" spc="-130" dirty="0">
                <a:latin typeface="Arial"/>
                <a:cs typeface="Arial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110" dirty="0">
                <a:latin typeface="Yu Gothic"/>
                <a:cs typeface="Yu Gothic"/>
              </a:rPr>
              <a:t>{</a:t>
            </a:r>
            <a:r>
              <a:rPr sz="1000" i="1" spc="-5" dirty="0">
                <a:latin typeface="Arial"/>
                <a:cs typeface="Arial"/>
              </a:rPr>
              <a:t>A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60" dirty="0">
                <a:latin typeface="Arial"/>
                <a:cs typeface="Arial"/>
              </a:rPr>
              <a:t>B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5" dirty="0">
                <a:latin typeface="Arial"/>
                <a:cs typeface="Arial"/>
              </a:rPr>
              <a:t>C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70" dirty="0">
                <a:latin typeface="Arial"/>
                <a:cs typeface="Arial"/>
              </a:rPr>
              <a:t>D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-75" dirty="0">
                <a:latin typeface="Arial"/>
                <a:cs typeface="Arial"/>
              </a:rPr>
              <a:t>E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spc="110" dirty="0">
                <a:latin typeface="Yu Gothic"/>
                <a:cs typeface="Yu Gothic"/>
              </a:rPr>
              <a:t>}</a:t>
            </a:r>
            <a:endParaRPr sz="1000">
              <a:latin typeface="Yu Gothic"/>
              <a:cs typeface="Yu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92994" y="1528559"/>
            <a:ext cx="125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Sitka Banner"/>
                <a:cs typeface="Sitka Banner"/>
              </a:rPr>
              <a:t>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92994" y="1756308"/>
            <a:ext cx="1377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20" dirty="0">
                <a:latin typeface="Sitka Banner"/>
                <a:cs typeface="Sitka Banner"/>
              </a:rPr>
              <a:t>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92994" y="1794268"/>
            <a:ext cx="125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Sitka Banner"/>
                <a:cs typeface="Sitka Banner"/>
              </a:rPr>
              <a:t>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92994" y="1832229"/>
            <a:ext cx="1377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20" dirty="0">
                <a:latin typeface="Sitka Banner"/>
                <a:cs typeface="Sitka Banner"/>
              </a:rPr>
              <a:t>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92994" y="2211806"/>
            <a:ext cx="125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Sitka Banner"/>
                <a:cs typeface="Sitka Banner"/>
              </a:rPr>
              <a:t>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92994" y="2249767"/>
            <a:ext cx="125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Sitka Banner"/>
                <a:cs typeface="Sitka Banner"/>
              </a:rPr>
              <a:t>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72902" y="1609028"/>
            <a:ext cx="435609" cy="3746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000" spc="-5" dirty="0">
                <a:latin typeface="Calibri"/>
                <a:cs typeface="Calibri"/>
              </a:rPr>
              <a:t>(</a:t>
            </a:r>
            <a:r>
              <a:rPr sz="1000" i="1" spc="-5" dirty="0">
                <a:latin typeface="Arial"/>
                <a:cs typeface="Arial"/>
              </a:rPr>
              <a:t>A</a:t>
            </a:r>
            <a:r>
              <a:rPr sz="1000" i="1" spc="-5" dirty="0">
                <a:latin typeface="Verdana"/>
                <a:cs typeface="Verdana"/>
              </a:rPr>
              <a:t>,</a:t>
            </a:r>
            <a:r>
              <a:rPr sz="1000" i="1" spc="65" dirty="0">
                <a:latin typeface="Verdana"/>
                <a:cs typeface="Verdana"/>
              </a:rPr>
              <a:t> </a:t>
            </a:r>
            <a:r>
              <a:rPr sz="1000" i="1" spc="15" dirty="0">
                <a:latin typeface="Arial"/>
                <a:cs typeface="Arial"/>
              </a:rPr>
              <a:t>B</a:t>
            </a:r>
            <a:r>
              <a:rPr sz="1000" spc="15" dirty="0">
                <a:latin typeface="Calibri"/>
                <a:cs typeface="Calibri"/>
              </a:rPr>
              <a:t>)</a:t>
            </a:r>
            <a:r>
              <a:rPr sz="1000" i="1" spc="15" dirty="0">
                <a:latin typeface="Verdana"/>
                <a:cs typeface="Verdana"/>
              </a:rPr>
              <a:t>,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-5" dirty="0">
                <a:latin typeface="Arial"/>
                <a:cs typeface="Arial"/>
              </a:rPr>
              <a:t>A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-90" dirty="0">
                <a:latin typeface="Arial"/>
                <a:cs typeface="Arial"/>
              </a:rPr>
              <a:t>C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i="1" spc="-90" dirty="0">
                <a:latin typeface="Verdana"/>
                <a:cs typeface="Verdana"/>
              </a:rPr>
              <a:t>,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34841" y="1981022"/>
            <a:ext cx="87756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6405" algn="l"/>
              </a:tabLst>
            </a:pPr>
            <a:r>
              <a:rPr sz="1500" i="1" spc="-112" baseline="2777" dirty="0">
                <a:latin typeface="Arial"/>
                <a:cs typeface="Arial"/>
              </a:rPr>
              <a:t>E</a:t>
            </a:r>
            <a:r>
              <a:rPr sz="1500" i="1" spc="157" baseline="2777" dirty="0">
                <a:latin typeface="Arial"/>
                <a:cs typeface="Arial"/>
              </a:rPr>
              <a:t> </a:t>
            </a:r>
            <a:r>
              <a:rPr sz="1500" spc="412" baseline="2777" dirty="0">
                <a:latin typeface="Calibri"/>
                <a:cs typeface="Calibri"/>
              </a:rPr>
              <a:t>=	</a:t>
            </a:r>
            <a:r>
              <a:rPr sz="1000" dirty="0">
                <a:latin typeface="Calibri"/>
                <a:cs typeface="Calibri"/>
              </a:rPr>
              <a:t>(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00" i="1" dirty="0">
                <a:latin typeface="Verdana"/>
                <a:cs typeface="Verdana"/>
              </a:rPr>
              <a:t>,</a:t>
            </a:r>
            <a:r>
              <a:rPr sz="1000" i="1" spc="75" dirty="0">
                <a:latin typeface="Verdana"/>
                <a:cs typeface="Verdana"/>
              </a:rPr>
              <a:t> </a:t>
            </a:r>
            <a:r>
              <a:rPr sz="1000" i="1" spc="15" dirty="0">
                <a:latin typeface="Arial"/>
                <a:cs typeface="Arial"/>
              </a:rPr>
              <a:t>B</a:t>
            </a:r>
            <a:r>
              <a:rPr sz="1000" spc="15" dirty="0">
                <a:latin typeface="Calibri"/>
                <a:cs typeface="Calibri"/>
              </a:rPr>
              <a:t>)</a:t>
            </a:r>
            <a:r>
              <a:rPr sz="1000" i="1" spc="15" dirty="0">
                <a:latin typeface="Verdana"/>
                <a:cs typeface="Verdana"/>
              </a:rPr>
              <a:t>,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70375" y="2132840"/>
            <a:ext cx="440055" cy="3746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5" dirty="0">
                <a:latin typeface="Arial"/>
                <a:cs typeface="Arial"/>
              </a:rPr>
              <a:t>C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-75" dirty="0">
                <a:latin typeface="Arial"/>
                <a:cs typeface="Arial"/>
              </a:rPr>
              <a:t>E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i="1" spc="-90" dirty="0">
                <a:latin typeface="Verdana"/>
                <a:cs typeface="Verdana"/>
              </a:rPr>
              <a:t>,</a:t>
            </a:r>
            <a:endParaRPr sz="1000">
              <a:latin typeface="Verdana"/>
              <a:cs typeface="Verdana"/>
            </a:endParaRPr>
          </a:p>
          <a:p>
            <a:pPr marL="24130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Calibri"/>
                <a:cs typeface="Calibri"/>
              </a:rPr>
              <a:t>(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00" i="1" dirty="0">
                <a:latin typeface="Verdana"/>
                <a:cs typeface="Verdana"/>
              </a:rPr>
              <a:t>,</a:t>
            </a:r>
            <a:r>
              <a:rPr sz="1000" i="1" spc="55" dirty="0">
                <a:latin typeface="Verdana"/>
                <a:cs typeface="Verdana"/>
              </a:rPr>
              <a:t> </a:t>
            </a:r>
            <a:r>
              <a:rPr sz="1000" i="1" spc="75" dirty="0">
                <a:latin typeface="Arial"/>
                <a:cs typeface="Arial"/>
              </a:rPr>
              <a:t>D</a:t>
            </a:r>
            <a:r>
              <a:rPr sz="1000" spc="75" dirty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50028" y="1528559"/>
            <a:ext cx="125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Sitka Banner"/>
                <a:cs typeface="Sitka Banner"/>
              </a:rPr>
              <a:t>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50028" y="1756308"/>
            <a:ext cx="1377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20" dirty="0">
                <a:latin typeface="Sitka Banner"/>
                <a:cs typeface="Sitka Banner"/>
              </a:rPr>
              <a:t>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50028" y="2211806"/>
            <a:ext cx="125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Sitka Banner"/>
                <a:cs typeface="Sitka Banner"/>
              </a:rPr>
              <a:t>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24628" y="1794268"/>
            <a:ext cx="188595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560" dirty="0">
                <a:latin typeface="Sitka Banner"/>
                <a:cs typeface="Sitka Banner"/>
              </a:rPr>
              <a:t></a:t>
            </a:r>
            <a:r>
              <a:rPr sz="1500" spc="-839" baseline="-16666" dirty="0">
                <a:latin typeface="Sitka Banner"/>
                <a:cs typeface="Sitka Banner"/>
              </a:rPr>
              <a:t></a:t>
            </a:r>
            <a:endParaRPr sz="1500" baseline="-16666">
              <a:latin typeface="Sitka Banner"/>
              <a:cs typeface="Sitka Banner"/>
            </a:endParaRPr>
          </a:p>
          <a:p>
            <a:pPr marL="38100">
              <a:lnSpc>
                <a:spcPct val="100000"/>
              </a:lnSpc>
              <a:spcBef>
                <a:spcPts val="2385"/>
              </a:spcBef>
            </a:pPr>
            <a:r>
              <a:rPr sz="1000" spc="-120" dirty="0">
                <a:latin typeface="Sitka Banner"/>
                <a:cs typeface="Sitka Banner"/>
              </a:rPr>
              <a:t>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91F0F3E4-F331-AEB0-EE38-DD3AB702CA9B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0" name="Google Shape;179;g1278543c0aa_0_7">
            <a:extLst>
              <a:ext uri="{FF2B5EF4-FFF2-40B4-BE49-F238E27FC236}">
                <a16:creationId xmlns:a16="http://schemas.microsoft.com/office/drawing/2014/main" id="{2EA4BFA3-4FBF-5C38-567D-60AE8C66BB3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object 2">
            <a:extLst>
              <a:ext uri="{FF2B5EF4-FFF2-40B4-BE49-F238E27FC236}">
                <a16:creationId xmlns:a16="http://schemas.microsoft.com/office/drawing/2014/main" id="{B671CC7E-A525-149A-FEB2-F9D2D44C801D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42" name="Google Shape;181;g1278543c0aa_0_7">
            <a:extLst>
              <a:ext uri="{FF2B5EF4-FFF2-40B4-BE49-F238E27FC236}">
                <a16:creationId xmlns:a16="http://schemas.microsoft.com/office/drawing/2014/main" id="{6AD4144A-4A22-D2CA-BFA3-5CA4D04C36CE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object 5">
            <a:extLst>
              <a:ext uri="{FF2B5EF4-FFF2-40B4-BE49-F238E27FC236}">
                <a16:creationId xmlns:a16="http://schemas.microsoft.com/office/drawing/2014/main" id="{541213C6-6BAF-732C-D0B8-B8BE19E9ABC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11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45" name="Immagine 4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06556AB-0F42-CD6E-6C5B-C86D11B57B5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899" y="1047547"/>
            <a:ext cx="2099935" cy="171787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393344"/>
            <a:ext cx="4691380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pc="-10" dirty="0"/>
              <a:t>Un</a:t>
            </a:r>
            <a:r>
              <a:rPr spc="20" dirty="0"/>
              <a:t> </a:t>
            </a:r>
            <a:r>
              <a:rPr b="1" spc="-35" dirty="0">
                <a:latin typeface="Arial"/>
                <a:cs typeface="Arial"/>
              </a:rPr>
              <a:t>albero</a:t>
            </a:r>
            <a:r>
              <a:rPr b="1" spc="55" dirty="0">
                <a:latin typeface="Arial"/>
                <a:cs typeface="Arial"/>
              </a:rPr>
              <a:t> </a:t>
            </a:r>
            <a:r>
              <a:rPr spc="-85" dirty="0"/>
              <a:t>è</a:t>
            </a:r>
            <a:r>
              <a:rPr spc="20" dirty="0"/>
              <a:t> </a:t>
            </a:r>
            <a:r>
              <a:rPr spc="-45" dirty="0"/>
              <a:t>un</a:t>
            </a:r>
            <a:r>
              <a:rPr spc="20" dirty="0"/>
              <a:t> </a:t>
            </a:r>
            <a:r>
              <a:rPr spc="-45" dirty="0"/>
              <a:t>caso</a:t>
            </a:r>
            <a:r>
              <a:rPr spc="20" dirty="0"/>
              <a:t> </a:t>
            </a:r>
            <a:r>
              <a:rPr spc="-35" dirty="0"/>
              <a:t>particolare</a:t>
            </a:r>
            <a:r>
              <a:rPr spc="20" dirty="0"/>
              <a:t> </a:t>
            </a:r>
            <a:r>
              <a:rPr spc="-15" dirty="0"/>
              <a:t>di</a:t>
            </a:r>
            <a:r>
              <a:rPr spc="20" dirty="0"/>
              <a:t> </a:t>
            </a:r>
            <a:r>
              <a:rPr spc="-40" dirty="0"/>
              <a:t>grafo</a:t>
            </a:r>
            <a:r>
              <a:rPr spc="20" dirty="0"/>
              <a:t> </a:t>
            </a:r>
            <a:r>
              <a:rPr spc="-55" dirty="0"/>
              <a:t>dove</a:t>
            </a:r>
            <a:r>
              <a:rPr spc="25" dirty="0"/>
              <a:t> </a:t>
            </a:r>
            <a:r>
              <a:rPr spc="-35" dirty="0"/>
              <a:t>ogni</a:t>
            </a:r>
            <a:r>
              <a:rPr spc="20" dirty="0"/>
              <a:t> </a:t>
            </a:r>
            <a:r>
              <a:rPr spc="-30" dirty="0"/>
              <a:t>coppia</a:t>
            </a:r>
            <a:r>
              <a:rPr spc="20" dirty="0"/>
              <a:t> </a:t>
            </a:r>
            <a:r>
              <a:rPr spc="-15" dirty="0"/>
              <a:t>di</a:t>
            </a:r>
            <a:r>
              <a:rPr spc="20" dirty="0"/>
              <a:t> </a:t>
            </a:r>
            <a:r>
              <a:rPr spc="-25" dirty="0"/>
              <a:t>nodi</a:t>
            </a:r>
            <a:r>
              <a:rPr spc="20" dirty="0"/>
              <a:t> </a:t>
            </a:r>
            <a:r>
              <a:rPr spc="-85" dirty="0"/>
              <a:t>è</a:t>
            </a:r>
            <a:r>
              <a:rPr spc="20" dirty="0"/>
              <a:t> </a:t>
            </a:r>
            <a:r>
              <a:rPr spc="-55" dirty="0"/>
              <a:t>connessa</a:t>
            </a:r>
            <a:r>
              <a:rPr spc="20" dirty="0"/>
              <a:t> </a:t>
            </a:r>
            <a:r>
              <a:rPr spc="-45" dirty="0"/>
              <a:t>da</a:t>
            </a:r>
            <a:r>
              <a:rPr spc="20" dirty="0"/>
              <a:t> </a:t>
            </a:r>
            <a:r>
              <a:rPr spc="-45" dirty="0"/>
              <a:t>un</a:t>
            </a:r>
            <a:r>
              <a:rPr spc="25" dirty="0"/>
              <a:t> </a:t>
            </a:r>
            <a:r>
              <a:rPr spc="-40" dirty="0"/>
              <a:t>solo </a:t>
            </a:r>
            <a:r>
              <a:rPr spc="-300" dirty="0"/>
              <a:t> </a:t>
            </a:r>
            <a:r>
              <a:rPr spc="-45" dirty="0"/>
              <a:t>percorso.</a:t>
            </a:r>
            <a:r>
              <a:rPr spc="125" dirty="0"/>
              <a:t> </a:t>
            </a:r>
            <a:r>
              <a:rPr spc="-40" dirty="0"/>
              <a:t>(ovvero</a:t>
            </a:r>
            <a:r>
              <a:rPr spc="20" dirty="0"/>
              <a:t> </a:t>
            </a:r>
            <a:r>
              <a:rPr spc="-45" dirty="0"/>
              <a:t>un</a:t>
            </a:r>
            <a:r>
              <a:rPr spc="15" dirty="0"/>
              <a:t> </a:t>
            </a:r>
            <a:r>
              <a:rPr spc="-40" dirty="0"/>
              <a:t>grafo</a:t>
            </a:r>
            <a:r>
              <a:rPr spc="20" dirty="0"/>
              <a:t> </a:t>
            </a:r>
            <a:r>
              <a:rPr i="1" spc="-75" dirty="0">
                <a:latin typeface="Arial"/>
                <a:cs typeface="Arial"/>
              </a:rPr>
              <a:t>connesso</a:t>
            </a:r>
            <a:r>
              <a:rPr spc="-75" dirty="0"/>
              <a:t>,</a:t>
            </a:r>
            <a:r>
              <a:rPr spc="15" dirty="0"/>
              <a:t> </a:t>
            </a:r>
            <a:r>
              <a:rPr i="1" spc="-50" dirty="0">
                <a:latin typeface="Arial"/>
                <a:cs typeface="Arial"/>
              </a:rPr>
              <a:t>non</a:t>
            </a:r>
            <a:r>
              <a:rPr i="1" spc="55" dirty="0">
                <a:latin typeface="Arial"/>
                <a:cs typeface="Arial"/>
              </a:rPr>
              <a:t> </a:t>
            </a:r>
            <a:r>
              <a:rPr i="1" spc="-25" dirty="0">
                <a:latin typeface="Arial"/>
                <a:cs typeface="Arial"/>
              </a:rPr>
              <a:t>orientato</a:t>
            </a:r>
            <a:r>
              <a:rPr i="1" spc="120" dirty="0">
                <a:latin typeface="Arial"/>
                <a:cs typeface="Arial"/>
              </a:rPr>
              <a:t> </a:t>
            </a:r>
            <a:r>
              <a:rPr spc="-85" dirty="0"/>
              <a:t>e</a:t>
            </a:r>
            <a:r>
              <a:rPr spc="15" dirty="0"/>
              <a:t> </a:t>
            </a:r>
            <a:r>
              <a:rPr i="1" spc="-85" dirty="0">
                <a:latin typeface="Arial"/>
                <a:cs typeface="Arial"/>
              </a:rPr>
              <a:t>senza</a:t>
            </a:r>
            <a:r>
              <a:rPr i="1" spc="55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cicli</a:t>
            </a:r>
            <a:r>
              <a:rPr spc="-5" dirty="0"/>
              <a:t>).</a:t>
            </a:r>
          </a:p>
        </p:txBody>
      </p:sp>
      <p:sp>
        <p:nvSpPr>
          <p:cNvPr id="3" name="object 3"/>
          <p:cNvSpPr/>
          <p:nvPr/>
        </p:nvSpPr>
        <p:spPr>
          <a:xfrm>
            <a:off x="255564" y="1156704"/>
            <a:ext cx="415290" cy="415290"/>
          </a:xfrm>
          <a:custGeom>
            <a:avLst/>
            <a:gdLst/>
            <a:ahLst/>
            <a:cxnLst/>
            <a:rect l="l" t="t" r="r" b="b"/>
            <a:pathLst>
              <a:path w="415290" h="415290">
                <a:moveTo>
                  <a:pt x="414925" y="207462"/>
                </a:moveTo>
                <a:lnTo>
                  <a:pt x="410938" y="247936"/>
                </a:lnTo>
                <a:lnTo>
                  <a:pt x="399132" y="286855"/>
                </a:lnTo>
                <a:lnTo>
                  <a:pt x="379961" y="322722"/>
                </a:lnTo>
                <a:lnTo>
                  <a:pt x="354160" y="354160"/>
                </a:lnTo>
                <a:lnTo>
                  <a:pt x="322722" y="379961"/>
                </a:lnTo>
                <a:lnTo>
                  <a:pt x="286855" y="399132"/>
                </a:lnTo>
                <a:lnTo>
                  <a:pt x="247936" y="410938"/>
                </a:lnTo>
                <a:lnTo>
                  <a:pt x="207462" y="414925"/>
                </a:lnTo>
                <a:lnTo>
                  <a:pt x="197270" y="414675"/>
                </a:lnTo>
                <a:lnTo>
                  <a:pt x="157040" y="408706"/>
                </a:lnTo>
                <a:lnTo>
                  <a:pt x="118749" y="395002"/>
                </a:lnTo>
                <a:lnTo>
                  <a:pt x="83866" y="374091"/>
                </a:lnTo>
                <a:lnTo>
                  <a:pt x="53733" y="346777"/>
                </a:lnTo>
                <a:lnTo>
                  <a:pt x="29508" y="314109"/>
                </a:lnTo>
                <a:lnTo>
                  <a:pt x="12121" y="277343"/>
                </a:lnTo>
                <a:lnTo>
                  <a:pt x="2242" y="237891"/>
                </a:lnTo>
                <a:lnTo>
                  <a:pt x="0" y="207462"/>
                </a:lnTo>
                <a:lnTo>
                  <a:pt x="249" y="197270"/>
                </a:lnTo>
                <a:lnTo>
                  <a:pt x="6219" y="157040"/>
                </a:lnTo>
                <a:lnTo>
                  <a:pt x="19922" y="118749"/>
                </a:lnTo>
                <a:lnTo>
                  <a:pt x="40833" y="83866"/>
                </a:lnTo>
                <a:lnTo>
                  <a:pt x="68147" y="53733"/>
                </a:lnTo>
                <a:lnTo>
                  <a:pt x="100815" y="29508"/>
                </a:lnTo>
                <a:lnTo>
                  <a:pt x="137581" y="12121"/>
                </a:lnTo>
                <a:lnTo>
                  <a:pt x="177033" y="2242"/>
                </a:lnTo>
                <a:lnTo>
                  <a:pt x="207462" y="0"/>
                </a:lnTo>
                <a:lnTo>
                  <a:pt x="217654" y="249"/>
                </a:lnTo>
                <a:lnTo>
                  <a:pt x="257884" y="6219"/>
                </a:lnTo>
                <a:lnTo>
                  <a:pt x="296175" y="19922"/>
                </a:lnTo>
                <a:lnTo>
                  <a:pt x="331058" y="40833"/>
                </a:lnTo>
                <a:lnTo>
                  <a:pt x="361191" y="68147"/>
                </a:lnTo>
                <a:lnTo>
                  <a:pt x="385416" y="100815"/>
                </a:lnTo>
                <a:lnTo>
                  <a:pt x="402803" y="137581"/>
                </a:lnTo>
                <a:lnTo>
                  <a:pt x="412682" y="177033"/>
                </a:lnTo>
                <a:lnTo>
                  <a:pt x="414925" y="207462"/>
                </a:lnTo>
                <a:close/>
              </a:path>
            </a:pathLst>
          </a:custGeom>
          <a:ln w="103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3647" y="1273668"/>
            <a:ext cx="10858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Arial MT"/>
                <a:cs typeface="Arial MT"/>
              </a:rPr>
              <a:t>A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0339" y="1571629"/>
            <a:ext cx="415290" cy="415290"/>
          </a:xfrm>
          <a:custGeom>
            <a:avLst/>
            <a:gdLst/>
            <a:ahLst/>
            <a:cxnLst/>
            <a:rect l="l" t="t" r="r" b="b"/>
            <a:pathLst>
              <a:path w="415289" h="415289">
                <a:moveTo>
                  <a:pt x="414925" y="207462"/>
                </a:moveTo>
                <a:lnTo>
                  <a:pt x="410938" y="247936"/>
                </a:lnTo>
                <a:lnTo>
                  <a:pt x="399132" y="286855"/>
                </a:lnTo>
                <a:lnTo>
                  <a:pt x="379961" y="322722"/>
                </a:lnTo>
                <a:lnTo>
                  <a:pt x="354160" y="354160"/>
                </a:lnTo>
                <a:lnTo>
                  <a:pt x="322722" y="379961"/>
                </a:lnTo>
                <a:lnTo>
                  <a:pt x="286854" y="399132"/>
                </a:lnTo>
                <a:lnTo>
                  <a:pt x="247936" y="410938"/>
                </a:lnTo>
                <a:lnTo>
                  <a:pt x="207462" y="414925"/>
                </a:lnTo>
                <a:lnTo>
                  <a:pt x="197270" y="414676"/>
                </a:lnTo>
                <a:lnTo>
                  <a:pt x="157040" y="408705"/>
                </a:lnTo>
                <a:lnTo>
                  <a:pt x="118749" y="395002"/>
                </a:lnTo>
                <a:lnTo>
                  <a:pt x="83866" y="374091"/>
                </a:lnTo>
                <a:lnTo>
                  <a:pt x="53733" y="346777"/>
                </a:lnTo>
                <a:lnTo>
                  <a:pt x="29508" y="314109"/>
                </a:lnTo>
                <a:lnTo>
                  <a:pt x="12121" y="277343"/>
                </a:lnTo>
                <a:lnTo>
                  <a:pt x="2242" y="237891"/>
                </a:lnTo>
                <a:lnTo>
                  <a:pt x="0" y="207462"/>
                </a:lnTo>
                <a:lnTo>
                  <a:pt x="249" y="197270"/>
                </a:lnTo>
                <a:lnTo>
                  <a:pt x="6219" y="157040"/>
                </a:lnTo>
                <a:lnTo>
                  <a:pt x="19922" y="118749"/>
                </a:lnTo>
                <a:lnTo>
                  <a:pt x="40833" y="83866"/>
                </a:lnTo>
                <a:lnTo>
                  <a:pt x="68147" y="53733"/>
                </a:lnTo>
                <a:lnTo>
                  <a:pt x="100815" y="29508"/>
                </a:lnTo>
                <a:lnTo>
                  <a:pt x="137581" y="12121"/>
                </a:lnTo>
                <a:lnTo>
                  <a:pt x="177033" y="2242"/>
                </a:lnTo>
                <a:lnTo>
                  <a:pt x="207462" y="0"/>
                </a:lnTo>
                <a:lnTo>
                  <a:pt x="217654" y="249"/>
                </a:lnTo>
                <a:lnTo>
                  <a:pt x="257884" y="6219"/>
                </a:lnTo>
                <a:lnTo>
                  <a:pt x="296175" y="19922"/>
                </a:lnTo>
                <a:lnTo>
                  <a:pt x="331058" y="40833"/>
                </a:lnTo>
                <a:lnTo>
                  <a:pt x="361191" y="68147"/>
                </a:lnTo>
                <a:lnTo>
                  <a:pt x="385416" y="100815"/>
                </a:lnTo>
                <a:lnTo>
                  <a:pt x="402803" y="137581"/>
                </a:lnTo>
                <a:lnTo>
                  <a:pt x="412682" y="177033"/>
                </a:lnTo>
                <a:lnTo>
                  <a:pt x="414925" y="207462"/>
                </a:lnTo>
                <a:close/>
              </a:path>
            </a:pathLst>
          </a:custGeom>
          <a:ln w="103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43236" y="1688593"/>
            <a:ext cx="11557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Arial MT"/>
                <a:cs typeface="Arial MT"/>
              </a:rPr>
              <a:t>C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0489" y="2401479"/>
            <a:ext cx="415290" cy="415290"/>
          </a:xfrm>
          <a:custGeom>
            <a:avLst/>
            <a:gdLst/>
            <a:ahLst/>
            <a:cxnLst/>
            <a:rect l="l" t="t" r="r" b="b"/>
            <a:pathLst>
              <a:path w="415290" h="415289">
                <a:moveTo>
                  <a:pt x="414925" y="207462"/>
                </a:moveTo>
                <a:lnTo>
                  <a:pt x="410938" y="247936"/>
                </a:lnTo>
                <a:lnTo>
                  <a:pt x="399132" y="286854"/>
                </a:lnTo>
                <a:lnTo>
                  <a:pt x="379961" y="322722"/>
                </a:lnTo>
                <a:lnTo>
                  <a:pt x="354160" y="354160"/>
                </a:lnTo>
                <a:lnTo>
                  <a:pt x="322722" y="379961"/>
                </a:lnTo>
                <a:lnTo>
                  <a:pt x="286855" y="399132"/>
                </a:lnTo>
                <a:lnTo>
                  <a:pt x="247936" y="410938"/>
                </a:lnTo>
                <a:lnTo>
                  <a:pt x="207462" y="414925"/>
                </a:lnTo>
                <a:lnTo>
                  <a:pt x="197270" y="414676"/>
                </a:lnTo>
                <a:lnTo>
                  <a:pt x="157040" y="408705"/>
                </a:lnTo>
                <a:lnTo>
                  <a:pt x="118749" y="395002"/>
                </a:lnTo>
                <a:lnTo>
                  <a:pt x="83866" y="374091"/>
                </a:lnTo>
                <a:lnTo>
                  <a:pt x="53733" y="346777"/>
                </a:lnTo>
                <a:lnTo>
                  <a:pt x="29508" y="314109"/>
                </a:lnTo>
                <a:lnTo>
                  <a:pt x="12121" y="277343"/>
                </a:lnTo>
                <a:lnTo>
                  <a:pt x="2242" y="237891"/>
                </a:lnTo>
                <a:lnTo>
                  <a:pt x="0" y="207462"/>
                </a:lnTo>
                <a:lnTo>
                  <a:pt x="249" y="197270"/>
                </a:lnTo>
                <a:lnTo>
                  <a:pt x="6219" y="157040"/>
                </a:lnTo>
                <a:lnTo>
                  <a:pt x="19922" y="118749"/>
                </a:lnTo>
                <a:lnTo>
                  <a:pt x="40833" y="83866"/>
                </a:lnTo>
                <a:lnTo>
                  <a:pt x="68147" y="53733"/>
                </a:lnTo>
                <a:lnTo>
                  <a:pt x="100815" y="29508"/>
                </a:lnTo>
                <a:lnTo>
                  <a:pt x="137581" y="12121"/>
                </a:lnTo>
                <a:lnTo>
                  <a:pt x="177033" y="2242"/>
                </a:lnTo>
                <a:lnTo>
                  <a:pt x="207462" y="0"/>
                </a:lnTo>
                <a:lnTo>
                  <a:pt x="217654" y="249"/>
                </a:lnTo>
                <a:lnTo>
                  <a:pt x="257884" y="6219"/>
                </a:lnTo>
                <a:lnTo>
                  <a:pt x="296175" y="19922"/>
                </a:lnTo>
                <a:lnTo>
                  <a:pt x="331058" y="40833"/>
                </a:lnTo>
                <a:lnTo>
                  <a:pt x="361191" y="68147"/>
                </a:lnTo>
                <a:lnTo>
                  <a:pt x="385416" y="100815"/>
                </a:lnTo>
                <a:lnTo>
                  <a:pt x="402803" y="137581"/>
                </a:lnTo>
                <a:lnTo>
                  <a:pt x="412682" y="177033"/>
                </a:lnTo>
                <a:lnTo>
                  <a:pt x="414925" y="207462"/>
                </a:lnTo>
                <a:close/>
              </a:path>
            </a:pathLst>
          </a:custGeom>
          <a:ln w="103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8573" y="2518443"/>
            <a:ext cx="10858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Arial MT"/>
                <a:cs typeface="Arial MT"/>
              </a:rPr>
              <a:t>B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30190" y="1156704"/>
            <a:ext cx="415290" cy="415290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414925" y="207462"/>
                </a:moveTo>
                <a:lnTo>
                  <a:pt x="410938" y="247936"/>
                </a:lnTo>
                <a:lnTo>
                  <a:pt x="399132" y="286855"/>
                </a:lnTo>
                <a:lnTo>
                  <a:pt x="379961" y="322722"/>
                </a:lnTo>
                <a:lnTo>
                  <a:pt x="354160" y="354160"/>
                </a:lnTo>
                <a:lnTo>
                  <a:pt x="322722" y="379961"/>
                </a:lnTo>
                <a:lnTo>
                  <a:pt x="286854" y="399132"/>
                </a:lnTo>
                <a:lnTo>
                  <a:pt x="247936" y="410938"/>
                </a:lnTo>
                <a:lnTo>
                  <a:pt x="207462" y="414925"/>
                </a:lnTo>
                <a:lnTo>
                  <a:pt x="197270" y="414675"/>
                </a:lnTo>
                <a:lnTo>
                  <a:pt x="157040" y="408706"/>
                </a:lnTo>
                <a:lnTo>
                  <a:pt x="118749" y="395002"/>
                </a:lnTo>
                <a:lnTo>
                  <a:pt x="83866" y="374091"/>
                </a:lnTo>
                <a:lnTo>
                  <a:pt x="53733" y="346777"/>
                </a:lnTo>
                <a:lnTo>
                  <a:pt x="29508" y="314109"/>
                </a:lnTo>
                <a:lnTo>
                  <a:pt x="12121" y="277343"/>
                </a:lnTo>
                <a:lnTo>
                  <a:pt x="2242" y="237891"/>
                </a:lnTo>
                <a:lnTo>
                  <a:pt x="0" y="207462"/>
                </a:lnTo>
                <a:lnTo>
                  <a:pt x="249" y="197270"/>
                </a:lnTo>
                <a:lnTo>
                  <a:pt x="6218" y="157040"/>
                </a:lnTo>
                <a:lnTo>
                  <a:pt x="19922" y="118749"/>
                </a:lnTo>
                <a:lnTo>
                  <a:pt x="40833" y="83866"/>
                </a:lnTo>
                <a:lnTo>
                  <a:pt x="68147" y="53733"/>
                </a:lnTo>
                <a:lnTo>
                  <a:pt x="100815" y="29508"/>
                </a:lnTo>
                <a:lnTo>
                  <a:pt x="137581" y="12121"/>
                </a:lnTo>
                <a:lnTo>
                  <a:pt x="177033" y="2242"/>
                </a:lnTo>
                <a:lnTo>
                  <a:pt x="207462" y="0"/>
                </a:lnTo>
                <a:lnTo>
                  <a:pt x="217654" y="249"/>
                </a:lnTo>
                <a:lnTo>
                  <a:pt x="257883" y="6219"/>
                </a:lnTo>
                <a:lnTo>
                  <a:pt x="296175" y="19922"/>
                </a:lnTo>
                <a:lnTo>
                  <a:pt x="331058" y="40833"/>
                </a:lnTo>
                <a:lnTo>
                  <a:pt x="361191" y="68147"/>
                </a:lnTo>
                <a:lnTo>
                  <a:pt x="385416" y="100815"/>
                </a:lnTo>
                <a:lnTo>
                  <a:pt x="402802" y="137581"/>
                </a:lnTo>
                <a:lnTo>
                  <a:pt x="412682" y="177033"/>
                </a:lnTo>
                <a:lnTo>
                  <a:pt x="414925" y="207462"/>
                </a:lnTo>
                <a:close/>
              </a:path>
            </a:pathLst>
          </a:custGeom>
          <a:ln w="103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73087" y="1273668"/>
            <a:ext cx="11557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Arial MT"/>
                <a:cs typeface="Arial MT"/>
              </a:rPr>
              <a:t>D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30190" y="2401479"/>
            <a:ext cx="415290" cy="415290"/>
          </a:xfrm>
          <a:custGeom>
            <a:avLst/>
            <a:gdLst/>
            <a:ahLst/>
            <a:cxnLst/>
            <a:rect l="l" t="t" r="r" b="b"/>
            <a:pathLst>
              <a:path w="415289" h="415289">
                <a:moveTo>
                  <a:pt x="414925" y="207462"/>
                </a:moveTo>
                <a:lnTo>
                  <a:pt x="410938" y="247936"/>
                </a:lnTo>
                <a:lnTo>
                  <a:pt x="399132" y="286854"/>
                </a:lnTo>
                <a:lnTo>
                  <a:pt x="379961" y="322722"/>
                </a:lnTo>
                <a:lnTo>
                  <a:pt x="354160" y="354160"/>
                </a:lnTo>
                <a:lnTo>
                  <a:pt x="322722" y="379961"/>
                </a:lnTo>
                <a:lnTo>
                  <a:pt x="286854" y="399132"/>
                </a:lnTo>
                <a:lnTo>
                  <a:pt x="247936" y="410938"/>
                </a:lnTo>
                <a:lnTo>
                  <a:pt x="207462" y="414925"/>
                </a:lnTo>
                <a:lnTo>
                  <a:pt x="197270" y="414676"/>
                </a:lnTo>
                <a:lnTo>
                  <a:pt x="157040" y="408705"/>
                </a:lnTo>
                <a:lnTo>
                  <a:pt x="118749" y="395002"/>
                </a:lnTo>
                <a:lnTo>
                  <a:pt x="83866" y="374091"/>
                </a:lnTo>
                <a:lnTo>
                  <a:pt x="53733" y="346777"/>
                </a:lnTo>
                <a:lnTo>
                  <a:pt x="29508" y="314109"/>
                </a:lnTo>
                <a:lnTo>
                  <a:pt x="12121" y="277343"/>
                </a:lnTo>
                <a:lnTo>
                  <a:pt x="2242" y="237891"/>
                </a:lnTo>
                <a:lnTo>
                  <a:pt x="0" y="207462"/>
                </a:lnTo>
                <a:lnTo>
                  <a:pt x="249" y="197270"/>
                </a:lnTo>
                <a:lnTo>
                  <a:pt x="6218" y="157040"/>
                </a:lnTo>
                <a:lnTo>
                  <a:pt x="19922" y="118749"/>
                </a:lnTo>
                <a:lnTo>
                  <a:pt x="40833" y="83866"/>
                </a:lnTo>
                <a:lnTo>
                  <a:pt x="68147" y="53733"/>
                </a:lnTo>
                <a:lnTo>
                  <a:pt x="100815" y="29508"/>
                </a:lnTo>
                <a:lnTo>
                  <a:pt x="137581" y="12121"/>
                </a:lnTo>
                <a:lnTo>
                  <a:pt x="177033" y="2242"/>
                </a:lnTo>
                <a:lnTo>
                  <a:pt x="207462" y="0"/>
                </a:lnTo>
                <a:lnTo>
                  <a:pt x="217654" y="249"/>
                </a:lnTo>
                <a:lnTo>
                  <a:pt x="257883" y="6219"/>
                </a:lnTo>
                <a:lnTo>
                  <a:pt x="296175" y="19922"/>
                </a:lnTo>
                <a:lnTo>
                  <a:pt x="331058" y="40833"/>
                </a:lnTo>
                <a:lnTo>
                  <a:pt x="361191" y="68147"/>
                </a:lnTo>
                <a:lnTo>
                  <a:pt x="385416" y="100815"/>
                </a:lnTo>
                <a:lnTo>
                  <a:pt x="402802" y="137581"/>
                </a:lnTo>
                <a:lnTo>
                  <a:pt x="412682" y="177033"/>
                </a:lnTo>
                <a:lnTo>
                  <a:pt x="414925" y="207462"/>
                </a:lnTo>
                <a:close/>
              </a:path>
            </a:pathLst>
          </a:custGeom>
          <a:ln w="103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78273" y="2518443"/>
            <a:ext cx="10858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Arial MT"/>
                <a:cs typeface="Arial MT"/>
              </a:rPr>
              <a:t>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3026" y="1456902"/>
            <a:ext cx="1889125" cy="1152525"/>
          </a:xfrm>
          <a:custGeom>
            <a:avLst/>
            <a:gdLst/>
            <a:ahLst/>
            <a:cxnLst/>
            <a:rect l="l" t="t" r="r" b="b"/>
            <a:pathLst>
              <a:path w="1889125" h="1152525">
                <a:moveTo>
                  <a:pt x="1429832" y="228831"/>
                </a:moveTo>
                <a:lnTo>
                  <a:pt x="1889050" y="0"/>
                </a:lnTo>
              </a:path>
              <a:path w="1889125" h="1152525">
                <a:moveTo>
                  <a:pt x="622387" y="1152039"/>
                </a:moveTo>
                <a:lnTo>
                  <a:pt x="1867163" y="1152039"/>
                </a:lnTo>
              </a:path>
              <a:path w="1889125" h="1152525">
                <a:moveTo>
                  <a:pt x="1098099" y="468865"/>
                </a:moveTo>
                <a:lnTo>
                  <a:pt x="561601" y="1005363"/>
                </a:lnTo>
              </a:path>
              <a:path w="1889125" h="1152525">
                <a:moveTo>
                  <a:pt x="268249" y="1005363"/>
                </a:moveTo>
                <a:lnTo>
                  <a:pt x="0" y="114726"/>
                </a:lnTo>
              </a:path>
            </a:pathLst>
          </a:custGeom>
          <a:ln w="103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20554" y="1545245"/>
            <a:ext cx="12788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V </a:t>
            </a:r>
            <a:r>
              <a:rPr sz="1000" i="1" spc="-130" dirty="0">
                <a:latin typeface="Arial"/>
                <a:cs typeface="Arial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110" dirty="0">
                <a:latin typeface="Yu Gothic"/>
                <a:cs typeface="Yu Gothic"/>
              </a:rPr>
              <a:t>{</a:t>
            </a:r>
            <a:r>
              <a:rPr sz="1000" i="1" spc="-5" dirty="0">
                <a:latin typeface="Arial"/>
                <a:cs typeface="Arial"/>
              </a:rPr>
              <a:t>A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60" dirty="0">
                <a:latin typeface="Arial"/>
                <a:cs typeface="Arial"/>
              </a:rPr>
              <a:t>B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5" dirty="0">
                <a:latin typeface="Arial"/>
                <a:cs typeface="Arial"/>
              </a:rPr>
              <a:t>C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70" dirty="0">
                <a:latin typeface="Arial"/>
                <a:cs typeface="Arial"/>
              </a:rPr>
              <a:t>D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-75" dirty="0">
                <a:latin typeface="Arial"/>
                <a:cs typeface="Arial"/>
              </a:rPr>
              <a:t>E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spc="110" dirty="0">
                <a:latin typeface="Yu Gothic"/>
                <a:cs typeface="Yu Gothic"/>
              </a:rPr>
              <a:t>}</a:t>
            </a:r>
            <a:endParaRPr sz="1000">
              <a:latin typeface="Yu Gothic"/>
              <a:cs typeface="Yu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4841" y="2029077"/>
            <a:ext cx="2489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75" dirty="0">
                <a:latin typeface="Arial"/>
                <a:cs typeface="Arial"/>
              </a:rPr>
              <a:t>E</a:t>
            </a:r>
            <a:r>
              <a:rPr sz="1000" i="1" spc="30" dirty="0">
                <a:latin typeface="Arial"/>
                <a:cs typeface="Arial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92994" y="1655824"/>
            <a:ext cx="125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Sitka Banner"/>
                <a:cs typeface="Sitka Banner"/>
              </a:rPr>
              <a:t>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92994" y="1807652"/>
            <a:ext cx="1377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20" dirty="0">
                <a:latin typeface="Sitka Banner"/>
                <a:cs typeface="Sitka Banner"/>
              </a:rPr>
              <a:t>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92994" y="1845613"/>
            <a:ext cx="125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Sitka Banner"/>
                <a:cs typeface="Sitka Banner"/>
              </a:rPr>
              <a:t>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92994" y="2187230"/>
            <a:ext cx="125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Sitka Banner"/>
                <a:cs typeface="Sitka Banner"/>
              </a:rPr>
              <a:t>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92994" y="1883573"/>
            <a:ext cx="137795" cy="51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20" dirty="0">
                <a:latin typeface="Sitka Banner"/>
                <a:cs typeface="Sitka Banner"/>
              </a:rPr>
              <a:t></a:t>
            </a:r>
            <a:endParaRPr sz="1000">
              <a:latin typeface="Sitka Banner"/>
              <a:cs typeface="Sitka Banner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000" spc="-120" dirty="0">
                <a:latin typeface="Sitka Banner"/>
                <a:cs typeface="Sitka Banner"/>
              </a:rPr>
              <a:t>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77398" y="1770454"/>
            <a:ext cx="4349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(</a:t>
            </a:r>
            <a:r>
              <a:rPr sz="1000" i="1" spc="-5" dirty="0">
                <a:latin typeface="Arial"/>
                <a:cs typeface="Arial"/>
              </a:rPr>
              <a:t>A</a:t>
            </a:r>
            <a:r>
              <a:rPr sz="1000" i="1" spc="-5" dirty="0">
                <a:latin typeface="Verdana"/>
                <a:cs typeface="Verdana"/>
              </a:rPr>
              <a:t>,</a:t>
            </a:r>
            <a:r>
              <a:rPr sz="1000" i="1" spc="80" dirty="0">
                <a:latin typeface="Verdana"/>
                <a:cs typeface="Verdana"/>
              </a:rPr>
              <a:t> </a:t>
            </a:r>
            <a:r>
              <a:rPr sz="1000" i="1" spc="15" dirty="0">
                <a:latin typeface="Arial"/>
                <a:cs typeface="Arial"/>
              </a:rPr>
              <a:t>B</a:t>
            </a:r>
            <a:r>
              <a:rPr sz="1000" spc="15" dirty="0">
                <a:latin typeface="Calibri"/>
                <a:cs typeface="Calibri"/>
              </a:rPr>
              <a:t>)</a:t>
            </a:r>
            <a:r>
              <a:rPr sz="1000" i="1" spc="15" dirty="0">
                <a:latin typeface="Verdana"/>
                <a:cs typeface="Verdana"/>
              </a:rPr>
              <a:t>,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72902" y="1945066"/>
            <a:ext cx="4438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libri"/>
                <a:cs typeface="Calibri"/>
              </a:rPr>
              <a:t>(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00" i="1" dirty="0">
                <a:latin typeface="Verdana"/>
                <a:cs typeface="Verdana"/>
              </a:rPr>
              <a:t>,</a:t>
            </a:r>
            <a:r>
              <a:rPr sz="1000" i="1" spc="75" dirty="0">
                <a:latin typeface="Verdana"/>
                <a:cs typeface="Verdana"/>
              </a:rPr>
              <a:t> </a:t>
            </a:r>
            <a:r>
              <a:rPr sz="1000" i="1" spc="15" dirty="0">
                <a:latin typeface="Arial"/>
                <a:cs typeface="Arial"/>
              </a:rPr>
              <a:t>B</a:t>
            </a:r>
            <a:r>
              <a:rPr sz="1000" spc="15" dirty="0">
                <a:latin typeface="Calibri"/>
                <a:cs typeface="Calibri"/>
              </a:rPr>
              <a:t>)</a:t>
            </a:r>
            <a:r>
              <a:rPr sz="1000" i="1" spc="15" dirty="0">
                <a:latin typeface="Verdana"/>
                <a:cs typeface="Verdana"/>
              </a:rPr>
              <a:t>,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68724" y="2096897"/>
            <a:ext cx="452120" cy="3746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000" dirty="0">
                <a:latin typeface="Calibri"/>
                <a:cs typeface="Calibri"/>
              </a:rPr>
              <a:t>(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00" i="1" dirty="0">
                <a:latin typeface="Verdana"/>
                <a:cs typeface="Verdana"/>
              </a:rPr>
              <a:t>,</a:t>
            </a:r>
            <a:r>
              <a:rPr sz="1000" i="1" spc="55" dirty="0">
                <a:latin typeface="Verdana"/>
                <a:cs typeface="Verdana"/>
              </a:rPr>
              <a:t> </a:t>
            </a:r>
            <a:r>
              <a:rPr sz="1000" i="1" spc="20" dirty="0">
                <a:latin typeface="Arial"/>
                <a:cs typeface="Arial"/>
              </a:rPr>
              <a:t>D</a:t>
            </a:r>
            <a:r>
              <a:rPr sz="1000" spc="20" dirty="0">
                <a:latin typeface="Calibri"/>
                <a:cs typeface="Calibri"/>
              </a:rPr>
              <a:t>)</a:t>
            </a:r>
            <a:r>
              <a:rPr sz="1000" i="1" spc="20" dirty="0">
                <a:latin typeface="Verdana"/>
                <a:cs typeface="Verdana"/>
              </a:rPr>
              <a:t>,</a:t>
            </a:r>
            <a:endParaRPr sz="1000">
              <a:latin typeface="Verdana"/>
              <a:cs typeface="Verdana"/>
            </a:endParaRPr>
          </a:p>
          <a:p>
            <a:pPr marL="36195">
              <a:lnSpc>
                <a:spcPct val="100000"/>
              </a:lnSpc>
              <a:spcBef>
                <a:spcPts val="175"/>
              </a:spcBef>
            </a:pP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60" dirty="0">
                <a:latin typeface="Arial"/>
                <a:cs typeface="Arial"/>
              </a:rPr>
              <a:t>B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-75" dirty="0">
                <a:latin typeface="Arial"/>
                <a:cs typeface="Arial"/>
              </a:rPr>
              <a:t>E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58385" y="1655824"/>
            <a:ext cx="125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Sitka Banner"/>
                <a:cs typeface="Sitka Banner"/>
              </a:rPr>
              <a:t>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58385" y="1807652"/>
            <a:ext cx="1377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20" dirty="0">
                <a:latin typeface="Sitka Banner"/>
                <a:cs typeface="Sitka Banner"/>
              </a:rPr>
              <a:t>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58385" y="1845613"/>
            <a:ext cx="125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Sitka Banner"/>
                <a:cs typeface="Sitka Banner"/>
              </a:rPr>
              <a:t>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58385" y="1883573"/>
            <a:ext cx="1377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20" dirty="0">
                <a:latin typeface="Sitka Banner"/>
                <a:cs typeface="Sitka Banner"/>
              </a:rPr>
              <a:t>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32985" y="2187230"/>
            <a:ext cx="1885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560" dirty="0">
                <a:latin typeface="Sitka Banner"/>
                <a:cs typeface="Sitka Banner"/>
              </a:rPr>
              <a:t></a:t>
            </a:r>
            <a:r>
              <a:rPr sz="1500" spc="-839" baseline="-16666" dirty="0">
                <a:latin typeface="Sitka Banner"/>
                <a:cs typeface="Sitka Banner"/>
              </a:rPr>
              <a:t></a:t>
            </a:r>
            <a:endParaRPr sz="1500" baseline="-16666">
              <a:latin typeface="Sitka Banner"/>
              <a:cs typeface="Sitka Banner"/>
            </a:endParaRP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DCEBB38-1F32-1CFF-0F0E-680662CEF78F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1" name="Google Shape;179;g1278543c0aa_0_7">
            <a:extLst>
              <a:ext uri="{FF2B5EF4-FFF2-40B4-BE49-F238E27FC236}">
                <a16:creationId xmlns:a16="http://schemas.microsoft.com/office/drawing/2014/main" id="{A67E2246-84EA-E37E-B287-C4B0FD8286E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object 2">
            <a:extLst>
              <a:ext uri="{FF2B5EF4-FFF2-40B4-BE49-F238E27FC236}">
                <a16:creationId xmlns:a16="http://schemas.microsoft.com/office/drawing/2014/main" id="{45E5499C-EFB7-345B-B5D1-40AE449E0A9A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33" name="Google Shape;181;g1278543c0aa_0_7">
            <a:extLst>
              <a:ext uri="{FF2B5EF4-FFF2-40B4-BE49-F238E27FC236}">
                <a16:creationId xmlns:a16="http://schemas.microsoft.com/office/drawing/2014/main" id="{8F68A2E8-0ABF-C583-B6B2-201405FC03F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object 5">
            <a:extLst>
              <a:ext uri="{FF2B5EF4-FFF2-40B4-BE49-F238E27FC236}">
                <a16:creationId xmlns:a16="http://schemas.microsoft.com/office/drawing/2014/main" id="{7431F9A2-E79D-566A-E73A-2A674496729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12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35" name="Immagine 34" descr="Immagine che contiene testo, lavagnabianca&#10;&#10;Descrizione generata automaticamente">
            <a:extLst>
              <a:ext uri="{FF2B5EF4-FFF2-40B4-BE49-F238E27FC236}">
                <a16:creationId xmlns:a16="http://schemas.microsoft.com/office/drawing/2014/main" id="{90AB2E63-061E-DCFE-E655-33DD3CBF82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257" y="1117437"/>
            <a:ext cx="1995483" cy="169061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373052"/>
            <a:ext cx="4872990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pc="60" dirty="0"/>
              <a:t>A </a:t>
            </a:r>
            <a:r>
              <a:rPr b="1" spc="-35" dirty="0">
                <a:latin typeface="Arial"/>
                <a:cs typeface="Arial"/>
              </a:rPr>
              <a:t>albero </a:t>
            </a:r>
            <a:r>
              <a:rPr b="1" spc="-25" dirty="0">
                <a:solidFill>
                  <a:srgbClr val="EB801A"/>
                </a:solidFill>
                <a:latin typeface="Arial"/>
                <a:cs typeface="Arial"/>
              </a:rPr>
              <a:t>orientato </a:t>
            </a:r>
            <a:r>
              <a:rPr spc="-85" dirty="0"/>
              <a:t>è</a:t>
            </a:r>
            <a:r>
              <a:rPr spc="-80" dirty="0"/>
              <a:t> </a:t>
            </a:r>
            <a:r>
              <a:rPr spc="-45" dirty="0"/>
              <a:t>un </a:t>
            </a:r>
            <a:r>
              <a:rPr spc="-40" dirty="0"/>
              <a:t>grafo </a:t>
            </a:r>
            <a:r>
              <a:rPr spc="-30" dirty="0"/>
              <a:t>orientato </a:t>
            </a:r>
            <a:r>
              <a:rPr i="1" spc="-114" dirty="0">
                <a:latin typeface="Arial"/>
                <a:cs typeface="Arial"/>
              </a:rPr>
              <a:t>G</a:t>
            </a:r>
            <a:r>
              <a:rPr i="1" spc="-110" dirty="0">
                <a:latin typeface="Arial"/>
                <a:cs typeface="Arial"/>
              </a:rPr>
              <a:t> </a:t>
            </a:r>
            <a:r>
              <a:rPr spc="275" dirty="0">
                <a:latin typeface="Calibri"/>
                <a:cs typeface="Calibri"/>
              </a:rPr>
              <a:t>= </a:t>
            </a:r>
            <a:r>
              <a:rPr spc="40" dirty="0">
                <a:latin typeface="Calibri"/>
                <a:cs typeface="Calibri"/>
              </a:rPr>
              <a:t>(</a:t>
            </a:r>
            <a:r>
              <a:rPr i="1" spc="40" dirty="0">
                <a:latin typeface="Arial"/>
                <a:cs typeface="Arial"/>
              </a:rPr>
              <a:t>V </a:t>
            </a:r>
            <a:r>
              <a:rPr i="1" spc="-90" dirty="0">
                <a:latin typeface="Verdana"/>
                <a:cs typeface="Verdana"/>
              </a:rPr>
              <a:t>, </a:t>
            </a:r>
            <a:r>
              <a:rPr i="1" spc="-75" dirty="0">
                <a:latin typeface="Arial"/>
                <a:cs typeface="Arial"/>
              </a:rPr>
              <a:t>E </a:t>
            </a:r>
            <a:r>
              <a:rPr spc="80" dirty="0">
                <a:latin typeface="Calibri"/>
                <a:cs typeface="Calibri"/>
              </a:rPr>
              <a:t>) </a:t>
            </a:r>
            <a:r>
              <a:rPr spc="-40" dirty="0"/>
              <a:t>con </a:t>
            </a:r>
            <a:r>
              <a:rPr spc="-45" dirty="0"/>
              <a:t>un </a:t>
            </a:r>
            <a:r>
              <a:rPr spc="-40" dirty="0"/>
              <a:t>nodo </a:t>
            </a:r>
            <a:r>
              <a:rPr i="1" spc="5" dirty="0">
                <a:latin typeface="Arial"/>
                <a:cs typeface="Arial"/>
              </a:rPr>
              <a:t>r </a:t>
            </a:r>
            <a:r>
              <a:rPr spc="-30" dirty="0"/>
              <a:t>, </a:t>
            </a:r>
            <a:r>
              <a:rPr spc="-20" dirty="0"/>
              <a:t>la </a:t>
            </a:r>
            <a:r>
              <a:rPr b="1" spc="-40" dirty="0">
                <a:latin typeface="Arial"/>
                <a:cs typeface="Arial"/>
              </a:rPr>
              <a:t>radice</a:t>
            </a:r>
            <a:r>
              <a:rPr spc="-40" dirty="0"/>
              <a:t>, </a:t>
            </a:r>
            <a:r>
              <a:rPr spc="-25" dirty="0"/>
              <a:t>tale </a:t>
            </a:r>
            <a:r>
              <a:rPr spc="-50" dirty="0"/>
              <a:t>che </a:t>
            </a:r>
            <a:r>
              <a:rPr spc="-40" dirty="0"/>
              <a:t>per </a:t>
            </a:r>
            <a:r>
              <a:rPr spc="-305" dirty="0"/>
              <a:t> </a:t>
            </a:r>
            <a:r>
              <a:rPr spc="-35" dirty="0"/>
              <a:t>ogni</a:t>
            </a:r>
            <a:r>
              <a:rPr spc="15" dirty="0"/>
              <a:t> </a:t>
            </a:r>
            <a:r>
              <a:rPr spc="-45" dirty="0"/>
              <a:t>n</a:t>
            </a:r>
            <a:r>
              <a:rPr spc="-20" dirty="0"/>
              <a:t>o</a:t>
            </a:r>
            <a:r>
              <a:rPr spc="-45" dirty="0"/>
              <a:t>do</a:t>
            </a:r>
            <a:r>
              <a:rPr spc="15" dirty="0"/>
              <a:t> </a:t>
            </a:r>
            <a:r>
              <a:rPr i="1" spc="-45" dirty="0">
                <a:latin typeface="Arial"/>
                <a:cs typeface="Arial"/>
              </a:rPr>
              <a:t>v</a:t>
            </a:r>
            <a:r>
              <a:rPr i="1" spc="95" dirty="0">
                <a:latin typeface="Arial"/>
                <a:cs typeface="Arial"/>
              </a:rPr>
              <a:t> </a:t>
            </a:r>
            <a:r>
              <a:rPr spc="-340" dirty="0">
                <a:latin typeface="Yu Gothic"/>
                <a:cs typeface="Yu Gothic"/>
              </a:rPr>
              <a:t>∈</a:t>
            </a:r>
            <a:r>
              <a:rPr spc="-10" dirty="0">
                <a:latin typeface="Yu Gothic"/>
                <a:cs typeface="Yu Gothic"/>
              </a:rPr>
              <a:t> </a:t>
            </a:r>
            <a:r>
              <a:rPr i="1" spc="-5" dirty="0">
                <a:latin typeface="Arial"/>
                <a:cs typeface="Arial"/>
              </a:rPr>
              <a:t>V</a:t>
            </a:r>
            <a:r>
              <a:rPr i="1" spc="-130" dirty="0">
                <a:latin typeface="Arial"/>
                <a:cs typeface="Arial"/>
              </a:rPr>
              <a:t> </a:t>
            </a:r>
            <a:r>
              <a:rPr spc="-30" dirty="0"/>
              <a:t>,</a:t>
            </a:r>
            <a:r>
              <a:rPr spc="15" dirty="0"/>
              <a:t> </a:t>
            </a:r>
            <a:r>
              <a:rPr spc="-45" dirty="0"/>
              <a:t>esiste</a:t>
            </a:r>
            <a:r>
              <a:rPr spc="15" dirty="0"/>
              <a:t> </a:t>
            </a:r>
            <a:r>
              <a:rPr spc="-40" dirty="0"/>
              <a:t>esattamente</a:t>
            </a:r>
            <a:r>
              <a:rPr spc="15" dirty="0"/>
              <a:t> </a:t>
            </a:r>
            <a:r>
              <a:rPr spc="-45" dirty="0"/>
              <a:t>un</a:t>
            </a:r>
            <a:r>
              <a:rPr spc="15" dirty="0"/>
              <a:t> </a:t>
            </a:r>
            <a:r>
              <a:rPr spc="-35" dirty="0"/>
              <a:t>cammino</a:t>
            </a:r>
            <a:r>
              <a:rPr spc="15" dirty="0"/>
              <a:t> </a:t>
            </a:r>
            <a:r>
              <a:rPr spc="-45" dirty="0"/>
              <a:t>da</a:t>
            </a:r>
            <a:r>
              <a:rPr spc="15" dirty="0"/>
              <a:t> </a:t>
            </a:r>
            <a:r>
              <a:rPr i="1" spc="5" dirty="0">
                <a:latin typeface="Arial"/>
                <a:cs typeface="Arial"/>
              </a:rPr>
              <a:t>r</a:t>
            </a:r>
            <a:r>
              <a:rPr i="1" dirty="0">
                <a:latin typeface="Arial"/>
                <a:cs typeface="Arial"/>
              </a:rPr>
              <a:t> </a:t>
            </a:r>
            <a:r>
              <a:rPr i="1" spc="-125" dirty="0">
                <a:latin typeface="Arial"/>
                <a:cs typeface="Arial"/>
              </a:rPr>
              <a:t> </a:t>
            </a:r>
            <a:r>
              <a:rPr spc="-50" dirty="0"/>
              <a:t>a</a:t>
            </a:r>
            <a:r>
              <a:rPr spc="15" dirty="0"/>
              <a:t> </a:t>
            </a:r>
            <a:r>
              <a:rPr i="1" spc="-45" dirty="0">
                <a:latin typeface="Arial"/>
                <a:cs typeface="Arial"/>
              </a:rPr>
              <a:t>v</a:t>
            </a:r>
            <a:r>
              <a:rPr i="1" spc="-180" dirty="0">
                <a:latin typeface="Arial"/>
                <a:cs typeface="Arial"/>
              </a:rPr>
              <a:t> </a:t>
            </a:r>
            <a:r>
              <a:rPr spc="-30" dirty="0"/>
              <a:t>.</a:t>
            </a:r>
          </a:p>
        </p:txBody>
      </p:sp>
      <p:sp>
        <p:nvSpPr>
          <p:cNvPr id="3" name="object 3"/>
          <p:cNvSpPr/>
          <p:nvPr/>
        </p:nvSpPr>
        <p:spPr>
          <a:xfrm>
            <a:off x="255564" y="1130836"/>
            <a:ext cx="415290" cy="415290"/>
          </a:xfrm>
          <a:custGeom>
            <a:avLst/>
            <a:gdLst/>
            <a:ahLst/>
            <a:cxnLst/>
            <a:rect l="l" t="t" r="r" b="b"/>
            <a:pathLst>
              <a:path w="415290" h="415290">
                <a:moveTo>
                  <a:pt x="414925" y="207462"/>
                </a:moveTo>
                <a:lnTo>
                  <a:pt x="410938" y="247936"/>
                </a:lnTo>
                <a:lnTo>
                  <a:pt x="399132" y="286855"/>
                </a:lnTo>
                <a:lnTo>
                  <a:pt x="379961" y="322722"/>
                </a:lnTo>
                <a:lnTo>
                  <a:pt x="354160" y="354160"/>
                </a:lnTo>
                <a:lnTo>
                  <a:pt x="322722" y="379961"/>
                </a:lnTo>
                <a:lnTo>
                  <a:pt x="286855" y="399132"/>
                </a:lnTo>
                <a:lnTo>
                  <a:pt x="247936" y="410938"/>
                </a:lnTo>
                <a:lnTo>
                  <a:pt x="207462" y="414925"/>
                </a:lnTo>
                <a:lnTo>
                  <a:pt x="197270" y="414675"/>
                </a:lnTo>
                <a:lnTo>
                  <a:pt x="157040" y="408706"/>
                </a:lnTo>
                <a:lnTo>
                  <a:pt x="118749" y="395002"/>
                </a:lnTo>
                <a:lnTo>
                  <a:pt x="83866" y="374091"/>
                </a:lnTo>
                <a:lnTo>
                  <a:pt x="53733" y="346777"/>
                </a:lnTo>
                <a:lnTo>
                  <a:pt x="29508" y="314109"/>
                </a:lnTo>
                <a:lnTo>
                  <a:pt x="12121" y="277343"/>
                </a:lnTo>
                <a:lnTo>
                  <a:pt x="2242" y="237891"/>
                </a:lnTo>
                <a:lnTo>
                  <a:pt x="0" y="207462"/>
                </a:lnTo>
                <a:lnTo>
                  <a:pt x="249" y="197270"/>
                </a:lnTo>
                <a:lnTo>
                  <a:pt x="6219" y="157040"/>
                </a:lnTo>
                <a:lnTo>
                  <a:pt x="19922" y="118749"/>
                </a:lnTo>
                <a:lnTo>
                  <a:pt x="40833" y="83866"/>
                </a:lnTo>
                <a:lnTo>
                  <a:pt x="68147" y="53733"/>
                </a:lnTo>
                <a:lnTo>
                  <a:pt x="100815" y="29508"/>
                </a:lnTo>
                <a:lnTo>
                  <a:pt x="137581" y="12121"/>
                </a:lnTo>
                <a:lnTo>
                  <a:pt x="177033" y="2242"/>
                </a:lnTo>
                <a:lnTo>
                  <a:pt x="207462" y="0"/>
                </a:lnTo>
                <a:lnTo>
                  <a:pt x="217654" y="249"/>
                </a:lnTo>
                <a:lnTo>
                  <a:pt x="257884" y="6219"/>
                </a:lnTo>
                <a:lnTo>
                  <a:pt x="296175" y="19922"/>
                </a:lnTo>
                <a:lnTo>
                  <a:pt x="331058" y="40833"/>
                </a:lnTo>
                <a:lnTo>
                  <a:pt x="361191" y="68147"/>
                </a:lnTo>
                <a:lnTo>
                  <a:pt x="385416" y="100815"/>
                </a:lnTo>
                <a:lnTo>
                  <a:pt x="402803" y="137581"/>
                </a:lnTo>
                <a:lnTo>
                  <a:pt x="412682" y="177033"/>
                </a:lnTo>
                <a:lnTo>
                  <a:pt x="414925" y="207462"/>
                </a:lnTo>
                <a:close/>
              </a:path>
            </a:pathLst>
          </a:custGeom>
          <a:ln w="103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3647" y="1247800"/>
            <a:ext cx="10858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Arial MT"/>
                <a:cs typeface="Arial MT"/>
              </a:rPr>
              <a:t>A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0339" y="1545761"/>
            <a:ext cx="415290" cy="415290"/>
          </a:xfrm>
          <a:custGeom>
            <a:avLst/>
            <a:gdLst/>
            <a:ahLst/>
            <a:cxnLst/>
            <a:rect l="l" t="t" r="r" b="b"/>
            <a:pathLst>
              <a:path w="415289" h="415289">
                <a:moveTo>
                  <a:pt x="414925" y="207462"/>
                </a:moveTo>
                <a:lnTo>
                  <a:pt x="410938" y="247936"/>
                </a:lnTo>
                <a:lnTo>
                  <a:pt x="399132" y="286855"/>
                </a:lnTo>
                <a:lnTo>
                  <a:pt x="379961" y="322722"/>
                </a:lnTo>
                <a:lnTo>
                  <a:pt x="354160" y="354160"/>
                </a:lnTo>
                <a:lnTo>
                  <a:pt x="322722" y="379961"/>
                </a:lnTo>
                <a:lnTo>
                  <a:pt x="286854" y="399132"/>
                </a:lnTo>
                <a:lnTo>
                  <a:pt x="247936" y="410938"/>
                </a:lnTo>
                <a:lnTo>
                  <a:pt x="207462" y="414925"/>
                </a:lnTo>
                <a:lnTo>
                  <a:pt x="197270" y="414676"/>
                </a:lnTo>
                <a:lnTo>
                  <a:pt x="157040" y="408705"/>
                </a:lnTo>
                <a:lnTo>
                  <a:pt x="118749" y="395002"/>
                </a:lnTo>
                <a:lnTo>
                  <a:pt x="83866" y="374091"/>
                </a:lnTo>
                <a:lnTo>
                  <a:pt x="53733" y="346777"/>
                </a:lnTo>
                <a:lnTo>
                  <a:pt x="29508" y="314109"/>
                </a:lnTo>
                <a:lnTo>
                  <a:pt x="12121" y="277343"/>
                </a:lnTo>
                <a:lnTo>
                  <a:pt x="2242" y="237891"/>
                </a:lnTo>
                <a:lnTo>
                  <a:pt x="0" y="207462"/>
                </a:lnTo>
                <a:lnTo>
                  <a:pt x="249" y="197270"/>
                </a:lnTo>
                <a:lnTo>
                  <a:pt x="6219" y="157040"/>
                </a:lnTo>
                <a:lnTo>
                  <a:pt x="19922" y="118749"/>
                </a:lnTo>
                <a:lnTo>
                  <a:pt x="40833" y="83866"/>
                </a:lnTo>
                <a:lnTo>
                  <a:pt x="68147" y="53733"/>
                </a:lnTo>
                <a:lnTo>
                  <a:pt x="100815" y="29508"/>
                </a:lnTo>
                <a:lnTo>
                  <a:pt x="137581" y="12121"/>
                </a:lnTo>
                <a:lnTo>
                  <a:pt x="177033" y="2242"/>
                </a:lnTo>
                <a:lnTo>
                  <a:pt x="207462" y="0"/>
                </a:lnTo>
                <a:lnTo>
                  <a:pt x="217654" y="249"/>
                </a:lnTo>
                <a:lnTo>
                  <a:pt x="257884" y="6219"/>
                </a:lnTo>
                <a:lnTo>
                  <a:pt x="296175" y="19922"/>
                </a:lnTo>
                <a:lnTo>
                  <a:pt x="331058" y="40833"/>
                </a:lnTo>
                <a:lnTo>
                  <a:pt x="361191" y="68147"/>
                </a:lnTo>
                <a:lnTo>
                  <a:pt x="385416" y="100815"/>
                </a:lnTo>
                <a:lnTo>
                  <a:pt x="402803" y="137581"/>
                </a:lnTo>
                <a:lnTo>
                  <a:pt x="412682" y="177033"/>
                </a:lnTo>
                <a:lnTo>
                  <a:pt x="414925" y="207462"/>
                </a:lnTo>
                <a:close/>
              </a:path>
            </a:pathLst>
          </a:custGeom>
          <a:ln w="103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43236" y="1662725"/>
            <a:ext cx="11557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Arial MT"/>
                <a:cs typeface="Arial MT"/>
              </a:rPr>
              <a:t>C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0489" y="2375611"/>
            <a:ext cx="415290" cy="415290"/>
          </a:xfrm>
          <a:custGeom>
            <a:avLst/>
            <a:gdLst/>
            <a:ahLst/>
            <a:cxnLst/>
            <a:rect l="l" t="t" r="r" b="b"/>
            <a:pathLst>
              <a:path w="415290" h="415289">
                <a:moveTo>
                  <a:pt x="414925" y="207462"/>
                </a:moveTo>
                <a:lnTo>
                  <a:pt x="410938" y="247936"/>
                </a:lnTo>
                <a:lnTo>
                  <a:pt x="399132" y="286854"/>
                </a:lnTo>
                <a:lnTo>
                  <a:pt x="379961" y="322722"/>
                </a:lnTo>
                <a:lnTo>
                  <a:pt x="354160" y="354160"/>
                </a:lnTo>
                <a:lnTo>
                  <a:pt x="322722" y="379961"/>
                </a:lnTo>
                <a:lnTo>
                  <a:pt x="286855" y="399132"/>
                </a:lnTo>
                <a:lnTo>
                  <a:pt x="247936" y="410938"/>
                </a:lnTo>
                <a:lnTo>
                  <a:pt x="207462" y="414925"/>
                </a:lnTo>
                <a:lnTo>
                  <a:pt x="197270" y="414676"/>
                </a:lnTo>
                <a:lnTo>
                  <a:pt x="157040" y="408705"/>
                </a:lnTo>
                <a:lnTo>
                  <a:pt x="118749" y="395002"/>
                </a:lnTo>
                <a:lnTo>
                  <a:pt x="83866" y="374091"/>
                </a:lnTo>
                <a:lnTo>
                  <a:pt x="53733" y="346777"/>
                </a:lnTo>
                <a:lnTo>
                  <a:pt x="29508" y="314109"/>
                </a:lnTo>
                <a:lnTo>
                  <a:pt x="12121" y="277343"/>
                </a:lnTo>
                <a:lnTo>
                  <a:pt x="2242" y="237891"/>
                </a:lnTo>
                <a:lnTo>
                  <a:pt x="0" y="207462"/>
                </a:lnTo>
                <a:lnTo>
                  <a:pt x="249" y="197270"/>
                </a:lnTo>
                <a:lnTo>
                  <a:pt x="6219" y="157040"/>
                </a:lnTo>
                <a:lnTo>
                  <a:pt x="19922" y="118749"/>
                </a:lnTo>
                <a:lnTo>
                  <a:pt x="40833" y="83866"/>
                </a:lnTo>
                <a:lnTo>
                  <a:pt x="68147" y="53733"/>
                </a:lnTo>
                <a:lnTo>
                  <a:pt x="100815" y="29508"/>
                </a:lnTo>
                <a:lnTo>
                  <a:pt x="137581" y="12121"/>
                </a:lnTo>
                <a:lnTo>
                  <a:pt x="177033" y="2242"/>
                </a:lnTo>
                <a:lnTo>
                  <a:pt x="207462" y="0"/>
                </a:lnTo>
                <a:lnTo>
                  <a:pt x="217654" y="249"/>
                </a:lnTo>
                <a:lnTo>
                  <a:pt x="257884" y="6219"/>
                </a:lnTo>
                <a:lnTo>
                  <a:pt x="296175" y="19922"/>
                </a:lnTo>
                <a:lnTo>
                  <a:pt x="331058" y="40833"/>
                </a:lnTo>
                <a:lnTo>
                  <a:pt x="361191" y="68147"/>
                </a:lnTo>
                <a:lnTo>
                  <a:pt x="385416" y="100815"/>
                </a:lnTo>
                <a:lnTo>
                  <a:pt x="402803" y="137581"/>
                </a:lnTo>
                <a:lnTo>
                  <a:pt x="412682" y="177033"/>
                </a:lnTo>
                <a:lnTo>
                  <a:pt x="414925" y="207462"/>
                </a:lnTo>
                <a:close/>
              </a:path>
            </a:pathLst>
          </a:custGeom>
          <a:ln w="103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8573" y="2492575"/>
            <a:ext cx="10858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Arial MT"/>
                <a:cs typeface="Arial MT"/>
              </a:rPr>
              <a:t>B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30190" y="1130836"/>
            <a:ext cx="415290" cy="415290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414925" y="207462"/>
                </a:moveTo>
                <a:lnTo>
                  <a:pt x="410938" y="247936"/>
                </a:lnTo>
                <a:lnTo>
                  <a:pt x="399132" y="286855"/>
                </a:lnTo>
                <a:lnTo>
                  <a:pt x="379961" y="322722"/>
                </a:lnTo>
                <a:lnTo>
                  <a:pt x="354160" y="354160"/>
                </a:lnTo>
                <a:lnTo>
                  <a:pt x="322722" y="379961"/>
                </a:lnTo>
                <a:lnTo>
                  <a:pt x="286854" y="399132"/>
                </a:lnTo>
                <a:lnTo>
                  <a:pt x="247936" y="410938"/>
                </a:lnTo>
                <a:lnTo>
                  <a:pt x="207462" y="414925"/>
                </a:lnTo>
                <a:lnTo>
                  <a:pt x="197270" y="414675"/>
                </a:lnTo>
                <a:lnTo>
                  <a:pt x="157040" y="408706"/>
                </a:lnTo>
                <a:lnTo>
                  <a:pt x="118749" y="395002"/>
                </a:lnTo>
                <a:lnTo>
                  <a:pt x="83866" y="374091"/>
                </a:lnTo>
                <a:lnTo>
                  <a:pt x="53733" y="346777"/>
                </a:lnTo>
                <a:lnTo>
                  <a:pt x="29508" y="314109"/>
                </a:lnTo>
                <a:lnTo>
                  <a:pt x="12121" y="277343"/>
                </a:lnTo>
                <a:lnTo>
                  <a:pt x="2242" y="237891"/>
                </a:lnTo>
                <a:lnTo>
                  <a:pt x="0" y="207462"/>
                </a:lnTo>
                <a:lnTo>
                  <a:pt x="249" y="197270"/>
                </a:lnTo>
                <a:lnTo>
                  <a:pt x="6218" y="157040"/>
                </a:lnTo>
                <a:lnTo>
                  <a:pt x="19922" y="118749"/>
                </a:lnTo>
                <a:lnTo>
                  <a:pt x="40833" y="83866"/>
                </a:lnTo>
                <a:lnTo>
                  <a:pt x="68147" y="53733"/>
                </a:lnTo>
                <a:lnTo>
                  <a:pt x="100815" y="29508"/>
                </a:lnTo>
                <a:lnTo>
                  <a:pt x="137581" y="12121"/>
                </a:lnTo>
                <a:lnTo>
                  <a:pt x="177033" y="2242"/>
                </a:lnTo>
                <a:lnTo>
                  <a:pt x="207462" y="0"/>
                </a:lnTo>
                <a:lnTo>
                  <a:pt x="217654" y="249"/>
                </a:lnTo>
                <a:lnTo>
                  <a:pt x="257883" y="6219"/>
                </a:lnTo>
                <a:lnTo>
                  <a:pt x="296175" y="19922"/>
                </a:lnTo>
                <a:lnTo>
                  <a:pt x="331058" y="40833"/>
                </a:lnTo>
                <a:lnTo>
                  <a:pt x="361191" y="68147"/>
                </a:lnTo>
                <a:lnTo>
                  <a:pt x="385416" y="100815"/>
                </a:lnTo>
                <a:lnTo>
                  <a:pt x="402802" y="137581"/>
                </a:lnTo>
                <a:lnTo>
                  <a:pt x="412682" y="177033"/>
                </a:lnTo>
                <a:lnTo>
                  <a:pt x="414925" y="207462"/>
                </a:lnTo>
                <a:close/>
              </a:path>
            </a:pathLst>
          </a:custGeom>
          <a:ln w="103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73087" y="1247800"/>
            <a:ext cx="11557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Arial MT"/>
                <a:cs typeface="Arial MT"/>
              </a:rPr>
              <a:t>D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30190" y="2375611"/>
            <a:ext cx="415290" cy="415290"/>
          </a:xfrm>
          <a:custGeom>
            <a:avLst/>
            <a:gdLst/>
            <a:ahLst/>
            <a:cxnLst/>
            <a:rect l="l" t="t" r="r" b="b"/>
            <a:pathLst>
              <a:path w="415289" h="415289">
                <a:moveTo>
                  <a:pt x="414925" y="207462"/>
                </a:moveTo>
                <a:lnTo>
                  <a:pt x="410938" y="247936"/>
                </a:lnTo>
                <a:lnTo>
                  <a:pt x="399132" y="286854"/>
                </a:lnTo>
                <a:lnTo>
                  <a:pt x="379961" y="322722"/>
                </a:lnTo>
                <a:lnTo>
                  <a:pt x="354160" y="354160"/>
                </a:lnTo>
                <a:lnTo>
                  <a:pt x="322722" y="379961"/>
                </a:lnTo>
                <a:lnTo>
                  <a:pt x="286854" y="399132"/>
                </a:lnTo>
                <a:lnTo>
                  <a:pt x="247936" y="410938"/>
                </a:lnTo>
                <a:lnTo>
                  <a:pt x="207462" y="414925"/>
                </a:lnTo>
                <a:lnTo>
                  <a:pt x="197270" y="414676"/>
                </a:lnTo>
                <a:lnTo>
                  <a:pt x="157040" y="408705"/>
                </a:lnTo>
                <a:lnTo>
                  <a:pt x="118749" y="395002"/>
                </a:lnTo>
                <a:lnTo>
                  <a:pt x="83866" y="374091"/>
                </a:lnTo>
                <a:lnTo>
                  <a:pt x="53733" y="346777"/>
                </a:lnTo>
                <a:lnTo>
                  <a:pt x="29508" y="314109"/>
                </a:lnTo>
                <a:lnTo>
                  <a:pt x="12121" y="277343"/>
                </a:lnTo>
                <a:lnTo>
                  <a:pt x="2242" y="237891"/>
                </a:lnTo>
                <a:lnTo>
                  <a:pt x="0" y="207462"/>
                </a:lnTo>
                <a:lnTo>
                  <a:pt x="249" y="197270"/>
                </a:lnTo>
                <a:lnTo>
                  <a:pt x="6218" y="157040"/>
                </a:lnTo>
                <a:lnTo>
                  <a:pt x="19922" y="118749"/>
                </a:lnTo>
                <a:lnTo>
                  <a:pt x="40833" y="83866"/>
                </a:lnTo>
                <a:lnTo>
                  <a:pt x="68147" y="53733"/>
                </a:lnTo>
                <a:lnTo>
                  <a:pt x="100815" y="29508"/>
                </a:lnTo>
                <a:lnTo>
                  <a:pt x="137581" y="12121"/>
                </a:lnTo>
                <a:lnTo>
                  <a:pt x="177033" y="2242"/>
                </a:lnTo>
                <a:lnTo>
                  <a:pt x="207462" y="0"/>
                </a:lnTo>
                <a:lnTo>
                  <a:pt x="217654" y="249"/>
                </a:lnTo>
                <a:lnTo>
                  <a:pt x="257883" y="6219"/>
                </a:lnTo>
                <a:lnTo>
                  <a:pt x="296175" y="19922"/>
                </a:lnTo>
                <a:lnTo>
                  <a:pt x="331058" y="40833"/>
                </a:lnTo>
                <a:lnTo>
                  <a:pt x="361191" y="68147"/>
                </a:lnTo>
                <a:lnTo>
                  <a:pt x="385416" y="100815"/>
                </a:lnTo>
                <a:lnTo>
                  <a:pt x="402802" y="137581"/>
                </a:lnTo>
                <a:lnTo>
                  <a:pt x="412682" y="177033"/>
                </a:lnTo>
                <a:lnTo>
                  <a:pt x="414925" y="207462"/>
                </a:lnTo>
                <a:close/>
              </a:path>
            </a:pathLst>
          </a:custGeom>
          <a:ln w="103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78273" y="2492575"/>
            <a:ext cx="10858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Arial MT"/>
                <a:cs typeface="Arial MT"/>
              </a:rPr>
              <a:t>E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7363" y="1430930"/>
            <a:ext cx="1899920" cy="1193800"/>
            <a:chOff x="447363" y="1184440"/>
            <a:chExt cx="1899920" cy="1193800"/>
          </a:xfrm>
        </p:grpSpPr>
        <p:sp>
          <p:nvSpPr>
            <p:cNvPr id="14" name="object 14"/>
            <p:cNvSpPr/>
            <p:nvPr/>
          </p:nvSpPr>
          <p:spPr>
            <a:xfrm>
              <a:off x="1892858" y="1214004"/>
              <a:ext cx="400685" cy="199390"/>
            </a:xfrm>
            <a:custGeom>
              <a:avLst/>
              <a:gdLst/>
              <a:ahLst/>
              <a:cxnLst/>
              <a:rect l="l" t="t" r="r" b="b"/>
              <a:pathLst>
                <a:path w="400685" h="199390">
                  <a:moveTo>
                    <a:pt x="0" y="199371"/>
                  </a:moveTo>
                  <a:lnTo>
                    <a:pt x="400091" y="0"/>
                  </a:lnTo>
                </a:path>
              </a:pathLst>
            </a:custGeom>
            <a:ln w="103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5296" y="1184440"/>
              <a:ext cx="91594" cy="7541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85414" y="2336584"/>
              <a:ext cx="1179195" cy="0"/>
            </a:xfrm>
            <a:custGeom>
              <a:avLst/>
              <a:gdLst/>
              <a:ahLst/>
              <a:cxnLst/>
              <a:rect l="l" t="t" r="r" b="b"/>
              <a:pathLst>
                <a:path w="1179195">
                  <a:moveTo>
                    <a:pt x="0" y="0"/>
                  </a:moveTo>
                  <a:lnTo>
                    <a:pt x="1178698" y="0"/>
                  </a:lnTo>
                </a:path>
              </a:pathLst>
            </a:custGeom>
            <a:ln w="103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0773" y="2295091"/>
              <a:ext cx="82985" cy="8298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71307" y="1653410"/>
              <a:ext cx="490220" cy="490220"/>
            </a:xfrm>
            <a:custGeom>
              <a:avLst/>
              <a:gdLst/>
              <a:ahLst/>
              <a:cxnLst/>
              <a:rect l="l" t="t" r="r" b="b"/>
              <a:pathLst>
                <a:path w="490219" h="490219">
                  <a:moveTo>
                    <a:pt x="489819" y="0"/>
                  </a:moveTo>
                  <a:lnTo>
                    <a:pt x="0" y="489819"/>
                  </a:lnTo>
                </a:path>
              </a:pathLst>
            </a:custGeom>
            <a:ln w="103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7636" y="2099454"/>
              <a:ext cx="87445" cy="8744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82113" y="1362547"/>
              <a:ext cx="249554" cy="827405"/>
            </a:xfrm>
            <a:custGeom>
              <a:avLst/>
              <a:gdLst/>
              <a:ahLst/>
              <a:cxnLst/>
              <a:rect l="l" t="t" r="r" b="b"/>
              <a:pathLst>
                <a:path w="249554" h="827405">
                  <a:moveTo>
                    <a:pt x="249162" y="827360"/>
                  </a:moveTo>
                  <a:lnTo>
                    <a:pt x="0" y="0"/>
                  </a:lnTo>
                </a:path>
              </a:pathLst>
            </a:custGeom>
            <a:ln w="103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363" y="1305184"/>
              <a:ext cx="79873" cy="9034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620554" y="1519377"/>
            <a:ext cx="12788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V </a:t>
            </a:r>
            <a:r>
              <a:rPr sz="1000" i="1" spc="-130" dirty="0">
                <a:latin typeface="Arial"/>
                <a:cs typeface="Arial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110" dirty="0">
                <a:latin typeface="Yu Gothic"/>
                <a:cs typeface="Yu Gothic"/>
              </a:rPr>
              <a:t>{</a:t>
            </a:r>
            <a:r>
              <a:rPr sz="1000" i="1" spc="-5" dirty="0">
                <a:latin typeface="Arial"/>
                <a:cs typeface="Arial"/>
              </a:rPr>
              <a:t>A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60" dirty="0">
                <a:latin typeface="Arial"/>
                <a:cs typeface="Arial"/>
              </a:rPr>
              <a:t>B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5" dirty="0">
                <a:latin typeface="Arial"/>
                <a:cs typeface="Arial"/>
              </a:rPr>
              <a:t>C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70" dirty="0">
                <a:latin typeface="Arial"/>
                <a:cs typeface="Arial"/>
              </a:rPr>
              <a:t>D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-75" dirty="0">
                <a:latin typeface="Arial"/>
                <a:cs typeface="Arial"/>
              </a:rPr>
              <a:t>E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spc="110" dirty="0">
                <a:latin typeface="Yu Gothic"/>
                <a:cs typeface="Yu Gothic"/>
              </a:rPr>
              <a:t>}</a:t>
            </a:r>
            <a:endParaRPr sz="1000">
              <a:latin typeface="Yu Gothic"/>
              <a:cs typeface="Yu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34841" y="2003209"/>
            <a:ext cx="2489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75" dirty="0">
                <a:latin typeface="Arial"/>
                <a:cs typeface="Arial"/>
              </a:rPr>
              <a:t>E</a:t>
            </a:r>
            <a:r>
              <a:rPr sz="1000" i="1" spc="30" dirty="0">
                <a:latin typeface="Arial"/>
                <a:cs typeface="Arial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92994" y="1629956"/>
            <a:ext cx="125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Sitka Banner"/>
                <a:cs typeface="Sitka Banner"/>
              </a:rPr>
              <a:t>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92994" y="1781797"/>
            <a:ext cx="1377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20" dirty="0">
                <a:latin typeface="Sitka Banner"/>
                <a:cs typeface="Sitka Banner"/>
              </a:rPr>
              <a:t>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92994" y="1819745"/>
            <a:ext cx="125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Sitka Banner"/>
                <a:cs typeface="Sitka Banner"/>
              </a:rPr>
              <a:t>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92994" y="2161375"/>
            <a:ext cx="125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Sitka Banner"/>
                <a:cs typeface="Sitka Banner"/>
              </a:rPr>
              <a:t>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92994" y="1857705"/>
            <a:ext cx="137795" cy="51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20" dirty="0">
                <a:latin typeface="Sitka Banner"/>
                <a:cs typeface="Sitka Banner"/>
              </a:rPr>
              <a:t></a:t>
            </a:r>
            <a:endParaRPr sz="1000">
              <a:latin typeface="Sitka Banner"/>
              <a:cs typeface="Sitka Banner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000" spc="-120" dirty="0">
                <a:latin typeface="Sitka Banner"/>
                <a:cs typeface="Sitka Banner"/>
              </a:rPr>
              <a:t>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72902" y="1721830"/>
            <a:ext cx="443865" cy="3746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275"/>
              </a:spcBef>
            </a:pPr>
            <a:r>
              <a:rPr sz="1000" spc="-5" dirty="0">
                <a:latin typeface="Calibri"/>
                <a:cs typeface="Calibri"/>
              </a:rPr>
              <a:t>(</a:t>
            </a:r>
            <a:r>
              <a:rPr sz="1000" i="1" spc="-5" dirty="0">
                <a:latin typeface="Arial"/>
                <a:cs typeface="Arial"/>
              </a:rPr>
              <a:t>A</a:t>
            </a:r>
            <a:r>
              <a:rPr sz="1000" i="1" spc="-5" dirty="0">
                <a:latin typeface="Verdana"/>
                <a:cs typeface="Verdana"/>
              </a:rPr>
              <a:t>,</a:t>
            </a:r>
            <a:r>
              <a:rPr sz="1000" i="1" spc="65" dirty="0">
                <a:latin typeface="Verdana"/>
                <a:cs typeface="Verdana"/>
              </a:rPr>
              <a:t> </a:t>
            </a:r>
            <a:r>
              <a:rPr sz="1000" i="1" spc="15" dirty="0">
                <a:latin typeface="Arial"/>
                <a:cs typeface="Arial"/>
              </a:rPr>
              <a:t>B</a:t>
            </a:r>
            <a:r>
              <a:rPr sz="1000" spc="15" dirty="0">
                <a:latin typeface="Calibri"/>
                <a:cs typeface="Calibri"/>
              </a:rPr>
              <a:t>)</a:t>
            </a:r>
            <a:r>
              <a:rPr sz="1000" i="1" spc="15" dirty="0">
                <a:latin typeface="Verdana"/>
                <a:cs typeface="Verdana"/>
              </a:rPr>
              <a:t>,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Calibri"/>
                <a:cs typeface="Calibri"/>
              </a:rPr>
              <a:t>(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00" i="1" dirty="0">
                <a:latin typeface="Verdana"/>
                <a:cs typeface="Verdana"/>
              </a:rPr>
              <a:t>,</a:t>
            </a:r>
            <a:r>
              <a:rPr sz="1000" i="1" spc="60" dirty="0">
                <a:latin typeface="Verdana"/>
                <a:cs typeface="Verdana"/>
              </a:rPr>
              <a:t> </a:t>
            </a:r>
            <a:r>
              <a:rPr sz="1000" i="1" spc="15" dirty="0">
                <a:latin typeface="Arial"/>
                <a:cs typeface="Arial"/>
              </a:rPr>
              <a:t>B</a:t>
            </a:r>
            <a:r>
              <a:rPr sz="1000" spc="15" dirty="0">
                <a:latin typeface="Calibri"/>
                <a:cs typeface="Calibri"/>
              </a:rPr>
              <a:t>)</a:t>
            </a:r>
            <a:r>
              <a:rPr sz="1000" i="1" spc="15" dirty="0">
                <a:latin typeface="Verdana"/>
                <a:cs typeface="Verdana"/>
              </a:rPr>
              <a:t>,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68724" y="2071042"/>
            <a:ext cx="452120" cy="3746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000" dirty="0">
                <a:latin typeface="Calibri"/>
                <a:cs typeface="Calibri"/>
              </a:rPr>
              <a:t>(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00" i="1" dirty="0">
                <a:latin typeface="Verdana"/>
                <a:cs typeface="Verdana"/>
              </a:rPr>
              <a:t>,</a:t>
            </a:r>
            <a:r>
              <a:rPr sz="1000" i="1" spc="55" dirty="0">
                <a:latin typeface="Verdana"/>
                <a:cs typeface="Verdana"/>
              </a:rPr>
              <a:t> </a:t>
            </a:r>
            <a:r>
              <a:rPr sz="1000" i="1" spc="20" dirty="0">
                <a:latin typeface="Arial"/>
                <a:cs typeface="Arial"/>
              </a:rPr>
              <a:t>D</a:t>
            </a:r>
            <a:r>
              <a:rPr sz="1000" spc="20" dirty="0">
                <a:latin typeface="Calibri"/>
                <a:cs typeface="Calibri"/>
              </a:rPr>
              <a:t>)</a:t>
            </a:r>
            <a:r>
              <a:rPr sz="1000" i="1" spc="20" dirty="0">
                <a:latin typeface="Verdana"/>
                <a:cs typeface="Verdana"/>
              </a:rPr>
              <a:t>,</a:t>
            </a:r>
            <a:endParaRPr sz="1000">
              <a:latin typeface="Verdana"/>
              <a:cs typeface="Verdana"/>
            </a:endParaRPr>
          </a:p>
          <a:p>
            <a:pPr marL="36195">
              <a:lnSpc>
                <a:spcPct val="100000"/>
              </a:lnSpc>
              <a:spcBef>
                <a:spcPts val="175"/>
              </a:spcBef>
            </a:pP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60" dirty="0">
                <a:latin typeface="Arial"/>
                <a:cs typeface="Arial"/>
              </a:rPr>
              <a:t>B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-75" dirty="0">
                <a:latin typeface="Arial"/>
                <a:cs typeface="Arial"/>
              </a:rPr>
              <a:t>E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58385" y="1629956"/>
            <a:ext cx="125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Sitka Banner"/>
                <a:cs typeface="Sitka Banner"/>
              </a:rPr>
              <a:t>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58385" y="1781797"/>
            <a:ext cx="1377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20" dirty="0">
                <a:latin typeface="Sitka Banner"/>
                <a:cs typeface="Sitka Banner"/>
              </a:rPr>
              <a:t>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58385" y="1819745"/>
            <a:ext cx="125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Sitka Banner"/>
                <a:cs typeface="Sitka Banner"/>
              </a:rPr>
              <a:t>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58385" y="1857705"/>
            <a:ext cx="1377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20" dirty="0">
                <a:latin typeface="Sitka Banner"/>
                <a:cs typeface="Sitka Banner"/>
              </a:rPr>
              <a:t>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32985" y="2161375"/>
            <a:ext cx="1885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560" dirty="0">
                <a:latin typeface="Sitka Banner"/>
                <a:cs typeface="Sitka Banner"/>
              </a:rPr>
              <a:t></a:t>
            </a:r>
            <a:r>
              <a:rPr sz="1500" spc="-839" baseline="-16666" dirty="0">
                <a:latin typeface="Sitka Banner"/>
                <a:cs typeface="Sitka Banner"/>
              </a:rPr>
              <a:t></a:t>
            </a:r>
            <a:endParaRPr sz="1500" baseline="-16666">
              <a:latin typeface="Sitka Banner"/>
              <a:cs typeface="Sitka Banner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7294" y="2968625"/>
            <a:ext cx="8477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EB801A"/>
                </a:solidFill>
                <a:latin typeface="Tahoma"/>
                <a:cs typeface="Tahoma"/>
              </a:rPr>
              <a:t>Chi</a:t>
            </a:r>
            <a:r>
              <a:rPr sz="1000" spc="1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85" dirty="0">
                <a:solidFill>
                  <a:srgbClr val="EB801A"/>
                </a:solidFill>
                <a:latin typeface="Tahoma"/>
                <a:cs typeface="Tahoma"/>
              </a:rPr>
              <a:t>è</a:t>
            </a:r>
            <a:r>
              <a:rPr sz="1000" spc="1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EB801A"/>
                </a:solidFill>
                <a:latin typeface="Tahoma"/>
                <a:cs typeface="Tahoma"/>
              </a:rPr>
              <a:t>la</a:t>
            </a:r>
            <a:r>
              <a:rPr sz="1000" spc="1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EB801A"/>
                </a:solidFill>
                <a:latin typeface="Tahoma"/>
                <a:cs typeface="Tahoma"/>
              </a:rPr>
              <a:t>radice?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B7664D4B-9768-229C-A683-0F3BC359F58F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9" name="Google Shape;179;g1278543c0aa_0_7">
            <a:extLst>
              <a:ext uri="{FF2B5EF4-FFF2-40B4-BE49-F238E27FC236}">
                <a16:creationId xmlns:a16="http://schemas.microsoft.com/office/drawing/2014/main" id="{02A74F1A-622F-E51E-6E6F-01D9790B020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object 2">
            <a:extLst>
              <a:ext uri="{FF2B5EF4-FFF2-40B4-BE49-F238E27FC236}">
                <a16:creationId xmlns:a16="http://schemas.microsoft.com/office/drawing/2014/main" id="{F9873EBD-E230-DA75-7B53-70C68BFE6B99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41" name="Google Shape;181;g1278543c0aa_0_7">
            <a:extLst>
              <a:ext uri="{FF2B5EF4-FFF2-40B4-BE49-F238E27FC236}">
                <a16:creationId xmlns:a16="http://schemas.microsoft.com/office/drawing/2014/main" id="{269AB77D-B589-7B4C-5AC3-099554AE566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object 5">
            <a:extLst>
              <a:ext uri="{FF2B5EF4-FFF2-40B4-BE49-F238E27FC236}">
                <a16:creationId xmlns:a16="http://schemas.microsoft.com/office/drawing/2014/main" id="{27EB219D-90FE-D427-0121-A729F31FA12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13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43" name="Immagine 42" descr="Immagine che contiene testo, lavagnabianca&#10;&#10;Descrizione generata automaticamente">
            <a:extLst>
              <a:ext uri="{FF2B5EF4-FFF2-40B4-BE49-F238E27FC236}">
                <a16:creationId xmlns:a16="http://schemas.microsoft.com/office/drawing/2014/main" id="{7A1AED65-CA66-7AFB-30D3-BFDB8EFE8AE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00" y="1040604"/>
            <a:ext cx="2169425" cy="183798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377" y="539730"/>
            <a:ext cx="2499924" cy="25461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03647" y="2523439"/>
            <a:ext cx="10858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Arial MT"/>
                <a:cs typeface="Arial MT"/>
              </a:rPr>
              <a:t>A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573" y="1693588"/>
            <a:ext cx="10858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Arial MT"/>
                <a:cs typeface="Arial MT"/>
              </a:rPr>
              <a:t>B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3087" y="1693588"/>
            <a:ext cx="11557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Arial MT"/>
                <a:cs typeface="Arial MT"/>
              </a:rPr>
              <a:t>D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3498" y="2523439"/>
            <a:ext cx="10858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Arial MT"/>
                <a:cs typeface="Arial MT"/>
              </a:rPr>
              <a:t>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3236" y="345082"/>
            <a:ext cx="868044" cy="694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4825">
              <a:lnSpc>
                <a:spcPct val="100000"/>
              </a:lnSpc>
              <a:spcBef>
                <a:spcPts val="130"/>
              </a:spcBef>
            </a:pPr>
            <a:r>
              <a:rPr sz="950" spc="10" dirty="0">
                <a:latin typeface="Arial MT"/>
                <a:cs typeface="Arial MT"/>
              </a:rPr>
              <a:t>r</a:t>
            </a:r>
            <a:r>
              <a:rPr sz="950" spc="35" dirty="0">
                <a:latin typeface="Arial MT"/>
                <a:cs typeface="Arial MT"/>
              </a:rPr>
              <a:t>adi</a:t>
            </a:r>
            <a:r>
              <a:rPr sz="950" spc="15" dirty="0">
                <a:latin typeface="Arial MT"/>
                <a:cs typeface="Arial MT"/>
              </a:rPr>
              <a:t>ce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950" spc="20" dirty="0">
                <a:latin typeface="Arial MT"/>
                <a:cs typeface="Arial MT"/>
              </a:rPr>
              <a:t>C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9244" y="2419707"/>
            <a:ext cx="33337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" dirty="0">
                <a:latin typeface="Arial MT"/>
                <a:cs typeface="Arial MT"/>
              </a:rPr>
              <a:t>f</a:t>
            </a:r>
            <a:r>
              <a:rPr sz="950" spc="35" dirty="0">
                <a:latin typeface="Arial MT"/>
                <a:cs typeface="Arial MT"/>
              </a:rPr>
              <a:t>ogli</a:t>
            </a:r>
            <a:r>
              <a:rPr sz="950" spc="15" dirty="0">
                <a:latin typeface="Arial MT"/>
                <a:cs typeface="Arial MT"/>
              </a:rPr>
              <a:t>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0554" y="1266600"/>
            <a:ext cx="12788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V </a:t>
            </a:r>
            <a:r>
              <a:rPr sz="1000" i="1" spc="-130" dirty="0">
                <a:latin typeface="Arial"/>
                <a:cs typeface="Arial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110" dirty="0">
                <a:latin typeface="Yu Gothic"/>
                <a:cs typeface="Yu Gothic"/>
              </a:rPr>
              <a:t>{</a:t>
            </a:r>
            <a:r>
              <a:rPr sz="1000" i="1" spc="-5" dirty="0">
                <a:latin typeface="Arial"/>
                <a:cs typeface="Arial"/>
              </a:rPr>
              <a:t>A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60" dirty="0">
                <a:latin typeface="Arial"/>
                <a:cs typeface="Arial"/>
              </a:rPr>
              <a:t>B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5" dirty="0">
                <a:latin typeface="Arial"/>
                <a:cs typeface="Arial"/>
              </a:rPr>
              <a:t>C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70" dirty="0">
                <a:latin typeface="Arial"/>
                <a:cs typeface="Arial"/>
              </a:rPr>
              <a:t>D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-75" dirty="0">
                <a:latin typeface="Arial"/>
                <a:cs typeface="Arial"/>
              </a:rPr>
              <a:t>E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spc="110" dirty="0">
                <a:latin typeface="Yu Gothic"/>
                <a:cs typeface="Yu Gothic"/>
              </a:rPr>
              <a:t>}</a:t>
            </a:r>
            <a:endParaRPr sz="1000">
              <a:latin typeface="Yu Gothic"/>
              <a:cs typeface="Yu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4841" y="1750432"/>
            <a:ext cx="2489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75" dirty="0">
                <a:latin typeface="Arial"/>
                <a:cs typeface="Arial"/>
              </a:rPr>
              <a:t>E</a:t>
            </a:r>
            <a:r>
              <a:rPr sz="1000" i="1" spc="30" dirty="0">
                <a:latin typeface="Arial"/>
                <a:cs typeface="Arial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92994" y="1377179"/>
            <a:ext cx="125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Sitka Banner"/>
                <a:cs typeface="Sitka Banner"/>
              </a:rPr>
              <a:t>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92994" y="1566968"/>
            <a:ext cx="125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Sitka Banner"/>
                <a:cs typeface="Sitka Banner"/>
              </a:rPr>
              <a:t>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2994" y="1908585"/>
            <a:ext cx="125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Sitka Banner"/>
                <a:cs typeface="Sitka Banner"/>
              </a:rPr>
              <a:t>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92994" y="1604928"/>
            <a:ext cx="137795" cy="51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20" dirty="0">
                <a:latin typeface="Sitka Banner"/>
                <a:cs typeface="Sitka Banner"/>
              </a:rPr>
              <a:t></a:t>
            </a:r>
            <a:endParaRPr sz="1000">
              <a:latin typeface="Sitka Banner"/>
              <a:cs typeface="Sitka Banner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000" spc="-120" dirty="0">
                <a:latin typeface="Sitka Banner"/>
                <a:cs typeface="Sitka Banner"/>
              </a:rPr>
              <a:t>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72902" y="1469041"/>
            <a:ext cx="443865" cy="3746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275"/>
              </a:spcBef>
            </a:pPr>
            <a:r>
              <a:rPr sz="1000" spc="-5" dirty="0">
                <a:latin typeface="Calibri"/>
                <a:cs typeface="Calibri"/>
              </a:rPr>
              <a:t>(</a:t>
            </a:r>
            <a:r>
              <a:rPr sz="1000" i="1" spc="-5" dirty="0">
                <a:latin typeface="Arial"/>
                <a:cs typeface="Arial"/>
              </a:rPr>
              <a:t>A</a:t>
            </a:r>
            <a:r>
              <a:rPr sz="1000" i="1" spc="-5" dirty="0">
                <a:latin typeface="Verdana"/>
                <a:cs typeface="Verdana"/>
              </a:rPr>
              <a:t>,</a:t>
            </a:r>
            <a:r>
              <a:rPr sz="1000" i="1" spc="65" dirty="0">
                <a:latin typeface="Verdana"/>
                <a:cs typeface="Verdana"/>
              </a:rPr>
              <a:t> </a:t>
            </a:r>
            <a:r>
              <a:rPr sz="1000" i="1" spc="15" dirty="0">
                <a:latin typeface="Arial"/>
                <a:cs typeface="Arial"/>
              </a:rPr>
              <a:t>B</a:t>
            </a:r>
            <a:r>
              <a:rPr sz="1000" spc="15" dirty="0">
                <a:latin typeface="Calibri"/>
                <a:cs typeface="Calibri"/>
              </a:rPr>
              <a:t>)</a:t>
            </a:r>
            <a:r>
              <a:rPr sz="1000" i="1" spc="15" dirty="0">
                <a:latin typeface="Verdana"/>
                <a:cs typeface="Verdana"/>
              </a:rPr>
              <a:t>,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Calibri"/>
                <a:cs typeface="Calibri"/>
              </a:rPr>
              <a:t>(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00" i="1" dirty="0">
                <a:latin typeface="Verdana"/>
                <a:cs typeface="Verdana"/>
              </a:rPr>
              <a:t>,</a:t>
            </a:r>
            <a:r>
              <a:rPr sz="1000" i="1" spc="60" dirty="0">
                <a:latin typeface="Verdana"/>
                <a:cs typeface="Verdana"/>
              </a:rPr>
              <a:t> </a:t>
            </a:r>
            <a:r>
              <a:rPr sz="1000" i="1" spc="15" dirty="0">
                <a:latin typeface="Arial"/>
                <a:cs typeface="Arial"/>
              </a:rPr>
              <a:t>B</a:t>
            </a:r>
            <a:r>
              <a:rPr sz="1000" spc="15" dirty="0">
                <a:latin typeface="Calibri"/>
                <a:cs typeface="Calibri"/>
              </a:rPr>
              <a:t>)</a:t>
            </a:r>
            <a:r>
              <a:rPr sz="1000" i="1" spc="15" dirty="0">
                <a:latin typeface="Verdana"/>
                <a:cs typeface="Verdana"/>
              </a:rPr>
              <a:t>,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8724" y="1818252"/>
            <a:ext cx="452120" cy="3746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000" dirty="0">
                <a:latin typeface="Calibri"/>
                <a:cs typeface="Calibri"/>
              </a:rPr>
              <a:t>(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00" i="1" dirty="0">
                <a:latin typeface="Verdana"/>
                <a:cs typeface="Verdana"/>
              </a:rPr>
              <a:t>,</a:t>
            </a:r>
            <a:r>
              <a:rPr sz="1000" i="1" spc="55" dirty="0">
                <a:latin typeface="Verdana"/>
                <a:cs typeface="Verdana"/>
              </a:rPr>
              <a:t> </a:t>
            </a:r>
            <a:r>
              <a:rPr sz="1000" i="1" spc="20" dirty="0">
                <a:latin typeface="Arial"/>
                <a:cs typeface="Arial"/>
              </a:rPr>
              <a:t>D</a:t>
            </a:r>
            <a:r>
              <a:rPr sz="1000" spc="20" dirty="0">
                <a:latin typeface="Calibri"/>
                <a:cs typeface="Calibri"/>
              </a:rPr>
              <a:t>)</a:t>
            </a:r>
            <a:r>
              <a:rPr sz="1000" i="1" spc="20" dirty="0">
                <a:latin typeface="Verdana"/>
                <a:cs typeface="Verdana"/>
              </a:rPr>
              <a:t>,</a:t>
            </a:r>
            <a:endParaRPr sz="1000">
              <a:latin typeface="Verdana"/>
              <a:cs typeface="Verdana"/>
            </a:endParaRPr>
          </a:p>
          <a:p>
            <a:pPr marL="36195">
              <a:lnSpc>
                <a:spcPct val="100000"/>
              </a:lnSpc>
              <a:spcBef>
                <a:spcPts val="175"/>
              </a:spcBef>
            </a:pP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60" dirty="0">
                <a:latin typeface="Arial"/>
                <a:cs typeface="Arial"/>
              </a:rPr>
              <a:t>B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-75" dirty="0">
                <a:latin typeface="Arial"/>
                <a:cs typeface="Arial"/>
              </a:rPr>
              <a:t>E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58385" y="1377179"/>
            <a:ext cx="125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Sitka Banner"/>
                <a:cs typeface="Sitka Banner"/>
              </a:rPr>
              <a:t>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58385" y="1566968"/>
            <a:ext cx="125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5" dirty="0">
                <a:latin typeface="Sitka Banner"/>
                <a:cs typeface="Sitka Banner"/>
              </a:rPr>
              <a:t>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58385" y="1604928"/>
            <a:ext cx="1377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20" dirty="0">
                <a:latin typeface="Sitka Banner"/>
                <a:cs typeface="Sitka Banner"/>
              </a:rPr>
              <a:t>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32985" y="1908585"/>
            <a:ext cx="1885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560" dirty="0">
                <a:latin typeface="Sitka Banner"/>
                <a:cs typeface="Sitka Banner"/>
              </a:rPr>
              <a:t></a:t>
            </a:r>
            <a:r>
              <a:rPr sz="1500" spc="-839" baseline="-16666" dirty="0">
                <a:latin typeface="Sitka Banner"/>
                <a:cs typeface="Sitka Banner"/>
              </a:rPr>
              <a:t></a:t>
            </a:r>
            <a:endParaRPr sz="1500" baseline="-16666">
              <a:latin typeface="Sitka Banner"/>
              <a:cs typeface="Sitka Banner"/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0F33F6B9-5889-4BE8-34A7-3F3EBB69476B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3" name="Google Shape;179;g1278543c0aa_0_7">
            <a:extLst>
              <a:ext uri="{FF2B5EF4-FFF2-40B4-BE49-F238E27FC236}">
                <a16:creationId xmlns:a16="http://schemas.microsoft.com/office/drawing/2014/main" id="{20FC96C2-E6B6-7C33-4E48-C2F67D77398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object 2">
            <a:extLst>
              <a:ext uri="{FF2B5EF4-FFF2-40B4-BE49-F238E27FC236}">
                <a16:creationId xmlns:a16="http://schemas.microsoft.com/office/drawing/2014/main" id="{5B0AF9E8-E01D-A941-ECCB-89286CE2C267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25" name="Google Shape;181;g1278543c0aa_0_7">
            <a:extLst>
              <a:ext uri="{FF2B5EF4-FFF2-40B4-BE49-F238E27FC236}">
                <a16:creationId xmlns:a16="http://schemas.microsoft.com/office/drawing/2014/main" id="{DFB9B3B5-6937-92BC-D934-618E2DEF70D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object 5">
            <a:extLst>
              <a:ext uri="{FF2B5EF4-FFF2-40B4-BE49-F238E27FC236}">
                <a16:creationId xmlns:a16="http://schemas.microsoft.com/office/drawing/2014/main" id="{338898F8-0714-A82B-6ACB-1EC645B6EAB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14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26" name="Immagine 25" descr="Immagine che contiene testo, lavagnabianca&#10;&#10;Descrizione generata automaticamente">
            <a:extLst>
              <a:ext uri="{FF2B5EF4-FFF2-40B4-BE49-F238E27FC236}">
                <a16:creationId xmlns:a16="http://schemas.microsoft.com/office/drawing/2014/main" id="{762E2FB6-2A71-3200-EB68-4BFA111E93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497" y="871905"/>
            <a:ext cx="1998989" cy="169358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pc="-10" dirty="0"/>
              <a:t>Un</a:t>
            </a:r>
            <a:r>
              <a:rPr spc="15" dirty="0"/>
              <a:t> </a:t>
            </a:r>
            <a:r>
              <a:rPr b="1" spc="-35" dirty="0">
                <a:latin typeface="Arial"/>
                <a:cs typeface="Arial"/>
              </a:rPr>
              <a:t>albero</a:t>
            </a:r>
            <a:r>
              <a:rPr b="1" spc="90" dirty="0">
                <a:latin typeface="Arial"/>
                <a:cs typeface="Arial"/>
              </a:rPr>
              <a:t> </a:t>
            </a:r>
            <a:r>
              <a:rPr b="1" spc="-40" dirty="0">
                <a:latin typeface="Arial"/>
                <a:cs typeface="Arial"/>
              </a:rPr>
              <a:t>di</a:t>
            </a:r>
            <a:r>
              <a:rPr b="1" spc="90" dirty="0">
                <a:latin typeface="Arial"/>
                <a:cs typeface="Arial"/>
              </a:rPr>
              <a:t> </a:t>
            </a:r>
            <a:r>
              <a:rPr b="1" spc="-60" dirty="0">
                <a:latin typeface="Arial"/>
                <a:cs typeface="Arial"/>
              </a:rPr>
              <a:t>decisione</a:t>
            </a:r>
            <a:r>
              <a:rPr b="1" spc="55" dirty="0">
                <a:latin typeface="Arial"/>
                <a:cs typeface="Arial"/>
              </a:rPr>
              <a:t> </a:t>
            </a:r>
            <a:r>
              <a:rPr spc="35" dirty="0"/>
              <a:t>(DT)</a:t>
            </a:r>
            <a:r>
              <a:rPr spc="20" dirty="0"/>
              <a:t> </a:t>
            </a:r>
            <a:r>
              <a:rPr spc="-85" dirty="0"/>
              <a:t>è</a:t>
            </a:r>
            <a:r>
              <a:rPr spc="20" dirty="0"/>
              <a:t> </a:t>
            </a:r>
            <a:r>
              <a:rPr spc="-45" dirty="0"/>
              <a:t>un</a:t>
            </a:r>
            <a:r>
              <a:rPr spc="20" dirty="0"/>
              <a:t> </a:t>
            </a:r>
            <a:r>
              <a:rPr spc="-35" dirty="0"/>
              <a:t>albero</a:t>
            </a:r>
            <a:r>
              <a:rPr spc="15" dirty="0"/>
              <a:t> </a:t>
            </a:r>
            <a:r>
              <a:rPr spc="-30" dirty="0"/>
              <a:t>orientato</a:t>
            </a:r>
            <a:r>
              <a:rPr spc="20" dirty="0"/>
              <a:t> </a:t>
            </a:r>
            <a:r>
              <a:rPr b="1" spc="-45" dirty="0">
                <a:latin typeface="Arial"/>
                <a:cs typeface="Arial"/>
              </a:rPr>
              <a:t>binario</a:t>
            </a:r>
            <a:r>
              <a:rPr b="1" spc="55" dirty="0">
                <a:latin typeface="Arial"/>
                <a:cs typeface="Arial"/>
              </a:rPr>
              <a:t> </a:t>
            </a:r>
            <a:r>
              <a:rPr spc="-40" dirty="0"/>
              <a:t>(massimo</a:t>
            </a:r>
            <a:r>
              <a:rPr spc="20" dirty="0"/>
              <a:t> </a:t>
            </a:r>
            <a:r>
              <a:rPr spc="-50" dirty="0"/>
              <a:t>2</a:t>
            </a:r>
            <a:r>
              <a:rPr spc="20" dirty="0"/>
              <a:t> </a:t>
            </a:r>
            <a:r>
              <a:rPr spc="-25" dirty="0"/>
              <a:t>sottoalberi</a:t>
            </a:r>
            <a:r>
              <a:rPr spc="20" dirty="0"/>
              <a:t> </a:t>
            </a:r>
            <a:r>
              <a:rPr spc="-40" dirty="0"/>
              <a:t>per</a:t>
            </a:r>
            <a:r>
              <a:rPr spc="20" dirty="0"/>
              <a:t> </a:t>
            </a:r>
            <a:r>
              <a:rPr spc="-35" dirty="0"/>
              <a:t>ogni </a:t>
            </a:r>
            <a:r>
              <a:rPr spc="-300" dirty="0"/>
              <a:t> </a:t>
            </a:r>
            <a:r>
              <a:rPr spc="-30" dirty="0"/>
              <a:t>nodo)</a:t>
            </a:r>
            <a:r>
              <a:rPr spc="15" dirty="0"/>
              <a:t> </a:t>
            </a:r>
            <a:r>
              <a:rPr spc="-50" dirty="0"/>
              <a:t>che</a:t>
            </a:r>
            <a:r>
              <a:rPr spc="15" dirty="0"/>
              <a:t> </a:t>
            </a:r>
            <a:r>
              <a:rPr spc="-40" dirty="0"/>
              <a:t>fornisce</a:t>
            </a:r>
            <a:r>
              <a:rPr spc="15" dirty="0"/>
              <a:t> </a:t>
            </a:r>
            <a:r>
              <a:rPr spc="-45" dirty="0"/>
              <a:t>una</a:t>
            </a:r>
            <a:r>
              <a:rPr spc="20" dirty="0"/>
              <a:t> </a:t>
            </a:r>
            <a:r>
              <a:rPr i="1" spc="-40" dirty="0">
                <a:latin typeface="Arial"/>
                <a:cs typeface="Arial"/>
              </a:rPr>
              <a:t>risposta</a:t>
            </a:r>
            <a:r>
              <a:rPr i="1" spc="80" dirty="0">
                <a:latin typeface="Arial"/>
                <a:cs typeface="Arial"/>
              </a:rPr>
              <a:t> </a:t>
            </a:r>
            <a:r>
              <a:rPr spc="-45" dirty="0"/>
              <a:t>ad</a:t>
            </a:r>
            <a:r>
              <a:rPr spc="15" dirty="0"/>
              <a:t> </a:t>
            </a:r>
            <a:r>
              <a:rPr spc="-45" dirty="0"/>
              <a:t>una</a:t>
            </a:r>
            <a:r>
              <a:rPr spc="15" dirty="0"/>
              <a:t> </a:t>
            </a:r>
            <a:r>
              <a:rPr i="1" spc="-50" dirty="0">
                <a:latin typeface="Arial"/>
                <a:cs typeface="Arial"/>
              </a:rPr>
              <a:t>query</a:t>
            </a:r>
            <a:r>
              <a:rPr i="1" spc="55" dirty="0">
                <a:latin typeface="Arial"/>
                <a:cs typeface="Arial"/>
              </a:rPr>
              <a:t> </a:t>
            </a:r>
            <a:r>
              <a:rPr spc="-65" dirty="0"/>
              <a:t>espressa</a:t>
            </a:r>
            <a:r>
              <a:rPr spc="15" dirty="0"/>
              <a:t> </a:t>
            </a:r>
            <a:r>
              <a:rPr spc="-35" dirty="0"/>
              <a:t>nella</a:t>
            </a:r>
            <a:r>
              <a:rPr spc="15" dirty="0"/>
              <a:t> </a:t>
            </a:r>
            <a:r>
              <a:rPr b="1" spc="-40" dirty="0">
                <a:latin typeface="Arial"/>
                <a:cs typeface="Arial"/>
              </a:rPr>
              <a:t>radice</a:t>
            </a:r>
            <a:r>
              <a:rPr spc="-40"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301767"/>
            <a:ext cx="4023360" cy="1013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5" dirty="0">
                <a:latin typeface="Tahoma"/>
                <a:cs typeface="Tahoma"/>
              </a:rPr>
              <a:t>E’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fatto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di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b="1" spc="-40" dirty="0">
                <a:latin typeface="Arial"/>
                <a:cs typeface="Arial"/>
              </a:rPr>
              <a:t>nodi</a:t>
            </a:r>
            <a:r>
              <a:rPr sz="1000" b="1" spc="60" dirty="0">
                <a:latin typeface="Arial"/>
                <a:cs typeface="Arial"/>
              </a:rPr>
              <a:t> </a:t>
            </a:r>
            <a:r>
              <a:rPr sz="1000" spc="-35" dirty="0">
                <a:latin typeface="Tahoma"/>
                <a:cs typeface="Tahoma"/>
              </a:rPr>
              <a:t>intermedi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(</a:t>
            </a:r>
            <a:r>
              <a:rPr sz="1000" i="1" spc="-55" dirty="0">
                <a:latin typeface="Arial"/>
                <a:cs typeface="Arial"/>
              </a:rPr>
              <a:t>domande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spc="-35" dirty="0">
                <a:latin typeface="Tahoma"/>
                <a:cs typeface="Tahoma"/>
              </a:rPr>
              <a:t>intermedie)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b="1" spc="-50" dirty="0">
                <a:latin typeface="Arial"/>
                <a:cs typeface="Arial"/>
              </a:rPr>
              <a:t>archi</a:t>
            </a:r>
            <a:r>
              <a:rPr sz="1000" b="1" spc="55" dirty="0">
                <a:latin typeface="Arial"/>
                <a:cs typeface="Arial"/>
              </a:rPr>
              <a:t> </a:t>
            </a:r>
            <a:r>
              <a:rPr sz="1000" spc="-25" dirty="0">
                <a:latin typeface="Tahoma"/>
                <a:cs typeface="Tahoma"/>
              </a:rPr>
              <a:t>(relative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risposte).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100" dirty="0">
                <a:latin typeface="Tahoma"/>
                <a:cs typeface="Tahoma"/>
              </a:rPr>
              <a:t>I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20" dirty="0">
                <a:latin typeface="Tahoma"/>
                <a:cs typeface="Tahoma"/>
              </a:rPr>
              <a:t>o</a:t>
            </a:r>
            <a:r>
              <a:rPr sz="1000" spc="-15" dirty="0">
                <a:latin typeface="Tahoma"/>
                <a:cs typeface="Tahoma"/>
              </a:rPr>
              <a:t>di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b="1" spc="-35" dirty="0">
                <a:latin typeface="Arial"/>
                <a:cs typeface="Arial"/>
              </a:rPr>
              <a:t>foglia</a:t>
            </a:r>
            <a:r>
              <a:rPr sz="1000" b="1" spc="50" dirty="0">
                <a:latin typeface="Arial"/>
                <a:cs typeface="Arial"/>
              </a:rPr>
              <a:t> </a:t>
            </a:r>
            <a:r>
              <a:rPr sz="1000" spc="-40" dirty="0">
                <a:latin typeface="Tahoma"/>
                <a:cs typeface="Tahoma"/>
              </a:rPr>
              <a:t>contengono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la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ris</a:t>
            </a:r>
            <a:r>
              <a:rPr sz="1000" spc="-15" dirty="0">
                <a:latin typeface="Tahoma"/>
                <a:cs typeface="Tahoma"/>
              </a:rPr>
              <a:t>p</a:t>
            </a:r>
            <a:r>
              <a:rPr sz="1000" spc="-35" dirty="0">
                <a:latin typeface="Tahoma"/>
                <a:cs typeface="Tahoma"/>
              </a:rPr>
              <a:t>osta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alla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quer</a:t>
            </a:r>
            <a:r>
              <a:rPr sz="1000" spc="-130" dirty="0">
                <a:latin typeface="Tahoma"/>
                <a:cs typeface="Tahoma"/>
              </a:rPr>
              <a:t>y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Tahoma"/>
                <a:cs typeface="Tahoma"/>
              </a:rPr>
              <a:t>Un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percorso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dalla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radice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una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foglia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è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detto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b="1" spc="-55" dirty="0">
                <a:latin typeface="Arial"/>
                <a:cs typeface="Arial"/>
              </a:rPr>
              <a:t>decisione</a:t>
            </a:r>
            <a:r>
              <a:rPr sz="1000" spc="-55" dirty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D728731-E42D-44CD-3B18-6F736A420931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Google Shape;179;g1278543c0aa_0_7">
            <a:extLst>
              <a:ext uri="{FF2B5EF4-FFF2-40B4-BE49-F238E27FC236}">
                <a16:creationId xmlns:a16="http://schemas.microsoft.com/office/drawing/2014/main" id="{3D7149C7-73AE-A0E4-8C6C-B1D37CE0709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8217F935-F2A7-6CDE-146A-822791261143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8" name="Google Shape;181;g1278543c0aa_0_7">
            <a:extLst>
              <a:ext uri="{FF2B5EF4-FFF2-40B4-BE49-F238E27FC236}">
                <a16:creationId xmlns:a16="http://schemas.microsoft.com/office/drawing/2014/main" id="{141B5E6D-6F4D-1200-4794-B5D56F7C4CF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7E4EC513-8ECE-46FD-D024-6242BA0BDFC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15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143" y="255529"/>
            <a:ext cx="3981514" cy="2986136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251638B-58DE-5F0A-9BA6-5BA4AB9C9095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Google Shape;179;g1278543c0aa_0_7">
            <a:extLst>
              <a:ext uri="{FF2B5EF4-FFF2-40B4-BE49-F238E27FC236}">
                <a16:creationId xmlns:a16="http://schemas.microsoft.com/office/drawing/2014/main" id="{6F743912-941E-3766-2244-8D8F0DFCB13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CA1C0C77-DE2C-CC69-B314-083B2FB3BD05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7" name="Google Shape;181;g1278543c0aa_0_7">
            <a:extLst>
              <a:ext uri="{FF2B5EF4-FFF2-40B4-BE49-F238E27FC236}">
                <a16:creationId xmlns:a16="http://schemas.microsoft.com/office/drawing/2014/main" id="{F9465081-8CD2-4483-C97F-70E53579223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0CC14D2D-8871-7D2D-B786-29953B262BA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16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100" y="585361"/>
            <a:ext cx="3944654" cy="239051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E80CD25B-2DC0-444D-6B40-4FB605BF0BA2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76FC102D-EF42-76C9-7AFF-D5509972F14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0329C0-018C-775F-F8B3-6937C1C5F802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1B013C06-C096-F7DD-65A0-BCC1E1C1418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bject 2"/>
          <p:cNvSpPr txBox="1"/>
          <p:nvPr/>
        </p:nvSpPr>
        <p:spPr>
          <a:xfrm>
            <a:off x="95300" y="555625"/>
            <a:ext cx="15760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it-IT" sz="1400" spc="-25" dirty="0">
                <a:latin typeface="Tahoma"/>
                <a:cs typeface="Tahoma"/>
              </a:rPr>
              <a:t>Giochiamo a tennis?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DACBDFF-234B-FEFE-FA5B-4036A64BBA6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17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99329"/>
            <a:ext cx="2398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>
                <a:solidFill>
                  <a:srgbClr val="EB801A"/>
                </a:solidFill>
              </a:rPr>
              <a:t>Possiamo</a:t>
            </a:r>
            <a:r>
              <a:rPr spc="15" dirty="0">
                <a:solidFill>
                  <a:srgbClr val="EB801A"/>
                </a:solidFill>
              </a:rPr>
              <a:t> </a:t>
            </a:r>
            <a:r>
              <a:rPr spc="-60" dirty="0">
                <a:solidFill>
                  <a:srgbClr val="EB801A"/>
                </a:solidFill>
              </a:rPr>
              <a:t>usare</a:t>
            </a:r>
            <a:r>
              <a:rPr spc="15" dirty="0">
                <a:solidFill>
                  <a:srgbClr val="EB801A"/>
                </a:solidFill>
              </a:rPr>
              <a:t> </a:t>
            </a:r>
            <a:r>
              <a:rPr spc="-45" dirty="0">
                <a:solidFill>
                  <a:srgbClr val="EB801A"/>
                </a:solidFill>
              </a:rPr>
              <a:t>un</a:t>
            </a:r>
            <a:r>
              <a:rPr spc="20" dirty="0">
                <a:solidFill>
                  <a:srgbClr val="EB801A"/>
                </a:solidFill>
              </a:rPr>
              <a:t> </a:t>
            </a:r>
            <a:r>
              <a:rPr spc="65" dirty="0">
                <a:solidFill>
                  <a:srgbClr val="EB801A"/>
                </a:solidFill>
              </a:rPr>
              <a:t>DT</a:t>
            </a:r>
            <a:r>
              <a:rPr spc="15" dirty="0">
                <a:solidFill>
                  <a:srgbClr val="EB801A"/>
                </a:solidFill>
              </a:rPr>
              <a:t> </a:t>
            </a:r>
            <a:r>
              <a:rPr spc="-40" dirty="0">
                <a:solidFill>
                  <a:srgbClr val="EB801A"/>
                </a:solidFill>
              </a:rPr>
              <a:t>per</a:t>
            </a:r>
            <a:r>
              <a:rPr spc="20" dirty="0">
                <a:solidFill>
                  <a:srgbClr val="EB801A"/>
                </a:solidFill>
              </a:rPr>
              <a:t> </a:t>
            </a:r>
            <a:r>
              <a:rPr spc="-20" dirty="0">
                <a:solidFill>
                  <a:srgbClr val="EB801A"/>
                </a:solidFill>
              </a:rPr>
              <a:t>la</a:t>
            </a:r>
            <a:r>
              <a:rPr spc="15" dirty="0">
                <a:solidFill>
                  <a:srgbClr val="EB801A"/>
                </a:solidFill>
              </a:rPr>
              <a:t> </a:t>
            </a:r>
            <a:r>
              <a:rPr spc="-30" dirty="0">
                <a:solidFill>
                  <a:srgbClr val="EB801A"/>
                </a:solidFill>
              </a:rPr>
              <a:t>classificazione?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245" y="1301678"/>
            <a:ext cx="321881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9390" indent="-161925">
              <a:lnSpc>
                <a:spcPct val="100000"/>
              </a:lnSpc>
              <a:spcBef>
                <a:spcPts val="95"/>
              </a:spcBef>
              <a:buChar char="•"/>
              <a:tabLst>
                <a:tab pos="200025" algn="l"/>
              </a:tabLst>
            </a:pPr>
            <a:r>
              <a:rPr sz="1000" spc="-45" dirty="0">
                <a:latin typeface="Tahoma"/>
                <a:cs typeface="Tahoma"/>
              </a:rPr>
              <a:t>query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(radice)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“di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che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classe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è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spc="30" dirty="0">
                <a:latin typeface="Tahoma"/>
                <a:cs typeface="Tahoma"/>
              </a:rPr>
              <a:t>?”</a:t>
            </a:r>
            <a:endParaRPr sz="1000" dirty="0">
              <a:latin typeface="Tahoma"/>
              <a:cs typeface="Tahoma"/>
            </a:endParaRPr>
          </a:p>
          <a:p>
            <a:pPr marL="199390" indent="-161925">
              <a:lnSpc>
                <a:spcPct val="100000"/>
              </a:lnSpc>
              <a:spcBef>
                <a:spcPts val="1170"/>
              </a:spcBef>
              <a:buChar char="•"/>
              <a:tabLst>
                <a:tab pos="200025" algn="l"/>
              </a:tabLst>
            </a:pPr>
            <a:r>
              <a:rPr sz="1000" spc="-50" dirty="0">
                <a:latin typeface="Tahoma"/>
                <a:cs typeface="Tahoma"/>
              </a:rPr>
              <a:t>domande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intermedie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domande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sulle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features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i="1" baseline="-11904" dirty="0">
                <a:latin typeface="Arial"/>
                <a:cs typeface="Arial"/>
              </a:rPr>
              <a:t>j</a:t>
            </a:r>
            <a:r>
              <a:rPr sz="1050" i="1" spc="270" baseline="-11904" dirty="0">
                <a:latin typeface="Arial"/>
                <a:cs typeface="Arial"/>
              </a:rPr>
              <a:t> </a:t>
            </a:r>
            <a:r>
              <a:rPr sz="1000" spc="50" dirty="0">
                <a:latin typeface="Yu Gothic"/>
                <a:cs typeface="Yu Gothic"/>
              </a:rPr>
              <a:t>≤</a:t>
            </a:r>
            <a:r>
              <a:rPr sz="1000" spc="-10" dirty="0">
                <a:latin typeface="Yu Gothic"/>
                <a:cs typeface="Yu Gothic"/>
              </a:rPr>
              <a:t> </a:t>
            </a:r>
            <a:r>
              <a:rPr sz="1000" i="1" spc="-15" dirty="0">
                <a:latin typeface="Arial"/>
                <a:cs typeface="Arial"/>
              </a:rPr>
              <a:t>s</a:t>
            </a:r>
            <a:r>
              <a:rPr sz="1000" spc="-15" dirty="0">
                <a:latin typeface="Calibri"/>
                <a:cs typeface="Calibri"/>
              </a:rPr>
              <a:t>?</a:t>
            </a:r>
            <a:r>
              <a:rPr sz="1000" spc="-15" dirty="0">
                <a:latin typeface="Tahoma"/>
                <a:cs typeface="Tahoma"/>
              </a:rPr>
              <a:t>)</a:t>
            </a:r>
            <a:endParaRPr sz="1000" dirty="0">
              <a:latin typeface="Tahoma"/>
              <a:cs typeface="Tahoma"/>
            </a:endParaRPr>
          </a:p>
          <a:p>
            <a:pPr marL="199390" indent="-161925">
              <a:lnSpc>
                <a:spcPct val="100000"/>
              </a:lnSpc>
              <a:spcBef>
                <a:spcPts val="1170"/>
              </a:spcBef>
              <a:buChar char="•"/>
              <a:tabLst>
                <a:tab pos="200025" algn="l"/>
              </a:tabLst>
            </a:pPr>
            <a:r>
              <a:rPr sz="1000" spc="-30" dirty="0">
                <a:latin typeface="Tahoma"/>
                <a:cs typeface="Tahoma"/>
              </a:rPr>
              <a:t>foglie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risposta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del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modello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(classe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predetta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51CE213-CF44-FD1E-C667-925F5DC48D36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Google Shape;179;g1278543c0aa_0_7">
            <a:extLst>
              <a:ext uri="{FF2B5EF4-FFF2-40B4-BE49-F238E27FC236}">
                <a16:creationId xmlns:a16="http://schemas.microsoft.com/office/drawing/2014/main" id="{6EDF32FB-7726-506F-1F49-C0C117DA30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DAFE4F68-1E2F-BFAD-BE71-C67749A7013C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8" name="Google Shape;181;g1278543c0aa_0_7">
            <a:extLst>
              <a:ext uri="{FF2B5EF4-FFF2-40B4-BE49-F238E27FC236}">
                <a16:creationId xmlns:a16="http://schemas.microsoft.com/office/drawing/2014/main" id="{A53FCCC4-ABFB-2CFA-F8FD-81F4853313B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C5B0ECDA-5251-EF1C-EE60-C10042A1EF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18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86577"/>
            <a:ext cx="643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latin typeface="Tahoma"/>
                <a:cs typeface="Tahoma"/>
              </a:rPr>
              <a:t>Esempio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655" y="1510328"/>
            <a:ext cx="1703070" cy="4508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575"/>
              </a:spcBef>
              <a:buChar char="•"/>
              <a:tabLst>
                <a:tab pos="174625" algn="l"/>
              </a:tabLst>
            </a:pPr>
            <a:r>
              <a:rPr sz="1000" spc="-35" dirty="0">
                <a:latin typeface="Tahoma"/>
                <a:cs typeface="Tahoma"/>
              </a:rPr>
              <a:t>dataset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i="1" spc="5" dirty="0">
                <a:latin typeface="Arial"/>
                <a:cs typeface="Arial"/>
              </a:rPr>
              <a:t>X</a:t>
            </a:r>
            <a:r>
              <a:rPr sz="1000" i="1" spc="5" dirty="0">
                <a:latin typeface="Verdana"/>
                <a:cs typeface="Verdana"/>
              </a:rPr>
              <a:t>,</a:t>
            </a:r>
            <a:r>
              <a:rPr sz="1000" i="1" spc="114" dirty="0">
                <a:latin typeface="Verdana"/>
                <a:cs typeface="Verdana"/>
              </a:rPr>
              <a:t> </a:t>
            </a:r>
            <a:r>
              <a:rPr sz="1000" i="1" spc="-45" dirty="0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  <a:p>
            <a:pPr marL="173990" indent="-161925">
              <a:lnSpc>
                <a:spcPct val="100000"/>
              </a:lnSpc>
              <a:spcBef>
                <a:spcPts val="470"/>
              </a:spcBef>
              <a:buChar char="•"/>
              <a:tabLst>
                <a:tab pos="174625" algn="l"/>
              </a:tabLst>
            </a:pPr>
            <a:r>
              <a:rPr sz="1000" spc="-45" dirty="0">
                <a:latin typeface="Tahoma"/>
                <a:cs typeface="Tahoma"/>
              </a:rPr>
              <a:t>features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età,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altezza,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peso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8590" y="644457"/>
            <a:ext cx="3023955" cy="2182592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35CAA08F-DBE5-92DE-AE17-78A11997712D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Google Shape;179;g1278543c0aa_0_7">
            <a:extLst>
              <a:ext uri="{FF2B5EF4-FFF2-40B4-BE49-F238E27FC236}">
                <a16:creationId xmlns:a16="http://schemas.microsoft.com/office/drawing/2014/main" id="{A85DD41D-A6E5-D0F5-1FC4-D8DF2D8D8D0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C7A2A1B0-012E-7020-8047-871C0CE0DE44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10" name="Google Shape;181;g1278543c0aa_0_7">
            <a:extLst>
              <a:ext uri="{FF2B5EF4-FFF2-40B4-BE49-F238E27FC236}">
                <a16:creationId xmlns:a16="http://schemas.microsoft.com/office/drawing/2014/main" id="{E0CC2EBC-85A5-4CDC-B206-FE55833DA91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456838EF-5487-6CD1-BA25-07C83E3DAD6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19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CF45F05-7030-AE88-C53C-F3CEB2766347}"/>
              </a:ext>
            </a:extLst>
          </p:cNvPr>
          <p:cNvSpPr txBox="1"/>
          <p:nvPr/>
        </p:nvSpPr>
        <p:spPr>
          <a:xfrm>
            <a:off x="139700" y="631825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Che cos’è il </a:t>
            </a:r>
            <a:r>
              <a:rPr lang="it-IT" dirty="0" err="1"/>
              <a:t>supervised</a:t>
            </a:r>
            <a:r>
              <a:rPr lang="it-IT" dirty="0"/>
              <a:t> learning?</a:t>
            </a:r>
          </a:p>
          <a:p>
            <a:pPr marL="285750" indent="-285750">
              <a:buFontTx/>
              <a:buChar char="-"/>
            </a:pPr>
            <a:r>
              <a:rPr lang="it-IT" dirty="0"/>
              <a:t>Che cos’è una classificazione?</a:t>
            </a:r>
          </a:p>
          <a:p>
            <a:pPr marL="285750" indent="-285750">
              <a:buFontTx/>
              <a:buChar char="-"/>
            </a:pPr>
            <a:r>
              <a:rPr lang="it-IT" dirty="0"/>
              <a:t>Come si differenzia da una regressione?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063BA8B-B5C0-2A24-02C1-EEC9CED773E4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Google Shape;179;g1278543c0aa_0_7">
            <a:extLst>
              <a:ext uri="{FF2B5EF4-FFF2-40B4-BE49-F238E27FC236}">
                <a16:creationId xmlns:a16="http://schemas.microsoft.com/office/drawing/2014/main" id="{C9EFE200-E1B7-5B51-0BBA-BDF775BD4EC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0513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C8EA5617-7FCF-C160-004D-4A4003771B2D}"/>
              </a:ext>
            </a:extLst>
          </p:cNvPr>
          <p:cNvSpPr txBox="1">
            <a:spLocks/>
          </p:cNvSpPr>
          <p:nvPr/>
        </p:nvSpPr>
        <p:spPr>
          <a:xfrm>
            <a:off x="139103" y="48847"/>
            <a:ext cx="233040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 err="1">
                <a:solidFill>
                  <a:schemeClr val="bg1"/>
                </a:solidFill>
                <a:latin typeface="Montserrat" panose="00000500000000000000" pitchFamily="50" charset="0"/>
              </a:rPr>
              <a:t>Recap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6" name="Google Shape;181;g1278543c0aa_0_7">
            <a:extLst>
              <a:ext uri="{FF2B5EF4-FFF2-40B4-BE49-F238E27FC236}">
                <a16:creationId xmlns:a16="http://schemas.microsoft.com/office/drawing/2014/main" id="{3EBB4CFD-85D3-45D5-359B-8658191D7FE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3A04909B-3843-C1E6-327D-706266C2CF9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578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2845"/>
            <a:ext cx="38735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latin typeface="Tahoma"/>
                <a:cs typeface="Tahoma"/>
              </a:rPr>
              <a:t>Predizione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con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un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DT: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rappresentazione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geometrica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4281" y="783653"/>
            <a:ext cx="2275840" cy="17957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7294" y="2797077"/>
            <a:ext cx="1255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EB801A"/>
                </a:solidFill>
                <a:latin typeface="Tahoma"/>
                <a:cs typeface="Tahoma"/>
              </a:rPr>
              <a:t>che</a:t>
            </a:r>
            <a:r>
              <a:rPr sz="1000" spc="-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EB801A"/>
                </a:solidFill>
                <a:latin typeface="Tahoma"/>
                <a:cs typeface="Tahoma"/>
              </a:rPr>
              <a:t>aspetto</a:t>
            </a:r>
            <a:r>
              <a:rPr sz="100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EB801A"/>
                </a:solidFill>
                <a:latin typeface="Tahoma"/>
                <a:cs typeface="Tahoma"/>
              </a:rPr>
              <a:t>ha</a:t>
            </a:r>
            <a:r>
              <a:rPr sz="100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EB801A"/>
                </a:solidFill>
                <a:latin typeface="Tahoma"/>
                <a:cs typeface="Tahoma"/>
              </a:rPr>
              <a:t>un</a:t>
            </a:r>
            <a:r>
              <a:rPr sz="100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40" dirty="0">
                <a:solidFill>
                  <a:srgbClr val="EB801A"/>
                </a:solidFill>
                <a:latin typeface="Tahoma"/>
                <a:cs typeface="Tahoma"/>
              </a:rPr>
              <a:t>DT?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3030D95-074E-DB3D-BB83-FDC1787ABBB0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Google Shape;179;g1278543c0aa_0_7">
            <a:extLst>
              <a:ext uri="{FF2B5EF4-FFF2-40B4-BE49-F238E27FC236}">
                <a16:creationId xmlns:a16="http://schemas.microsoft.com/office/drawing/2014/main" id="{BADBE96E-AD40-1428-00E2-E3C30D6D5D5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4427D151-A40F-F3FA-9B0F-ED7D48261632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10" name="Google Shape;181;g1278543c0aa_0_7">
            <a:extLst>
              <a:ext uri="{FF2B5EF4-FFF2-40B4-BE49-F238E27FC236}">
                <a16:creationId xmlns:a16="http://schemas.microsoft.com/office/drawing/2014/main" id="{7B42691E-AF36-8371-986E-01E968FF2BB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AE0A935B-53CD-09DB-567B-4DD87BF6732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20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387290"/>
            <a:ext cx="33813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Un</a:t>
            </a:r>
            <a:r>
              <a:rPr spc="20" dirty="0"/>
              <a:t> </a:t>
            </a:r>
            <a:r>
              <a:rPr spc="65" dirty="0"/>
              <a:t>DT</a:t>
            </a:r>
            <a:r>
              <a:rPr spc="20" dirty="0"/>
              <a:t> </a:t>
            </a:r>
            <a:r>
              <a:rPr spc="-30" dirty="0"/>
              <a:t>(addestrato)</a:t>
            </a:r>
            <a:r>
              <a:rPr spc="25" dirty="0"/>
              <a:t> </a:t>
            </a:r>
            <a:r>
              <a:rPr spc="-85" dirty="0"/>
              <a:t>è</a:t>
            </a:r>
            <a:r>
              <a:rPr spc="20" dirty="0"/>
              <a:t> </a:t>
            </a:r>
            <a:r>
              <a:rPr spc="-45" dirty="0"/>
              <a:t>una</a:t>
            </a:r>
            <a:r>
              <a:rPr spc="25" dirty="0"/>
              <a:t> </a:t>
            </a:r>
            <a:r>
              <a:rPr spc="-25" dirty="0"/>
              <a:t>grigliatura</a:t>
            </a:r>
            <a:r>
              <a:rPr spc="20" dirty="0"/>
              <a:t> </a:t>
            </a:r>
            <a:r>
              <a:rPr spc="-30" dirty="0"/>
              <a:t>dello</a:t>
            </a:r>
            <a:r>
              <a:rPr spc="20" dirty="0"/>
              <a:t> </a:t>
            </a:r>
            <a:r>
              <a:rPr spc="-35" dirty="0"/>
              <a:t>spazio</a:t>
            </a:r>
            <a:r>
              <a:rPr spc="25" dirty="0"/>
              <a:t> </a:t>
            </a:r>
            <a:r>
              <a:rPr spc="-40" dirty="0"/>
              <a:t>delle</a:t>
            </a:r>
            <a:r>
              <a:rPr spc="20" dirty="0"/>
              <a:t> </a:t>
            </a:r>
            <a:r>
              <a:rPr spc="-40" dirty="0"/>
              <a:t>feature.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346" y="981709"/>
            <a:ext cx="1572958" cy="112385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3072" y="870750"/>
            <a:ext cx="1723644" cy="13609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1894" y="2453923"/>
            <a:ext cx="24644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solidFill>
                  <a:srgbClr val="EB801A"/>
                </a:solidFill>
                <a:latin typeface="Tahoma"/>
                <a:cs typeface="Tahoma"/>
              </a:rPr>
              <a:t>Come</a:t>
            </a:r>
            <a:r>
              <a:rPr sz="1000" spc="2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EB801A"/>
                </a:solidFill>
                <a:latin typeface="Tahoma"/>
                <a:cs typeface="Tahoma"/>
              </a:rPr>
              <a:t>classifico</a:t>
            </a:r>
            <a:r>
              <a:rPr sz="1000" spc="2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EB801A"/>
                </a:solidFill>
                <a:latin typeface="Tahoma"/>
                <a:cs typeface="Tahoma"/>
              </a:rPr>
              <a:t>il</a:t>
            </a:r>
            <a:r>
              <a:rPr sz="1000" spc="2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EB801A"/>
                </a:solidFill>
                <a:latin typeface="Tahoma"/>
                <a:cs typeface="Tahoma"/>
              </a:rPr>
              <a:t>punto</a:t>
            </a:r>
            <a:r>
              <a:rPr sz="1000" spc="2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EB801A"/>
                </a:solidFill>
                <a:latin typeface="Calibri"/>
                <a:cs typeface="Calibri"/>
              </a:rPr>
              <a:t>(</a:t>
            </a:r>
            <a:r>
              <a:rPr sz="1000" i="1" spc="-15" dirty="0">
                <a:solidFill>
                  <a:srgbClr val="EB801A"/>
                </a:solidFill>
                <a:latin typeface="Arial"/>
                <a:cs typeface="Arial"/>
              </a:rPr>
              <a:t>x</a:t>
            </a:r>
            <a:r>
              <a:rPr sz="1050" spc="-22" baseline="-11904" dirty="0">
                <a:solidFill>
                  <a:srgbClr val="EB801A"/>
                </a:solidFill>
                <a:latin typeface="Verdana"/>
                <a:cs typeface="Verdana"/>
              </a:rPr>
              <a:t>1</a:t>
            </a:r>
            <a:r>
              <a:rPr sz="1000" i="1" spc="-15" dirty="0">
                <a:solidFill>
                  <a:srgbClr val="EB801A"/>
                </a:solidFill>
                <a:latin typeface="Verdana"/>
                <a:cs typeface="Verdana"/>
              </a:rPr>
              <a:t>,</a:t>
            </a:r>
            <a:r>
              <a:rPr sz="1000" i="1" spc="-180" dirty="0">
                <a:solidFill>
                  <a:srgbClr val="EB801A"/>
                </a:solidFill>
                <a:latin typeface="Verdana"/>
                <a:cs typeface="Verdana"/>
              </a:rPr>
              <a:t> </a:t>
            </a:r>
            <a:r>
              <a:rPr sz="1000" i="1" spc="10" dirty="0">
                <a:solidFill>
                  <a:srgbClr val="EB801A"/>
                </a:solidFill>
                <a:latin typeface="Arial"/>
                <a:cs typeface="Arial"/>
              </a:rPr>
              <a:t>x</a:t>
            </a:r>
            <a:r>
              <a:rPr sz="1050" spc="15" baseline="-11904" dirty="0">
                <a:solidFill>
                  <a:srgbClr val="EB801A"/>
                </a:solidFill>
                <a:latin typeface="Verdana"/>
                <a:cs typeface="Verdana"/>
              </a:rPr>
              <a:t>2</a:t>
            </a:r>
            <a:r>
              <a:rPr sz="1000" spc="10" dirty="0">
                <a:solidFill>
                  <a:srgbClr val="EB801A"/>
                </a:solidFill>
                <a:latin typeface="Calibri"/>
                <a:cs typeface="Calibri"/>
              </a:rPr>
              <a:t>)</a:t>
            </a:r>
            <a:r>
              <a:rPr sz="1000" spc="55" dirty="0">
                <a:solidFill>
                  <a:srgbClr val="EB801A"/>
                </a:solidFill>
                <a:latin typeface="Calibri"/>
                <a:cs typeface="Calibri"/>
              </a:rPr>
              <a:t> </a:t>
            </a:r>
            <a:r>
              <a:rPr sz="1000" spc="275" dirty="0">
                <a:solidFill>
                  <a:srgbClr val="EB801A"/>
                </a:solidFill>
                <a:latin typeface="Calibri"/>
                <a:cs typeface="Calibri"/>
              </a:rPr>
              <a:t>=</a:t>
            </a:r>
            <a:r>
              <a:rPr sz="1000" spc="55" dirty="0">
                <a:solidFill>
                  <a:srgbClr val="EB801A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EB801A"/>
                </a:solidFill>
                <a:latin typeface="Calibri"/>
                <a:cs typeface="Calibri"/>
              </a:rPr>
              <a:t>(0</a:t>
            </a:r>
            <a:r>
              <a:rPr sz="1000" i="1" spc="-25" dirty="0">
                <a:solidFill>
                  <a:srgbClr val="EB801A"/>
                </a:solidFill>
                <a:latin typeface="Verdana"/>
                <a:cs typeface="Verdana"/>
              </a:rPr>
              <a:t>.</a:t>
            </a:r>
            <a:r>
              <a:rPr sz="1000" spc="-25" dirty="0">
                <a:solidFill>
                  <a:srgbClr val="EB801A"/>
                </a:solidFill>
                <a:latin typeface="Calibri"/>
                <a:cs typeface="Calibri"/>
              </a:rPr>
              <a:t>3</a:t>
            </a:r>
            <a:r>
              <a:rPr sz="1000" i="1" spc="-25" dirty="0">
                <a:solidFill>
                  <a:srgbClr val="EB801A"/>
                </a:solidFill>
                <a:latin typeface="Verdana"/>
                <a:cs typeface="Verdana"/>
              </a:rPr>
              <a:t>,</a:t>
            </a:r>
            <a:r>
              <a:rPr sz="1000" i="1" spc="-180" dirty="0">
                <a:solidFill>
                  <a:srgbClr val="EB801A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EB801A"/>
                </a:solidFill>
                <a:latin typeface="Calibri"/>
                <a:cs typeface="Calibri"/>
              </a:rPr>
              <a:t>0</a:t>
            </a:r>
            <a:r>
              <a:rPr sz="1000" i="1" spc="-10" dirty="0">
                <a:solidFill>
                  <a:srgbClr val="EB801A"/>
                </a:solidFill>
                <a:latin typeface="Verdana"/>
                <a:cs typeface="Verdana"/>
              </a:rPr>
              <a:t>.</a:t>
            </a:r>
            <a:r>
              <a:rPr sz="1000" spc="-10" dirty="0">
                <a:solidFill>
                  <a:srgbClr val="EB801A"/>
                </a:solidFill>
                <a:latin typeface="Calibri"/>
                <a:cs typeface="Calibri"/>
              </a:rPr>
              <a:t>7)</a:t>
            </a:r>
            <a:r>
              <a:rPr sz="1000" spc="-10" dirty="0">
                <a:solidFill>
                  <a:srgbClr val="EB801A"/>
                </a:solidFill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E107439-FAE3-C070-4B6F-F46177598F9F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Google Shape;179;g1278543c0aa_0_7">
            <a:extLst>
              <a:ext uri="{FF2B5EF4-FFF2-40B4-BE49-F238E27FC236}">
                <a16:creationId xmlns:a16="http://schemas.microsoft.com/office/drawing/2014/main" id="{405758BD-1555-C0F3-95BB-D530E1B3E3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A646D8C3-6E5A-7F7C-3488-E7A94C302FBE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10" name="Google Shape;181;g1278543c0aa_0_7">
            <a:extLst>
              <a:ext uri="{FF2B5EF4-FFF2-40B4-BE49-F238E27FC236}">
                <a16:creationId xmlns:a16="http://schemas.microsoft.com/office/drawing/2014/main" id="{40AB5981-6276-A288-BE89-3BFD857C670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3DAE79E0-AEDF-F8A9-133B-FC343B8FE57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21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81920"/>
            <a:ext cx="26054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latin typeface="Tahoma"/>
                <a:cs typeface="Tahoma"/>
              </a:rPr>
              <a:t>Costruzione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di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un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albero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(training)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642052"/>
            <a:ext cx="20313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ahoma"/>
                <a:cs typeface="Tahoma"/>
              </a:rPr>
              <a:t>La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radice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è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associata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all’intero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spazio.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1125" y="1697799"/>
            <a:ext cx="237744" cy="2377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1179" y="1133475"/>
            <a:ext cx="1723136" cy="135966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7294" y="2718185"/>
            <a:ext cx="3577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Tahoma"/>
                <a:cs typeface="Tahoma"/>
              </a:rPr>
              <a:t>Ogni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domanda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intermedia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divide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(</a:t>
            </a:r>
            <a:r>
              <a:rPr sz="1000" i="1" spc="-10" dirty="0">
                <a:latin typeface="Arial"/>
                <a:cs typeface="Arial"/>
              </a:rPr>
              <a:t>split</a:t>
            </a:r>
            <a:r>
              <a:rPr sz="1000" spc="-10" dirty="0">
                <a:latin typeface="Tahoma"/>
                <a:cs typeface="Tahoma"/>
              </a:rPr>
              <a:t>)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lo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spazio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due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sottospazi.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A14A51D-E210-A6BD-0011-C7687E398160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Google Shape;179;g1278543c0aa_0_7">
            <a:extLst>
              <a:ext uri="{FF2B5EF4-FFF2-40B4-BE49-F238E27FC236}">
                <a16:creationId xmlns:a16="http://schemas.microsoft.com/office/drawing/2014/main" id="{5FEA7ACC-0712-52F1-D7D8-76EDF915DA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3BEA24C3-0AF2-B3BB-FB8D-AD2BB2F14EFD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12" name="Google Shape;181;g1278543c0aa_0_7">
            <a:extLst>
              <a:ext uri="{FF2B5EF4-FFF2-40B4-BE49-F238E27FC236}">
                <a16:creationId xmlns:a16="http://schemas.microsoft.com/office/drawing/2014/main" id="{A568B62F-F33B-2A29-9432-35291570F70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object 5">
            <a:extLst>
              <a:ext uri="{FF2B5EF4-FFF2-40B4-BE49-F238E27FC236}">
                <a16:creationId xmlns:a16="http://schemas.microsoft.com/office/drawing/2014/main" id="{E0302655-A645-A13D-C278-C2DEA63EE4A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22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36724"/>
            <a:ext cx="83946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latin typeface="Tahoma"/>
                <a:cs typeface="Tahoma"/>
              </a:rPr>
              <a:t>Primo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split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4594" y="600917"/>
            <a:ext cx="34982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Partiamo</a:t>
            </a:r>
            <a:r>
              <a:rPr spc="15" dirty="0"/>
              <a:t> </a:t>
            </a:r>
            <a:r>
              <a:rPr spc="-45" dirty="0"/>
              <a:t>da</a:t>
            </a:r>
            <a:r>
              <a:rPr spc="20" dirty="0"/>
              <a:t> </a:t>
            </a:r>
            <a:r>
              <a:rPr i="1" spc="-30" dirty="0">
                <a:latin typeface="Arial"/>
                <a:cs typeface="Arial"/>
              </a:rPr>
              <a:t>X</a:t>
            </a:r>
            <a:r>
              <a:rPr sz="1050" spc="-44" baseline="-11904" dirty="0">
                <a:latin typeface="Verdana"/>
                <a:cs typeface="Verdana"/>
              </a:rPr>
              <a:t>1</a:t>
            </a:r>
            <a:r>
              <a:rPr sz="1000" spc="-30" dirty="0"/>
              <a:t>:</a:t>
            </a:r>
            <a:r>
              <a:rPr sz="1000" spc="135" dirty="0"/>
              <a:t> </a:t>
            </a:r>
            <a:r>
              <a:rPr sz="1000" spc="-40" dirty="0"/>
              <a:t>abbiamo</a:t>
            </a:r>
            <a:r>
              <a:rPr sz="1000" spc="20" dirty="0"/>
              <a:t> </a:t>
            </a:r>
            <a:r>
              <a:rPr sz="1000" spc="-10" dirty="0"/>
              <a:t>molti</a:t>
            </a:r>
            <a:r>
              <a:rPr sz="1000" spc="20" dirty="0"/>
              <a:t> </a:t>
            </a:r>
            <a:r>
              <a:rPr sz="1000" spc="-5" dirty="0"/>
              <a:t>(infiniti?)</a:t>
            </a:r>
            <a:r>
              <a:rPr sz="1000" spc="130" dirty="0"/>
              <a:t> </a:t>
            </a:r>
            <a:r>
              <a:rPr sz="1000" spc="-25" dirty="0"/>
              <a:t>possibili</a:t>
            </a:r>
            <a:r>
              <a:rPr sz="1000" spc="20" dirty="0"/>
              <a:t> </a:t>
            </a:r>
            <a:r>
              <a:rPr sz="1000" spc="-30" dirty="0"/>
              <a:t>valori</a:t>
            </a:r>
            <a:r>
              <a:rPr sz="1000" spc="20" dirty="0"/>
              <a:t> </a:t>
            </a:r>
            <a:r>
              <a:rPr sz="1000" spc="-15" dirty="0"/>
              <a:t>di</a:t>
            </a:r>
            <a:r>
              <a:rPr sz="1000" spc="20" dirty="0"/>
              <a:t> </a:t>
            </a:r>
            <a:r>
              <a:rPr sz="1000" spc="-15" dirty="0"/>
              <a:t>split.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6536" y="1010538"/>
            <a:ext cx="1950720" cy="15392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7294" y="2745398"/>
            <a:ext cx="991869" cy="21082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spc="-15" dirty="0">
                <a:solidFill>
                  <a:srgbClr val="EB801A"/>
                </a:solidFill>
                <a:latin typeface="Tahoma"/>
                <a:cs typeface="Tahoma"/>
              </a:rPr>
              <a:t>Qual</a:t>
            </a:r>
            <a:r>
              <a:rPr sz="1000" spc="1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85" dirty="0">
                <a:solidFill>
                  <a:srgbClr val="EB801A"/>
                </a:solidFill>
                <a:latin typeface="Tahoma"/>
                <a:cs typeface="Tahoma"/>
              </a:rPr>
              <a:t>è</a:t>
            </a:r>
            <a:r>
              <a:rPr sz="1000" spc="1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EB801A"/>
                </a:solidFill>
                <a:latin typeface="Tahoma"/>
                <a:cs typeface="Tahoma"/>
              </a:rPr>
              <a:t>il</a:t>
            </a:r>
            <a:r>
              <a:rPr sz="1000" spc="1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EB801A"/>
                </a:solidFill>
                <a:latin typeface="Tahoma"/>
                <a:cs typeface="Tahoma"/>
              </a:rPr>
              <a:t>migli</a:t>
            </a:r>
            <a:r>
              <a:rPr sz="1000" spc="-55" dirty="0">
                <a:solidFill>
                  <a:srgbClr val="EB801A"/>
                </a:solidFill>
                <a:latin typeface="Tahoma"/>
                <a:cs typeface="Tahoma"/>
              </a:rPr>
              <a:t>o</a:t>
            </a:r>
            <a:r>
              <a:rPr sz="1000" spc="-40" dirty="0">
                <a:solidFill>
                  <a:srgbClr val="EB801A"/>
                </a:solidFill>
                <a:latin typeface="Tahoma"/>
                <a:cs typeface="Tahoma"/>
              </a:rPr>
              <a:t>re?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5450542-7061-E619-6E5A-7BAC78501A74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" name="Google Shape;179;g1278543c0aa_0_7">
            <a:extLst>
              <a:ext uri="{FF2B5EF4-FFF2-40B4-BE49-F238E27FC236}">
                <a16:creationId xmlns:a16="http://schemas.microsoft.com/office/drawing/2014/main" id="{08637F79-F6C5-1F1B-CCBC-242DE087603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E07405CB-D8F3-C329-66D9-3ABAFA57A823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11" name="Google Shape;181;g1278543c0aa_0_7">
            <a:extLst>
              <a:ext uri="{FF2B5EF4-FFF2-40B4-BE49-F238E27FC236}">
                <a16:creationId xmlns:a16="http://schemas.microsoft.com/office/drawing/2014/main" id="{1932B381-76B7-955F-0F81-7DD679023C5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bject 5">
            <a:extLst>
              <a:ext uri="{FF2B5EF4-FFF2-40B4-BE49-F238E27FC236}">
                <a16:creationId xmlns:a16="http://schemas.microsoft.com/office/drawing/2014/main" id="{7704FABC-C6E5-3087-72CA-A1306765146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23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69779"/>
            <a:ext cx="2254885" cy="6032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latin typeface="Tahoma"/>
                <a:cs typeface="Tahoma"/>
              </a:rPr>
              <a:t>Primo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split</a:t>
            </a:r>
            <a:endParaRPr sz="1400" dirty="0">
              <a:latin typeface="Tahoma"/>
              <a:cs typeface="Tahoma"/>
            </a:endParaRPr>
          </a:p>
          <a:p>
            <a:pPr marL="264160">
              <a:lnSpc>
                <a:spcPct val="100000"/>
              </a:lnSpc>
              <a:spcBef>
                <a:spcPts val="1630"/>
              </a:spcBef>
            </a:pPr>
            <a:r>
              <a:rPr sz="1000" spc="-5" dirty="0">
                <a:latin typeface="Tahoma"/>
                <a:cs typeface="Tahoma"/>
              </a:rPr>
              <a:t>Lo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stesso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vale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per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la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seconda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feature.</a:t>
            </a:r>
            <a:endParaRPr sz="10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6536" y="998753"/>
            <a:ext cx="1950720" cy="15392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7294" y="2753097"/>
            <a:ext cx="1475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EB801A"/>
                </a:solidFill>
                <a:latin typeface="Tahoma"/>
                <a:cs typeface="Tahoma"/>
              </a:rPr>
              <a:t>Da</a:t>
            </a:r>
            <a:r>
              <a:rPr sz="1000" spc="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EB801A"/>
                </a:solidFill>
                <a:latin typeface="Tahoma"/>
                <a:cs typeface="Tahoma"/>
              </a:rPr>
              <a:t>quale</a:t>
            </a:r>
            <a:r>
              <a:rPr sz="1000" spc="1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EB801A"/>
                </a:solidFill>
                <a:latin typeface="Tahoma"/>
                <a:cs typeface="Tahoma"/>
              </a:rPr>
              <a:t>feature</a:t>
            </a:r>
            <a:r>
              <a:rPr sz="1000" spc="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EB801A"/>
                </a:solidFill>
                <a:latin typeface="Tahoma"/>
                <a:cs typeface="Tahoma"/>
              </a:rPr>
              <a:t>partiamo?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BF72C5B-B4F3-19BF-18A9-BB0A6914108D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Google Shape;179;g1278543c0aa_0_7">
            <a:extLst>
              <a:ext uri="{FF2B5EF4-FFF2-40B4-BE49-F238E27FC236}">
                <a16:creationId xmlns:a16="http://schemas.microsoft.com/office/drawing/2014/main" id="{C5D70B71-A2D8-42FF-3365-CA4F6632E88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7CE20965-6EAC-C102-160A-3D12657F3FDF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10" name="Google Shape;181;g1278543c0aa_0_7">
            <a:extLst>
              <a:ext uri="{FF2B5EF4-FFF2-40B4-BE49-F238E27FC236}">
                <a16:creationId xmlns:a16="http://schemas.microsoft.com/office/drawing/2014/main" id="{B789993B-F8B7-79A3-17D3-6C63AD292B0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A00C721A-08BF-BD93-C866-EA218A802FD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24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9591"/>
            <a:ext cx="19050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/>
              <a:t>Probabilità</a:t>
            </a:r>
            <a:r>
              <a:rPr sz="1400" spc="10" dirty="0"/>
              <a:t> </a:t>
            </a:r>
            <a:r>
              <a:rPr sz="1400" spc="-55" dirty="0"/>
              <a:t>nei</a:t>
            </a:r>
            <a:r>
              <a:rPr sz="1400" spc="15" dirty="0"/>
              <a:t> </a:t>
            </a:r>
            <a:r>
              <a:rPr sz="1400" spc="-35" dirty="0"/>
              <a:t>sottospazi</a:t>
            </a:r>
            <a:endParaRPr sz="1400" dirty="0"/>
          </a:p>
        </p:txBody>
      </p:sp>
      <p:sp>
        <p:nvSpPr>
          <p:cNvPr id="4" name="object 4"/>
          <p:cNvSpPr txBox="1"/>
          <p:nvPr/>
        </p:nvSpPr>
        <p:spPr>
          <a:xfrm>
            <a:off x="413245" y="688357"/>
            <a:ext cx="377126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9390" indent="-161925">
              <a:lnSpc>
                <a:spcPct val="100000"/>
              </a:lnSpc>
              <a:spcBef>
                <a:spcPts val="95"/>
              </a:spcBef>
              <a:buFont typeface="Tahoma"/>
              <a:buChar char="•"/>
              <a:tabLst>
                <a:tab pos="200025" algn="l"/>
              </a:tabLst>
            </a:pPr>
            <a:r>
              <a:rPr sz="1000" spc="65" dirty="0">
                <a:latin typeface="Yu Gothic"/>
                <a:cs typeface="Yu Gothic"/>
              </a:rPr>
              <a:t>X</a:t>
            </a:r>
            <a:r>
              <a:rPr sz="1050" i="1" spc="97" baseline="-11904" dirty="0">
                <a:latin typeface="Arial"/>
                <a:cs typeface="Arial"/>
              </a:rPr>
              <a:t>t</a:t>
            </a:r>
            <a:r>
              <a:rPr sz="1050" i="1" spc="-150" baseline="-11904" dirty="0">
                <a:latin typeface="Arial"/>
                <a:cs typeface="Arial"/>
              </a:rPr>
              <a:t> </a:t>
            </a:r>
            <a:r>
              <a:rPr sz="1000" spc="-80" dirty="0">
                <a:latin typeface="Tahoma"/>
                <a:cs typeface="Tahoma"/>
              </a:rPr>
              <a:t>:</a:t>
            </a:r>
            <a:r>
              <a:rPr sz="1000" spc="13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uno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dei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sottospazi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di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60" dirty="0">
                <a:latin typeface="Yu Gothic"/>
                <a:cs typeface="Yu Gothic"/>
              </a:rPr>
              <a:t>X</a:t>
            </a:r>
            <a:r>
              <a:rPr sz="1000" spc="200" dirty="0">
                <a:latin typeface="Yu Gothic"/>
                <a:cs typeface="Yu Gothic"/>
              </a:rPr>
              <a:t> </a:t>
            </a:r>
            <a:r>
              <a:rPr sz="1000" spc="-30" dirty="0">
                <a:latin typeface="Tahoma"/>
                <a:cs typeface="Tahoma"/>
              </a:rPr>
              <a:t>(associato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nodo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intermedio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foglia)</a:t>
            </a:r>
            <a:endParaRPr sz="1000">
              <a:latin typeface="Tahoma"/>
              <a:cs typeface="Tahoma"/>
            </a:endParaRPr>
          </a:p>
          <a:p>
            <a:pPr marL="199390" indent="-161925">
              <a:lnSpc>
                <a:spcPct val="100000"/>
              </a:lnSpc>
              <a:spcBef>
                <a:spcPts val="1170"/>
              </a:spcBef>
              <a:buChar char="•"/>
              <a:tabLst>
                <a:tab pos="200025" algn="l"/>
              </a:tabLst>
            </a:pPr>
            <a:r>
              <a:rPr sz="1000" spc="-25" dirty="0">
                <a:latin typeface="Tahoma"/>
                <a:cs typeface="Tahoma"/>
              </a:rPr>
              <a:t>calcoliamo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p</a:t>
            </a:r>
            <a:r>
              <a:rPr sz="1000" spc="-20" dirty="0">
                <a:latin typeface="Tahoma"/>
                <a:cs typeface="Tahoma"/>
              </a:rPr>
              <a:t>robabilità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che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i="1" spc="-130" dirty="0">
                <a:latin typeface="Arial"/>
                <a:cs typeface="Arial"/>
              </a:rPr>
              <a:t> </a:t>
            </a:r>
            <a:r>
              <a:rPr sz="1000" spc="-35" dirty="0">
                <a:latin typeface="Tahoma"/>
                <a:cs typeface="Tahoma"/>
              </a:rPr>
              <a:t>sia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di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classe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60" dirty="0">
                <a:latin typeface="Arial"/>
                <a:cs typeface="Arial"/>
              </a:rPr>
              <a:t>c</a:t>
            </a:r>
            <a:r>
              <a:rPr sz="1000" i="1" spc="125" dirty="0">
                <a:latin typeface="Arial"/>
                <a:cs typeface="Arial"/>
              </a:rPr>
              <a:t> </a:t>
            </a:r>
            <a:r>
              <a:rPr sz="1000" spc="-50" dirty="0">
                <a:latin typeface="Tahoma"/>
                <a:cs typeface="Tahoma"/>
              </a:rPr>
              <a:t>sa</a:t>
            </a:r>
            <a:r>
              <a:rPr sz="1000" spc="-30" dirty="0">
                <a:latin typeface="Tahoma"/>
                <a:cs typeface="Tahoma"/>
              </a:rPr>
              <a:t>p</a:t>
            </a:r>
            <a:r>
              <a:rPr sz="1000" spc="-55" dirty="0">
                <a:latin typeface="Tahoma"/>
                <a:cs typeface="Tahoma"/>
              </a:rPr>
              <a:t>endo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che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90" dirty="0">
                <a:latin typeface="Arial"/>
                <a:cs typeface="Arial"/>
              </a:rPr>
              <a:t> </a:t>
            </a:r>
            <a:r>
              <a:rPr sz="1000" spc="-340" dirty="0">
                <a:latin typeface="Yu Gothic"/>
                <a:cs typeface="Yu Gothic"/>
              </a:rPr>
              <a:t>∈</a:t>
            </a:r>
            <a:r>
              <a:rPr sz="1000" spc="-10" dirty="0">
                <a:latin typeface="Yu Gothic"/>
                <a:cs typeface="Yu Gothic"/>
              </a:rPr>
              <a:t> </a:t>
            </a:r>
            <a:r>
              <a:rPr sz="1000" spc="60" dirty="0">
                <a:latin typeface="Yu Gothic"/>
                <a:cs typeface="Yu Gothic"/>
              </a:rPr>
              <a:t>X</a:t>
            </a:r>
            <a:r>
              <a:rPr sz="1050" i="1" spc="104" baseline="-11904" dirty="0">
                <a:latin typeface="Arial"/>
                <a:cs typeface="Arial"/>
              </a:rPr>
              <a:t>t</a:t>
            </a:r>
            <a:r>
              <a:rPr sz="1050" i="1" spc="-150" baseline="-11904" dirty="0">
                <a:latin typeface="Arial"/>
                <a:cs typeface="Arial"/>
              </a:rPr>
              <a:t> </a:t>
            </a:r>
            <a:r>
              <a:rPr sz="1000" spc="-80" dirty="0">
                <a:latin typeface="Tahoma"/>
                <a:cs typeface="Tahoma"/>
              </a:rPr>
              <a:t>:</a:t>
            </a:r>
            <a:endParaRPr sz="1000">
              <a:latin typeface="Tahoma"/>
              <a:cs typeface="Tahoma"/>
            </a:endParaRPr>
          </a:p>
          <a:p>
            <a:pPr marL="1824989">
              <a:lnSpc>
                <a:spcPct val="100000"/>
              </a:lnSpc>
              <a:spcBef>
                <a:spcPts val="1170"/>
              </a:spcBef>
            </a:pPr>
            <a:r>
              <a:rPr sz="1000" i="1" spc="10" dirty="0">
                <a:latin typeface="Arial"/>
                <a:cs typeface="Arial"/>
              </a:rPr>
              <a:t>p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95" dirty="0">
                <a:latin typeface="Arial"/>
                <a:cs typeface="Arial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-60" dirty="0">
                <a:latin typeface="Arial"/>
                <a:cs typeface="Arial"/>
              </a:rPr>
              <a:t>c</a:t>
            </a:r>
            <a:r>
              <a:rPr sz="1000" i="1" spc="125" dirty="0">
                <a:latin typeface="Arial"/>
                <a:cs typeface="Arial"/>
              </a:rPr>
              <a:t> </a:t>
            </a:r>
            <a:r>
              <a:rPr sz="1000" spc="-110" dirty="0">
                <a:latin typeface="Yu Gothic"/>
                <a:cs typeface="Yu Gothic"/>
              </a:rPr>
              <a:t>|</a:t>
            </a:r>
            <a:r>
              <a:rPr sz="1000" spc="45" dirty="0">
                <a:latin typeface="Yu Gothic"/>
                <a:cs typeface="Yu Gothic"/>
              </a:rPr>
              <a:t> 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90" dirty="0">
                <a:latin typeface="Arial"/>
                <a:cs typeface="Arial"/>
              </a:rPr>
              <a:t> </a:t>
            </a:r>
            <a:r>
              <a:rPr sz="1000" spc="-340" dirty="0">
                <a:latin typeface="Yu Gothic"/>
                <a:cs typeface="Yu Gothic"/>
              </a:rPr>
              <a:t>∈</a:t>
            </a:r>
            <a:r>
              <a:rPr sz="1000" spc="-10" dirty="0">
                <a:latin typeface="Yu Gothic"/>
                <a:cs typeface="Yu Gothic"/>
              </a:rPr>
              <a:t> </a:t>
            </a:r>
            <a:r>
              <a:rPr sz="1000" spc="60" dirty="0">
                <a:latin typeface="Yu Gothic"/>
                <a:cs typeface="Yu Gothic"/>
              </a:rPr>
              <a:t>X</a:t>
            </a:r>
            <a:r>
              <a:rPr sz="1050" i="1" spc="104" baseline="-11904" dirty="0">
                <a:latin typeface="Arial"/>
                <a:cs typeface="Arial"/>
              </a:rPr>
              <a:t>t</a:t>
            </a:r>
            <a:r>
              <a:rPr sz="1050" i="1" spc="-150" baseline="-11904" dirty="0">
                <a:latin typeface="Arial"/>
                <a:cs typeface="Arial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0" dirty="0">
                <a:latin typeface="Arial"/>
                <a:cs typeface="Arial"/>
              </a:rPr>
              <a:t>p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-60" dirty="0">
                <a:latin typeface="Arial"/>
                <a:cs typeface="Arial"/>
              </a:rPr>
              <a:t>c</a:t>
            </a:r>
            <a:r>
              <a:rPr sz="1000" i="1" spc="125" dirty="0">
                <a:latin typeface="Arial"/>
                <a:cs typeface="Arial"/>
              </a:rPr>
              <a:t> </a:t>
            </a:r>
            <a:r>
              <a:rPr sz="1000" spc="-110" dirty="0">
                <a:latin typeface="Yu Gothic"/>
                <a:cs typeface="Yu Gothic"/>
              </a:rPr>
              <a:t>|</a:t>
            </a:r>
            <a:r>
              <a:rPr sz="1000" spc="45" dirty="0">
                <a:latin typeface="Yu Gothic"/>
                <a:cs typeface="Yu Gothic"/>
              </a:rPr>
              <a:t> </a:t>
            </a:r>
            <a:r>
              <a:rPr sz="1000" i="1" spc="145" dirty="0">
                <a:latin typeface="Arial"/>
                <a:cs typeface="Arial"/>
              </a:rPr>
              <a:t>t</a:t>
            </a:r>
            <a:r>
              <a:rPr sz="1000" spc="80" dirty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645" y="1892875"/>
            <a:ext cx="2889885" cy="478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Char char="•"/>
              <a:tabLst>
                <a:tab pos="174625" algn="l"/>
              </a:tabLst>
            </a:pPr>
            <a:r>
              <a:rPr sz="1000" spc="-50" dirty="0">
                <a:solidFill>
                  <a:srgbClr val="EB801A"/>
                </a:solidFill>
                <a:latin typeface="Tahoma"/>
                <a:cs typeface="Tahoma"/>
              </a:rPr>
              <a:t>come</a:t>
            </a:r>
            <a:r>
              <a:rPr sz="1000" spc="1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EB801A"/>
                </a:solidFill>
                <a:latin typeface="Tahoma"/>
                <a:cs typeface="Tahoma"/>
              </a:rPr>
              <a:t>stimo</a:t>
            </a:r>
            <a:r>
              <a:rPr sz="1000" spc="1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i="1" spc="10" dirty="0">
                <a:latin typeface="Arial"/>
                <a:cs typeface="Arial"/>
              </a:rPr>
              <a:t>p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-60" dirty="0">
                <a:latin typeface="Arial"/>
                <a:cs typeface="Arial"/>
              </a:rPr>
              <a:t>c</a:t>
            </a:r>
            <a:r>
              <a:rPr sz="1000" i="1" spc="125" dirty="0">
                <a:latin typeface="Arial"/>
                <a:cs typeface="Arial"/>
              </a:rPr>
              <a:t> </a:t>
            </a:r>
            <a:r>
              <a:rPr sz="1000" spc="-110" dirty="0">
                <a:latin typeface="Yu Gothic"/>
                <a:cs typeface="Yu Gothic"/>
              </a:rPr>
              <a:t>|</a:t>
            </a:r>
            <a:r>
              <a:rPr sz="1000" spc="45" dirty="0">
                <a:latin typeface="Yu Gothic"/>
                <a:cs typeface="Yu Gothic"/>
              </a:rPr>
              <a:t> </a:t>
            </a:r>
            <a:r>
              <a:rPr sz="1000" i="1" spc="145" dirty="0">
                <a:latin typeface="Arial"/>
                <a:cs typeface="Arial"/>
              </a:rPr>
              <a:t>t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-5" dirty="0">
                <a:latin typeface="Tahoma"/>
                <a:cs typeface="Tahoma"/>
              </a:rPr>
              <a:t>?</a:t>
            </a:r>
            <a:endParaRPr sz="1000" dirty="0">
              <a:latin typeface="Tahoma"/>
              <a:cs typeface="Tahoma"/>
            </a:endParaRPr>
          </a:p>
          <a:p>
            <a:pPr marL="173990" indent="-161925">
              <a:lnSpc>
                <a:spcPct val="100000"/>
              </a:lnSpc>
              <a:spcBef>
                <a:spcPts val="1170"/>
              </a:spcBef>
              <a:buChar char="•"/>
              <a:tabLst>
                <a:tab pos="174625" algn="l"/>
              </a:tabLst>
            </a:pPr>
            <a:r>
              <a:rPr sz="1000" spc="-35" dirty="0">
                <a:latin typeface="Tahoma"/>
                <a:cs typeface="Tahoma"/>
              </a:rPr>
              <a:t>contando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gli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esempi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delle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due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classi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nel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sottospazio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01" y="2440779"/>
            <a:ext cx="161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u="sng" spc="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9425" y="2406171"/>
            <a:ext cx="20827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900" dirty="0">
                <a:latin typeface="Sitka Banner"/>
                <a:cs typeface="Sitka Banner"/>
              </a:rPr>
              <a:t>Σ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0101" y="2690232"/>
            <a:ext cx="4845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i="1" spc="-30" baseline="33333" dirty="0">
                <a:latin typeface="Arial"/>
                <a:cs typeface="Arial"/>
              </a:rPr>
              <a:t>N</a:t>
            </a:r>
            <a:r>
              <a:rPr sz="1050" i="1" spc="104" baseline="35714" dirty="0">
                <a:latin typeface="Arial"/>
                <a:cs typeface="Arial"/>
              </a:rPr>
              <a:t>t </a:t>
            </a:r>
            <a:r>
              <a:rPr sz="1050" i="1" spc="-15" baseline="35714" dirty="0">
                <a:latin typeface="Arial"/>
                <a:cs typeface="Arial"/>
              </a:rPr>
              <a:t> </a:t>
            </a:r>
            <a:r>
              <a:rPr sz="1050" i="1" spc="-15" baseline="7936" dirty="0">
                <a:latin typeface="Arial"/>
                <a:cs typeface="Arial"/>
              </a:rPr>
              <a:t>x</a:t>
            </a:r>
            <a:r>
              <a:rPr sz="500" i="1" spc="10" dirty="0">
                <a:latin typeface="Arial"/>
                <a:cs typeface="Arial"/>
              </a:rPr>
              <a:t>i</a:t>
            </a:r>
            <a:r>
              <a:rPr sz="500" i="1" spc="-50" dirty="0">
                <a:latin typeface="Arial"/>
                <a:cs typeface="Arial"/>
              </a:rPr>
              <a:t> </a:t>
            </a:r>
            <a:r>
              <a:rPr sz="1050" spc="202" baseline="7936" dirty="0">
                <a:latin typeface="Cambria"/>
                <a:cs typeface="Cambria"/>
              </a:rPr>
              <a:t>∈X</a:t>
            </a:r>
            <a:r>
              <a:rPr sz="500" i="1" spc="50" dirty="0">
                <a:latin typeface="Arial"/>
                <a:cs typeface="Arial"/>
              </a:rPr>
              <a:t>t</a:t>
            </a:r>
            <a:endParaRPr sz="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7118" y="2583308"/>
            <a:ext cx="482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20" dirty="0">
                <a:latin typeface="Arial"/>
                <a:cs typeface="Arial"/>
              </a:rPr>
              <a:t>i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8645" y="2526377"/>
            <a:ext cx="16440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95"/>
              </a:spcBef>
              <a:buFont typeface="Tahoma"/>
              <a:buChar char="•"/>
              <a:tabLst>
                <a:tab pos="174625" algn="l"/>
                <a:tab pos="1158875" algn="l"/>
              </a:tabLst>
            </a:pPr>
            <a:r>
              <a:rPr sz="1000" i="1" spc="35" dirty="0">
                <a:latin typeface="Arial"/>
                <a:cs typeface="Arial"/>
              </a:rPr>
              <a:t>p</a:t>
            </a:r>
            <a:r>
              <a:rPr sz="1000" spc="35" dirty="0">
                <a:latin typeface="Calibri"/>
                <a:cs typeface="Calibri"/>
              </a:rPr>
              <a:t>(</a:t>
            </a:r>
            <a:r>
              <a:rPr sz="1000" i="1" spc="35" dirty="0">
                <a:latin typeface="Arial"/>
                <a:cs typeface="Arial"/>
              </a:rPr>
              <a:t>c</a:t>
            </a:r>
            <a:r>
              <a:rPr sz="1000" spc="35" dirty="0">
                <a:latin typeface="Yu Gothic"/>
                <a:cs typeface="Yu Gothic"/>
              </a:rPr>
              <a:t>|</a:t>
            </a:r>
            <a:r>
              <a:rPr sz="1000" i="1" spc="35" dirty="0">
                <a:latin typeface="Arial"/>
                <a:cs typeface="Arial"/>
              </a:rPr>
              <a:t>t</a:t>
            </a:r>
            <a:r>
              <a:rPr sz="1000" spc="35" dirty="0">
                <a:latin typeface="Calibri"/>
                <a:cs typeface="Calibri"/>
              </a:rPr>
              <a:t>)</a:t>
            </a:r>
            <a:r>
              <a:rPr sz="1000" spc="145" dirty="0">
                <a:latin typeface="Calibri"/>
                <a:cs typeface="Calibri"/>
              </a:rPr>
              <a:t> </a:t>
            </a:r>
            <a:r>
              <a:rPr sz="1000" spc="140" dirty="0">
                <a:latin typeface="Calibri"/>
                <a:cs typeface="Calibri"/>
              </a:rPr>
              <a:t>:=	</a:t>
            </a:r>
            <a:r>
              <a:rPr sz="1000" i="1" spc="35" dirty="0">
                <a:latin typeface="Arial"/>
                <a:cs typeface="Arial"/>
              </a:rPr>
              <a:t>I</a:t>
            </a:r>
            <a:r>
              <a:rPr sz="1000" spc="35" dirty="0">
                <a:latin typeface="Calibri"/>
                <a:cs typeface="Calibri"/>
              </a:rPr>
              <a:t>(</a:t>
            </a:r>
            <a:r>
              <a:rPr sz="1000" i="1" spc="35" dirty="0">
                <a:latin typeface="Arial"/>
                <a:cs typeface="Arial"/>
              </a:rPr>
              <a:t>y</a:t>
            </a:r>
            <a:r>
              <a:rPr sz="1000" i="1" spc="235" dirty="0">
                <a:latin typeface="Arial"/>
                <a:cs typeface="Arial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25" dirty="0">
                <a:latin typeface="Calibri"/>
                <a:cs typeface="Calibri"/>
              </a:rPr>
              <a:t> </a:t>
            </a:r>
            <a:r>
              <a:rPr sz="1000" i="1" spc="45" dirty="0">
                <a:latin typeface="Arial"/>
                <a:cs typeface="Arial"/>
              </a:rPr>
              <a:t>c</a:t>
            </a:r>
            <a:r>
              <a:rPr sz="1000" spc="45" dirty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3" name="Immagine 12" descr="Immagine che contiene testo, uccello, pianta, screenshot&#10;&#10;Descrizione generata automaticamente">
            <a:extLst>
              <a:ext uri="{FF2B5EF4-FFF2-40B4-BE49-F238E27FC236}">
                <a16:creationId xmlns:a16="http://schemas.microsoft.com/office/drawing/2014/main" id="{1694A073-8E65-456F-80A2-FAEA248CE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00" y="688357"/>
            <a:ext cx="4711700" cy="2513877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98EAF0CC-CCEE-F2F8-4BBF-F2AA35F76F71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4" name="Google Shape;179;g1278543c0aa_0_7">
            <a:extLst>
              <a:ext uri="{FF2B5EF4-FFF2-40B4-BE49-F238E27FC236}">
                <a16:creationId xmlns:a16="http://schemas.microsoft.com/office/drawing/2014/main" id="{304D909A-7ACF-9048-F749-420218FF473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A4647CA1-1E9C-550D-295B-AE83D6D1BDF4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16" name="Google Shape;181;g1278543c0aa_0_7">
            <a:extLst>
              <a:ext uri="{FF2B5EF4-FFF2-40B4-BE49-F238E27FC236}">
                <a16:creationId xmlns:a16="http://schemas.microsoft.com/office/drawing/2014/main" id="{5BC94BF5-B097-3FC5-B51C-FC2E7AA066E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bject 5">
            <a:extLst>
              <a:ext uri="{FF2B5EF4-FFF2-40B4-BE49-F238E27FC236}">
                <a16:creationId xmlns:a16="http://schemas.microsoft.com/office/drawing/2014/main" id="{B2B6DE85-E030-CF9D-BDDE-4B00A1DEA9A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25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64107"/>
            <a:ext cx="2553970" cy="8959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Tahoma"/>
                <a:cs typeface="Tahoma"/>
              </a:rPr>
              <a:t>Knn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75" dirty="0">
                <a:latin typeface="Tahoma"/>
                <a:cs typeface="Tahoma"/>
              </a:rPr>
              <a:t>vs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Alberi</a:t>
            </a:r>
            <a:endParaRPr sz="1400" dirty="0">
              <a:latin typeface="Tahoma"/>
              <a:cs typeface="Tahoma"/>
            </a:endParaRPr>
          </a:p>
          <a:p>
            <a:pPr marL="517525" indent="-162560">
              <a:lnSpc>
                <a:spcPct val="100000"/>
              </a:lnSpc>
              <a:spcBef>
                <a:spcPts val="1565"/>
              </a:spcBef>
              <a:buChar char="•"/>
              <a:tabLst>
                <a:tab pos="518159" algn="l"/>
              </a:tabLst>
            </a:pPr>
            <a:r>
              <a:rPr sz="1000" spc="-40" dirty="0">
                <a:latin typeface="Tahoma"/>
                <a:cs typeface="Tahoma"/>
              </a:rPr>
              <a:t>possiamo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fare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la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stessa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cosa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con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Knn?</a:t>
            </a:r>
          </a:p>
          <a:p>
            <a:pPr marL="517525" indent="-162560">
              <a:lnSpc>
                <a:spcPct val="100000"/>
              </a:lnSpc>
              <a:spcBef>
                <a:spcPts val="1170"/>
              </a:spcBef>
              <a:buChar char="•"/>
              <a:tabLst>
                <a:tab pos="518159" algn="l"/>
              </a:tabLst>
            </a:pPr>
            <a:r>
              <a:rPr sz="1000" spc="-50" dirty="0">
                <a:latin typeface="Tahoma"/>
                <a:cs typeface="Tahoma"/>
              </a:rPr>
              <a:t>come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divide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lo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spazio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knn?</a:t>
            </a:r>
            <a:endParaRPr sz="10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762" y="1488295"/>
            <a:ext cx="1486328" cy="1580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6764" y="1488295"/>
            <a:ext cx="1486328" cy="15804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C059E581-2015-AF2D-DFE7-CD068AACFBA5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Google Shape;179;g1278543c0aa_0_7">
            <a:extLst>
              <a:ext uri="{FF2B5EF4-FFF2-40B4-BE49-F238E27FC236}">
                <a16:creationId xmlns:a16="http://schemas.microsoft.com/office/drawing/2014/main" id="{BF68F8CD-D534-C5F7-0461-B5FF668B6AB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1DAEE8CA-9184-E6B1-DFFC-D047292BCA6F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10" name="Google Shape;181;g1278543c0aa_0_7">
            <a:extLst>
              <a:ext uri="{FF2B5EF4-FFF2-40B4-BE49-F238E27FC236}">
                <a16:creationId xmlns:a16="http://schemas.microsoft.com/office/drawing/2014/main" id="{E8016015-4492-9ED3-19CB-9EE270C0ED3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7FAE0F86-DC6F-3764-F70C-B9B967C2255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26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68800"/>
            <a:ext cx="6508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/>
              <a:t>Impurità</a:t>
            </a:r>
            <a:endParaRPr sz="140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857967"/>
            <a:ext cx="5065395" cy="176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spc="-45" dirty="0">
                <a:latin typeface="Tahoma"/>
                <a:cs typeface="Tahoma"/>
              </a:rPr>
              <a:t>Il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concetto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generico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di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b="1" spc="-20" dirty="0">
                <a:latin typeface="Arial"/>
                <a:cs typeface="Arial"/>
              </a:rPr>
              <a:t>impurità</a:t>
            </a:r>
            <a:r>
              <a:rPr sz="1000" b="1" spc="55" dirty="0">
                <a:latin typeface="Arial"/>
                <a:cs typeface="Arial"/>
              </a:rPr>
              <a:t> </a:t>
            </a:r>
            <a:r>
              <a:rPr sz="1000" spc="-25" dirty="0">
                <a:latin typeface="Tahoma"/>
                <a:cs typeface="Tahoma"/>
              </a:rPr>
              <a:t>indica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la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contaminazione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di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insieme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di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dati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rispetto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due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più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classi.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Tahoma"/>
              <a:cs typeface="Tahoma"/>
            </a:endParaRPr>
          </a:p>
          <a:p>
            <a:pPr marL="12700" marR="257810">
              <a:lnSpc>
                <a:spcPct val="114599"/>
              </a:lnSpc>
            </a:pPr>
            <a:r>
              <a:rPr sz="1000" spc="-35" dirty="0">
                <a:latin typeface="Tahoma"/>
                <a:cs typeface="Tahoma"/>
              </a:rPr>
              <a:t>Intuitivamente,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75" dirty="0">
                <a:latin typeface="Tahoma"/>
                <a:cs typeface="Tahoma"/>
              </a:rPr>
              <a:t>se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tutti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gli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esempi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sottospazio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sono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della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stessa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classe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l’impurità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sarà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minima.</a:t>
            </a:r>
            <a:r>
              <a:rPr sz="1000" spc="1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Viceversa,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sarà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massima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75" dirty="0">
                <a:latin typeface="Tahoma"/>
                <a:cs typeface="Tahoma"/>
              </a:rPr>
              <a:t>se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classi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sono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ugualmente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rappresentate.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latin typeface="Tahoma"/>
                <a:cs typeface="Tahoma"/>
              </a:rPr>
              <a:t>Esistoni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diverse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definizioni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dell’impurità,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tra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cui:</a:t>
            </a:r>
            <a:endParaRPr sz="1000" dirty="0">
              <a:latin typeface="Tahoma"/>
              <a:cs typeface="Tahoma"/>
            </a:endParaRPr>
          </a:p>
          <a:p>
            <a:pPr marL="265430" indent="-162560">
              <a:lnSpc>
                <a:spcPct val="100000"/>
              </a:lnSpc>
              <a:spcBef>
                <a:spcPts val="969"/>
              </a:spcBef>
              <a:buClr>
                <a:srgbClr val="000000"/>
              </a:buClr>
              <a:buChar char="•"/>
              <a:tabLst>
                <a:tab pos="266065" algn="l"/>
              </a:tabLst>
            </a:pPr>
            <a:r>
              <a:rPr sz="1000" spc="-30" dirty="0">
                <a:solidFill>
                  <a:srgbClr val="EB801A"/>
                </a:solidFill>
                <a:latin typeface="Tahoma"/>
                <a:cs typeface="Tahoma"/>
              </a:rPr>
              <a:t>entropia</a:t>
            </a:r>
            <a:endParaRPr sz="1000" dirty="0">
              <a:latin typeface="Tahoma"/>
              <a:cs typeface="Tahoma"/>
            </a:endParaRPr>
          </a:p>
          <a:p>
            <a:pPr marL="265430" indent="-16256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Char char="•"/>
              <a:tabLst>
                <a:tab pos="266065" algn="l"/>
              </a:tabLst>
            </a:pPr>
            <a:r>
              <a:rPr sz="1000" spc="-20" dirty="0" err="1">
                <a:solidFill>
                  <a:srgbClr val="EB801A"/>
                </a:solidFill>
                <a:latin typeface="Tahoma"/>
                <a:cs typeface="Tahoma"/>
              </a:rPr>
              <a:t>gini</a:t>
            </a:r>
            <a:r>
              <a:rPr sz="1000" spc="-3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C5394CB-6DD6-E554-6D5A-309FA1CE6E07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5224BCD8-B371-6827-6A09-24F1CADBA22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31818269-E5AE-0B5F-5C5C-28CF7B8E202F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A6CD0F61-3F71-ADB2-54BA-EAAE3E9F563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85F78C79-CB98-D969-5621-5226D73B3F9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27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94616"/>
            <a:ext cx="6565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/>
              <a:t>Entropia</a:t>
            </a:r>
            <a:endParaRPr sz="1400" dirty="0"/>
          </a:p>
        </p:txBody>
      </p:sp>
      <p:sp>
        <p:nvSpPr>
          <p:cNvPr id="4" name="object 4"/>
          <p:cNvSpPr txBox="1"/>
          <p:nvPr/>
        </p:nvSpPr>
        <p:spPr>
          <a:xfrm>
            <a:off x="413245" y="930000"/>
            <a:ext cx="3340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9390" indent="-161925">
              <a:lnSpc>
                <a:spcPct val="100000"/>
              </a:lnSpc>
              <a:spcBef>
                <a:spcPts val="95"/>
              </a:spcBef>
              <a:buChar char="•"/>
              <a:tabLst>
                <a:tab pos="200025" algn="l"/>
              </a:tabLst>
            </a:pPr>
            <a:r>
              <a:rPr sz="1000" spc="-25" dirty="0">
                <a:latin typeface="Tahoma"/>
                <a:cs typeface="Tahoma"/>
              </a:rPr>
              <a:t>probabilità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di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essere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di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classe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60" dirty="0">
                <a:latin typeface="Arial"/>
                <a:cs typeface="Arial"/>
              </a:rPr>
              <a:t>c</a:t>
            </a:r>
            <a:r>
              <a:rPr sz="1000" i="1" spc="125" dirty="0">
                <a:latin typeface="Arial"/>
                <a:cs typeface="Arial"/>
              </a:rPr>
              <a:t> </a:t>
            </a:r>
            <a:r>
              <a:rPr sz="1000" spc="-75" dirty="0">
                <a:latin typeface="Tahoma"/>
                <a:cs typeface="Tahoma"/>
              </a:rPr>
              <a:t>se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sono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nel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sottospazio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65" dirty="0">
                <a:latin typeface="Yu Gothic"/>
                <a:cs typeface="Yu Gothic"/>
              </a:rPr>
              <a:t>X</a:t>
            </a:r>
            <a:r>
              <a:rPr sz="1050" i="1" spc="97" baseline="-11904" dirty="0">
                <a:latin typeface="Arial"/>
                <a:cs typeface="Arial"/>
              </a:rPr>
              <a:t>t</a:t>
            </a:r>
            <a:r>
              <a:rPr sz="1050" i="1" spc="-150" baseline="-11904" dirty="0">
                <a:latin typeface="Arial"/>
                <a:cs typeface="Arial"/>
              </a:rPr>
              <a:t> </a:t>
            </a:r>
            <a:r>
              <a:rPr sz="1000" spc="-80" dirty="0">
                <a:latin typeface="Tahoma"/>
                <a:cs typeface="Tahoma"/>
              </a:rPr>
              <a:t>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7343" y="1317792"/>
            <a:ext cx="1016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25" dirty="0">
                <a:latin typeface="Arial"/>
                <a:cs typeface="Arial"/>
              </a:rPr>
              <a:t>ct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1938" y="1260847"/>
            <a:ext cx="3479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45" dirty="0">
                <a:latin typeface="Arial"/>
                <a:cs typeface="Arial"/>
              </a:rPr>
              <a:t>p</a:t>
            </a:r>
            <a:r>
              <a:rPr sz="1000" i="1" spc="605" dirty="0">
                <a:latin typeface="Arial"/>
                <a:cs typeface="Arial"/>
              </a:rPr>
              <a:t> </a:t>
            </a:r>
            <a:r>
              <a:rPr sz="1000" spc="140" dirty="0">
                <a:latin typeface="Calibri"/>
                <a:cs typeface="Calibri"/>
              </a:rPr>
              <a:t>:=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4365" y="1175262"/>
            <a:ext cx="161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000" u="sng" spc="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8965" y="1424703"/>
            <a:ext cx="4845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i="1" spc="-37" baseline="33333" dirty="0">
                <a:latin typeface="Arial"/>
                <a:cs typeface="Arial"/>
              </a:rPr>
              <a:t>N</a:t>
            </a:r>
            <a:r>
              <a:rPr sz="1050" i="1" spc="104" baseline="35714" dirty="0">
                <a:latin typeface="Arial"/>
                <a:cs typeface="Arial"/>
              </a:rPr>
              <a:t>t</a:t>
            </a:r>
            <a:r>
              <a:rPr sz="1050" i="1" baseline="35714" dirty="0">
                <a:latin typeface="Arial"/>
                <a:cs typeface="Arial"/>
              </a:rPr>
              <a:t> </a:t>
            </a:r>
            <a:r>
              <a:rPr sz="1050" i="1" spc="-15" baseline="35714" dirty="0">
                <a:latin typeface="Arial"/>
                <a:cs typeface="Arial"/>
              </a:rPr>
              <a:t> </a:t>
            </a:r>
            <a:r>
              <a:rPr sz="1050" i="1" spc="-15" baseline="7936" dirty="0">
                <a:latin typeface="Arial"/>
                <a:cs typeface="Arial"/>
              </a:rPr>
              <a:t>x</a:t>
            </a:r>
            <a:r>
              <a:rPr sz="500" i="1" spc="10" dirty="0">
                <a:latin typeface="Arial"/>
                <a:cs typeface="Arial"/>
              </a:rPr>
              <a:t>i</a:t>
            </a:r>
            <a:r>
              <a:rPr sz="500" i="1" spc="-50" dirty="0">
                <a:latin typeface="Arial"/>
                <a:cs typeface="Arial"/>
              </a:rPr>
              <a:t> </a:t>
            </a:r>
            <a:r>
              <a:rPr sz="1050" spc="202" baseline="7936" dirty="0">
                <a:latin typeface="Cambria"/>
                <a:cs typeface="Cambria"/>
              </a:rPr>
              <a:t>∈X</a:t>
            </a:r>
            <a:r>
              <a:rPr sz="500" i="1" spc="50" dirty="0">
                <a:latin typeface="Arial"/>
                <a:cs typeface="Arial"/>
              </a:rPr>
              <a:t>t</a:t>
            </a:r>
            <a:endParaRPr sz="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8289" y="1140655"/>
            <a:ext cx="20827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900" dirty="0">
                <a:latin typeface="Sitka Banner"/>
                <a:cs typeface="Sitka Banner"/>
              </a:rPr>
              <a:t>Σ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15970" y="1317792"/>
            <a:ext cx="482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20" dirty="0">
                <a:latin typeface="Arial"/>
                <a:cs typeface="Arial"/>
              </a:rPr>
              <a:t>i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4027" y="1260847"/>
            <a:ext cx="4972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35" dirty="0">
                <a:latin typeface="Arial"/>
                <a:cs typeface="Arial"/>
              </a:rPr>
              <a:t>I</a:t>
            </a:r>
            <a:r>
              <a:rPr sz="1000" spc="35" dirty="0">
                <a:latin typeface="Calibri"/>
                <a:cs typeface="Calibri"/>
              </a:rPr>
              <a:t>(</a:t>
            </a:r>
            <a:r>
              <a:rPr sz="1000" i="1" spc="35" dirty="0">
                <a:latin typeface="Arial"/>
                <a:cs typeface="Arial"/>
              </a:rPr>
              <a:t>y</a:t>
            </a:r>
            <a:r>
              <a:rPr sz="1000" i="1" spc="229" dirty="0">
                <a:latin typeface="Arial"/>
                <a:cs typeface="Arial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25" dirty="0">
                <a:latin typeface="Calibri"/>
                <a:cs typeface="Calibri"/>
              </a:rPr>
              <a:t> </a:t>
            </a:r>
            <a:r>
              <a:rPr sz="1000" i="1" spc="45" dirty="0">
                <a:latin typeface="Arial"/>
                <a:cs typeface="Arial"/>
              </a:rPr>
              <a:t>c</a:t>
            </a:r>
            <a:r>
              <a:rPr sz="1000" spc="45" dirty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3245" y="1878296"/>
            <a:ext cx="17081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9390" indent="-161925">
              <a:lnSpc>
                <a:spcPct val="100000"/>
              </a:lnSpc>
              <a:spcBef>
                <a:spcPts val="95"/>
              </a:spcBef>
              <a:buChar char="•"/>
              <a:tabLst>
                <a:tab pos="200025" algn="l"/>
              </a:tabLst>
            </a:pPr>
            <a:r>
              <a:rPr sz="1000" spc="-30" dirty="0">
                <a:latin typeface="Tahoma"/>
                <a:cs typeface="Tahoma"/>
              </a:rPr>
              <a:t>entropia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del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sottospazio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60" dirty="0">
                <a:latin typeface="Yu Gothic"/>
                <a:cs typeface="Yu Gothic"/>
              </a:rPr>
              <a:t>X</a:t>
            </a:r>
            <a:r>
              <a:rPr sz="1050" i="1" spc="104" baseline="-11904" dirty="0">
                <a:latin typeface="Arial"/>
                <a:cs typeface="Arial"/>
              </a:rPr>
              <a:t>t</a:t>
            </a:r>
            <a:r>
              <a:rPr sz="1050" i="1" spc="-150" baseline="-11904" dirty="0">
                <a:latin typeface="Arial"/>
                <a:cs typeface="Arial"/>
              </a:rPr>
              <a:t> </a:t>
            </a:r>
            <a:r>
              <a:rPr sz="1000" spc="-80" dirty="0">
                <a:latin typeface="Tahoma"/>
                <a:cs typeface="Tahoma"/>
              </a:rPr>
              <a:t>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75482" y="2155077"/>
            <a:ext cx="857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35" dirty="0">
                <a:latin typeface="Arial"/>
                <a:cs typeface="Arial"/>
              </a:rPr>
              <a:t>C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18383" y="2155067"/>
            <a:ext cx="20827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900" dirty="0">
                <a:latin typeface="Sitka Banner"/>
                <a:cs typeface="Sitka Banner"/>
              </a:rPr>
              <a:t>Σ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21622" y="2460982"/>
            <a:ext cx="201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25" dirty="0">
                <a:latin typeface="Arial"/>
                <a:cs typeface="Arial"/>
              </a:rPr>
              <a:t>c</a:t>
            </a:r>
            <a:r>
              <a:rPr sz="700" spc="-5" dirty="0">
                <a:latin typeface="Verdana"/>
                <a:cs typeface="Verdana"/>
              </a:rPr>
              <a:t>=1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99652" y="2332204"/>
            <a:ext cx="11912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0405" algn="l"/>
                <a:tab pos="1101725" algn="l"/>
              </a:tabLst>
            </a:pPr>
            <a:r>
              <a:rPr sz="700" i="1" spc="70" dirty="0">
                <a:latin typeface="Arial"/>
                <a:cs typeface="Arial"/>
              </a:rPr>
              <a:t>t	</a:t>
            </a:r>
            <a:r>
              <a:rPr sz="700" i="1" spc="25" dirty="0">
                <a:latin typeface="Arial"/>
                <a:cs typeface="Arial"/>
              </a:rPr>
              <a:t>ct	ct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61387" y="2275272"/>
            <a:ext cx="1490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73125" algn="l"/>
              </a:tabLst>
            </a:pPr>
            <a:r>
              <a:rPr sz="1000" i="1" spc="65" dirty="0">
                <a:latin typeface="Arial"/>
                <a:cs typeface="Arial"/>
              </a:rPr>
              <a:t>H</a:t>
            </a:r>
            <a:r>
              <a:rPr sz="1000" spc="65" dirty="0">
                <a:latin typeface="Calibri"/>
                <a:cs typeface="Calibri"/>
              </a:rPr>
              <a:t>(</a:t>
            </a:r>
            <a:r>
              <a:rPr sz="1000" spc="65" dirty="0">
                <a:latin typeface="Yu Gothic"/>
                <a:cs typeface="Yu Gothic"/>
              </a:rPr>
              <a:t>X</a:t>
            </a:r>
            <a:r>
              <a:rPr sz="1000" spc="75" dirty="0">
                <a:latin typeface="Yu Gothic"/>
                <a:cs typeface="Yu Gothic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140" dirty="0">
                <a:latin typeface="Calibri"/>
                <a:cs typeface="Calibri"/>
              </a:rPr>
              <a:t>:=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229" dirty="0">
                <a:latin typeface="Yu Gothic"/>
                <a:cs typeface="Yu Gothic"/>
              </a:rPr>
              <a:t>−	</a:t>
            </a:r>
            <a:r>
              <a:rPr sz="1000" i="1" spc="-45" dirty="0">
                <a:latin typeface="Arial"/>
                <a:cs typeface="Arial"/>
              </a:rPr>
              <a:t>p</a:t>
            </a:r>
            <a:r>
              <a:rPr sz="1000" i="1" spc="540" dirty="0">
                <a:latin typeface="Arial"/>
                <a:cs typeface="Arial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log</a:t>
            </a:r>
            <a:r>
              <a:rPr sz="1000" spc="-20" dirty="0">
                <a:latin typeface="Calibri"/>
                <a:cs typeface="Calibri"/>
              </a:rPr>
              <a:t>(</a:t>
            </a:r>
            <a:r>
              <a:rPr sz="1000" i="1" spc="-20" dirty="0">
                <a:latin typeface="Arial"/>
                <a:cs typeface="Arial"/>
              </a:rPr>
              <a:t>p</a:t>
            </a:r>
            <a:r>
              <a:rPr sz="1000" i="1" spc="380" dirty="0">
                <a:latin typeface="Arial"/>
                <a:cs typeface="Arial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106E72C9-72D1-40A3-AAC2-90F3EB9ACB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33" y="708025"/>
            <a:ext cx="5168900" cy="2429383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D39268F0-3897-C31F-3489-8E0F9209678F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1" name="Google Shape;179;g1278543c0aa_0_7">
            <a:extLst>
              <a:ext uri="{FF2B5EF4-FFF2-40B4-BE49-F238E27FC236}">
                <a16:creationId xmlns:a16="http://schemas.microsoft.com/office/drawing/2014/main" id="{32D794A4-7E14-9BD1-9E3F-A62811D683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object 2">
            <a:extLst>
              <a:ext uri="{FF2B5EF4-FFF2-40B4-BE49-F238E27FC236}">
                <a16:creationId xmlns:a16="http://schemas.microsoft.com/office/drawing/2014/main" id="{C84E708C-45D0-25D8-3345-6CF2D2456DB6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23" name="Google Shape;181;g1278543c0aa_0_7">
            <a:extLst>
              <a:ext uri="{FF2B5EF4-FFF2-40B4-BE49-F238E27FC236}">
                <a16:creationId xmlns:a16="http://schemas.microsoft.com/office/drawing/2014/main" id="{9390A2F7-7AD6-7723-C041-2EEE89A7E28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object 5">
            <a:extLst>
              <a:ext uri="{FF2B5EF4-FFF2-40B4-BE49-F238E27FC236}">
                <a16:creationId xmlns:a16="http://schemas.microsoft.com/office/drawing/2014/main" id="{85BA56CB-A095-36F1-DF4B-251E4EB9DB1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28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848965" y="697816"/>
            <a:ext cx="857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35" dirty="0">
                <a:latin typeface="Arial"/>
                <a:cs typeface="Arial"/>
              </a:rPr>
              <a:t>C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1853" y="697818"/>
            <a:ext cx="20827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900" dirty="0">
                <a:latin typeface="Sitka Banner"/>
                <a:cs typeface="Sitka Banner"/>
              </a:rPr>
              <a:t>Σ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3134" y="874955"/>
            <a:ext cx="11912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0405" algn="l"/>
                <a:tab pos="1101725" algn="l"/>
              </a:tabLst>
            </a:pPr>
            <a:r>
              <a:rPr sz="700" i="1" spc="70" dirty="0">
                <a:latin typeface="Arial"/>
                <a:cs typeface="Arial"/>
              </a:rPr>
              <a:t>t	</a:t>
            </a:r>
            <a:r>
              <a:rPr sz="700" i="1" spc="25" dirty="0">
                <a:latin typeface="Arial"/>
                <a:cs typeface="Arial"/>
              </a:rPr>
              <a:t>ct	ct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4857" y="818024"/>
            <a:ext cx="1490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73125" algn="l"/>
              </a:tabLst>
            </a:pPr>
            <a:r>
              <a:rPr sz="1000" i="1" spc="65" dirty="0">
                <a:latin typeface="Arial"/>
                <a:cs typeface="Arial"/>
              </a:rPr>
              <a:t>H</a:t>
            </a:r>
            <a:r>
              <a:rPr sz="1000" spc="65" dirty="0">
                <a:latin typeface="Calibri"/>
                <a:cs typeface="Calibri"/>
              </a:rPr>
              <a:t>(</a:t>
            </a:r>
            <a:r>
              <a:rPr sz="1000" spc="65" dirty="0">
                <a:latin typeface="Yu Gothic"/>
                <a:cs typeface="Yu Gothic"/>
              </a:rPr>
              <a:t>X</a:t>
            </a:r>
            <a:r>
              <a:rPr sz="1000" spc="75" dirty="0">
                <a:latin typeface="Yu Gothic"/>
                <a:cs typeface="Yu Gothic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140" dirty="0">
                <a:latin typeface="Calibri"/>
                <a:cs typeface="Calibri"/>
              </a:rPr>
              <a:t>:=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229" dirty="0">
                <a:latin typeface="Yu Gothic"/>
                <a:cs typeface="Yu Gothic"/>
              </a:rPr>
              <a:t>−	</a:t>
            </a:r>
            <a:r>
              <a:rPr sz="1000" i="1" spc="-45" dirty="0">
                <a:latin typeface="Arial"/>
                <a:cs typeface="Arial"/>
              </a:rPr>
              <a:t>p</a:t>
            </a:r>
            <a:r>
              <a:rPr sz="1000" i="1" spc="540" dirty="0">
                <a:latin typeface="Arial"/>
                <a:cs typeface="Arial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log</a:t>
            </a:r>
            <a:r>
              <a:rPr sz="1000" spc="-20" dirty="0">
                <a:latin typeface="Calibri"/>
                <a:cs typeface="Calibri"/>
              </a:rPr>
              <a:t>(</a:t>
            </a:r>
            <a:r>
              <a:rPr sz="1000" i="1" spc="-20" dirty="0">
                <a:latin typeface="Arial"/>
                <a:cs typeface="Arial"/>
              </a:rPr>
              <a:t>p</a:t>
            </a:r>
            <a:r>
              <a:rPr sz="1000" i="1" spc="380" dirty="0">
                <a:latin typeface="Arial"/>
                <a:cs typeface="Arial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 algn="ctr">
              <a:lnSpc>
                <a:spcPct val="100000"/>
              </a:lnSpc>
              <a:spcBef>
                <a:spcPts val="95"/>
              </a:spcBef>
            </a:pPr>
            <a:r>
              <a:rPr i="1" spc="5" dirty="0">
                <a:latin typeface="Arial"/>
                <a:cs typeface="Arial"/>
              </a:rPr>
              <a:t>c</a:t>
            </a:r>
            <a:r>
              <a:rPr spc="5" dirty="0"/>
              <a:t>=1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 dirty="0"/>
          </a:p>
          <a:p>
            <a:pPr marL="250190" marR="366395" indent="-161925">
              <a:lnSpc>
                <a:spcPct val="114599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250825" algn="l"/>
              </a:tabLst>
            </a:pPr>
            <a:r>
              <a:rPr sz="1000" spc="-15" dirty="0">
                <a:solidFill>
                  <a:srgbClr val="EB801A"/>
                </a:solidFill>
                <a:latin typeface="Tahoma"/>
                <a:cs typeface="Tahoma"/>
              </a:rPr>
              <a:t>Qual’è</a:t>
            </a:r>
            <a:r>
              <a:rPr sz="1000" spc="1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EB801A"/>
                </a:solidFill>
                <a:latin typeface="Tahoma"/>
                <a:cs typeface="Tahoma"/>
              </a:rPr>
              <a:t>il</a:t>
            </a:r>
            <a:r>
              <a:rPr sz="1000" spc="2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b="1" spc="-40" dirty="0">
                <a:solidFill>
                  <a:srgbClr val="EB801A"/>
                </a:solidFill>
                <a:latin typeface="Arial"/>
                <a:cs typeface="Arial"/>
              </a:rPr>
              <a:t>minimo</a:t>
            </a:r>
            <a:r>
              <a:rPr sz="1000" b="1" spc="55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EB801A"/>
                </a:solidFill>
                <a:latin typeface="Tahoma"/>
                <a:cs typeface="Tahoma"/>
              </a:rPr>
              <a:t>valore</a:t>
            </a:r>
            <a:r>
              <a:rPr sz="1000" spc="2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EB801A"/>
                </a:solidFill>
                <a:latin typeface="Tahoma"/>
                <a:cs typeface="Tahoma"/>
              </a:rPr>
              <a:t>che</a:t>
            </a:r>
            <a:r>
              <a:rPr sz="1000" spc="2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EB801A"/>
                </a:solidFill>
                <a:latin typeface="Tahoma"/>
                <a:cs typeface="Tahoma"/>
              </a:rPr>
              <a:t>può</a:t>
            </a:r>
            <a:r>
              <a:rPr sz="1000" spc="2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EB801A"/>
                </a:solidFill>
                <a:latin typeface="Tahoma"/>
                <a:cs typeface="Tahoma"/>
              </a:rPr>
              <a:t>raggiungere</a:t>
            </a:r>
            <a:r>
              <a:rPr sz="1000" spc="2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i="1" spc="20" dirty="0">
                <a:solidFill>
                  <a:srgbClr val="EB801A"/>
                </a:solidFill>
                <a:latin typeface="Arial"/>
                <a:cs typeface="Arial"/>
              </a:rPr>
              <a:t>H</a:t>
            </a:r>
            <a:r>
              <a:rPr sz="1000" spc="20" dirty="0">
                <a:solidFill>
                  <a:srgbClr val="EB801A"/>
                </a:solidFill>
                <a:latin typeface="Tahoma"/>
                <a:cs typeface="Tahoma"/>
              </a:rPr>
              <a:t>?</a:t>
            </a:r>
            <a:r>
              <a:rPr sz="1000" spc="13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Quando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nel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nodo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65" dirty="0">
                <a:latin typeface="Yu Gothic"/>
                <a:cs typeface="Yu Gothic"/>
              </a:rPr>
              <a:t>X</a:t>
            </a:r>
            <a:r>
              <a:rPr sz="1050" i="1" spc="97" baseline="-11904" dirty="0">
                <a:latin typeface="Arial"/>
                <a:cs typeface="Arial"/>
              </a:rPr>
              <a:t>t</a:t>
            </a:r>
            <a:r>
              <a:rPr sz="1050" i="1" spc="359" baseline="-11904" dirty="0">
                <a:latin typeface="Arial"/>
                <a:cs typeface="Arial"/>
              </a:rPr>
              <a:t> </a:t>
            </a:r>
            <a:r>
              <a:rPr sz="1000" spc="-5" dirty="0">
                <a:latin typeface="Tahoma"/>
                <a:cs typeface="Tahoma"/>
              </a:rPr>
              <a:t>ci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sono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solo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elementi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di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una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classe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(</a:t>
            </a:r>
            <a:r>
              <a:rPr sz="1000" i="1" spc="10" dirty="0">
                <a:latin typeface="Arial"/>
                <a:cs typeface="Arial"/>
              </a:rPr>
              <a:t>j</a:t>
            </a:r>
            <a:r>
              <a:rPr sz="1000" spc="10" dirty="0">
                <a:latin typeface="Tahoma"/>
                <a:cs typeface="Tahoma"/>
              </a:rPr>
              <a:t>):</a:t>
            </a:r>
            <a:endParaRPr sz="1000" dirty="0">
              <a:latin typeface="Tahoma"/>
              <a:cs typeface="Tahoma"/>
            </a:endParaRPr>
          </a:p>
          <a:p>
            <a:pPr marL="288925" algn="ctr">
              <a:lnSpc>
                <a:spcPct val="100000"/>
              </a:lnSpc>
              <a:spcBef>
                <a:spcPts val="1170"/>
              </a:spcBef>
            </a:pPr>
            <a:r>
              <a:rPr sz="1000" i="1" spc="50" dirty="0">
                <a:latin typeface="Arial"/>
                <a:cs typeface="Arial"/>
              </a:rPr>
              <a:t>H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spc="60" dirty="0">
                <a:latin typeface="Yu Gothic"/>
                <a:cs typeface="Yu Gothic"/>
              </a:rPr>
              <a:t>X</a:t>
            </a:r>
            <a:r>
              <a:rPr sz="1050" i="1" spc="104" baseline="-11904" dirty="0">
                <a:latin typeface="Arial"/>
                <a:cs typeface="Arial"/>
              </a:rPr>
              <a:t>t</a:t>
            </a:r>
            <a:r>
              <a:rPr sz="1050" i="1" spc="-150" baseline="-11904" dirty="0">
                <a:latin typeface="Arial"/>
                <a:cs typeface="Arial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229" dirty="0">
                <a:latin typeface="Yu Gothic"/>
                <a:cs typeface="Yu Gothic"/>
              </a:rPr>
              <a:t>−</a:t>
            </a:r>
            <a:r>
              <a:rPr sz="1000" spc="-65" dirty="0">
                <a:latin typeface="Yu Gothic"/>
                <a:cs typeface="Yu Gothic"/>
              </a:rPr>
              <a:t> </a:t>
            </a:r>
            <a:r>
              <a:rPr sz="1000" i="1" spc="-45" dirty="0">
                <a:latin typeface="Arial"/>
                <a:cs typeface="Arial"/>
              </a:rPr>
              <a:t>p</a:t>
            </a:r>
            <a:r>
              <a:rPr sz="1050" i="1" spc="82" baseline="-11904" dirty="0">
                <a:latin typeface="Arial"/>
                <a:cs typeface="Arial"/>
              </a:rPr>
              <a:t>jt</a:t>
            </a:r>
            <a:r>
              <a:rPr sz="1050" i="1" spc="97" baseline="-11904" dirty="0">
                <a:latin typeface="Arial"/>
                <a:cs typeface="Arial"/>
              </a:rPr>
              <a:t> </a:t>
            </a:r>
            <a:r>
              <a:rPr sz="1000" spc="-45" dirty="0">
                <a:latin typeface="Lucida Sans Unicode"/>
                <a:cs typeface="Lucida Sans Unicode"/>
              </a:rPr>
              <a:t>log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-45" dirty="0">
                <a:latin typeface="Arial"/>
                <a:cs typeface="Arial"/>
              </a:rPr>
              <a:t>p</a:t>
            </a:r>
            <a:r>
              <a:rPr sz="1050" i="1" spc="82" baseline="-11904" dirty="0">
                <a:latin typeface="Arial"/>
                <a:cs typeface="Arial"/>
              </a:rPr>
              <a:t>jt</a:t>
            </a:r>
            <a:r>
              <a:rPr sz="1050" i="1" spc="-150" baseline="-11904" dirty="0">
                <a:latin typeface="Arial"/>
                <a:cs typeface="Arial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15" dirty="0">
                <a:latin typeface="Yu Gothic"/>
                <a:cs typeface="Yu Gothic"/>
              </a:rPr>
              <a:t>·</a:t>
            </a:r>
            <a:r>
              <a:rPr sz="1000" spc="-65" dirty="0">
                <a:latin typeface="Yu Gothic"/>
                <a:cs typeface="Yu Gothic"/>
              </a:rPr>
              <a:t> </a:t>
            </a:r>
            <a:r>
              <a:rPr sz="1000" spc="-45" dirty="0">
                <a:latin typeface="Lucida Sans Unicode"/>
                <a:cs typeface="Lucida Sans Unicode"/>
              </a:rPr>
              <a:t>log</a:t>
            </a:r>
            <a:r>
              <a:rPr sz="1000" spc="50" dirty="0">
                <a:latin typeface="Calibri"/>
                <a:cs typeface="Calibri"/>
              </a:rPr>
              <a:t>(1)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0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>
              <a:latin typeface="Calibri"/>
              <a:cs typeface="Calibri"/>
            </a:endParaRPr>
          </a:p>
          <a:p>
            <a:pPr marL="250190" marR="55880" indent="-161925">
              <a:lnSpc>
                <a:spcPct val="114599"/>
              </a:lnSpc>
              <a:buClr>
                <a:srgbClr val="000000"/>
              </a:buClr>
              <a:buChar char="•"/>
              <a:tabLst>
                <a:tab pos="250825" algn="l"/>
              </a:tabLst>
            </a:pPr>
            <a:r>
              <a:rPr sz="1000" spc="-15" dirty="0">
                <a:solidFill>
                  <a:srgbClr val="EB801A"/>
                </a:solidFill>
                <a:latin typeface="Tahoma"/>
                <a:cs typeface="Tahoma"/>
              </a:rPr>
              <a:t>Qual’è</a:t>
            </a:r>
            <a:r>
              <a:rPr sz="1000" spc="1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EB801A"/>
                </a:solidFill>
                <a:latin typeface="Tahoma"/>
                <a:cs typeface="Tahoma"/>
              </a:rPr>
              <a:t>il</a:t>
            </a:r>
            <a:r>
              <a:rPr sz="1000" spc="2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b="1" spc="-65" dirty="0">
                <a:solidFill>
                  <a:srgbClr val="EB801A"/>
                </a:solidFill>
                <a:latin typeface="Arial"/>
                <a:cs typeface="Arial"/>
              </a:rPr>
              <a:t>massimo</a:t>
            </a:r>
            <a:r>
              <a:rPr sz="1000" b="1" spc="5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EB801A"/>
                </a:solidFill>
                <a:latin typeface="Tahoma"/>
                <a:cs typeface="Tahoma"/>
              </a:rPr>
              <a:t>valore</a:t>
            </a:r>
            <a:r>
              <a:rPr sz="1000" spc="2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EB801A"/>
                </a:solidFill>
                <a:latin typeface="Tahoma"/>
                <a:cs typeface="Tahoma"/>
              </a:rPr>
              <a:t>che</a:t>
            </a:r>
            <a:r>
              <a:rPr sz="1000" spc="1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EB801A"/>
                </a:solidFill>
                <a:latin typeface="Tahoma"/>
                <a:cs typeface="Tahoma"/>
              </a:rPr>
              <a:t>può</a:t>
            </a:r>
            <a:r>
              <a:rPr sz="1000" spc="2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EB801A"/>
                </a:solidFill>
                <a:latin typeface="Tahoma"/>
                <a:cs typeface="Tahoma"/>
              </a:rPr>
              <a:t>raggiungere</a:t>
            </a:r>
            <a:r>
              <a:rPr sz="1000" spc="1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i="1" spc="20" dirty="0">
                <a:solidFill>
                  <a:srgbClr val="EB801A"/>
                </a:solidFill>
                <a:latin typeface="Arial"/>
                <a:cs typeface="Arial"/>
              </a:rPr>
              <a:t>H</a:t>
            </a:r>
            <a:r>
              <a:rPr sz="1000" spc="20" dirty="0">
                <a:solidFill>
                  <a:srgbClr val="EB801A"/>
                </a:solidFill>
                <a:latin typeface="Tahoma"/>
                <a:cs typeface="Tahoma"/>
              </a:rPr>
              <a:t>?</a:t>
            </a:r>
            <a:r>
              <a:rPr sz="1000" spc="13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Quando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nel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nodo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65" dirty="0">
                <a:latin typeface="Yu Gothic"/>
                <a:cs typeface="Yu Gothic"/>
              </a:rPr>
              <a:t>X</a:t>
            </a:r>
            <a:r>
              <a:rPr sz="1050" i="1" spc="97" baseline="-11904" dirty="0">
                <a:latin typeface="Arial"/>
                <a:cs typeface="Arial"/>
              </a:rPr>
              <a:t>t</a:t>
            </a:r>
            <a:r>
              <a:rPr sz="1050" i="1" spc="345" baseline="-11904" dirty="0">
                <a:latin typeface="Arial"/>
                <a:cs typeface="Arial"/>
              </a:rPr>
              <a:t> </a:t>
            </a:r>
            <a:r>
              <a:rPr sz="1000" spc="-5" dirty="0">
                <a:latin typeface="Tahoma"/>
                <a:cs typeface="Tahoma"/>
              </a:rPr>
              <a:t>ci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sono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lo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stesso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numero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di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elementi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per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varie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classi:</a:t>
            </a:r>
            <a:endParaRPr sz="1000" dirty="0">
              <a:latin typeface="Tahoma"/>
              <a:cs typeface="Tahoma"/>
            </a:endParaRPr>
          </a:p>
          <a:p>
            <a:pPr marL="288290" algn="ctr">
              <a:lnSpc>
                <a:spcPct val="100000"/>
              </a:lnSpc>
              <a:spcBef>
                <a:spcPts val="1170"/>
              </a:spcBef>
            </a:pPr>
            <a:r>
              <a:rPr sz="1000" i="1" spc="50" dirty="0">
                <a:latin typeface="Arial"/>
                <a:cs typeface="Arial"/>
              </a:rPr>
              <a:t>H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spc="60" dirty="0">
                <a:latin typeface="Yu Gothic"/>
                <a:cs typeface="Yu Gothic"/>
              </a:rPr>
              <a:t>X</a:t>
            </a:r>
            <a:r>
              <a:rPr sz="1050" i="1" spc="104" baseline="-11904" dirty="0">
                <a:latin typeface="Arial"/>
                <a:cs typeface="Arial"/>
              </a:rPr>
              <a:t>t</a:t>
            </a:r>
            <a:r>
              <a:rPr sz="1050" i="1" spc="-150" baseline="-11904" dirty="0">
                <a:latin typeface="Arial"/>
                <a:cs typeface="Arial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229" dirty="0">
                <a:latin typeface="Yu Gothic"/>
                <a:cs typeface="Yu Gothic"/>
              </a:rPr>
              <a:t>−</a:t>
            </a:r>
            <a:r>
              <a:rPr sz="1000" spc="-10" dirty="0">
                <a:latin typeface="Calibri"/>
                <a:cs typeface="Calibri"/>
              </a:rPr>
              <a:t>0</a:t>
            </a:r>
            <a:r>
              <a:rPr sz="1000" i="1" spc="-90" dirty="0">
                <a:latin typeface="Verdana"/>
                <a:cs typeface="Verdana"/>
              </a:rPr>
              <a:t>.</a:t>
            </a:r>
            <a:r>
              <a:rPr sz="1000" spc="-10" dirty="0">
                <a:latin typeface="Calibri"/>
                <a:cs typeface="Calibri"/>
              </a:rPr>
              <a:t>5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15" dirty="0">
                <a:latin typeface="Yu Gothic"/>
                <a:cs typeface="Yu Gothic"/>
              </a:rPr>
              <a:t>·</a:t>
            </a:r>
            <a:r>
              <a:rPr sz="1000" spc="-65" dirty="0">
                <a:latin typeface="Yu Gothic"/>
                <a:cs typeface="Yu Gothic"/>
              </a:rPr>
              <a:t> </a:t>
            </a:r>
            <a:r>
              <a:rPr sz="1000" spc="-45" dirty="0">
                <a:latin typeface="Lucida Sans Unicode"/>
                <a:cs typeface="Lucida Sans Unicode"/>
              </a:rPr>
              <a:t>log</a:t>
            </a:r>
            <a:r>
              <a:rPr sz="1000" spc="35" dirty="0">
                <a:latin typeface="Calibri"/>
                <a:cs typeface="Calibri"/>
              </a:rPr>
              <a:t>(0</a:t>
            </a:r>
            <a:r>
              <a:rPr sz="1000" i="1" spc="-90" dirty="0">
                <a:latin typeface="Verdana"/>
                <a:cs typeface="Verdana"/>
              </a:rPr>
              <a:t>.</a:t>
            </a:r>
            <a:r>
              <a:rPr sz="1000" spc="35" dirty="0">
                <a:latin typeface="Calibri"/>
                <a:cs typeface="Calibri"/>
              </a:rPr>
              <a:t>5)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229" dirty="0">
                <a:latin typeface="Yu Gothic"/>
                <a:cs typeface="Yu Gothic"/>
              </a:rPr>
              <a:t>−</a:t>
            </a:r>
            <a:r>
              <a:rPr sz="1000" spc="-65" dirty="0">
                <a:latin typeface="Yu Gothic"/>
                <a:cs typeface="Yu Gothic"/>
              </a:rPr>
              <a:t> </a:t>
            </a:r>
            <a:r>
              <a:rPr sz="1000" spc="-10" dirty="0">
                <a:latin typeface="Calibri"/>
                <a:cs typeface="Calibri"/>
              </a:rPr>
              <a:t>0</a:t>
            </a:r>
            <a:r>
              <a:rPr sz="1000" i="1" spc="-90" dirty="0">
                <a:latin typeface="Verdana"/>
                <a:cs typeface="Verdana"/>
              </a:rPr>
              <a:t>.</a:t>
            </a:r>
            <a:r>
              <a:rPr sz="1000" spc="-10" dirty="0">
                <a:latin typeface="Calibri"/>
                <a:cs typeface="Calibri"/>
              </a:rPr>
              <a:t>5</a:t>
            </a:r>
            <a:r>
              <a:rPr sz="1000" spc="-60" dirty="0">
                <a:latin typeface="Calibri"/>
                <a:cs typeface="Calibri"/>
              </a:rPr>
              <a:t> </a:t>
            </a:r>
            <a:r>
              <a:rPr sz="1000" spc="-45" dirty="0">
                <a:latin typeface="Lucida Sans Unicode"/>
                <a:cs typeface="Lucida Sans Unicode"/>
              </a:rPr>
              <a:t>log</a:t>
            </a:r>
            <a:r>
              <a:rPr sz="1000" spc="25" dirty="0">
                <a:latin typeface="Calibri"/>
                <a:cs typeface="Calibri"/>
              </a:rPr>
              <a:t>(</a:t>
            </a:r>
            <a:r>
              <a:rPr sz="1000" spc="40" dirty="0">
                <a:latin typeface="Calibri"/>
                <a:cs typeface="Calibri"/>
              </a:rPr>
              <a:t>0</a:t>
            </a:r>
            <a:r>
              <a:rPr sz="1000" i="1" spc="-90" dirty="0">
                <a:latin typeface="Verdana"/>
                <a:cs typeface="Verdana"/>
              </a:rPr>
              <a:t>.</a:t>
            </a:r>
            <a:r>
              <a:rPr sz="1000" spc="35" dirty="0">
                <a:latin typeface="Calibri"/>
                <a:cs typeface="Calibri"/>
              </a:rPr>
              <a:t>5)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</a:t>
            </a:r>
            <a:endParaRPr sz="1000" dirty="0">
              <a:latin typeface="Calibri"/>
              <a:cs typeface="Calibri"/>
            </a:endParaRPr>
          </a:p>
        </p:txBody>
      </p:sp>
      <p:pic>
        <p:nvPicPr>
          <p:cNvPr id="10" name="Immagine 9" descr="Immagine che contiene testo, uccello acquatico, uccello, screenshot&#10;&#10;Descrizione generata automaticamente">
            <a:extLst>
              <a:ext uri="{FF2B5EF4-FFF2-40B4-BE49-F238E27FC236}">
                <a16:creationId xmlns:a16="http://schemas.microsoft.com/office/drawing/2014/main" id="{CF7809C1-FB70-446F-88E2-24048B17DE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15" y="595339"/>
            <a:ext cx="5168900" cy="2490280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BB2410E1-3CAD-83AB-9E59-157879946DD0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2" name="Google Shape;179;g1278543c0aa_0_7">
            <a:extLst>
              <a:ext uri="{FF2B5EF4-FFF2-40B4-BE49-F238E27FC236}">
                <a16:creationId xmlns:a16="http://schemas.microsoft.com/office/drawing/2014/main" id="{D5C203E5-1660-6A3E-5051-86514893B0C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99DE4C05-B78F-9CD8-3C80-102D83973F96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14" name="Google Shape;181;g1278543c0aa_0_7">
            <a:extLst>
              <a:ext uri="{FF2B5EF4-FFF2-40B4-BE49-F238E27FC236}">
                <a16:creationId xmlns:a16="http://schemas.microsoft.com/office/drawing/2014/main" id="{97DFD53A-0361-BDDA-BA53-BBE64C45DF0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32824"/>
            <a:ext cx="6565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/>
              <a:t>Entropia</a:t>
            </a:r>
            <a:endParaRPr sz="1400" dirty="0"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90DCAAA3-2535-5250-5AB9-12F94A214D6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29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9305BDC-9300-A6ED-10B2-E87BD3F54387}"/>
              </a:ext>
            </a:extLst>
          </p:cNvPr>
          <p:cNvSpPr txBox="1"/>
          <p:nvPr/>
        </p:nvSpPr>
        <p:spPr>
          <a:xfrm>
            <a:off x="2349500" y="1676092"/>
            <a:ext cx="1981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200" dirty="0"/>
              <a:t>?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E9875DB-9F16-2DD3-8FCA-F4F65972E9B9}"/>
              </a:ext>
            </a:extLst>
          </p:cNvPr>
          <p:cNvSpPr txBox="1"/>
          <p:nvPr/>
        </p:nvSpPr>
        <p:spPr>
          <a:xfrm>
            <a:off x="2273300" y="2594606"/>
            <a:ext cx="19812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dirty="0"/>
              <a:t>?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ervised learning and unsupervised learning. Supervised learning uses...  | Download Scientific Diagram">
            <a:extLst>
              <a:ext uri="{FF2B5EF4-FFF2-40B4-BE49-F238E27FC236}">
                <a16:creationId xmlns:a16="http://schemas.microsoft.com/office/drawing/2014/main" id="{9477CA2A-7D91-E56D-ABFD-7EBCFB568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403225"/>
            <a:ext cx="3314700" cy="266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AA66DFC6-311F-E695-1945-4C32027B6432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Google Shape;179;g1278543c0aa_0_7">
            <a:extLst>
              <a:ext uri="{FF2B5EF4-FFF2-40B4-BE49-F238E27FC236}">
                <a16:creationId xmlns:a16="http://schemas.microsoft.com/office/drawing/2014/main" id="{A36FA1C3-035A-06A3-F4DA-B5A9A440093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FE6CD51D-E4AC-3263-1DCA-A8B49A2226A2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 err="1">
                <a:solidFill>
                  <a:schemeClr val="bg1"/>
                </a:solidFill>
                <a:latin typeface="Montserrat" panose="00000500000000000000" pitchFamily="50" charset="0"/>
              </a:rPr>
              <a:t>Supervised</a:t>
            </a: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 e </a:t>
            </a:r>
            <a:r>
              <a:rPr lang="it-IT" sz="1200" b="1" kern="0" spc="-45" dirty="0" err="1">
                <a:solidFill>
                  <a:schemeClr val="bg1"/>
                </a:solidFill>
                <a:latin typeface="Montserrat" panose="00000500000000000000" pitchFamily="50" charset="0"/>
              </a:rPr>
              <a:t>Unsupervised</a:t>
            </a: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 learning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6" name="Google Shape;181;g1278543c0aa_0_7">
            <a:extLst>
              <a:ext uri="{FF2B5EF4-FFF2-40B4-BE49-F238E27FC236}">
                <a16:creationId xmlns:a16="http://schemas.microsoft.com/office/drawing/2014/main" id="{BFE7FC7E-C87E-CC12-B88B-3497959CF94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86E3D4D5-31DD-6D06-2BD7-F2468D857A9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3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793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848965" y="697816"/>
            <a:ext cx="857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35" dirty="0">
                <a:latin typeface="Arial"/>
                <a:cs typeface="Arial"/>
              </a:rPr>
              <a:t>C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1853" y="697818"/>
            <a:ext cx="20827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900" dirty="0">
                <a:latin typeface="Sitka Banner"/>
                <a:cs typeface="Sitka Banner"/>
              </a:rPr>
              <a:t>Σ</a:t>
            </a:r>
            <a:endParaRPr sz="1000">
              <a:latin typeface="Sitka Banner"/>
              <a:cs typeface="Sitka Bann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3134" y="874955"/>
            <a:ext cx="11912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0405" algn="l"/>
                <a:tab pos="1101725" algn="l"/>
              </a:tabLst>
            </a:pPr>
            <a:r>
              <a:rPr sz="700" i="1" spc="70" dirty="0">
                <a:latin typeface="Arial"/>
                <a:cs typeface="Arial"/>
              </a:rPr>
              <a:t>t	</a:t>
            </a:r>
            <a:r>
              <a:rPr sz="700" i="1" spc="25" dirty="0">
                <a:latin typeface="Arial"/>
                <a:cs typeface="Arial"/>
              </a:rPr>
              <a:t>ct	ct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4857" y="818024"/>
            <a:ext cx="1490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73125" algn="l"/>
              </a:tabLst>
            </a:pPr>
            <a:r>
              <a:rPr sz="1000" i="1" spc="65" dirty="0">
                <a:latin typeface="Arial"/>
                <a:cs typeface="Arial"/>
              </a:rPr>
              <a:t>H</a:t>
            </a:r>
            <a:r>
              <a:rPr sz="1000" spc="65" dirty="0">
                <a:latin typeface="Calibri"/>
                <a:cs typeface="Calibri"/>
              </a:rPr>
              <a:t>(</a:t>
            </a:r>
            <a:r>
              <a:rPr sz="1000" spc="65" dirty="0">
                <a:latin typeface="Yu Gothic"/>
                <a:cs typeface="Yu Gothic"/>
              </a:rPr>
              <a:t>X</a:t>
            </a:r>
            <a:r>
              <a:rPr sz="1000" spc="75" dirty="0">
                <a:latin typeface="Yu Gothic"/>
                <a:cs typeface="Yu Gothic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140" dirty="0">
                <a:latin typeface="Calibri"/>
                <a:cs typeface="Calibri"/>
              </a:rPr>
              <a:t>:=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229" dirty="0">
                <a:latin typeface="Yu Gothic"/>
                <a:cs typeface="Yu Gothic"/>
              </a:rPr>
              <a:t>−	</a:t>
            </a:r>
            <a:r>
              <a:rPr sz="1000" i="1" spc="-45" dirty="0">
                <a:latin typeface="Arial"/>
                <a:cs typeface="Arial"/>
              </a:rPr>
              <a:t>p</a:t>
            </a:r>
            <a:r>
              <a:rPr sz="1000" i="1" spc="540" dirty="0">
                <a:latin typeface="Arial"/>
                <a:cs typeface="Arial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log</a:t>
            </a:r>
            <a:r>
              <a:rPr sz="1000" spc="-20" dirty="0">
                <a:latin typeface="Calibri"/>
                <a:cs typeface="Calibri"/>
              </a:rPr>
              <a:t>(</a:t>
            </a:r>
            <a:r>
              <a:rPr sz="1000" i="1" spc="-20" dirty="0">
                <a:latin typeface="Arial"/>
                <a:cs typeface="Arial"/>
              </a:rPr>
              <a:t>p</a:t>
            </a:r>
            <a:r>
              <a:rPr sz="1000" i="1" spc="380" dirty="0">
                <a:latin typeface="Arial"/>
                <a:cs typeface="Arial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 algn="ctr">
              <a:lnSpc>
                <a:spcPct val="100000"/>
              </a:lnSpc>
              <a:spcBef>
                <a:spcPts val="95"/>
              </a:spcBef>
            </a:pPr>
            <a:r>
              <a:rPr i="1" spc="5" dirty="0">
                <a:latin typeface="Arial"/>
                <a:cs typeface="Arial"/>
              </a:rPr>
              <a:t>c</a:t>
            </a:r>
            <a:r>
              <a:rPr spc="5" dirty="0"/>
              <a:t>=1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 dirty="0"/>
          </a:p>
          <a:p>
            <a:pPr marL="250190" marR="366395" indent="-161925">
              <a:lnSpc>
                <a:spcPct val="114599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250825" algn="l"/>
              </a:tabLst>
            </a:pPr>
            <a:r>
              <a:rPr sz="1000" spc="-15" dirty="0">
                <a:solidFill>
                  <a:srgbClr val="EB801A"/>
                </a:solidFill>
                <a:latin typeface="Tahoma"/>
                <a:cs typeface="Tahoma"/>
              </a:rPr>
              <a:t>Qual’è</a:t>
            </a:r>
            <a:r>
              <a:rPr sz="1000" spc="1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EB801A"/>
                </a:solidFill>
                <a:latin typeface="Tahoma"/>
                <a:cs typeface="Tahoma"/>
              </a:rPr>
              <a:t>il</a:t>
            </a:r>
            <a:r>
              <a:rPr sz="1000" spc="2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b="1" spc="-40" dirty="0">
                <a:solidFill>
                  <a:srgbClr val="EB801A"/>
                </a:solidFill>
                <a:latin typeface="Arial"/>
                <a:cs typeface="Arial"/>
              </a:rPr>
              <a:t>minimo</a:t>
            </a:r>
            <a:r>
              <a:rPr sz="1000" b="1" spc="55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EB801A"/>
                </a:solidFill>
                <a:latin typeface="Tahoma"/>
                <a:cs typeface="Tahoma"/>
              </a:rPr>
              <a:t>valore</a:t>
            </a:r>
            <a:r>
              <a:rPr sz="1000" spc="2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EB801A"/>
                </a:solidFill>
                <a:latin typeface="Tahoma"/>
                <a:cs typeface="Tahoma"/>
              </a:rPr>
              <a:t>che</a:t>
            </a:r>
            <a:r>
              <a:rPr sz="1000" spc="2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EB801A"/>
                </a:solidFill>
                <a:latin typeface="Tahoma"/>
                <a:cs typeface="Tahoma"/>
              </a:rPr>
              <a:t>può</a:t>
            </a:r>
            <a:r>
              <a:rPr sz="1000" spc="2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EB801A"/>
                </a:solidFill>
                <a:latin typeface="Tahoma"/>
                <a:cs typeface="Tahoma"/>
              </a:rPr>
              <a:t>raggiungere</a:t>
            </a:r>
            <a:r>
              <a:rPr sz="1000" spc="2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i="1" spc="20" dirty="0">
                <a:solidFill>
                  <a:srgbClr val="EB801A"/>
                </a:solidFill>
                <a:latin typeface="Arial"/>
                <a:cs typeface="Arial"/>
              </a:rPr>
              <a:t>H</a:t>
            </a:r>
            <a:r>
              <a:rPr sz="1000" spc="20" dirty="0">
                <a:solidFill>
                  <a:srgbClr val="EB801A"/>
                </a:solidFill>
                <a:latin typeface="Tahoma"/>
                <a:cs typeface="Tahoma"/>
              </a:rPr>
              <a:t>?</a:t>
            </a:r>
            <a:r>
              <a:rPr sz="1000" spc="13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Quando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nel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nodo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65" dirty="0">
                <a:latin typeface="Yu Gothic"/>
                <a:cs typeface="Yu Gothic"/>
              </a:rPr>
              <a:t>X</a:t>
            </a:r>
            <a:r>
              <a:rPr sz="1050" i="1" spc="97" baseline="-11904" dirty="0">
                <a:latin typeface="Arial"/>
                <a:cs typeface="Arial"/>
              </a:rPr>
              <a:t>t</a:t>
            </a:r>
            <a:r>
              <a:rPr sz="1050" i="1" spc="359" baseline="-11904" dirty="0">
                <a:latin typeface="Arial"/>
                <a:cs typeface="Arial"/>
              </a:rPr>
              <a:t> </a:t>
            </a:r>
            <a:r>
              <a:rPr sz="1000" spc="-5" dirty="0">
                <a:latin typeface="Tahoma"/>
                <a:cs typeface="Tahoma"/>
              </a:rPr>
              <a:t>ci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sono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solo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elementi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di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una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classe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(</a:t>
            </a:r>
            <a:r>
              <a:rPr sz="1000" i="1" spc="10" dirty="0">
                <a:latin typeface="Arial"/>
                <a:cs typeface="Arial"/>
              </a:rPr>
              <a:t>j</a:t>
            </a:r>
            <a:r>
              <a:rPr sz="1000" spc="10" dirty="0">
                <a:latin typeface="Tahoma"/>
                <a:cs typeface="Tahoma"/>
              </a:rPr>
              <a:t>):</a:t>
            </a:r>
            <a:endParaRPr sz="1000" dirty="0">
              <a:latin typeface="Tahoma"/>
              <a:cs typeface="Tahoma"/>
            </a:endParaRPr>
          </a:p>
          <a:p>
            <a:pPr marL="288925" algn="ctr">
              <a:lnSpc>
                <a:spcPct val="100000"/>
              </a:lnSpc>
              <a:spcBef>
                <a:spcPts val="1170"/>
              </a:spcBef>
            </a:pPr>
            <a:r>
              <a:rPr sz="1000" i="1" spc="50" dirty="0">
                <a:latin typeface="Arial"/>
                <a:cs typeface="Arial"/>
              </a:rPr>
              <a:t>H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spc="60" dirty="0">
                <a:latin typeface="Yu Gothic"/>
                <a:cs typeface="Yu Gothic"/>
              </a:rPr>
              <a:t>X</a:t>
            </a:r>
            <a:r>
              <a:rPr sz="1050" i="1" spc="104" baseline="-11904" dirty="0">
                <a:latin typeface="Arial"/>
                <a:cs typeface="Arial"/>
              </a:rPr>
              <a:t>t</a:t>
            </a:r>
            <a:r>
              <a:rPr sz="1050" i="1" spc="-150" baseline="-11904" dirty="0">
                <a:latin typeface="Arial"/>
                <a:cs typeface="Arial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0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229" dirty="0">
                <a:latin typeface="Yu Gothic"/>
                <a:cs typeface="Yu Gothic"/>
              </a:rPr>
              <a:t>−</a:t>
            </a:r>
            <a:r>
              <a:rPr sz="1000" spc="-65" dirty="0">
                <a:latin typeface="Yu Gothic"/>
                <a:cs typeface="Yu Gothic"/>
              </a:rPr>
              <a:t> </a:t>
            </a:r>
            <a:r>
              <a:rPr sz="1000" i="1" spc="-45" dirty="0">
                <a:latin typeface="Arial"/>
                <a:cs typeface="Arial"/>
              </a:rPr>
              <a:t>p</a:t>
            </a:r>
            <a:r>
              <a:rPr sz="1050" i="1" spc="82" baseline="-11904" dirty="0">
                <a:latin typeface="Arial"/>
                <a:cs typeface="Arial"/>
              </a:rPr>
              <a:t>jt</a:t>
            </a:r>
            <a:r>
              <a:rPr sz="1050" i="1" spc="97" baseline="-11904" dirty="0">
                <a:latin typeface="Arial"/>
                <a:cs typeface="Arial"/>
              </a:rPr>
              <a:t> </a:t>
            </a:r>
            <a:r>
              <a:rPr sz="1000" spc="-45" dirty="0">
                <a:latin typeface="Lucida Sans Unicode"/>
                <a:cs typeface="Lucida Sans Unicode"/>
              </a:rPr>
              <a:t>log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-45" dirty="0">
                <a:latin typeface="Arial"/>
                <a:cs typeface="Arial"/>
              </a:rPr>
              <a:t>p</a:t>
            </a:r>
            <a:r>
              <a:rPr sz="1050" i="1" spc="82" baseline="-11904" dirty="0">
                <a:latin typeface="Arial"/>
                <a:cs typeface="Arial"/>
              </a:rPr>
              <a:t>jt</a:t>
            </a:r>
            <a:r>
              <a:rPr sz="1050" i="1" spc="-150" baseline="-11904" dirty="0">
                <a:latin typeface="Arial"/>
                <a:cs typeface="Arial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15" dirty="0">
                <a:latin typeface="Yu Gothic"/>
                <a:cs typeface="Yu Gothic"/>
              </a:rPr>
              <a:t>·</a:t>
            </a:r>
            <a:r>
              <a:rPr sz="1000" spc="-65" dirty="0">
                <a:latin typeface="Yu Gothic"/>
                <a:cs typeface="Yu Gothic"/>
              </a:rPr>
              <a:t> </a:t>
            </a:r>
            <a:r>
              <a:rPr sz="1000" spc="-45" dirty="0">
                <a:latin typeface="Lucida Sans Unicode"/>
                <a:cs typeface="Lucida Sans Unicode"/>
              </a:rPr>
              <a:t>log</a:t>
            </a:r>
            <a:r>
              <a:rPr sz="1000" spc="50" dirty="0">
                <a:latin typeface="Calibri"/>
                <a:cs typeface="Calibri"/>
              </a:rPr>
              <a:t>(1)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0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>
              <a:latin typeface="Calibri"/>
              <a:cs typeface="Calibri"/>
            </a:endParaRPr>
          </a:p>
          <a:p>
            <a:pPr marL="250190" marR="55880" indent="-161925">
              <a:lnSpc>
                <a:spcPct val="114599"/>
              </a:lnSpc>
              <a:buClr>
                <a:srgbClr val="000000"/>
              </a:buClr>
              <a:buChar char="•"/>
              <a:tabLst>
                <a:tab pos="250825" algn="l"/>
              </a:tabLst>
            </a:pPr>
            <a:r>
              <a:rPr sz="1000" spc="-15" dirty="0">
                <a:solidFill>
                  <a:srgbClr val="EB801A"/>
                </a:solidFill>
                <a:latin typeface="Tahoma"/>
                <a:cs typeface="Tahoma"/>
              </a:rPr>
              <a:t>Qual’è</a:t>
            </a:r>
            <a:r>
              <a:rPr sz="1000" spc="1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EB801A"/>
                </a:solidFill>
                <a:latin typeface="Tahoma"/>
                <a:cs typeface="Tahoma"/>
              </a:rPr>
              <a:t>il</a:t>
            </a:r>
            <a:r>
              <a:rPr sz="1000" spc="2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b="1" spc="-65" dirty="0">
                <a:solidFill>
                  <a:srgbClr val="EB801A"/>
                </a:solidFill>
                <a:latin typeface="Arial"/>
                <a:cs typeface="Arial"/>
              </a:rPr>
              <a:t>massimo</a:t>
            </a:r>
            <a:r>
              <a:rPr sz="1000" b="1" spc="5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EB801A"/>
                </a:solidFill>
                <a:latin typeface="Tahoma"/>
                <a:cs typeface="Tahoma"/>
              </a:rPr>
              <a:t>valore</a:t>
            </a:r>
            <a:r>
              <a:rPr sz="1000" spc="2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EB801A"/>
                </a:solidFill>
                <a:latin typeface="Tahoma"/>
                <a:cs typeface="Tahoma"/>
              </a:rPr>
              <a:t>che</a:t>
            </a:r>
            <a:r>
              <a:rPr sz="1000" spc="1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EB801A"/>
                </a:solidFill>
                <a:latin typeface="Tahoma"/>
                <a:cs typeface="Tahoma"/>
              </a:rPr>
              <a:t>può</a:t>
            </a:r>
            <a:r>
              <a:rPr sz="1000" spc="2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EB801A"/>
                </a:solidFill>
                <a:latin typeface="Tahoma"/>
                <a:cs typeface="Tahoma"/>
              </a:rPr>
              <a:t>raggiungere</a:t>
            </a:r>
            <a:r>
              <a:rPr sz="1000" spc="1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i="1" spc="20" dirty="0">
                <a:solidFill>
                  <a:srgbClr val="EB801A"/>
                </a:solidFill>
                <a:latin typeface="Arial"/>
                <a:cs typeface="Arial"/>
              </a:rPr>
              <a:t>H</a:t>
            </a:r>
            <a:r>
              <a:rPr sz="1000" spc="20" dirty="0">
                <a:solidFill>
                  <a:srgbClr val="EB801A"/>
                </a:solidFill>
                <a:latin typeface="Tahoma"/>
                <a:cs typeface="Tahoma"/>
              </a:rPr>
              <a:t>?</a:t>
            </a:r>
            <a:r>
              <a:rPr sz="1000" spc="13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Quando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nel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nodo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65" dirty="0">
                <a:latin typeface="Yu Gothic"/>
                <a:cs typeface="Yu Gothic"/>
              </a:rPr>
              <a:t>X</a:t>
            </a:r>
            <a:r>
              <a:rPr sz="1050" i="1" spc="97" baseline="-11904" dirty="0">
                <a:latin typeface="Arial"/>
                <a:cs typeface="Arial"/>
              </a:rPr>
              <a:t>t</a:t>
            </a:r>
            <a:r>
              <a:rPr sz="1050" i="1" spc="345" baseline="-11904" dirty="0">
                <a:latin typeface="Arial"/>
                <a:cs typeface="Arial"/>
              </a:rPr>
              <a:t> </a:t>
            </a:r>
            <a:r>
              <a:rPr sz="1000" spc="-5" dirty="0">
                <a:latin typeface="Tahoma"/>
                <a:cs typeface="Tahoma"/>
              </a:rPr>
              <a:t>ci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sono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lo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stesso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numero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di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elementi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per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varie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classi:</a:t>
            </a:r>
            <a:endParaRPr sz="1000" dirty="0">
              <a:latin typeface="Tahoma"/>
              <a:cs typeface="Tahoma"/>
            </a:endParaRPr>
          </a:p>
          <a:p>
            <a:pPr marL="288290" algn="ctr">
              <a:lnSpc>
                <a:spcPct val="100000"/>
              </a:lnSpc>
              <a:spcBef>
                <a:spcPts val="1170"/>
              </a:spcBef>
            </a:pPr>
            <a:r>
              <a:rPr sz="1000" i="1" spc="50" dirty="0">
                <a:latin typeface="Arial"/>
                <a:cs typeface="Arial"/>
              </a:rPr>
              <a:t>H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spc="60" dirty="0">
                <a:latin typeface="Yu Gothic"/>
                <a:cs typeface="Yu Gothic"/>
              </a:rPr>
              <a:t>X</a:t>
            </a:r>
            <a:r>
              <a:rPr sz="1050" i="1" spc="104" baseline="-11904" dirty="0">
                <a:latin typeface="Arial"/>
                <a:cs typeface="Arial"/>
              </a:rPr>
              <a:t>t</a:t>
            </a:r>
            <a:r>
              <a:rPr sz="1050" i="1" spc="-150" baseline="-11904" dirty="0">
                <a:latin typeface="Arial"/>
                <a:cs typeface="Arial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229" dirty="0">
                <a:latin typeface="Yu Gothic"/>
                <a:cs typeface="Yu Gothic"/>
              </a:rPr>
              <a:t>−</a:t>
            </a:r>
            <a:r>
              <a:rPr sz="1000" spc="-10" dirty="0">
                <a:latin typeface="Calibri"/>
                <a:cs typeface="Calibri"/>
              </a:rPr>
              <a:t>0</a:t>
            </a:r>
            <a:r>
              <a:rPr sz="1000" i="1" spc="-90" dirty="0">
                <a:latin typeface="Verdana"/>
                <a:cs typeface="Verdana"/>
              </a:rPr>
              <a:t>.</a:t>
            </a:r>
            <a:r>
              <a:rPr sz="1000" spc="-10" dirty="0">
                <a:latin typeface="Calibri"/>
                <a:cs typeface="Calibri"/>
              </a:rPr>
              <a:t>5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15" dirty="0">
                <a:latin typeface="Yu Gothic"/>
                <a:cs typeface="Yu Gothic"/>
              </a:rPr>
              <a:t>·</a:t>
            </a:r>
            <a:r>
              <a:rPr sz="1000" spc="-65" dirty="0">
                <a:latin typeface="Yu Gothic"/>
                <a:cs typeface="Yu Gothic"/>
              </a:rPr>
              <a:t> </a:t>
            </a:r>
            <a:r>
              <a:rPr sz="1000" spc="-45" dirty="0">
                <a:latin typeface="Lucida Sans Unicode"/>
                <a:cs typeface="Lucida Sans Unicode"/>
              </a:rPr>
              <a:t>log</a:t>
            </a:r>
            <a:r>
              <a:rPr sz="1000" spc="35" dirty="0">
                <a:latin typeface="Calibri"/>
                <a:cs typeface="Calibri"/>
              </a:rPr>
              <a:t>(0</a:t>
            </a:r>
            <a:r>
              <a:rPr sz="1000" i="1" spc="-90" dirty="0">
                <a:latin typeface="Verdana"/>
                <a:cs typeface="Verdana"/>
              </a:rPr>
              <a:t>.</a:t>
            </a:r>
            <a:r>
              <a:rPr sz="1000" spc="35" dirty="0">
                <a:latin typeface="Calibri"/>
                <a:cs typeface="Calibri"/>
              </a:rPr>
              <a:t>5)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229" dirty="0">
                <a:latin typeface="Yu Gothic"/>
                <a:cs typeface="Yu Gothic"/>
              </a:rPr>
              <a:t>−</a:t>
            </a:r>
            <a:r>
              <a:rPr sz="1000" spc="-65" dirty="0">
                <a:latin typeface="Yu Gothic"/>
                <a:cs typeface="Yu Gothic"/>
              </a:rPr>
              <a:t> </a:t>
            </a:r>
            <a:r>
              <a:rPr sz="1000" spc="-10" dirty="0">
                <a:latin typeface="Calibri"/>
                <a:cs typeface="Calibri"/>
              </a:rPr>
              <a:t>0</a:t>
            </a:r>
            <a:r>
              <a:rPr sz="1000" i="1" spc="-90" dirty="0">
                <a:latin typeface="Verdana"/>
                <a:cs typeface="Verdana"/>
              </a:rPr>
              <a:t>.</a:t>
            </a:r>
            <a:r>
              <a:rPr sz="1000" spc="-10" dirty="0">
                <a:latin typeface="Calibri"/>
                <a:cs typeface="Calibri"/>
              </a:rPr>
              <a:t>5</a:t>
            </a:r>
            <a:r>
              <a:rPr sz="1000" spc="-60" dirty="0">
                <a:latin typeface="Calibri"/>
                <a:cs typeface="Calibri"/>
              </a:rPr>
              <a:t> </a:t>
            </a:r>
            <a:r>
              <a:rPr sz="1000" spc="-45" dirty="0">
                <a:latin typeface="Lucida Sans Unicode"/>
                <a:cs typeface="Lucida Sans Unicode"/>
              </a:rPr>
              <a:t>log</a:t>
            </a:r>
            <a:r>
              <a:rPr sz="1000" spc="25" dirty="0">
                <a:latin typeface="Calibri"/>
                <a:cs typeface="Calibri"/>
              </a:rPr>
              <a:t>(</a:t>
            </a:r>
            <a:r>
              <a:rPr sz="1000" spc="40" dirty="0">
                <a:latin typeface="Calibri"/>
                <a:cs typeface="Calibri"/>
              </a:rPr>
              <a:t>0</a:t>
            </a:r>
            <a:r>
              <a:rPr sz="1000" i="1" spc="-90" dirty="0">
                <a:latin typeface="Verdana"/>
                <a:cs typeface="Verdana"/>
              </a:rPr>
              <a:t>.</a:t>
            </a:r>
            <a:r>
              <a:rPr sz="1000" spc="35" dirty="0">
                <a:latin typeface="Calibri"/>
                <a:cs typeface="Calibri"/>
              </a:rPr>
              <a:t>5)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</a:t>
            </a:r>
            <a:endParaRPr sz="1000" dirty="0">
              <a:latin typeface="Calibri"/>
              <a:cs typeface="Calibri"/>
            </a:endParaRPr>
          </a:p>
        </p:txBody>
      </p:sp>
      <p:pic>
        <p:nvPicPr>
          <p:cNvPr id="10" name="Immagine 9" descr="Immagine che contiene testo, uccello acquatico, uccello, screenshot&#10;&#10;Descrizione generata automaticamente">
            <a:extLst>
              <a:ext uri="{FF2B5EF4-FFF2-40B4-BE49-F238E27FC236}">
                <a16:creationId xmlns:a16="http://schemas.microsoft.com/office/drawing/2014/main" id="{CF7809C1-FB70-446F-88E2-24048B17DE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15" y="595339"/>
            <a:ext cx="5168900" cy="2490280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BB2410E1-3CAD-83AB-9E59-157879946DD0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2" name="Google Shape;179;g1278543c0aa_0_7">
            <a:extLst>
              <a:ext uri="{FF2B5EF4-FFF2-40B4-BE49-F238E27FC236}">
                <a16:creationId xmlns:a16="http://schemas.microsoft.com/office/drawing/2014/main" id="{D5C203E5-1660-6A3E-5051-86514893B0C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99DE4C05-B78F-9CD8-3C80-102D83973F96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14" name="Google Shape;181;g1278543c0aa_0_7">
            <a:extLst>
              <a:ext uri="{FF2B5EF4-FFF2-40B4-BE49-F238E27FC236}">
                <a16:creationId xmlns:a16="http://schemas.microsoft.com/office/drawing/2014/main" id="{97DFD53A-0361-BDDA-BA53-BBE64C45DF0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32824"/>
            <a:ext cx="6565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/>
              <a:t>Entropia</a:t>
            </a:r>
            <a:endParaRPr sz="1400" dirty="0"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90DCAAA3-2535-5250-5AB9-12F94A214D6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30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F8A6AA-1C3B-560F-6464-7812559B8380}"/>
              </a:ext>
            </a:extLst>
          </p:cNvPr>
          <p:cNvSpPr txBox="1"/>
          <p:nvPr/>
        </p:nvSpPr>
        <p:spPr>
          <a:xfrm>
            <a:off x="2325082" y="1655813"/>
            <a:ext cx="2133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64CCB4E-1453-9182-6E67-06039C991AF6}"/>
              </a:ext>
            </a:extLst>
          </p:cNvPr>
          <p:cNvSpPr txBox="1"/>
          <p:nvPr/>
        </p:nvSpPr>
        <p:spPr>
          <a:xfrm>
            <a:off x="2301251" y="2591724"/>
            <a:ext cx="2133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873216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44372"/>
            <a:ext cx="2206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/>
              <a:t>Entropia:</a:t>
            </a:r>
            <a:r>
              <a:rPr sz="1400" spc="160" dirty="0"/>
              <a:t> </a:t>
            </a:r>
            <a:r>
              <a:rPr sz="1400" spc="-65" dirty="0"/>
              <a:t>una</a:t>
            </a:r>
            <a:r>
              <a:rPr sz="1400" spc="10" dirty="0"/>
              <a:t> </a:t>
            </a:r>
            <a:r>
              <a:rPr sz="1400" spc="-45" dirty="0"/>
              <a:t>interpretazione</a:t>
            </a:r>
            <a:endParaRPr sz="1400" dirty="0"/>
          </a:p>
        </p:txBody>
      </p:sp>
      <p:sp>
        <p:nvSpPr>
          <p:cNvPr id="4" name="object 4"/>
          <p:cNvSpPr txBox="1"/>
          <p:nvPr/>
        </p:nvSpPr>
        <p:spPr>
          <a:xfrm>
            <a:off x="438645" y="1225833"/>
            <a:ext cx="4358005" cy="1116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Char char="•"/>
              <a:tabLst>
                <a:tab pos="174625" algn="l"/>
              </a:tabLst>
            </a:pPr>
            <a:r>
              <a:rPr sz="1000" spc="-30" dirty="0">
                <a:solidFill>
                  <a:srgbClr val="EB801A"/>
                </a:solidFill>
                <a:latin typeface="Tahoma"/>
                <a:cs typeface="Tahoma"/>
              </a:rPr>
              <a:t>obiettivo</a:t>
            </a:r>
            <a:r>
              <a:rPr sz="1000" spc="-30" dirty="0">
                <a:latin typeface="Tahoma"/>
                <a:cs typeface="Tahoma"/>
              </a:rPr>
              <a:t>:</a:t>
            </a:r>
            <a:r>
              <a:rPr sz="1000" spc="110" dirty="0">
                <a:latin typeface="Tahoma"/>
                <a:cs typeface="Tahoma"/>
              </a:rPr>
              <a:t> </a:t>
            </a:r>
            <a:r>
              <a:rPr sz="1000" i="1" spc="-40" dirty="0">
                <a:latin typeface="Arial"/>
                <a:cs typeface="Arial"/>
              </a:rPr>
              <a:t>minimizzare</a:t>
            </a:r>
            <a:r>
              <a:rPr sz="1000" i="1" spc="100" dirty="0">
                <a:latin typeface="Arial"/>
                <a:cs typeface="Arial"/>
              </a:rPr>
              <a:t> </a:t>
            </a:r>
            <a:r>
              <a:rPr sz="1000" spc="-10" dirty="0">
                <a:latin typeface="Tahoma"/>
                <a:cs typeface="Tahoma"/>
              </a:rPr>
              <a:t>l’</a:t>
            </a:r>
            <a:r>
              <a:rPr sz="1000" b="1" spc="-10" dirty="0">
                <a:latin typeface="Arial"/>
                <a:cs typeface="Arial"/>
              </a:rPr>
              <a:t>impurità</a:t>
            </a:r>
            <a:endParaRPr sz="1000" dirty="0">
              <a:latin typeface="Arial"/>
              <a:cs typeface="Arial"/>
            </a:endParaRPr>
          </a:p>
          <a:p>
            <a:pPr marL="427355">
              <a:lnSpc>
                <a:spcPct val="100000"/>
              </a:lnSpc>
              <a:spcBef>
                <a:spcPts val="969"/>
              </a:spcBef>
            </a:pPr>
            <a:endParaRPr sz="1000" dirty="0">
              <a:latin typeface="Yu Gothic"/>
              <a:cs typeface="Yu Gothic"/>
            </a:endParaRPr>
          </a:p>
          <a:p>
            <a:pPr marL="173990" marR="5080" indent="-161925">
              <a:lnSpc>
                <a:spcPct val="114599"/>
              </a:lnSpc>
              <a:spcBef>
                <a:spcPts val="800"/>
              </a:spcBef>
              <a:buFont typeface="Tahoma"/>
              <a:buChar char="•"/>
              <a:tabLst>
                <a:tab pos="174625" algn="l"/>
              </a:tabLst>
            </a:pPr>
            <a:r>
              <a:rPr sz="1000" i="1" spc="-60" dirty="0">
                <a:latin typeface="Arial"/>
                <a:cs typeface="Arial"/>
              </a:rPr>
              <a:t>massimizzare</a:t>
            </a:r>
            <a:r>
              <a:rPr sz="1000" i="1" spc="114" dirty="0">
                <a:latin typeface="Arial"/>
                <a:cs typeface="Arial"/>
              </a:rPr>
              <a:t> </a:t>
            </a:r>
            <a:r>
              <a:rPr sz="1000" spc="-20" dirty="0">
                <a:latin typeface="Tahoma"/>
                <a:cs typeface="Tahoma"/>
              </a:rPr>
              <a:t>la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b="1" spc="-35" dirty="0">
                <a:latin typeface="Arial"/>
                <a:cs typeface="Arial"/>
              </a:rPr>
              <a:t>probabilità</a:t>
            </a:r>
            <a:r>
              <a:rPr sz="1000" b="1" spc="60" dirty="0">
                <a:latin typeface="Arial"/>
                <a:cs typeface="Arial"/>
              </a:rPr>
              <a:t> </a:t>
            </a:r>
            <a:r>
              <a:rPr sz="1000" spc="-50" dirty="0">
                <a:latin typeface="Tahoma"/>
                <a:cs typeface="Tahoma"/>
              </a:rPr>
              <a:t>che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assegnamo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alla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classe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giusta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sottospazio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(</a:t>
            </a:r>
            <a:r>
              <a:rPr sz="1000" b="1" spc="-30" dirty="0">
                <a:latin typeface="Arial"/>
                <a:cs typeface="Arial"/>
              </a:rPr>
              <a:t>maximum</a:t>
            </a:r>
            <a:r>
              <a:rPr sz="1000" b="1" spc="80" dirty="0">
                <a:latin typeface="Arial"/>
                <a:cs typeface="Arial"/>
              </a:rPr>
              <a:t> </a:t>
            </a:r>
            <a:r>
              <a:rPr sz="1000" b="1" spc="-35" dirty="0">
                <a:latin typeface="Arial"/>
                <a:cs typeface="Arial"/>
              </a:rPr>
              <a:t>likelihood</a:t>
            </a:r>
            <a:r>
              <a:rPr sz="1000" spc="-35" dirty="0">
                <a:latin typeface="Tahoma"/>
                <a:cs typeface="Tahoma"/>
              </a:rPr>
              <a:t>)</a:t>
            </a:r>
            <a:endParaRPr sz="1000" dirty="0">
              <a:latin typeface="Tahoma"/>
              <a:cs typeface="Tahoma"/>
            </a:endParaRPr>
          </a:p>
          <a:p>
            <a:pPr marL="173990" indent="-161925">
              <a:lnSpc>
                <a:spcPct val="100000"/>
              </a:lnSpc>
              <a:spcBef>
                <a:spcPts val="470"/>
              </a:spcBef>
              <a:buClr>
                <a:srgbClr val="000000"/>
              </a:buClr>
              <a:buChar char="•"/>
              <a:tabLst>
                <a:tab pos="174625" algn="l"/>
              </a:tabLst>
            </a:pPr>
            <a:r>
              <a:rPr sz="1000" spc="-40" dirty="0">
                <a:solidFill>
                  <a:srgbClr val="EB801A"/>
                </a:solidFill>
                <a:latin typeface="Tahoma"/>
                <a:cs typeface="Tahoma"/>
              </a:rPr>
              <a:t>come?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3" name="Freccia bidirezionale verticale 2">
            <a:extLst>
              <a:ext uri="{FF2B5EF4-FFF2-40B4-BE49-F238E27FC236}">
                <a16:creationId xmlns:a16="http://schemas.microsoft.com/office/drawing/2014/main" id="{5EBE2E06-90A1-4D72-B2C1-29AEC4094294}"/>
              </a:ext>
            </a:extLst>
          </p:cNvPr>
          <p:cNvSpPr/>
          <p:nvPr/>
        </p:nvSpPr>
        <p:spPr>
          <a:xfrm>
            <a:off x="749300" y="1470025"/>
            <a:ext cx="152400" cy="225552"/>
          </a:xfrm>
          <a:prstGeom prst="upDownArrow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B37918-EB6C-06FA-8721-4AB8E91F0900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DC631682-081B-DC6F-6D48-77B40884C81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A41E5D1E-CEFA-AEE9-AEAF-9EF0A5C2D841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8E567DFA-3527-3F13-69A1-1BD4DEEFA7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80BA8A96-D984-5091-F033-C4C835671F2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31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6864" y="411614"/>
            <a:ext cx="2546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latin typeface="Lucida Sans Unicode"/>
                <a:cs typeface="Lucida Sans Unicode"/>
              </a:rPr>
              <a:t>max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3467" y="307230"/>
            <a:ext cx="6159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20" dirty="0">
                <a:latin typeface="Arial"/>
                <a:cs typeface="Arial"/>
              </a:rPr>
              <a:t>c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5510" y="303436"/>
            <a:ext cx="3892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15" dirty="0">
                <a:latin typeface="Lucida Sans Unicode"/>
                <a:cs typeface="Lucida Sans Unicode"/>
              </a:rPr>
              <a:t>Y</a:t>
            </a:r>
            <a:r>
              <a:rPr sz="900" spc="135" dirty="0">
                <a:latin typeface="Lucida Sans Unicode"/>
                <a:cs typeface="Lucida Sans Unicode"/>
              </a:rPr>
              <a:t> </a:t>
            </a:r>
            <a:r>
              <a:rPr sz="900" spc="615" dirty="0">
                <a:latin typeface="Lucida Sans Unicode"/>
                <a:cs typeface="Lucida Sans Unicode"/>
              </a:rPr>
              <a:t>Y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9889" y="583062"/>
            <a:ext cx="4845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i="1" spc="-10" dirty="0">
                <a:latin typeface="Arial"/>
                <a:cs typeface="Arial"/>
              </a:rPr>
              <a:t>x</a:t>
            </a:r>
            <a:r>
              <a:rPr sz="750" i="1" spc="15" baseline="-11111" dirty="0">
                <a:latin typeface="Arial"/>
                <a:cs typeface="Arial"/>
              </a:rPr>
              <a:t>i</a:t>
            </a:r>
            <a:r>
              <a:rPr sz="750" i="1" spc="-75" baseline="-11111" dirty="0">
                <a:latin typeface="Arial"/>
                <a:cs typeface="Arial"/>
              </a:rPr>
              <a:t> </a:t>
            </a:r>
            <a:r>
              <a:rPr sz="600" spc="60" dirty="0">
                <a:latin typeface="SimSun"/>
                <a:cs typeface="SimSun"/>
              </a:rPr>
              <a:t>∈X</a:t>
            </a:r>
            <a:r>
              <a:rPr sz="750" i="1" spc="75" baseline="-11111" dirty="0">
                <a:latin typeface="Arial"/>
                <a:cs typeface="Arial"/>
              </a:rPr>
              <a:t>t</a:t>
            </a:r>
            <a:r>
              <a:rPr sz="750" i="1" baseline="-11111" dirty="0">
                <a:latin typeface="Arial"/>
                <a:cs typeface="Arial"/>
              </a:rPr>
              <a:t> </a:t>
            </a:r>
            <a:r>
              <a:rPr sz="750" i="1" spc="-67" baseline="-11111" dirty="0">
                <a:latin typeface="Arial"/>
                <a:cs typeface="Arial"/>
              </a:rPr>
              <a:t> </a:t>
            </a:r>
            <a:r>
              <a:rPr sz="600" i="1" spc="20" dirty="0">
                <a:latin typeface="Arial"/>
                <a:cs typeface="Arial"/>
              </a:rPr>
              <a:t>c</a:t>
            </a:r>
            <a:r>
              <a:rPr sz="600" spc="25" dirty="0">
                <a:latin typeface="Verdana"/>
                <a:cs typeface="Verdana"/>
              </a:rPr>
              <a:t>=1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7561" y="424276"/>
            <a:ext cx="3740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-37" baseline="6172" dirty="0">
                <a:latin typeface="Arial"/>
                <a:cs typeface="Arial"/>
              </a:rPr>
              <a:t>p</a:t>
            </a:r>
            <a:r>
              <a:rPr sz="600" i="1" spc="-20" dirty="0">
                <a:latin typeface="Arial"/>
                <a:cs typeface="Arial"/>
              </a:rPr>
              <a:t>c</a:t>
            </a:r>
            <a:r>
              <a:rPr sz="600" i="1" spc="-75" dirty="0">
                <a:latin typeface="Arial"/>
                <a:cs typeface="Arial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(</a:t>
            </a:r>
            <a:r>
              <a:rPr sz="1350" i="1" spc="-37" baseline="6172" dirty="0">
                <a:latin typeface="Arial"/>
                <a:cs typeface="Arial"/>
              </a:rPr>
              <a:t>x</a:t>
            </a: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spc="-70" dirty="0">
                <a:latin typeface="Arial"/>
                <a:cs typeface="Arial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)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9498" y="423198"/>
            <a:ext cx="419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10" dirty="0">
                <a:latin typeface="Arial"/>
                <a:cs typeface="Arial"/>
              </a:rPr>
              <a:t>i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7962" y="394873"/>
            <a:ext cx="3035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I</a:t>
            </a:r>
            <a:r>
              <a:rPr sz="600" spc="15" dirty="0">
                <a:latin typeface="Verdana"/>
                <a:cs typeface="Verdana"/>
              </a:rPr>
              <a:t>(</a:t>
            </a:r>
            <a:r>
              <a:rPr sz="600" i="1" spc="15" dirty="0">
                <a:latin typeface="Arial"/>
                <a:cs typeface="Arial"/>
              </a:rPr>
              <a:t>y</a:t>
            </a:r>
            <a:r>
              <a:rPr sz="600" i="1" spc="-10" dirty="0">
                <a:latin typeface="Arial"/>
                <a:cs typeface="Arial"/>
              </a:rPr>
              <a:t> </a:t>
            </a:r>
            <a:r>
              <a:rPr sz="600" spc="35" dirty="0">
                <a:latin typeface="Verdana"/>
                <a:cs typeface="Verdana"/>
              </a:rPr>
              <a:t>=</a:t>
            </a:r>
            <a:r>
              <a:rPr sz="600" i="1" spc="35" dirty="0">
                <a:latin typeface="Arial"/>
                <a:cs typeface="Arial"/>
              </a:rPr>
              <a:t>c</a:t>
            </a:r>
            <a:r>
              <a:rPr sz="600" spc="35" dirty="0">
                <a:latin typeface="Verdana"/>
                <a:cs typeface="Verdana"/>
              </a:rPr>
              <a:t>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4827" y="411614"/>
            <a:ext cx="11683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0" dirty="0">
                <a:latin typeface="Tahoma"/>
                <a:cs typeface="Tahoma"/>
              </a:rPr>
              <a:t>=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2960" y="583062"/>
            <a:ext cx="4845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i="1" spc="-10" dirty="0">
                <a:latin typeface="Arial"/>
                <a:cs typeface="Arial"/>
              </a:rPr>
              <a:t>x</a:t>
            </a:r>
            <a:r>
              <a:rPr sz="750" i="1" spc="15" baseline="-11111" dirty="0">
                <a:latin typeface="Arial"/>
                <a:cs typeface="Arial"/>
              </a:rPr>
              <a:t>i</a:t>
            </a:r>
            <a:r>
              <a:rPr sz="750" i="1" spc="-75" baseline="-11111" dirty="0">
                <a:latin typeface="Arial"/>
                <a:cs typeface="Arial"/>
              </a:rPr>
              <a:t> </a:t>
            </a:r>
            <a:r>
              <a:rPr sz="600" spc="60" dirty="0">
                <a:latin typeface="SimSun"/>
                <a:cs typeface="SimSun"/>
              </a:rPr>
              <a:t>∈X</a:t>
            </a:r>
            <a:r>
              <a:rPr sz="750" i="1" spc="75" baseline="-11111" dirty="0">
                <a:latin typeface="Arial"/>
                <a:cs typeface="Arial"/>
              </a:rPr>
              <a:t>t</a:t>
            </a:r>
            <a:r>
              <a:rPr sz="750" i="1" baseline="-11111" dirty="0">
                <a:latin typeface="Arial"/>
                <a:cs typeface="Arial"/>
              </a:rPr>
              <a:t> </a:t>
            </a:r>
            <a:r>
              <a:rPr sz="750" i="1" spc="-67" baseline="-11111" dirty="0">
                <a:latin typeface="Arial"/>
                <a:cs typeface="Arial"/>
              </a:rPr>
              <a:t> </a:t>
            </a:r>
            <a:r>
              <a:rPr sz="600" i="1" spc="20" dirty="0">
                <a:latin typeface="Arial"/>
                <a:cs typeface="Arial"/>
              </a:rPr>
              <a:t>c</a:t>
            </a:r>
            <a:r>
              <a:rPr sz="600" spc="25" dirty="0">
                <a:latin typeface="Verdana"/>
                <a:cs typeface="Verdana"/>
              </a:rPr>
              <a:t>=1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96551" y="307230"/>
            <a:ext cx="6159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20" dirty="0">
                <a:latin typeface="Arial"/>
                <a:cs typeface="Arial"/>
              </a:rPr>
              <a:t>c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8581" y="303436"/>
            <a:ext cx="3892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15" dirty="0">
                <a:latin typeface="Lucida Sans Unicode"/>
                <a:cs typeface="Lucida Sans Unicode"/>
              </a:rPr>
              <a:t>Y</a:t>
            </a:r>
            <a:r>
              <a:rPr sz="900" spc="135" dirty="0">
                <a:latin typeface="Lucida Sans Unicode"/>
                <a:cs typeface="Lucida Sans Unicode"/>
              </a:rPr>
              <a:t> </a:t>
            </a:r>
            <a:r>
              <a:rPr sz="900" spc="615" dirty="0">
                <a:latin typeface="Lucida Sans Unicode"/>
                <a:cs typeface="Lucida Sans Unicode"/>
              </a:rPr>
              <a:t>Y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16045" y="411614"/>
            <a:ext cx="863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25" dirty="0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84422" y="419692"/>
            <a:ext cx="419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10" dirty="0">
                <a:latin typeface="Arial"/>
                <a:cs typeface="Arial"/>
              </a:rPr>
              <a:t>i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82885" y="391381"/>
            <a:ext cx="3035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I</a:t>
            </a:r>
            <a:r>
              <a:rPr sz="600" spc="15" dirty="0">
                <a:latin typeface="Verdana"/>
                <a:cs typeface="Verdana"/>
              </a:rPr>
              <a:t>(</a:t>
            </a:r>
            <a:r>
              <a:rPr sz="600" i="1" spc="15" dirty="0">
                <a:latin typeface="Arial"/>
                <a:cs typeface="Arial"/>
              </a:rPr>
              <a:t>y</a:t>
            </a:r>
            <a:r>
              <a:rPr sz="600" i="1" spc="-10" dirty="0">
                <a:latin typeface="Arial"/>
                <a:cs typeface="Arial"/>
              </a:rPr>
              <a:t> </a:t>
            </a:r>
            <a:r>
              <a:rPr sz="600" spc="35" dirty="0">
                <a:latin typeface="Verdana"/>
                <a:cs typeface="Verdana"/>
              </a:rPr>
              <a:t>=</a:t>
            </a:r>
            <a:r>
              <a:rPr sz="600" i="1" spc="35" dirty="0">
                <a:latin typeface="Arial"/>
                <a:cs typeface="Arial"/>
              </a:rPr>
              <a:t>c</a:t>
            </a:r>
            <a:r>
              <a:rPr sz="600" spc="35" dirty="0">
                <a:latin typeface="Verdana"/>
                <a:cs typeface="Verdana"/>
              </a:rPr>
              <a:t>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76510" y="472940"/>
            <a:ext cx="908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20" dirty="0">
                <a:latin typeface="Arial"/>
                <a:cs typeface="Arial"/>
              </a:rPr>
              <a:t>ct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74469" y="857473"/>
            <a:ext cx="7302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30" dirty="0">
                <a:latin typeface="Lucida Sans Unicode"/>
                <a:cs typeface="Lucida Sans Unicode"/>
              </a:rPr>
              <a:t>max</a:t>
            </a:r>
            <a:r>
              <a:rPr sz="900" spc="-135" dirty="0">
                <a:latin typeface="Lucida Sans Unicode"/>
                <a:cs typeface="Lucida Sans Unicode"/>
              </a:rPr>
              <a:t> </a:t>
            </a:r>
            <a:r>
              <a:rPr sz="900" spc="-40" dirty="0">
                <a:solidFill>
                  <a:srgbClr val="EB801A"/>
                </a:solidFill>
                <a:latin typeface="Lucida Sans Unicode"/>
                <a:cs typeface="Lucida Sans Unicode"/>
              </a:rPr>
              <a:t>log</a:t>
            </a:r>
            <a:r>
              <a:rPr sz="900" spc="-135" dirty="0">
                <a:solidFill>
                  <a:srgbClr val="EB801A"/>
                </a:solidFill>
                <a:latin typeface="Lucida Sans Unicode"/>
                <a:cs typeface="Lucida Sans Unicode"/>
              </a:rPr>
              <a:t> </a:t>
            </a:r>
            <a:r>
              <a:rPr sz="1350" spc="-142" baseline="12345" dirty="0">
                <a:latin typeface="Lucida Sans Unicode"/>
                <a:cs typeface="Lucida Sans Unicode"/>
              </a:rPr>
              <a:t></a:t>
            </a:r>
            <a:endParaRPr sz="1350" baseline="12345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51303" y="628848"/>
            <a:ext cx="1282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95" dirty="0">
                <a:latin typeface="Lucida Sans Unicode"/>
                <a:cs typeface="Lucida Sans Unicode"/>
              </a:rPr>
              <a:t>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61881" y="753089"/>
            <a:ext cx="6159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20" dirty="0">
                <a:latin typeface="Arial"/>
                <a:cs typeface="Arial"/>
              </a:rPr>
              <a:t>c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93924" y="749295"/>
            <a:ext cx="3765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15" dirty="0">
                <a:latin typeface="Lucida Sans Unicode"/>
                <a:cs typeface="Lucida Sans Unicode"/>
              </a:rPr>
              <a:t>Y</a:t>
            </a:r>
            <a:r>
              <a:rPr sz="900" spc="155" dirty="0">
                <a:latin typeface="Lucida Sans Unicode"/>
                <a:cs typeface="Lucida Sans Unicode"/>
              </a:rPr>
              <a:t> </a:t>
            </a:r>
            <a:r>
              <a:rPr sz="900" spc="-140" dirty="0">
                <a:latin typeface="Lucida Sans Unicode"/>
                <a:cs typeface="Lucida Sans Unicode"/>
              </a:rPr>
              <a:t>Y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28303" y="1028921"/>
            <a:ext cx="4845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i="1" spc="-10" dirty="0">
                <a:latin typeface="Arial"/>
                <a:cs typeface="Arial"/>
              </a:rPr>
              <a:t>x</a:t>
            </a:r>
            <a:r>
              <a:rPr sz="750" i="1" spc="15" baseline="-11111" dirty="0">
                <a:latin typeface="Arial"/>
                <a:cs typeface="Arial"/>
              </a:rPr>
              <a:t>i</a:t>
            </a:r>
            <a:r>
              <a:rPr sz="750" i="1" spc="-75" baseline="-11111" dirty="0">
                <a:latin typeface="Arial"/>
                <a:cs typeface="Arial"/>
              </a:rPr>
              <a:t> </a:t>
            </a:r>
            <a:r>
              <a:rPr sz="600" spc="60" dirty="0">
                <a:latin typeface="SimSun"/>
                <a:cs typeface="SimSun"/>
              </a:rPr>
              <a:t>∈X</a:t>
            </a:r>
            <a:r>
              <a:rPr sz="750" i="1" spc="75" baseline="-11111" dirty="0">
                <a:latin typeface="Arial"/>
                <a:cs typeface="Arial"/>
              </a:rPr>
              <a:t>t</a:t>
            </a:r>
            <a:r>
              <a:rPr sz="750" i="1" baseline="-11111" dirty="0">
                <a:latin typeface="Arial"/>
                <a:cs typeface="Arial"/>
              </a:rPr>
              <a:t> </a:t>
            </a:r>
            <a:r>
              <a:rPr sz="750" i="1" spc="-67" baseline="-11111" dirty="0">
                <a:latin typeface="Arial"/>
                <a:cs typeface="Arial"/>
              </a:rPr>
              <a:t> </a:t>
            </a:r>
            <a:r>
              <a:rPr sz="600" i="1" spc="20" dirty="0">
                <a:latin typeface="Arial"/>
                <a:cs typeface="Arial"/>
              </a:rPr>
              <a:t>c</a:t>
            </a:r>
            <a:r>
              <a:rPr sz="600" spc="25" dirty="0">
                <a:latin typeface="Verdana"/>
                <a:cs typeface="Verdana"/>
              </a:rPr>
              <a:t>=1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22828" y="837240"/>
            <a:ext cx="3797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i="1" spc="45" dirty="0">
                <a:latin typeface="Arial"/>
                <a:cs typeface="Arial"/>
              </a:rPr>
              <a:t>I</a:t>
            </a:r>
            <a:r>
              <a:rPr sz="600" spc="15" dirty="0">
                <a:latin typeface="Verdana"/>
                <a:cs typeface="Verdana"/>
              </a:rPr>
              <a:t>(</a:t>
            </a:r>
            <a:r>
              <a:rPr sz="600" i="1" spc="-10" dirty="0">
                <a:latin typeface="Arial"/>
                <a:cs typeface="Arial"/>
              </a:rPr>
              <a:t>y</a:t>
            </a:r>
            <a:r>
              <a:rPr sz="750" i="1" spc="15" baseline="-11111" dirty="0">
                <a:latin typeface="Arial"/>
                <a:cs typeface="Arial"/>
              </a:rPr>
              <a:t>i</a:t>
            </a:r>
            <a:r>
              <a:rPr sz="750" i="1" spc="-75" baseline="-11111" dirty="0">
                <a:latin typeface="Arial"/>
                <a:cs typeface="Arial"/>
              </a:rPr>
              <a:t> </a:t>
            </a:r>
            <a:r>
              <a:rPr sz="600" spc="65" dirty="0">
                <a:latin typeface="Verdana"/>
                <a:cs typeface="Verdana"/>
              </a:rPr>
              <a:t>=</a:t>
            </a:r>
            <a:r>
              <a:rPr sz="600" i="1" spc="20" dirty="0">
                <a:latin typeface="Arial"/>
                <a:cs typeface="Arial"/>
              </a:rPr>
              <a:t>c</a:t>
            </a:r>
            <a:r>
              <a:rPr sz="600" spc="15" dirty="0">
                <a:latin typeface="Verdana"/>
                <a:cs typeface="Verdana"/>
              </a:rPr>
              <a:t>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55988" y="880829"/>
            <a:ext cx="2019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7" baseline="12345" dirty="0">
                <a:latin typeface="Arial"/>
                <a:cs typeface="Arial"/>
              </a:rPr>
              <a:t>p</a:t>
            </a:r>
            <a:r>
              <a:rPr sz="600" i="1" spc="5" dirty="0">
                <a:latin typeface="Arial"/>
                <a:cs typeface="Arial"/>
              </a:rPr>
              <a:t>ct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32581" y="628848"/>
            <a:ext cx="1282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95" dirty="0">
                <a:latin typeface="Lucida Sans Unicode"/>
                <a:cs typeface="Lucida Sans Unicode"/>
              </a:rPr>
              <a:t>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32581" y="833813"/>
            <a:ext cx="1282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95" dirty="0">
                <a:latin typeface="Lucida Sans Unicode"/>
                <a:cs typeface="Lucida Sans Unicode"/>
              </a:rPr>
              <a:t>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99869" y="1274427"/>
            <a:ext cx="3784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30" dirty="0">
                <a:latin typeface="Lucida Sans Unicode"/>
                <a:cs typeface="Lucida Sans Unicode"/>
              </a:rPr>
              <a:t>max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46426" y="1445874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i="1" spc="-10" dirty="0">
                <a:latin typeface="Arial"/>
                <a:cs typeface="Arial"/>
              </a:rPr>
              <a:t>x</a:t>
            </a:r>
            <a:r>
              <a:rPr sz="750" i="1" spc="15" baseline="-11111" dirty="0">
                <a:latin typeface="Arial"/>
                <a:cs typeface="Arial"/>
              </a:rPr>
              <a:t>i</a:t>
            </a:r>
            <a:r>
              <a:rPr sz="750" i="1" spc="-75" baseline="-11111" dirty="0">
                <a:latin typeface="Arial"/>
                <a:cs typeface="Arial"/>
              </a:rPr>
              <a:t> </a:t>
            </a:r>
            <a:r>
              <a:rPr sz="600" spc="60" dirty="0">
                <a:latin typeface="SimSun"/>
                <a:cs typeface="SimSun"/>
              </a:rPr>
              <a:t>∈X</a:t>
            </a:r>
            <a:r>
              <a:rPr sz="750" i="1" spc="75" baseline="-11111" dirty="0">
                <a:latin typeface="Arial"/>
                <a:cs typeface="Arial"/>
              </a:rPr>
              <a:t>t</a:t>
            </a:r>
            <a:r>
              <a:rPr sz="750" i="1" baseline="-11111" dirty="0">
                <a:latin typeface="Arial"/>
                <a:cs typeface="Arial"/>
              </a:rPr>
              <a:t> </a:t>
            </a:r>
            <a:r>
              <a:rPr sz="750" i="1" spc="-7" baseline="-11111" dirty="0">
                <a:latin typeface="Arial"/>
                <a:cs typeface="Arial"/>
              </a:rPr>
              <a:t> </a:t>
            </a:r>
            <a:r>
              <a:rPr sz="600" i="1" spc="20" dirty="0">
                <a:latin typeface="Arial"/>
                <a:cs typeface="Arial"/>
              </a:rPr>
              <a:t>c</a:t>
            </a:r>
            <a:r>
              <a:rPr sz="600" spc="25" dirty="0">
                <a:latin typeface="Verdana"/>
                <a:cs typeface="Verdana"/>
              </a:rPr>
              <a:t>=1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85186" y="1170043"/>
            <a:ext cx="6159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20" dirty="0">
                <a:latin typeface="Arial"/>
                <a:cs typeface="Arial"/>
              </a:rPr>
              <a:t>c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02294" y="1166248"/>
            <a:ext cx="4140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795" dirty="0">
                <a:latin typeface="Lucida Sans Unicode"/>
                <a:cs typeface="Lucida Sans Unicode"/>
              </a:rPr>
              <a:t>Σ</a:t>
            </a:r>
            <a:r>
              <a:rPr sz="900" spc="25" dirty="0">
                <a:latin typeface="Lucida Sans Unicode"/>
                <a:cs typeface="Lucida Sans Unicode"/>
              </a:rPr>
              <a:t> </a:t>
            </a:r>
            <a:r>
              <a:rPr sz="900" spc="795" dirty="0">
                <a:latin typeface="Lucida Sans Unicode"/>
                <a:cs typeface="Lucida Sans Unicode"/>
              </a:rPr>
              <a:t>Σ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89351" y="1148291"/>
            <a:ext cx="952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60" dirty="0">
                <a:latin typeface="Lucida Sans Unicode"/>
                <a:cs typeface="Lucida Sans Unicode"/>
              </a:rPr>
              <a:t> 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09875" y="1274427"/>
            <a:ext cx="335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latin typeface="Lucida Sans Unicode"/>
                <a:cs typeface="Lucida Sans Unicode"/>
              </a:rPr>
              <a:t>log</a:t>
            </a:r>
            <a:r>
              <a:rPr sz="900" spc="330" dirty="0">
                <a:latin typeface="Lucida Sans Unicode"/>
                <a:cs typeface="Lucida Sans Unicode"/>
              </a:rPr>
              <a:t> </a:t>
            </a:r>
            <a:r>
              <a:rPr sz="900" i="1" spc="-25" dirty="0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27616" y="1282505"/>
            <a:ext cx="419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10" dirty="0">
                <a:latin typeface="Arial"/>
                <a:cs typeface="Arial"/>
              </a:rPr>
              <a:t>i</a:t>
            </a:r>
            <a:endParaRPr sz="5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26079" y="1254193"/>
            <a:ext cx="3035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I</a:t>
            </a:r>
            <a:r>
              <a:rPr sz="600" spc="15" dirty="0">
                <a:latin typeface="Verdana"/>
                <a:cs typeface="Verdana"/>
              </a:rPr>
              <a:t>(</a:t>
            </a:r>
            <a:r>
              <a:rPr sz="600" i="1" spc="15" dirty="0">
                <a:latin typeface="Arial"/>
                <a:cs typeface="Arial"/>
              </a:rPr>
              <a:t>y</a:t>
            </a:r>
            <a:r>
              <a:rPr sz="600" i="1" spc="-10" dirty="0">
                <a:latin typeface="Arial"/>
                <a:cs typeface="Arial"/>
              </a:rPr>
              <a:t> </a:t>
            </a:r>
            <a:r>
              <a:rPr sz="600" spc="35" dirty="0">
                <a:latin typeface="Verdana"/>
                <a:cs typeface="Verdana"/>
              </a:rPr>
              <a:t>=</a:t>
            </a:r>
            <a:r>
              <a:rPr sz="600" i="1" spc="35" dirty="0">
                <a:latin typeface="Arial"/>
                <a:cs typeface="Arial"/>
              </a:rPr>
              <a:t>c</a:t>
            </a:r>
            <a:r>
              <a:rPr sz="600" spc="35" dirty="0">
                <a:latin typeface="Verdana"/>
                <a:cs typeface="Verdana"/>
              </a:rPr>
              <a:t>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19704" y="1335753"/>
            <a:ext cx="908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20" dirty="0">
                <a:latin typeface="Arial"/>
                <a:cs typeface="Arial"/>
              </a:rPr>
              <a:t>ct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10432" y="1148291"/>
            <a:ext cx="952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60" dirty="0">
                <a:latin typeface="Lucida Sans Unicode"/>
                <a:cs typeface="Lucida Sans Unicode"/>
              </a:rPr>
              <a:t> 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99869" y="1676687"/>
            <a:ext cx="3784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30" dirty="0">
                <a:latin typeface="Lucida Sans Unicode"/>
                <a:cs typeface="Lucida Sans Unicode"/>
              </a:rPr>
              <a:t>max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46426" y="1848134"/>
            <a:ext cx="4895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i="1" spc="-10" dirty="0">
                <a:latin typeface="Arial"/>
                <a:cs typeface="Arial"/>
              </a:rPr>
              <a:t>x</a:t>
            </a:r>
            <a:r>
              <a:rPr sz="750" i="1" spc="15" baseline="-11111" dirty="0">
                <a:latin typeface="Arial"/>
                <a:cs typeface="Arial"/>
              </a:rPr>
              <a:t>i</a:t>
            </a:r>
            <a:r>
              <a:rPr sz="750" i="1" spc="-75" baseline="-11111" dirty="0">
                <a:latin typeface="Arial"/>
                <a:cs typeface="Arial"/>
              </a:rPr>
              <a:t> </a:t>
            </a:r>
            <a:r>
              <a:rPr sz="600" spc="60" dirty="0">
                <a:latin typeface="SimSun"/>
                <a:cs typeface="SimSun"/>
              </a:rPr>
              <a:t>∈X</a:t>
            </a:r>
            <a:r>
              <a:rPr sz="750" i="1" spc="75" baseline="-11111" dirty="0">
                <a:latin typeface="Arial"/>
                <a:cs typeface="Arial"/>
              </a:rPr>
              <a:t>t</a:t>
            </a:r>
            <a:r>
              <a:rPr sz="750" i="1" baseline="-11111" dirty="0">
                <a:latin typeface="Arial"/>
                <a:cs typeface="Arial"/>
              </a:rPr>
              <a:t> </a:t>
            </a:r>
            <a:r>
              <a:rPr sz="750" i="1" spc="-7" baseline="-11111" dirty="0">
                <a:latin typeface="Arial"/>
                <a:cs typeface="Arial"/>
              </a:rPr>
              <a:t> </a:t>
            </a:r>
            <a:r>
              <a:rPr sz="600" i="1" spc="20" dirty="0">
                <a:latin typeface="Arial"/>
                <a:cs typeface="Arial"/>
              </a:rPr>
              <a:t>c</a:t>
            </a:r>
            <a:r>
              <a:rPr sz="600" spc="25" dirty="0">
                <a:latin typeface="Verdana"/>
                <a:cs typeface="Verdana"/>
              </a:rPr>
              <a:t>=1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85186" y="1572303"/>
            <a:ext cx="6159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20" dirty="0">
                <a:latin typeface="Arial"/>
                <a:cs typeface="Arial"/>
              </a:rPr>
              <a:t>c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02294" y="1568508"/>
            <a:ext cx="4140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795" dirty="0">
                <a:latin typeface="Lucida Sans Unicode"/>
                <a:cs typeface="Lucida Sans Unicode"/>
              </a:rPr>
              <a:t>Σ</a:t>
            </a:r>
            <a:r>
              <a:rPr sz="900" spc="25" dirty="0">
                <a:latin typeface="Lucida Sans Unicode"/>
                <a:cs typeface="Lucida Sans Unicode"/>
              </a:rPr>
              <a:t> </a:t>
            </a:r>
            <a:r>
              <a:rPr sz="900" spc="795" dirty="0">
                <a:latin typeface="Lucida Sans Unicode"/>
                <a:cs typeface="Lucida Sans Unicode"/>
              </a:rPr>
              <a:t>Σ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24848" y="1689336"/>
            <a:ext cx="2317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solidFill>
                  <a:srgbClr val="EB801A"/>
                </a:solidFill>
                <a:latin typeface="Arial"/>
                <a:cs typeface="Arial"/>
              </a:rPr>
              <a:t>i</a:t>
            </a:r>
            <a:r>
              <a:rPr sz="600" i="1" spc="125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350" spc="89" baseline="6172" dirty="0">
                <a:solidFill>
                  <a:srgbClr val="EB801A"/>
                </a:solidFill>
                <a:latin typeface="Tahoma"/>
                <a:cs typeface="Tahoma"/>
              </a:rPr>
              <a:t>=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09875" y="1676687"/>
            <a:ext cx="7454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0360" algn="l"/>
              </a:tabLst>
            </a:pPr>
            <a:r>
              <a:rPr sz="900" i="1" spc="65" dirty="0">
                <a:solidFill>
                  <a:srgbClr val="EB801A"/>
                </a:solidFill>
                <a:latin typeface="Arial"/>
                <a:cs typeface="Arial"/>
              </a:rPr>
              <a:t>I</a:t>
            </a:r>
            <a:r>
              <a:rPr sz="900" spc="10" dirty="0">
                <a:solidFill>
                  <a:srgbClr val="EB801A"/>
                </a:solidFill>
                <a:latin typeface="Tahoma"/>
                <a:cs typeface="Tahoma"/>
              </a:rPr>
              <a:t>(</a:t>
            </a:r>
            <a:r>
              <a:rPr sz="900" i="1" spc="-25" dirty="0">
                <a:solidFill>
                  <a:srgbClr val="EB801A"/>
                </a:solidFill>
                <a:latin typeface="Arial"/>
                <a:cs typeface="Arial"/>
              </a:rPr>
              <a:t>y</a:t>
            </a:r>
            <a:r>
              <a:rPr sz="900" i="1" dirty="0">
                <a:solidFill>
                  <a:srgbClr val="EB801A"/>
                </a:solidFill>
                <a:latin typeface="Arial"/>
                <a:cs typeface="Arial"/>
              </a:rPr>
              <a:t>	</a:t>
            </a:r>
            <a:r>
              <a:rPr sz="900" i="1" spc="20" dirty="0">
                <a:solidFill>
                  <a:srgbClr val="EB801A"/>
                </a:solidFill>
                <a:latin typeface="Arial"/>
                <a:cs typeface="Arial"/>
              </a:rPr>
              <a:t>c</a:t>
            </a:r>
            <a:r>
              <a:rPr sz="900" spc="10" dirty="0">
                <a:solidFill>
                  <a:srgbClr val="EB801A"/>
                </a:solidFill>
                <a:latin typeface="Tahoma"/>
                <a:cs typeface="Tahoma"/>
              </a:rPr>
              <a:t>)</a:t>
            </a:r>
            <a:r>
              <a:rPr sz="900" spc="-130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900" spc="-40" dirty="0">
                <a:latin typeface="Lucida Sans Unicode"/>
                <a:cs typeface="Lucida Sans Unicode"/>
              </a:rPr>
              <a:t>log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-25" dirty="0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04235" y="1689336"/>
            <a:ext cx="1981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i="1" spc="20" dirty="0">
                <a:latin typeface="Arial"/>
                <a:cs typeface="Arial"/>
              </a:rPr>
              <a:t>ct</a:t>
            </a:r>
            <a:r>
              <a:rPr sz="600" i="1" spc="-80" dirty="0">
                <a:latin typeface="Arial"/>
                <a:cs typeface="Arial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)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35707" y="1974563"/>
            <a:ext cx="6159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20" dirty="0">
                <a:latin typeface="Arial"/>
                <a:cs typeface="Arial"/>
              </a:rPr>
              <a:t>c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71826" y="1970768"/>
            <a:ext cx="194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795" dirty="0">
                <a:latin typeface="Lucida Sans Unicode"/>
                <a:cs typeface="Lucida Sans Unicode"/>
              </a:rPr>
              <a:t>Σ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99869" y="2078946"/>
            <a:ext cx="85216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2770" algn="l"/>
              </a:tabLst>
            </a:pP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30" dirty="0">
                <a:latin typeface="Lucida Sans Unicode"/>
                <a:cs typeface="Lucida Sans Unicode"/>
              </a:rPr>
              <a:t>max</a:t>
            </a:r>
            <a:r>
              <a:rPr sz="900" dirty="0">
                <a:latin typeface="Lucida Sans Unicode"/>
                <a:cs typeface="Lucida Sans Unicode"/>
              </a:rPr>
              <a:t>	</a:t>
            </a:r>
            <a:r>
              <a:rPr sz="900" spc="-40" dirty="0">
                <a:latin typeface="Lucida Sans Unicode"/>
                <a:cs typeface="Lucida Sans Unicode"/>
              </a:rPr>
              <a:t>log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-25" dirty="0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77008" y="2248413"/>
            <a:ext cx="1841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20" dirty="0">
                <a:latin typeface="Arial"/>
                <a:cs typeface="Arial"/>
              </a:rPr>
              <a:t>c</a:t>
            </a:r>
            <a:r>
              <a:rPr sz="600" spc="25" dirty="0">
                <a:latin typeface="Verdana"/>
                <a:cs typeface="Verdana"/>
              </a:rPr>
              <a:t>=1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00934" y="2091596"/>
            <a:ext cx="1981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i="1" spc="20" dirty="0">
                <a:latin typeface="Arial"/>
                <a:cs typeface="Arial"/>
              </a:rPr>
              <a:t>ct</a:t>
            </a:r>
            <a:r>
              <a:rPr sz="600" i="1" spc="-80" dirty="0">
                <a:latin typeface="Arial"/>
                <a:cs typeface="Arial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)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98140" y="1970768"/>
            <a:ext cx="194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795" dirty="0">
                <a:latin typeface="Lucida Sans Unicode"/>
                <a:cs typeface="Lucida Sans Unicode"/>
              </a:rPr>
              <a:t>Σ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42272" y="2250381"/>
            <a:ext cx="2959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i="1" spc="-10" dirty="0">
                <a:latin typeface="Arial"/>
                <a:cs typeface="Arial"/>
              </a:rPr>
              <a:t>x</a:t>
            </a:r>
            <a:r>
              <a:rPr sz="750" i="1" spc="15" baseline="-11111" dirty="0">
                <a:latin typeface="Arial"/>
                <a:cs typeface="Arial"/>
              </a:rPr>
              <a:t>i</a:t>
            </a:r>
            <a:r>
              <a:rPr sz="750" i="1" spc="-75" baseline="-11111" dirty="0">
                <a:latin typeface="Arial"/>
                <a:cs typeface="Arial"/>
              </a:rPr>
              <a:t> </a:t>
            </a:r>
            <a:r>
              <a:rPr sz="600" spc="60" dirty="0">
                <a:latin typeface="SimSun"/>
                <a:cs typeface="SimSun"/>
              </a:rPr>
              <a:t>∈X</a:t>
            </a:r>
            <a:r>
              <a:rPr sz="750" i="1" spc="75" baseline="-11111" dirty="0">
                <a:latin typeface="Arial"/>
                <a:cs typeface="Arial"/>
              </a:rPr>
              <a:t>t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132124" y="2091596"/>
            <a:ext cx="2317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spc="125" dirty="0">
                <a:latin typeface="Arial"/>
                <a:cs typeface="Arial"/>
              </a:rPr>
              <a:t> </a:t>
            </a:r>
            <a:r>
              <a:rPr sz="1350" spc="89" baseline="6172" dirty="0">
                <a:latin typeface="Tahoma"/>
                <a:cs typeface="Tahoma"/>
              </a:rPr>
              <a:t>=</a:t>
            </a:r>
            <a:endParaRPr sz="1350" baseline="6172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17164" y="2078946"/>
            <a:ext cx="4597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0360" algn="l"/>
              </a:tabLst>
            </a:pPr>
            <a:r>
              <a:rPr sz="900" i="1" spc="65" dirty="0">
                <a:latin typeface="Arial"/>
                <a:cs typeface="Arial"/>
              </a:rPr>
              <a:t>I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-25" dirty="0">
                <a:latin typeface="Arial"/>
                <a:cs typeface="Arial"/>
              </a:rPr>
              <a:t>y</a:t>
            </a:r>
            <a:r>
              <a:rPr sz="900" i="1" dirty="0">
                <a:latin typeface="Arial"/>
                <a:cs typeface="Arial"/>
              </a:rPr>
              <a:t>	</a:t>
            </a:r>
            <a:r>
              <a:rPr sz="900" i="1" spc="20" dirty="0">
                <a:latin typeface="Arial"/>
                <a:cs typeface="Arial"/>
              </a:rPr>
              <a:t>c</a:t>
            </a:r>
            <a:r>
              <a:rPr sz="900" spc="10" dirty="0"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436482" y="2395491"/>
            <a:ext cx="774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30" dirty="0">
                <a:latin typeface="Arial"/>
                <a:cs typeface="Arial"/>
              </a:rPr>
              <a:t>C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81338" y="2391697"/>
            <a:ext cx="194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795" dirty="0">
                <a:latin typeface="Lucida Sans Unicode"/>
                <a:cs typeface="Lucida Sans Unicode"/>
              </a:rPr>
              <a:t>Σ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386520" y="2669342"/>
            <a:ext cx="1841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20" dirty="0">
                <a:latin typeface="Arial"/>
                <a:cs typeface="Arial"/>
              </a:rPr>
              <a:t>c</a:t>
            </a:r>
            <a:r>
              <a:rPr sz="600" spc="25" dirty="0">
                <a:latin typeface="Verdana"/>
                <a:cs typeface="Verdana"/>
              </a:rPr>
              <a:t>=1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270008" y="2499875"/>
            <a:ext cx="4533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dirty="0">
                <a:latin typeface="Arial"/>
                <a:cs typeface="Arial"/>
              </a:rPr>
              <a:t>N</a:t>
            </a:r>
            <a:r>
              <a:rPr sz="900" i="1" spc="210" dirty="0">
                <a:latin typeface="Arial"/>
                <a:cs typeface="Arial"/>
              </a:rPr>
              <a:t> </a:t>
            </a:r>
            <a:r>
              <a:rPr sz="900" i="1" dirty="0">
                <a:latin typeface="Georgia"/>
                <a:cs typeface="Georgia"/>
              </a:rPr>
              <a:t>·</a:t>
            </a:r>
            <a:r>
              <a:rPr sz="900" i="1" spc="-35" dirty="0">
                <a:latin typeface="Georgia"/>
                <a:cs typeface="Georgia"/>
              </a:rPr>
              <a:t> </a:t>
            </a:r>
            <a:r>
              <a:rPr sz="900" i="1" spc="30" dirty="0">
                <a:latin typeface="Arial"/>
                <a:cs typeface="Arial"/>
              </a:rPr>
              <a:t>H</a:t>
            </a:r>
            <a:r>
              <a:rPr sz="900" spc="30" dirty="0">
                <a:latin typeface="Tahoma"/>
                <a:cs typeface="Tahoma"/>
              </a:rPr>
              <a:t>(</a:t>
            </a:r>
            <a:r>
              <a:rPr sz="900" i="1" spc="30" dirty="0">
                <a:latin typeface="Georgia"/>
                <a:cs typeface="Georgia"/>
              </a:rPr>
              <a:t>X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774469" y="2512525"/>
            <a:ext cx="20732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07720" algn="l"/>
                <a:tab pos="1935480" algn="l"/>
              </a:tabLst>
            </a:pPr>
            <a:r>
              <a:rPr sz="1350" spc="89" baseline="6172" dirty="0">
                <a:latin typeface="Tahoma"/>
                <a:cs typeface="Tahoma"/>
              </a:rPr>
              <a:t>=</a:t>
            </a:r>
            <a:r>
              <a:rPr sz="1350" spc="-3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solidFill>
                  <a:srgbClr val="EB801A"/>
                </a:solidFill>
                <a:latin typeface="Lucida Sans Unicode"/>
                <a:cs typeface="Lucida Sans Unicode"/>
              </a:rPr>
              <a:t>min</a:t>
            </a:r>
            <a:r>
              <a:rPr sz="1350" spc="-202" baseline="6172" dirty="0">
                <a:solidFill>
                  <a:srgbClr val="EB801A"/>
                </a:solidFill>
                <a:latin typeface="Lucida Sans Unicode"/>
                <a:cs typeface="Lucida Sans Unicode"/>
              </a:rPr>
              <a:t> </a:t>
            </a:r>
            <a:r>
              <a:rPr sz="1350" i="1" spc="202" baseline="6172" dirty="0">
                <a:solidFill>
                  <a:srgbClr val="EB801A"/>
                </a:solidFill>
                <a:latin typeface="Georgia"/>
                <a:cs typeface="Georgia"/>
              </a:rPr>
              <a:t>−</a:t>
            </a:r>
            <a:r>
              <a:rPr sz="1350" i="1" baseline="6172" dirty="0">
                <a:solidFill>
                  <a:srgbClr val="EB801A"/>
                </a:solidFill>
                <a:latin typeface="Arial"/>
                <a:cs typeface="Arial"/>
              </a:rPr>
              <a:t>N</a:t>
            </a:r>
            <a:r>
              <a:rPr sz="600" i="1" spc="60" dirty="0">
                <a:solidFill>
                  <a:srgbClr val="EB801A"/>
                </a:solidFill>
                <a:latin typeface="Arial"/>
                <a:cs typeface="Arial"/>
              </a:rPr>
              <a:t>t</a:t>
            </a:r>
            <a:r>
              <a:rPr sz="600" i="1" dirty="0">
                <a:solidFill>
                  <a:srgbClr val="EB801A"/>
                </a:solidFill>
                <a:latin typeface="Arial"/>
                <a:cs typeface="Arial"/>
              </a:rPr>
              <a:t>	</a:t>
            </a:r>
            <a:r>
              <a:rPr sz="1350" i="1" spc="-37" baseline="6172" dirty="0">
                <a:latin typeface="Arial"/>
                <a:cs typeface="Arial"/>
              </a:rPr>
              <a:t>p</a:t>
            </a:r>
            <a:r>
              <a:rPr sz="600" i="1" spc="20" dirty="0">
                <a:latin typeface="Arial"/>
                <a:cs typeface="Arial"/>
              </a:rPr>
              <a:t>ct</a:t>
            </a:r>
            <a:r>
              <a:rPr sz="600" i="1" spc="75" dirty="0">
                <a:latin typeface="Arial"/>
                <a:cs typeface="Arial"/>
              </a:rPr>
              <a:t> </a:t>
            </a:r>
            <a:r>
              <a:rPr sz="1350" spc="-60" baseline="6172" dirty="0">
                <a:latin typeface="Lucida Sans Unicode"/>
                <a:cs typeface="Lucida Sans Unicode"/>
              </a:rPr>
              <a:t>log</a:t>
            </a:r>
            <a:r>
              <a:rPr sz="1350" spc="15" baseline="6172" dirty="0">
                <a:latin typeface="Tahoma"/>
                <a:cs typeface="Tahoma"/>
              </a:rPr>
              <a:t>(</a:t>
            </a:r>
            <a:r>
              <a:rPr sz="1350" i="1" spc="-37" baseline="6172" dirty="0">
                <a:latin typeface="Arial"/>
                <a:cs typeface="Arial"/>
              </a:rPr>
              <a:t>p</a:t>
            </a:r>
            <a:r>
              <a:rPr sz="600" i="1" spc="20" dirty="0">
                <a:latin typeface="Arial"/>
                <a:cs typeface="Arial"/>
              </a:rPr>
              <a:t>ct</a:t>
            </a:r>
            <a:r>
              <a:rPr sz="600" i="1" spc="-80" dirty="0">
                <a:latin typeface="Arial"/>
                <a:cs typeface="Arial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)</a:t>
            </a:r>
            <a:r>
              <a:rPr sz="1350" spc="-44" baseline="6172" dirty="0">
                <a:latin typeface="Tahoma"/>
                <a:cs typeface="Tahoma"/>
              </a:rPr>
              <a:t> </a:t>
            </a:r>
            <a:r>
              <a:rPr sz="1350" spc="89" baseline="6172" dirty="0">
                <a:latin typeface="Tahoma"/>
                <a:cs typeface="Tahoma"/>
              </a:rPr>
              <a:t>=</a:t>
            </a:r>
            <a:r>
              <a:rPr sz="1350" baseline="6172" dirty="0">
                <a:latin typeface="Tahoma"/>
                <a:cs typeface="Tahoma"/>
              </a:rPr>
              <a:t>  </a:t>
            </a:r>
            <a:r>
              <a:rPr sz="1350" spc="89" baseline="6172" dirty="0">
                <a:latin typeface="Tahoma"/>
                <a:cs typeface="Tahoma"/>
              </a:rPr>
              <a:t> 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dirty="0">
                <a:latin typeface="Arial"/>
                <a:cs typeface="Arial"/>
              </a:rPr>
              <a:t>	</a:t>
            </a:r>
            <a:r>
              <a:rPr sz="600" i="1" spc="60" dirty="0">
                <a:latin typeface="Arial"/>
                <a:cs typeface="Arial"/>
              </a:rPr>
              <a:t>t</a:t>
            </a:r>
            <a:r>
              <a:rPr sz="600" i="1" spc="-80" dirty="0">
                <a:latin typeface="Arial"/>
                <a:cs typeface="Arial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)</a:t>
            </a:r>
            <a:endParaRPr sz="1350" baseline="6172">
              <a:latin typeface="Tahoma"/>
              <a:cs typeface="Tahoma"/>
            </a:endParaRPr>
          </a:p>
        </p:txBody>
      </p:sp>
      <p:pic>
        <p:nvPicPr>
          <p:cNvPr id="59" name="Immagine 58" descr="Immagine che contiene testo&#10;&#10;Descrizione generata automaticamente">
            <a:extLst>
              <a:ext uri="{FF2B5EF4-FFF2-40B4-BE49-F238E27FC236}">
                <a16:creationId xmlns:a16="http://schemas.microsoft.com/office/drawing/2014/main" id="{04D871B8-C36F-44C7-9721-C42341CBBF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78" y="255434"/>
            <a:ext cx="3499414" cy="2989415"/>
          </a:xfrm>
          <a:prstGeom prst="rect">
            <a:avLst/>
          </a:prstGeom>
        </p:spPr>
      </p:pic>
      <p:sp>
        <p:nvSpPr>
          <p:cNvPr id="60" name="Rettangolo 59">
            <a:extLst>
              <a:ext uri="{FF2B5EF4-FFF2-40B4-BE49-F238E27FC236}">
                <a16:creationId xmlns:a16="http://schemas.microsoft.com/office/drawing/2014/main" id="{2637B176-78BF-A948-168E-E7FA69D58F85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1" name="Google Shape;179;g1278543c0aa_0_7">
            <a:extLst>
              <a:ext uri="{FF2B5EF4-FFF2-40B4-BE49-F238E27FC236}">
                <a16:creationId xmlns:a16="http://schemas.microsoft.com/office/drawing/2014/main" id="{E6701264-C8B6-9CDF-0848-430CC7BF692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object 2">
            <a:extLst>
              <a:ext uri="{FF2B5EF4-FFF2-40B4-BE49-F238E27FC236}">
                <a16:creationId xmlns:a16="http://schemas.microsoft.com/office/drawing/2014/main" id="{FDD395B2-44C1-528C-F69C-8EC972E09250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63" name="Google Shape;181;g1278543c0aa_0_7">
            <a:extLst>
              <a:ext uri="{FF2B5EF4-FFF2-40B4-BE49-F238E27FC236}">
                <a16:creationId xmlns:a16="http://schemas.microsoft.com/office/drawing/2014/main" id="{B0EE0175-7191-F22D-8222-2E40EB70F07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object 5">
            <a:extLst>
              <a:ext uri="{FF2B5EF4-FFF2-40B4-BE49-F238E27FC236}">
                <a16:creationId xmlns:a16="http://schemas.microsoft.com/office/drawing/2014/main" id="{967C5B3E-180B-F1B4-60F4-A60AFA390B1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32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452531"/>
            <a:ext cx="13100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EB801A"/>
                </a:solidFill>
                <a:latin typeface="Tahoma"/>
                <a:cs typeface="Tahoma"/>
              </a:rPr>
              <a:t>Quale</a:t>
            </a:r>
            <a:r>
              <a:rPr sz="1000" spc="1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EB801A"/>
                </a:solidFill>
                <a:latin typeface="Tahoma"/>
                <a:cs typeface="Tahoma"/>
              </a:rPr>
              <a:t>split</a:t>
            </a:r>
            <a:r>
              <a:rPr sz="1000" spc="1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85" dirty="0">
                <a:solidFill>
                  <a:srgbClr val="EB801A"/>
                </a:solidFill>
                <a:latin typeface="Tahoma"/>
                <a:cs typeface="Tahoma"/>
              </a:rPr>
              <a:t>è</a:t>
            </a:r>
            <a:r>
              <a:rPr sz="1000" spc="1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EB801A"/>
                </a:solidFill>
                <a:latin typeface="Tahoma"/>
                <a:cs typeface="Tahoma"/>
              </a:rPr>
              <a:t>il</a:t>
            </a:r>
            <a:r>
              <a:rPr sz="1000" spc="1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EB801A"/>
                </a:solidFill>
                <a:latin typeface="Tahoma"/>
                <a:cs typeface="Tahoma"/>
              </a:rPr>
              <a:t>migli</a:t>
            </a:r>
            <a:r>
              <a:rPr sz="1000" spc="-55" dirty="0">
                <a:solidFill>
                  <a:srgbClr val="EB801A"/>
                </a:solidFill>
                <a:latin typeface="Tahoma"/>
                <a:cs typeface="Tahoma"/>
              </a:rPr>
              <a:t>o</a:t>
            </a:r>
            <a:r>
              <a:rPr sz="1000" spc="-40" dirty="0">
                <a:solidFill>
                  <a:srgbClr val="EB801A"/>
                </a:solidFill>
                <a:latin typeface="Tahoma"/>
                <a:cs typeface="Tahoma"/>
              </a:rPr>
              <a:t>re?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004" y="1123925"/>
            <a:ext cx="2519821" cy="11408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9994" y="1127056"/>
            <a:ext cx="2519821" cy="1134546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698F3CC9-9F43-54AB-2301-1E746C3C0D8D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Google Shape;179;g1278543c0aa_0_7">
            <a:extLst>
              <a:ext uri="{FF2B5EF4-FFF2-40B4-BE49-F238E27FC236}">
                <a16:creationId xmlns:a16="http://schemas.microsoft.com/office/drawing/2014/main" id="{5D42AD86-5936-A7A0-C9A0-D8822703053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A4AB71F8-7908-183E-FCF4-AB8706DFFEC5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10" name="Google Shape;181;g1278543c0aa_0_7">
            <a:extLst>
              <a:ext uri="{FF2B5EF4-FFF2-40B4-BE49-F238E27FC236}">
                <a16:creationId xmlns:a16="http://schemas.microsoft.com/office/drawing/2014/main" id="{DECCFE63-C067-F42A-F718-AC0CA7261EA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4A8685F0-C533-FE4D-C8BC-9148C992FEE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33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452531"/>
            <a:ext cx="13100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EB801A"/>
                </a:solidFill>
                <a:latin typeface="Tahoma"/>
                <a:cs typeface="Tahoma"/>
              </a:rPr>
              <a:t>Quale</a:t>
            </a:r>
            <a:r>
              <a:rPr sz="1000" spc="1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EB801A"/>
                </a:solidFill>
                <a:latin typeface="Tahoma"/>
                <a:cs typeface="Tahoma"/>
              </a:rPr>
              <a:t>split</a:t>
            </a:r>
            <a:r>
              <a:rPr sz="1000" spc="1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85" dirty="0">
                <a:solidFill>
                  <a:srgbClr val="EB801A"/>
                </a:solidFill>
                <a:latin typeface="Tahoma"/>
                <a:cs typeface="Tahoma"/>
              </a:rPr>
              <a:t>è</a:t>
            </a:r>
            <a:r>
              <a:rPr sz="1000" spc="1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EB801A"/>
                </a:solidFill>
                <a:latin typeface="Tahoma"/>
                <a:cs typeface="Tahoma"/>
              </a:rPr>
              <a:t>il</a:t>
            </a:r>
            <a:r>
              <a:rPr sz="1000" spc="1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EB801A"/>
                </a:solidFill>
                <a:latin typeface="Tahoma"/>
                <a:cs typeface="Tahoma"/>
              </a:rPr>
              <a:t>migli</a:t>
            </a:r>
            <a:r>
              <a:rPr sz="1000" spc="-55" dirty="0">
                <a:solidFill>
                  <a:srgbClr val="EB801A"/>
                </a:solidFill>
                <a:latin typeface="Tahoma"/>
                <a:cs typeface="Tahoma"/>
              </a:rPr>
              <a:t>o</a:t>
            </a:r>
            <a:r>
              <a:rPr sz="1000" spc="-40" dirty="0">
                <a:solidFill>
                  <a:srgbClr val="EB801A"/>
                </a:solidFill>
                <a:latin typeface="Tahoma"/>
                <a:cs typeface="Tahoma"/>
              </a:rPr>
              <a:t>re?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004" y="1123925"/>
            <a:ext cx="2519821" cy="114081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1904" y="2401333"/>
            <a:ext cx="17780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30" dirty="0">
                <a:latin typeface="Arial"/>
                <a:cs typeface="Arial"/>
              </a:rPr>
              <a:t>I</a:t>
            </a:r>
            <a:r>
              <a:rPr sz="1050" spc="-44" baseline="-11904" dirty="0">
                <a:latin typeface="Verdana"/>
                <a:cs typeface="Verdana"/>
              </a:rPr>
              <a:t>2</a:t>
            </a:r>
            <a:r>
              <a:rPr sz="1050" spc="112" baseline="-11904" dirty="0">
                <a:latin typeface="Verdana"/>
                <a:cs typeface="Verdana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spc="-40" dirty="0">
                <a:latin typeface="Calibri"/>
                <a:cs typeface="Calibri"/>
              </a:rPr>
              <a:t>0</a:t>
            </a:r>
            <a:r>
              <a:rPr sz="1000" i="1" spc="-40" dirty="0">
                <a:latin typeface="Verdana"/>
                <a:cs typeface="Verdana"/>
              </a:rPr>
              <a:t>.</a:t>
            </a:r>
            <a:r>
              <a:rPr sz="1000" spc="-40" dirty="0">
                <a:latin typeface="Calibri"/>
                <a:cs typeface="Calibri"/>
              </a:rPr>
              <a:t>6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15" dirty="0">
                <a:latin typeface="Yu Gothic"/>
                <a:cs typeface="Yu Gothic"/>
              </a:rPr>
              <a:t>·</a:t>
            </a:r>
            <a:r>
              <a:rPr sz="1000" spc="-70" dirty="0">
                <a:latin typeface="Yu Gothic"/>
                <a:cs typeface="Yu Gothic"/>
              </a:rPr>
              <a:t> </a:t>
            </a:r>
            <a:r>
              <a:rPr sz="1000" spc="-40" dirty="0">
                <a:latin typeface="Calibri"/>
                <a:cs typeface="Calibri"/>
              </a:rPr>
              <a:t>0</a:t>
            </a:r>
            <a:r>
              <a:rPr sz="1000" i="1" spc="-40" dirty="0">
                <a:latin typeface="Verdana"/>
                <a:cs typeface="Verdana"/>
              </a:rPr>
              <a:t>.</a:t>
            </a:r>
            <a:r>
              <a:rPr sz="1000" spc="-40" dirty="0">
                <a:latin typeface="Calibri"/>
                <a:cs typeface="Calibri"/>
              </a:rPr>
              <a:t>5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40" dirty="0">
                <a:latin typeface="Calibri"/>
                <a:cs typeface="Calibri"/>
              </a:rPr>
              <a:t>0</a:t>
            </a:r>
            <a:r>
              <a:rPr sz="1000" i="1" spc="-40" dirty="0">
                <a:latin typeface="Verdana"/>
                <a:cs typeface="Verdana"/>
              </a:rPr>
              <a:t>.</a:t>
            </a:r>
            <a:r>
              <a:rPr sz="1000" spc="-40" dirty="0">
                <a:latin typeface="Calibri"/>
                <a:cs typeface="Calibri"/>
              </a:rPr>
              <a:t>4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15" dirty="0">
                <a:latin typeface="Yu Gothic"/>
                <a:cs typeface="Yu Gothic"/>
              </a:rPr>
              <a:t>·</a:t>
            </a:r>
            <a:r>
              <a:rPr sz="1000" spc="-70" dirty="0">
                <a:latin typeface="Yu Gothic"/>
                <a:cs typeface="Yu Gothic"/>
              </a:rPr>
              <a:t> </a:t>
            </a:r>
            <a:r>
              <a:rPr sz="1000" spc="-30" dirty="0">
                <a:latin typeface="Calibri"/>
                <a:cs typeface="Calibri"/>
              </a:rPr>
              <a:t>0</a:t>
            </a:r>
            <a:r>
              <a:rPr sz="1000" i="1" spc="-30" dirty="0">
                <a:latin typeface="Verdana"/>
                <a:cs typeface="Verdana"/>
              </a:rPr>
              <a:t>.</a:t>
            </a:r>
            <a:r>
              <a:rPr sz="1000" spc="-30" dirty="0">
                <a:latin typeface="Calibri"/>
                <a:cs typeface="Calibri"/>
              </a:rPr>
              <a:t>95</a:t>
            </a:r>
            <a:r>
              <a:rPr sz="1000" spc="4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30" dirty="0">
                <a:latin typeface="Calibri"/>
                <a:cs typeface="Calibri"/>
              </a:rPr>
              <a:t>0</a:t>
            </a:r>
            <a:r>
              <a:rPr sz="1000" i="1" spc="-30" dirty="0">
                <a:latin typeface="Verdana"/>
                <a:cs typeface="Verdana"/>
              </a:rPr>
              <a:t>.</a:t>
            </a:r>
            <a:r>
              <a:rPr sz="1000" spc="-30" dirty="0">
                <a:latin typeface="Calibri"/>
                <a:cs typeface="Calibri"/>
              </a:rPr>
              <a:t>68</a:t>
            </a:r>
            <a:endParaRPr sz="10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9994" y="1127056"/>
            <a:ext cx="2519821" cy="11345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61894" y="2398209"/>
            <a:ext cx="17780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Arial"/>
                <a:cs typeface="Arial"/>
              </a:rPr>
              <a:t>I</a:t>
            </a:r>
            <a:r>
              <a:rPr sz="1050" spc="-37" baseline="-11904" dirty="0">
                <a:latin typeface="Verdana"/>
                <a:cs typeface="Verdana"/>
              </a:rPr>
              <a:t>2</a:t>
            </a:r>
            <a:r>
              <a:rPr sz="1050" spc="112" baseline="-11904" dirty="0">
                <a:latin typeface="Verdana"/>
                <a:cs typeface="Verdana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spc="-40" dirty="0">
                <a:latin typeface="Calibri"/>
                <a:cs typeface="Calibri"/>
              </a:rPr>
              <a:t>0</a:t>
            </a:r>
            <a:r>
              <a:rPr sz="1000" i="1" spc="-40" dirty="0">
                <a:latin typeface="Verdana"/>
                <a:cs typeface="Verdana"/>
              </a:rPr>
              <a:t>.</a:t>
            </a:r>
            <a:r>
              <a:rPr sz="1000" spc="-40" dirty="0">
                <a:latin typeface="Calibri"/>
                <a:cs typeface="Calibri"/>
              </a:rPr>
              <a:t>2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15" dirty="0">
                <a:latin typeface="Yu Gothic"/>
                <a:cs typeface="Yu Gothic"/>
              </a:rPr>
              <a:t>·</a:t>
            </a:r>
            <a:r>
              <a:rPr sz="1000" spc="-65" dirty="0">
                <a:latin typeface="Yu Gothic"/>
                <a:cs typeface="Yu Gothic"/>
              </a:rPr>
              <a:t> </a:t>
            </a:r>
            <a:r>
              <a:rPr sz="1000" spc="-40" dirty="0">
                <a:latin typeface="Calibri"/>
                <a:cs typeface="Calibri"/>
              </a:rPr>
              <a:t>0</a:t>
            </a:r>
            <a:r>
              <a:rPr sz="1000" i="1" spc="-40" dirty="0">
                <a:latin typeface="Verdana"/>
                <a:cs typeface="Verdana"/>
              </a:rPr>
              <a:t>.</a:t>
            </a:r>
            <a:r>
              <a:rPr sz="1000" spc="-40" dirty="0">
                <a:latin typeface="Calibri"/>
                <a:cs typeface="Calibri"/>
              </a:rPr>
              <a:t>1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40" dirty="0">
                <a:latin typeface="Calibri"/>
                <a:cs typeface="Calibri"/>
              </a:rPr>
              <a:t>0</a:t>
            </a:r>
            <a:r>
              <a:rPr sz="1000" i="1" spc="-40" dirty="0">
                <a:latin typeface="Verdana"/>
                <a:cs typeface="Verdana"/>
              </a:rPr>
              <a:t>.</a:t>
            </a:r>
            <a:r>
              <a:rPr sz="1000" spc="-40" dirty="0">
                <a:latin typeface="Calibri"/>
                <a:cs typeface="Calibri"/>
              </a:rPr>
              <a:t>8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15" dirty="0">
                <a:latin typeface="Yu Gothic"/>
                <a:cs typeface="Yu Gothic"/>
              </a:rPr>
              <a:t>·</a:t>
            </a:r>
            <a:r>
              <a:rPr sz="1000" spc="-70" dirty="0">
                <a:latin typeface="Yu Gothic"/>
                <a:cs typeface="Yu Gothic"/>
              </a:rPr>
              <a:t> </a:t>
            </a:r>
            <a:r>
              <a:rPr sz="1000" spc="-30" dirty="0">
                <a:latin typeface="Calibri"/>
                <a:cs typeface="Calibri"/>
              </a:rPr>
              <a:t>0</a:t>
            </a:r>
            <a:r>
              <a:rPr sz="1000" i="1" spc="-30" dirty="0">
                <a:latin typeface="Verdana"/>
                <a:cs typeface="Verdana"/>
              </a:rPr>
              <a:t>.</a:t>
            </a:r>
            <a:r>
              <a:rPr sz="1000" spc="-30" dirty="0">
                <a:latin typeface="Calibri"/>
                <a:cs typeface="Calibri"/>
              </a:rPr>
              <a:t>95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spc="-30" dirty="0">
                <a:latin typeface="Calibri"/>
                <a:cs typeface="Calibri"/>
              </a:rPr>
              <a:t>0</a:t>
            </a:r>
            <a:r>
              <a:rPr sz="1000" i="1" spc="-30" dirty="0">
                <a:latin typeface="Verdana"/>
                <a:cs typeface="Verdana"/>
              </a:rPr>
              <a:t>.</a:t>
            </a:r>
            <a:r>
              <a:rPr sz="1000" spc="-30" dirty="0">
                <a:latin typeface="Calibri"/>
                <a:cs typeface="Calibri"/>
              </a:rPr>
              <a:t>78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BEE9109-FBC9-94F5-13F7-767B0322D93B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" name="Google Shape;179;g1278543c0aa_0_7">
            <a:extLst>
              <a:ext uri="{FF2B5EF4-FFF2-40B4-BE49-F238E27FC236}">
                <a16:creationId xmlns:a16="http://schemas.microsoft.com/office/drawing/2014/main" id="{9D7DE1C8-EFEA-3323-15C6-BA1A62A9CBB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5DB3F3C2-8A71-3D54-7C63-5D31FB142103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11" name="Google Shape;181;g1278543c0aa_0_7">
            <a:extLst>
              <a:ext uri="{FF2B5EF4-FFF2-40B4-BE49-F238E27FC236}">
                <a16:creationId xmlns:a16="http://schemas.microsoft.com/office/drawing/2014/main" id="{4EE949B7-0F62-9AD8-1C53-6847E5E20A7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bject 5">
            <a:extLst>
              <a:ext uri="{FF2B5EF4-FFF2-40B4-BE49-F238E27FC236}">
                <a16:creationId xmlns:a16="http://schemas.microsoft.com/office/drawing/2014/main" id="{2A3EA9D6-6A59-7EFF-87DE-ADC1BCDFCA1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34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102550-96C3-2B35-28C6-BF29728EDE42}"/>
              </a:ext>
            </a:extLst>
          </p:cNvPr>
          <p:cNvSpPr txBox="1"/>
          <p:nvPr/>
        </p:nvSpPr>
        <p:spPr>
          <a:xfrm>
            <a:off x="229154" y="2422987"/>
            <a:ext cx="1778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680FA27-5F42-47D3-7952-6555BD212FA9}"/>
              </a:ext>
            </a:extLst>
          </p:cNvPr>
          <p:cNvSpPr txBox="1"/>
          <p:nvPr/>
        </p:nvSpPr>
        <p:spPr>
          <a:xfrm>
            <a:off x="2961894" y="2352159"/>
            <a:ext cx="1778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6069063"/>
      </p:ext>
    </p:extLst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87177"/>
            <a:ext cx="17881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/>
              <a:t>Decremento</a:t>
            </a:r>
            <a:r>
              <a:rPr sz="1400" spc="15" dirty="0"/>
              <a:t> </a:t>
            </a:r>
            <a:r>
              <a:rPr sz="1400" spc="-25" dirty="0"/>
              <a:t>di</a:t>
            </a:r>
            <a:r>
              <a:rPr sz="1400" spc="15" dirty="0"/>
              <a:t> </a:t>
            </a:r>
            <a:r>
              <a:rPr sz="1400" spc="-30" dirty="0"/>
              <a:t>impurità</a:t>
            </a:r>
            <a:endParaRPr sz="1400" dirty="0"/>
          </a:p>
        </p:txBody>
      </p:sp>
      <p:sp>
        <p:nvSpPr>
          <p:cNvPr id="4" name="object 4"/>
          <p:cNvSpPr txBox="1"/>
          <p:nvPr/>
        </p:nvSpPr>
        <p:spPr>
          <a:xfrm>
            <a:off x="283794" y="764176"/>
            <a:ext cx="512191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Tahoma"/>
                <a:cs typeface="Tahoma"/>
              </a:rPr>
              <a:t>Uno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split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5" dirty="0">
                <a:latin typeface="Calibri"/>
                <a:cs typeface="Calibri"/>
              </a:rPr>
              <a:t>(</a:t>
            </a:r>
            <a:r>
              <a:rPr sz="1000" i="1" spc="55" dirty="0">
                <a:latin typeface="Arial"/>
                <a:cs typeface="Arial"/>
              </a:rPr>
              <a:t>f</a:t>
            </a:r>
            <a:r>
              <a:rPr sz="1000" i="1" spc="-70" dirty="0">
                <a:latin typeface="Arial"/>
                <a:cs typeface="Arial"/>
              </a:rPr>
              <a:t> 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15" dirty="0">
                <a:latin typeface="Arial"/>
                <a:cs typeface="Arial"/>
              </a:rPr>
              <a:t>s</a:t>
            </a:r>
            <a:r>
              <a:rPr sz="1000" spc="15" dirty="0">
                <a:latin typeface="Calibri"/>
                <a:cs typeface="Calibri"/>
              </a:rPr>
              <a:t>)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20" dirty="0">
                <a:latin typeface="Tahoma"/>
                <a:cs typeface="Tahoma"/>
              </a:rPr>
              <a:t>al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nodo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80" dirty="0">
                <a:latin typeface="Arial"/>
                <a:cs typeface="Arial"/>
              </a:rPr>
              <a:t>t</a:t>
            </a:r>
            <a:r>
              <a:rPr sz="1000" i="1" spc="120" dirty="0">
                <a:latin typeface="Arial"/>
                <a:cs typeface="Arial"/>
              </a:rPr>
              <a:t> </a:t>
            </a:r>
            <a:r>
              <a:rPr sz="1000" spc="-45" dirty="0">
                <a:latin typeface="Tahoma"/>
                <a:cs typeface="Tahoma"/>
              </a:rPr>
              <a:t>produce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decremento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di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impurità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:</a:t>
            </a:r>
            <a:endParaRPr sz="1000" dirty="0">
              <a:latin typeface="Tahoma"/>
              <a:cs typeface="Tahoma"/>
            </a:endParaRPr>
          </a:p>
          <a:p>
            <a:pPr marL="615950" algn="ctr">
              <a:lnSpc>
                <a:spcPts val="935"/>
              </a:lnSpc>
              <a:spcBef>
                <a:spcPts val="835"/>
              </a:spcBef>
              <a:tabLst>
                <a:tab pos="1193800" algn="l"/>
              </a:tabLst>
            </a:pPr>
            <a:r>
              <a:rPr sz="1000" i="1" u="sng" spc="-5" dirty="0">
                <a:solidFill>
                  <a:srgbClr val="EB801A"/>
                </a:solidFill>
                <a:uFill>
                  <a:solidFill>
                    <a:srgbClr val="EB801A"/>
                  </a:solidFill>
                </a:uFill>
                <a:latin typeface="Arial"/>
                <a:cs typeface="Arial"/>
              </a:rPr>
              <a:t>N</a:t>
            </a:r>
            <a:r>
              <a:rPr sz="1050" i="1" u="sng" spc="-7" baseline="-11904" dirty="0">
                <a:solidFill>
                  <a:srgbClr val="EB801A"/>
                </a:solidFill>
                <a:uFill>
                  <a:solidFill>
                    <a:srgbClr val="EB801A"/>
                  </a:solidFill>
                </a:uFill>
                <a:latin typeface="Arial"/>
                <a:cs typeface="Arial"/>
              </a:rPr>
              <a:t>L</a:t>
            </a:r>
            <a:r>
              <a:rPr sz="1050" i="1" spc="-7" baseline="-11904" dirty="0">
                <a:solidFill>
                  <a:srgbClr val="EB801A"/>
                </a:solidFill>
                <a:latin typeface="Arial"/>
                <a:cs typeface="Arial"/>
              </a:rPr>
              <a:t>	</a:t>
            </a:r>
            <a:r>
              <a:rPr sz="1000" i="1" u="sng" spc="-25" dirty="0">
                <a:solidFill>
                  <a:srgbClr val="EB801A"/>
                </a:solidFill>
                <a:uFill>
                  <a:solidFill>
                    <a:srgbClr val="EB801A"/>
                  </a:solidFill>
                </a:uFill>
                <a:latin typeface="Arial"/>
                <a:cs typeface="Arial"/>
              </a:rPr>
              <a:t>N</a:t>
            </a:r>
            <a:r>
              <a:rPr sz="1050" i="1" u="sng" spc="-37" baseline="-11904" dirty="0">
                <a:solidFill>
                  <a:srgbClr val="EB801A"/>
                </a:solidFill>
                <a:uFill>
                  <a:solidFill>
                    <a:srgbClr val="EB801A"/>
                  </a:solidFill>
                </a:uFill>
                <a:latin typeface="Arial"/>
                <a:cs typeface="Arial"/>
              </a:rPr>
              <a:t>R</a:t>
            </a:r>
            <a:endParaRPr sz="1050" baseline="-11904" dirty="0">
              <a:latin typeface="Arial"/>
              <a:cs typeface="Arial"/>
            </a:endParaRPr>
          </a:p>
          <a:p>
            <a:pPr marL="70485" algn="ctr">
              <a:lnSpc>
                <a:spcPts val="935"/>
              </a:lnSpc>
            </a:pPr>
            <a:r>
              <a:rPr sz="1000" spc="265" dirty="0">
                <a:latin typeface="Calibri"/>
                <a:cs typeface="Calibri"/>
              </a:rPr>
              <a:t>∆</a:t>
            </a:r>
            <a:r>
              <a:rPr sz="1000" i="1" spc="65" dirty="0">
                <a:latin typeface="Arial"/>
                <a:cs typeface="Arial"/>
              </a:rPr>
              <a:t>I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145" dirty="0">
                <a:latin typeface="Arial"/>
                <a:cs typeface="Arial"/>
              </a:rPr>
              <a:t>t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140" dirty="0">
                <a:latin typeface="Calibri"/>
                <a:cs typeface="Calibri"/>
              </a:rPr>
              <a:t>:=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65" dirty="0">
                <a:latin typeface="Arial"/>
                <a:cs typeface="Arial"/>
              </a:rPr>
              <a:t>I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145" dirty="0">
                <a:latin typeface="Arial"/>
                <a:cs typeface="Arial"/>
              </a:rPr>
              <a:t>t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229" dirty="0">
                <a:latin typeface="Yu Gothic"/>
                <a:cs typeface="Yu Gothic"/>
              </a:rPr>
              <a:t>−</a:t>
            </a:r>
            <a:r>
              <a:rPr sz="1000" spc="100" dirty="0">
                <a:latin typeface="Yu Gothic"/>
                <a:cs typeface="Yu Gothic"/>
              </a:rPr>
              <a:t> </a:t>
            </a:r>
            <a:r>
              <a:rPr sz="1500" i="1" spc="-30" baseline="-38888" dirty="0">
                <a:solidFill>
                  <a:srgbClr val="EB801A"/>
                </a:solidFill>
                <a:latin typeface="Arial"/>
                <a:cs typeface="Arial"/>
              </a:rPr>
              <a:t>N</a:t>
            </a:r>
            <a:r>
              <a:rPr sz="1050" i="1" spc="104" baseline="-67460" dirty="0">
                <a:solidFill>
                  <a:srgbClr val="EB801A"/>
                </a:solidFill>
                <a:latin typeface="Arial"/>
                <a:cs typeface="Arial"/>
              </a:rPr>
              <a:t>t</a:t>
            </a:r>
            <a:r>
              <a:rPr sz="1050" i="1" spc="97" baseline="-6746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000" i="1" spc="65" dirty="0">
                <a:latin typeface="Arial"/>
                <a:cs typeface="Arial"/>
              </a:rPr>
              <a:t>I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80" dirty="0">
                <a:latin typeface="Arial"/>
                <a:cs typeface="Arial"/>
              </a:rPr>
              <a:t>t</a:t>
            </a:r>
            <a:r>
              <a:rPr sz="1050" i="1" spc="82" baseline="-11904" dirty="0">
                <a:latin typeface="Arial"/>
                <a:cs typeface="Arial"/>
              </a:rPr>
              <a:t>L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229" dirty="0">
                <a:latin typeface="Yu Gothic"/>
                <a:cs typeface="Yu Gothic"/>
              </a:rPr>
              <a:t>−</a:t>
            </a:r>
            <a:r>
              <a:rPr sz="1000" dirty="0">
                <a:latin typeface="Yu Gothic"/>
                <a:cs typeface="Yu Gothic"/>
              </a:rPr>
              <a:t> </a:t>
            </a:r>
            <a:r>
              <a:rPr sz="1000" spc="-114" dirty="0">
                <a:latin typeface="Yu Gothic"/>
                <a:cs typeface="Yu Gothic"/>
              </a:rPr>
              <a:t> </a:t>
            </a:r>
            <a:r>
              <a:rPr sz="1500" i="1" spc="-30" baseline="-38888" dirty="0">
                <a:solidFill>
                  <a:srgbClr val="EB801A"/>
                </a:solidFill>
                <a:latin typeface="Arial"/>
                <a:cs typeface="Arial"/>
              </a:rPr>
              <a:t>N</a:t>
            </a:r>
            <a:r>
              <a:rPr sz="1050" i="1" spc="104" baseline="-67460" dirty="0">
                <a:solidFill>
                  <a:srgbClr val="EB801A"/>
                </a:solidFill>
                <a:latin typeface="Arial"/>
                <a:cs typeface="Arial"/>
              </a:rPr>
              <a:t>t</a:t>
            </a:r>
            <a:r>
              <a:rPr sz="1050" i="1" baseline="-6746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050" i="1" spc="-89" baseline="-6746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000" i="1" spc="65" dirty="0">
                <a:latin typeface="Arial"/>
                <a:cs typeface="Arial"/>
              </a:rPr>
              <a:t>I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80" dirty="0">
                <a:latin typeface="Arial"/>
                <a:cs typeface="Arial"/>
              </a:rPr>
              <a:t>t</a:t>
            </a:r>
            <a:r>
              <a:rPr sz="1050" i="1" spc="-44" baseline="-11904" dirty="0">
                <a:latin typeface="Arial"/>
                <a:cs typeface="Arial"/>
              </a:rPr>
              <a:t>R</a:t>
            </a:r>
            <a:r>
              <a:rPr sz="1050" i="1" spc="-127" baseline="-11904" dirty="0">
                <a:latin typeface="Arial"/>
                <a:cs typeface="Arial"/>
              </a:rPr>
              <a:t> 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i="1" spc="-90" dirty="0">
                <a:latin typeface="Verdana"/>
                <a:cs typeface="Verdana"/>
              </a:rPr>
              <a:t>,</a:t>
            </a:r>
            <a:endParaRPr sz="1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 dirty="0">
              <a:latin typeface="Verdana"/>
              <a:cs typeface="Verdana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1000" spc="-55" dirty="0">
                <a:latin typeface="Tahoma"/>
                <a:cs typeface="Tahoma"/>
              </a:rPr>
              <a:t>dove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45" dirty="0">
                <a:latin typeface="Arial"/>
                <a:cs typeface="Arial"/>
              </a:rPr>
              <a:t>t</a:t>
            </a:r>
            <a:r>
              <a:rPr sz="1050" i="1" spc="67" baseline="-11904" dirty="0">
                <a:latin typeface="Arial"/>
                <a:cs typeface="Arial"/>
              </a:rPr>
              <a:t>L</a:t>
            </a:r>
            <a:r>
              <a:rPr sz="1050" i="1" spc="284" baseline="-11904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25" dirty="0">
                <a:latin typeface="Arial"/>
                <a:cs typeface="Arial"/>
              </a:rPr>
              <a:t>t</a:t>
            </a:r>
            <a:r>
              <a:rPr sz="1050" i="1" spc="37" baseline="-11904" dirty="0">
                <a:latin typeface="Arial"/>
                <a:cs typeface="Arial"/>
              </a:rPr>
              <a:t>R</a:t>
            </a:r>
            <a:r>
              <a:rPr sz="1050" i="1" spc="60" baseline="-11904" dirty="0">
                <a:latin typeface="Arial"/>
                <a:cs typeface="Arial"/>
              </a:rPr>
              <a:t> </a:t>
            </a:r>
            <a:r>
              <a:rPr sz="1000" spc="-50" dirty="0">
                <a:latin typeface="Tahoma"/>
                <a:cs typeface="Tahoma"/>
              </a:rPr>
              <a:t>sono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nodi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figlio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spc="-15" dirty="0">
                <a:latin typeface="Tahoma"/>
                <a:cs typeface="Tahoma"/>
              </a:rPr>
              <a:t>di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60" dirty="0">
                <a:latin typeface="Arial"/>
                <a:cs typeface="Arial"/>
              </a:rPr>
              <a:t>t</a:t>
            </a:r>
            <a:r>
              <a:rPr sz="1000" spc="60" dirty="0">
                <a:latin typeface="Tahoma"/>
                <a:cs typeface="Tahoma"/>
              </a:rPr>
              <a:t>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corrispondenti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ai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due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nuovi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sottospazi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che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si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creano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la</a:t>
            </a:r>
            <a:endParaRPr sz="1000" dirty="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175"/>
              </a:spcBef>
            </a:pPr>
            <a:r>
              <a:rPr sz="1000" i="1" spc="-50" dirty="0">
                <a:latin typeface="Arial"/>
                <a:cs typeface="Arial"/>
              </a:rPr>
              <a:t>query </a:t>
            </a:r>
            <a:r>
              <a:rPr sz="1000" i="1" spc="-130" dirty="0">
                <a:latin typeface="Arial"/>
                <a:cs typeface="Arial"/>
              </a:rPr>
              <a:t> </a:t>
            </a:r>
            <a:r>
              <a:rPr sz="1000" i="1" spc="25" dirty="0">
                <a:latin typeface="Arial"/>
                <a:cs typeface="Arial"/>
              </a:rPr>
              <a:t>f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i="1" spc="-75" dirty="0">
                <a:latin typeface="Arial"/>
                <a:cs typeface="Arial"/>
              </a:rPr>
              <a:t> </a:t>
            </a:r>
            <a:r>
              <a:rPr sz="1000" i="1" spc="-45" dirty="0">
                <a:latin typeface="Verdana"/>
                <a:cs typeface="Verdana"/>
              </a:rPr>
              <a:t>&lt;</a:t>
            </a:r>
            <a:r>
              <a:rPr sz="1000" i="1" spc="-75" dirty="0">
                <a:latin typeface="Verdana"/>
                <a:cs typeface="Verdana"/>
              </a:rPr>
              <a:t> </a:t>
            </a:r>
            <a:r>
              <a:rPr sz="1000" i="1" spc="80" dirty="0">
                <a:latin typeface="Arial"/>
                <a:cs typeface="Arial"/>
              </a:rPr>
              <a:t>t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000" spc="-5" dirty="0">
                <a:latin typeface="Yu Gothic"/>
                <a:cs typeface="Yu Gothic"/>
              </a:rPr>
              <a:t>→</a:t>
            </a:r>
            <a:r>
              <a:rPr sz="1000" spc="50" dirty="0">
                <a:latin typeface="Yu Gothic"/>
                <a:cs typeface="Yu Gothic"/>
              </a:rPr>
              <a:t> </a:t>
            </a:r>
            <a:r>
              <a:rPr sz="1000" spc="-15" dirty="0">
                <a:latin typeface="Tahoma"/>
                <a:cs typeface="Tahoma"/>
              </a:rPr>
              <a:t>tra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tutti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(feature,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soglie)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possibili,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scegliamo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la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coppia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che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massimizza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100" dirty="0">
                <a:latin typeface="Calibri"/>
                <a:cs typeface="Calibri"/>
              </a:rPr>
              <a:t>∆</a:t>
            </a:r>
            <a:r>
              <a:rPr sz="1000" i="1" spc="100" dirty="0">
                <a:latin typeface="Arial"/>
                <a:cs typeface="Arial"/>
              </a:rPr>
              <a:t>I</a:t>
            </a:r>
            <a:r>
              <a:rPr sz="1000" spc="100" dirty="0">
                <a:latin typeface="Calibri"/>
                <a:cs typeface="Calibri"/>
              </a:rPr>
              <a:t>(</a:t>
            </a:r>
            <a:r>
              <a:rPr sz="1000" i="1" spc="100" dirty="0">
                <a:latin typeface="Arial"/>
                <a:cs typeface="Arial"/>
              </a:rPr>
              <a:t>t</a:t>
            </a:r>
            <a:r>
              <a:rPr sz="1000" spc="100" dirty="0">
                <a:latin typeface="Calibri"/>
                <a:cs typeface="Calibri"/>
              </a:rPr>
              <a:t>)</a:t>
            </a:r>
            <a:r>
              <a:rPr sz="1000" spc="100" dirty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Tahoma"/>
              <a:cs typeface="Tahoma"/>
            </a:endParaRPr>
          </a:p>
          <a:p>
            <a:pPr marL="76200" marR="233679">
              <a:lnSpc>
                <a:spcPct val="114599"/>
              </a:lnSpc>
              <a:spcBef>
                <a:spcPts val="5"/>
              </a:spcBef>
            </a:pPr>
            <a:r>
              <a:rPr sz="1000" spc="-30" dirty="0">
                <a:latin typeface="Tahoma"/>
                <a:cs typeface="Tahoma"/>
              </a:rPr>
              <a:t>si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costruisce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l’albero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scegliendo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ad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ogni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passo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la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migliore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combinazione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fino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ad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arrivare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alle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foglie.</a:t>
            </a:r>
            <a:r>
              <a:rPr sz="1000" spc="120" dirty="0"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EB801A"/>
                </a:solidFill>
                <a:latin typeface="Tahoma"/>
                <a:cs typeface="Tahoma"/>
              </a:rPr>
              <a:t>Come</a:t>
            </a:r>
            <a:r>
              <a:rPr sz="1000" spc="1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EB801A"/>
                </a:solidFill>
                <a:latin typeface="Tahoma"/>
                <a:cs typeface="Tahoma"/>
              </a:rPr>
              <a:t>mi</a:t>
            </a:r>
            <a:r>
              <a:rPr sz="1000" spc="15" dirty="0">
                <a:solidFill>
                  <a:srgbClr val="EB801A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EB801A"/>
                </a:solidFill>
                <a:latin typeface="Tahoma"/>
                <a:cs typeface="Tahoma"/>
              </a:rPr>
              <a:t>fermo?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469883D-7FF4-6C3F-2F12-4E6C7DEDC6F7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25181890-EE2D-505D-B00D-DABFE33194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3D99CF4C-3AA1-7E20-FD19-5E8ED6877504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9558E596-A6B0-D177-B644-682B7477324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1087A064-B4D0-ACE7-5A28-45B202D4FB3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35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1D9E18D-3D92-1FB6-5F20-5BE52317A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700" y="936625"/>
            <a:ext cx="2749417" cy="5334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76312"/>
            <a:ext cx="16052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/>
              <a:t>Foglie</a:t>
            </a:r>
            <a:r>
              <a:rPr sz="1400" spc="5" dirty="0"/>
              <a:t> </a:t>
            </a:r>
            <a:r>
              <a:rPr sz="1400" spc="-114" dirty="0"/>
              <a:t>e</a:t>
            </a:r>
            <a:r>
              <a:rPr sz="1400" spc="5" dirty="0"/>
              <a:t> </a:t>
            </a:r>
            <a:r>
              <a:rPr sz="1400" spc="-45" dirty="0"/>
              <a:t>terminazione</a:t>
            </a:r>
            <a:endParaRPr sz="140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691532"/>
            <a:ext cx="4982210" cy="2124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ahoma"/>
                <a:cs typeface="Tahoma"/>
              </a:rPr>
              <a:t>Un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nodo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80" dirty="0">
                <a:latin typeface="Arial"/>
                <a:cs typeface="Arial"/>
              </a:rPr>
              <a:t>t</a:t>
            </a:r>
            <a:r>
              <a:rPr sz="1000" i="1" spc="130" dirty="0">
                <a:latin typeface="Arial"/>
                <a:cs typeface="Arial"/>
              </a:rPr>
              <a:t> </a:t>
            </a:r>
            <a:r>
              <a:rPr sz="1000" spc="-35" dirty="0">
                <a:latin typeface="Tahoma"/>
                <a:cs typeface="Tahoma"/>
              </a:rPr>
              <a:t>diventa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foglia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base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alcuni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b="1" spc="-20" dirty="0">
                <a:latin typeface="Arial"/>
                <a:cs typeface="Arial"/>
              </a:rPr>
              <a:t>criteri</a:t>
            </a:r>
            <a:r>
              <a:rPr sz="1000" b="1" spc="90" dirty="0">
                <a:latin typeface="Arial"/>
                <a:cs typeface="Arial"/>
              </a:rPr>
              <a:t> </a:t>
            </a:r>
            <a:r>
              <a:rPr sz="1000" b="1" spc="-40" dirty="0">
                <a:latin typeface="Arial"/>
                <a:cs typeface="Arial"/>
              </a:rPr>
              <a:t>di</a:t>
            </a:r>
            <a:r>
              <a:rPr sz="1000" b="1" spc="90" dirty="0">
                <a:latin typeface="Arial"/>
                <a:cs typeface="Arial"/>
              </a:rPr>
              <a:t> </a:t>
            </a:r>
            <a:r>
              <a:rPr sz="1000" b="1" spc="-35" dirty="0">
                <a:latin typeface="Arial"/>
                <a:cs typeface="Arial"/>
              </a:rPr>
              <a:t>terminazione</a:t>
            </a:r>
            <a:r>
              <a:rPr sz="1000" spc="-35" dirty="0">
                <a:latin typeface="Tahoma"/>
                <a:cs typeface="Tahoma"/>
              </a:rPr>
              <a:t>:</a:t>
            </a:r>
            <a:endParaRPr sz="1000">
              <a:latin typeface="Tahoma"/>
              <a:cs typeface="Tahoma"/>
            </a:endParaRPr>
          </a:p>
          <a:p>
            <a:pPr marL="265430" indent="-162560">
              <a:lnSpc>
                <a:spcPct val="100000"/>
              </a:lnSpc>
              <a:spcBef>
                <a:spcPts val="969"/>
              </a:spcBef>
              <a:buChar char="•"/>
              <a:tabLst>
                <a:tab pos="266065" algn="l"/>
              </a:tabLst>
            </a:pPr>
            <a:r>
              <a:rPr sz="1000" spc="5" dirty="0">
                <a:latin typeface="Tahoma"/>
                <a:cs typeface="Tahoma"/>
              </a:rPr>
              <a:t>tutti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gli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esempi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appartengono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una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classe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75" dirty="0">
                <a:latin typeface="Tahoma"/>
                <a:cs typeface="Tahoma"/>
              </a:rPr>
              <a:t>(</a:t>
            </a:r>
            <a:r>
              <a:rPr sz="1000" i="1" spc="75" dirty="0">
                <a:latin typeface="Arial"/>
                <a:cs typeface="Arial"/>
              </a:rPr>
              <a:t>I</a:t>
            </a:r>
            <a:r>
              <a:rPr sz="1000" spc="75" dirty="0">
                <a:latin typeface="Calibri"/>
                <a:cs typeface="Calibri"/>
              </a:rPr>
              <a:t>(</a:t>
            </a:r>
            <a:r>
              <a:rPr sz="1000" i="1" spc="75" dirty="0">
                <a:latin typeface="Arial"/>
                <a:cs typeface="Arial"/>
              </a:rPr>
              <a:t>t</a:t>
            </a:r>
            <a:r>
              <a:rPr sz="1000" spc="75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0</a:t>
            </a:r>
            <a:r>
              <a:rPr sz="1000" spc="-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265430" indent="-162560">
              <a:lnSpc>
                <a:spcPct val="100000"/>
              </a:lnSpc>
              <a:spcBef>
                <a:spcPts val="475"/>
              </a:spcBef>
              <a:buChar char="•"/>
              <a:tabLst>
                <a:tab pos="266065" algn="l"/>
              </a:tabLst>
            </a:pPr>
            <a:r>
              <a:rPr sz="1000" spc="-50" dirty="0">
                <a:latin typeface="Tahoma"/>
                <a:cs typeface="Tahoma"/>
              </a:rPr>
              <a:t>numero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di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esempi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sotto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una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soglia</a:t>
            </a:r>
            <a:endParaRPr sz="1000">
              <a:latin typeface="Tahoma"/>
              <a:cs typeface="Tahoma"/>
            </a:endParaRPr>
          </a:p>
          <a:p>
            <a:pPr marL="265430" indent="-162560">
              <a:lnSpc>
                <a:spcPct val="100000"/>
              </a:lnSpc>
              <a:spcBef>
                <a:spcPts val="475"/>
              </a:spcBef>
              <a:buFont typeface="Tahoma"/>
              <a:buChar char="•"/>
              <a:tabLst>
                <a:tab pos="266065" algn="l"/>
              </a:tabLst>
            </a:pPr>
            <a:r>
              <a:rPr sz="1000" i="1" spc="-25" dirty="0">
                <a:latin typeface="Arial"/>
                <a:cs typeface="Arial"/>
              </a:rPr>
              <a:t>profondità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spc="-25" dirty="0">
                <a:latin typeface="Tahoma"/>
                <a:cs typeface="Tahoma"/>
              </a:rPr>
              <a:t>dell’albero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sopra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una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soglia</a:t>
            </a:r>
            <a:endParaRPr sz="1000">
              <a:latin typeface="Tahoma"/>
              <a:cs typeface="Tahoma"/>
            </a:endParaRPr>
          </a:p>
          <a:p>
            <a:pPr marL="265430" indent="-162560">
              <a:lnSpc>
                <a:spcPct val="100000"/>
              </a:lnSpc>
              <a:spcBef>
                <a:spcPts val="475"/>
              </a:spcBef>
              <a:buChar char="•"/>
              <a:tabLst>
                <a:tab pos="266065" algn="l"/>
              </a:tabLst>
            </a:pPr>
            <a:r>
              <a:rPr sz="1000" spc="-30" dirty="0">
                <a:latin typeface="Tahoma"/>
                <a:cs typeface="Tahoma"/>
              </a:rPr>
              <a:t>...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ahoma"/>
              <a:buChar char="•"/>
            </a:pPr>
            <a:endParaRPr sz="1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100" dirty="0">
                <a:latin typeface="Tahoma"/>
                <a:cs typeface="Tahoma"/>
              </a:rPr>
              <a:t>I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nodi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foglia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non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vengono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(o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possono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essere)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splittati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ulteriormente,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contengono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la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b="1" spc="-50" dirty="0">
                <a:latin typeface="Arial"/>
                <a:cs typeface="Arial"/>
              </a:rPr>
              <a:t>risposta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15" dirty="0">
                <a:latin typeface="Tahoma"/>
                <a:cs typeface="Tahoma"/>
              </a:rPr>
              <a:t>(output)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del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classificatore.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ahoma"/>
              <a:cs typeface="Tahoma"/>
            </a:endParaRPr>
          </a:p>
          <a:p>
            <a:pPr marL="265430" indent="-162560">
              <a:lnSpc>
                <a:spcPct val="100000"/>
              </a:lnSpc>
              <a:buChar char="•"/>
              <a:tabLst>
                <a:tab pos="266065" algn="l"/>
              </a:tabLst>
            </a:pPr>
            <a:r>
              <a:rPr sz="1000" spc="-35" dirty="0">
                <a:latin typeface="Tahoma"/>
                <a:cs typeface="Tahoma"/>
              </a:rPr>
              <a:t>parametri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implementazione:</a:t>
            </a:r>
            <a:r>
              <a:rPr sz="1000" spc="125" dirty="0"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EB801A"/>
                </a:solidFill>
                <a:latin typeface="Tahoma"/>
                <a:cs typeface="Tahoma"/>
                <a:hlinkClick r:id="rId2"/>
              </a:rPr>
              <a:t>take</a:t>
            </a:r>
            <a:r>
              <a:rPr sz="1000" spc="15" dirty="0">
                <a:solidFill>
                  <a:srgbClr val="EB801A"/>
                </a:solidFill>
                <a:latin typeface="Tahoma"/>
                <a:cs typeface="Tahoma"/>
                <a:hlinkClick r:id="rId2"/>
              </a:rPr>
              <a:t> </a:t>
            </a:r>
            <a:r>
              <a:rPr sz="1000" spc="-50" dirty="0">
                <a:solidFill>
                  <a:srgbClr val="EB801A"/>
                </a:solidFill>
                <a:latin typeface="Tahoma"/>
                <a:cs typeface="Tahoma"/>
                <a:hlinkClick r:id="rId2"/>
              </a:rPr>
              <a:t>a</a:t>
            </a:r>
            <a:r>
              <a:rPr sz="1000" spc="15" dirty="0">
                <a:solidFill>
                  <a:srgbClr val="EB801A"/>
                </a:solidFill>
                <a:latin typeface="Tahoma"/>
                <a:cs typeface="Tahoma"/>
                <a:hlinkClick r:id="rId2"/>
              </a:rPr>
              <a:t> </a:t>
            </a:r>
            <a:r>
              <a:rPr sz="1000" spc="-20" dirty="0">
                <a:solidFill>
                  <a:srgbClr val="EB801A"/>
                </a:solidFill>
                <a:latin typeface="Tahoma"/>
                <a:cs typeface="Tahoma"/>
                <a:hlinkClick r:id="rId2"/>
              </a:rPr>
              <a:t>look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B30CCAA-71E2-0626-A54E-FE14295E3F30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F8870C1E-620B-1FF4-D1F9-EC20A096DA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121F085C-EF6C-DBBF-521B-C457622C0575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36CE0E49-C030-F4A7-BCAA-B889EB6CC79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FAB82340-8BFA-EC1B-A056-CA92A33DBA3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36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428609"/>
            <a:ext cx="11328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latin typeface="Arial"/>
                <a:cs typeface="Arial"/>
              </a:rPr>
              <a:t>def</a:t>
            </a:r>
            <a:r>
              <a:rPr sz="1000" b="1" spc="25" dirty="0">
                <a:latin typeface="Arial"/>
                <a:cs typeface="Arial"/>
              </a:rPr>
              <a:t> </a:t>
            </a:r>
            <a:r>
              <a:rPr sz="1000" i="1" spc="-30" dirty="0">
                <a:latin typeface="Arial"/>
                <a:cs typeface="Arial"/>
              </a:rPr>
              <a:t>buildTree(node)</a:t>
            </a:r>
            <a:r>
              <a:rPr sz="1000" b="1" spc="-3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083" y="603209"/>
            <a:ext cx="1461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" dirty="0">
                <a:latin typeface="Arial"/>
                <a:cs typeface="Arial"/>
              </a:rPr>
              <a:t>if</a:t>
            </a:r>
            <a:r>
              <a:rPr sz="1000" b="1" spc="40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termination</a:t>
            </a:r>
            <a:r>
              <a:rPr sz="1000" i="1" spc="45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criteria</a:t>
            </a:r>
            <a:r>
              <a:rPr sz="1000" i="1" spc="75" dirty="0">
                <a:latin typeface="Arial"/>
                <a:cs typeface="Arial"/>
              </a:rPr>
              <a:t> </a:t>
            </a:r>
            <a:r>
              <a:rPr sz="1000" b="1" spc="-25" dirty="0">
                <a:latin typeface="Arial"/>
                <a:cs typeface="Arial"/>
              </a:rPr>
              <a:t>then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894" y="651153"/>
            <a:ext cx="2618740" cy="237934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715"/>
              </a:spcBef>
            </a:pPr>
            <a:r>
              <a:rPr sz="1000" b="1" spc="-20" dirty="0">
                <a:latin typeface="Arial"/>
                <a:cs typeface="Arial"/>
              </a:rPr>
              <a:t>return</a:t>
            </a:r>
            <a:endParaRPr sz="1000" dirty="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  <a:spcBef>
                <a:spcPts val="620"/>
              </a:spcBef>
            </a:pP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5" dirty="0">
                <a:latin typeface="Arial"/>
                <a:cs typeface="Arial"/>
              </a:rPr>
              <a:t>f</a:t>
            </a:r>
            <a:r>
              <a:rPr sz="1000" i="1" spc="-70" dirty="0">
                <a:latin typeface="Arial"/>
                <a:cs typeface="Arial"/>
              </a:rPr>
              <a:t> </a:t>
            </a:r>
            <a:r>
              <a:rPr sz="1050" spc="172" baseline="27777" dirty="0">
                <a:latin typeface="Cambria"/>
                <a:cs typeface="Cambria"/>
              </a:rPr>
              <a:t>∗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-50" dirty="0">
                <a:latin typeface="Arial"/>
                <a:cs typeface="Arial"/>
              </a:rPr>
              <a:t>s</a:t>
            </a:r>
            <a:r>
              <a:rPr sz="1050" spc="172" baseline="27777" dirty="0">
                <a:latin typeface="Cambria"/>
                <a:cs typeface="Cambria"/>
              </a:rPr>
              <a:t>∗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spc="265" dirty="0">
                <a:latin typeface="Calibri"/>
                <a:cs typeface="Calibri"/>
              </a:rPr>
              <a:t>∆</a:t>
            </a:r>
            <a:r>
              <a:rPr sz="1050" spc="97" baseline="27777" dirty="0">
                <a:latin typeface="Cambria"/>
                <a:cs typeface="Cambria"/>
              </a:rPr>
              <a:t>∗</a:t>
            </a:r>
            <a:r>
              <a:rPr sz="1050" baseline="27777" dirty="0">
                <a:latin typeface="Cambria"/>
                <a:cs typeface="Cambria"/>
              </a:rPr>
              <a:t> </a:t>
            </a:r>
            <a:r>
              <a:rPr sz="1050" spc="104" baseline="27777" dirty="0">
                <a:latin typeface="Cambria"/>
                <a:cs typeface="Cambri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35" dirty="0">
                <a:latin typeface="Calibri"/>
                <a:cs typeface="Calibri"/>
              </a:rPr>
              <a:t>(0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spc="35" dirty="0">
                <a:latin typeface="Calibri"/>
                <a:cs typeface="Calibri"/>
              </a:rPr>
              <a:t>0)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spc="-10" dirty="0">
                <a:latin typeface="Calibri"/>
                <a:cs typeface="Calibri"/>
              </a:rPr>
              <a:t>0</a:t>
            </a:r>
            <a:endParaRPr sz="1000" dirty="0">
              <a:latin typeface="Calibri"/>
              <a:cs typeface="Calibri"/>
            </a:endParaRPr>
          </a:p>
          <a:p>
            <a:pPr marL="227329">
              <a:lnSpc>
                <a:spcPct val="100000"/>
              </a:lnSpc>
              <a:spcBef>
                <a:spcPts val="175"/>
              </a:spcBef>
            </a:pPr>
            <a:r>
              <a:rPr sz="1000" b="1" spc="-40" dirty="0">
                <a:latin typeface="Arial"/>
                <a:cs typeface="Arial"/>
              </a:rPr>
              <a:t>for</a:t>
            </a:r>
            <a:r>
              <a:rPr sz="1000" b="1" spc="40" dirty="0">
                <a:latin typeface="Arial"/>
                <a:cs typeface="Arial"/>
              </a:rPr>
              <a:t> </a:t>
            </a:r>
            <a:r>
              <a:rPr sz="1000" i="1" spc="-65" dirty="0">
                <a:latin typeface="Arial"/>
                <a:cs typeface="Arial"/>
              </a:rPr>
              <a:t>every</a:t>
            </a:r>
            <a:r>
              <a:rPr sz="1000" i="1" spc="40" dirty="0">
                <a:latin typeface="Arial"/>
                <a:cs typeface="Arial"/>
              </a:rPr>
              <a:t> </a:t>
            </a:r>
            <a:r>
              <a:rPr sz="1000" i="1" spc="-35" dirty="0">
                <a:latin typeface="Arial"/>
                <a:cs typeface="Arial"/>
              </a:rPr>
              <a:t>feature</a:t>
            </a:r>
            <a:r>
              <a:rPr sz="1000" i="1" spc="40" dirty="0">
                <a:latin typeface="Arial"/>
                <a:cs typeface="Arial"/>
              </a:rPr>
              <a:t> </a:t>
            </a:r>
            <a:r>
              <a:rPr sz="1000" i="1" spc="25" dirty="0">
                <a:latin typeface="Arial"/>
                <a:cs typeface="Arial"/>
              </a:rPr>
              <a:t>f</a:t>
            </a:r>
            <a:r>
              <a:rPr sz="1000" i="1" spc="245" dirty="0">
                <a:latin typeface="Arial"/>
                <a:cs typeface="Arial"/>
              </a:rPr>
              <a:t> </a:t>
            </a:r>
            <a:r>
              <a:rPr sz="1000" b="1" spc="-60" dirty="0">
                <a:latin typeface="Arial"/>
                <a:cs typeface="Arial"/>
              </a:rPr>
              <a:t>do</a:t>
            </a:r>
            <a:endParaRPr sz="1000" dirty="0">
              <a:latin typeface="Arial"/>
              <a:cs typeface="Arial"/>
            </a:endParaRPr>
          </a:p>
          <a:p>
            <a:pPr marL="607060" marR="761365" indent="-189865">
              <a:lnSpc>
                <a:spcPct val="105600"/>
              </a:lnSpc>
              <a:spcBef>
                <a:spcPts val="105"/>
              </a:spcBef>
            </a:pPr>
            <a:r>
              <a:rPr sz="1000" b="1" spc="-40" dirty="0">
                <a:latin typeface="Arial"/>
                <a:cs typeface="Arial"/>
              </a:rPr>
              <a:t>for </a:t>
            </a:r>
            <a:r>
              <a:rPr sz="1000" i="1" spc="-65" dirty="0">
                <a:latin typeface="Arial"/>
                <a:cs typeface="Arial"/>
              </a:rPr>
              <a:t>every</a:t>
            </a:r>
            <a:r>
              <a:rPr sz="1000" i="1" spc="-6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thereshold </a:t>
            </a:r>
            <a:r>
              <a:rPr sz="1000" i="1" spc="-120" dirty="0">
                <a:latin typeface="Arial"/>
                <a:cs typeface="Arial"/>
              </a:rPr>
              <a:t>s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b="1" spc="-60" dirty="0">
                <a:latin typeface="Arial"/>
                <a:cs typeface="Arial"/>
              </a:rPr>
              <a:t>do </a:t>
            </a:r>
            <a:r>
              <a:rPr sz="1000" b="1" spc="-55" dirty="0">
                <a:latin typeface="Arial"/>
                <a:cs typeface="Arial"/>
              </a:rPr>
              <a:t> 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20" dirty="0">
                <a:latin typeface="Tahoma"/>
                <a:cs typeface="Tahoma"/>
              </a:rPr>
              <a:t>o</a:t>
            </a:r>
            <a:r>
              <a:rPr sz="1000" spc="-40" dirty="0">
                <a:latin typeface="Tahoma"/>
                <a:cs typeface="Tahoma"/>
              </a:rPr>
              <a:t>de.f,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20" dirty="0">
                <a:latin typeface="Tahoma"/>
                <a:cs typeface="Tahoma"/>
              </a:rPr>
              <a:t>o</a:t>
            </a:r>
            <a:r>
              <a:rPr sz="1000" spc="-35" dirty="0">
                <a:latin typeface="Tahoma"/>
                <a:cs typeface="Tahoma"/>
              </a:rPr>
              <a:t>de.t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5" dirty="0">
                <a:latin typeface="Arial"/>
                <a:cs typeface="Arial"/>
              </a:rPr>
              <a:t>f</a:t>
            </a:r>
            <a:r>
              <a:rPr sz="1000" i="1" spc="-70" dirty="0">
                <a:latin typeface="Arial"/>
                <a:cs typeface="Arial"/>
              </a:rPr>
              <a:t> 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-50" dirty="0">
                <a:latin typeface="Arial"/>
                <a:cs typeface="Arial"/>
              </a:rPr>
              <a:t>s</a:t>
            </a:r>
            <a:r>
              <a:rPr sz="1000" spc="65" dirty="0">
                <a:latin typeface="Calibri"/>
                <a:cs typeface="Calibri"/>
              </a:rPr>
              <a:t>)  </a:t>
            </a:r>
            <a:r>
              <a:rPr sz="1000" spc="-40" dirty="0">
                <a:latin typeface="Tahoma"/>
                <a:cs typeface="Tahoma"/>
              </a:rPr>
              <a:t>compute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35" dirty="0">
                <a:latin typeface="Calibri"/>
                <a:cs typeface="Calibri"/>
              </a:rPr>
              <a:t>∆</a:t>
            </a:r>
            <a:r>
              <a:rPr sz="1000" i="1" spc="35" dirty="0">
                <a:latin typeface="Arial"/>
                <a:cs typeface="Arial"/>
              </a:rPr>
              <a:t>I</a:t>
            </a:r>
            <a:r>
              <a:rPr sz="1000" spc="35" dirty="0">
                <a:latin typeface="Calibri"/>
                <a:cs typeface="Calibri"/>
              </a:rPr>
              <a:t>(</a:t>
            </a:r>
            <a:r>
              <a:rPr sz="1000" i="1" spc="35" dirty="0">
                <a:latin typeface="Arial"/>
                <a:cs typeface="Arial"/>
              </a:rPr>
              <a:t>node</a:t>
            </a:r>
            <a:r>
              <a:rPr sz="1000" spc="35" dirty="0">
                <a:latin typeface="Calibri"/>
                <a:cs typeface="Calibri"/>
              </a:rPr>
              <a:t>)</a:t>
            </a:r>
            <a:endParaRPr sz="1000" dirty="0">
              <a:latin typeface="Calibri"/>
              <a:cs typeface="Calibri"/>
            </a:endParaRPr>
          </a:p>
          <a:p>
            <a:pPr marL="607060">
              <a:lnSpc>
                <a:spcPts val="1180"/>
              </a:lnSpc>
              <a:spcBef>
                <a:spcPts val="175"/>
              </a:spcBef>
            </a:pPr>
            <a:r>
              <a:rPr sz="1000" b="1" spc="-15" dirty="0">
                <a:latin typeface="Arial"/>
                <a:cs typeface="Arial"/>
              </a:rPr>
              <a:t>if</a:t>
            </a:r>
            <a:r>
              <a:rPr sz="1000" b="1" spc="50" dirty="0">
                <a:latin typeface="Arial"/>
                <a:cs typeface="Arial"/>
              </a:rPr>
              <a:t> </a:t>
            </a:r>
            <a:r>
              <a:rPr sz="1000" spc="265" dirty="0">
                <a:latin typeface="Calibri"/>
                <a:cs typeface="Calibri"/>
              </a:rPr>
              <a:t>∆</a:t>
            </a:r>
            <a:r>
              <a:rPr sz="1000" i="1" spc="65" dirty="0">
                <a:latin typeface="Arial"/>
                <a:cs typeface="Arial"/>
              </a:rPr>
              <a:t>I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-65" dirty="0">
                <a:latin typeface="Arial"/>
                <a:cs typeface="Arial"/>
              </a:rPr>
              <a:t>nod</a:t>
            </a:r>
            <a:r>
              <a:rPr sz="1000" i="1" spc="-10" dirty="0">
                <a:latin typeface="Arial"/>
                <a:cs typeface="Arial"/>
              </a:rPr>
              <a:t>e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-45" dirty="0">
                <a:latin typeface="Verdana"/>
                <a:cs typeface="Verdana"/>
              </a:rPr>
              <a:t>&gt;</a:t>
            </a:r>
            <a:r>
              <a:rPr sz="1000" i="1" spc="-75" dirty="0">
                <a:latin typeface="Verdana"/>
                <a:cs typeface="Verdana"/>
              </a:rPr>
              <a:t> </a:t>
            </a:r>
            <a:r>
              <a:rPr sz="1000" spc="265" dirty="0">
                <a:latin typeface="Calibri"/>
                <a:cs typeface="Calibri"/>
              </a:rPr>
              <a:t>∆</a:t>
            </a:r>
            <a:r>
              <a:rPr sz="1050" spc="97" baseline="27777" dirty="0">
                <a:latin typeface="Cambria"/>
                <a:cs typeface="Cambria"/>
              </a:rPr>
              <a:t>∗</a:t>
            </a:r>
            <a:r>
              <a:rPr sz="1050" baseline="27777" dirty="0">
                <a:latin typeface="Cambria"/>
                <a:cs typeface="Cambria"/>
              </a:rPr>
              <a:t> </a:t>
            </a:r>
            <a:r>
              <a:rPr sz="1050" spc="104" baseline="27777" dirty="0">
                <a:latin typeface="Cambria"/>
                <a:cs typeface="Cambria"/>
              </a:rPr>
              <a:t> </a:t>
            </a:r>
            <a:r>
              <a:rPr sz="1000" b="1" spc="-25" dirty="0">
                <a:latin typeface="Arial"/>
                <a:cs typeface="Arial"/>
              </a:rPr>
              <a:t>then</a:t>
            </a:r>
            <a:endParaRPr sz="1000" dirty="0">
              <a:latin typeface="Arial"/>
              <a:cs typeface="Arial"/>
            </a:endParaRPr>
          </a:p>
          <a:p>
            <a:pPr marL="796925">
              <a:lnSpc>
                <a:spcPts val="1180"/>
              </a:lnSpc>
            </a:pP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5" dirty="0">
                <a:latin typeface="Arial"/>
                <a:cs typeface="Arial"/>
              </a:rPr>
              <a:t>f</a:t>
            </a:r>
            <a:r>
              <a:rPr sz="1000" i="1" spc="-70" dirty="0">
                <a:latin typeface="Arial"/>
                <a:cs typeface="Arial"/>
              </a:rPr>
              <a:t> </a:t>
            </a:r>
            <a:r>
              <a:rPr sz="1050" spc="172" baseline="27777" dirty="0">
                <a:latin typeface="Cambria"/>
                <a:cs typeface="Cambria"/>
              </a:rPr>
              <a:t>∗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-50" dirty="0">
                <a:latin typeface="Arial"/>
                <a:cs typeface="Arial"/>
              </a:rPr>
              <a:t>s</a:t>
            </a:r>
            <a:r>
              <a:rPr sz="1050" spc="172" baseline="27777" dirty="0">
                <a:latin typeface="Cambria"/>
                <a:cs typeface="Cambria"/>
              </a:rPr>
              <a:t>∗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spc="265" dirty="0">
                <a:latin typeface="Calibri"/>
                <a:cs typeface="Calibri"/>
              </a:rPr>
              <a:t>∆</a:t>
            </a:r>
            <a:r>
              <a:rPr sz="1050" spc="97" baseline="27777" dirty="0">
                <a:latin typeface="Cambria"/>
                <a:cs typeface="Cambria"/>
              </a:rPr>
              <a:t>∗</a:t>
            </a:r>
            <a:r>
              <a:rPr sz="1050" baseline="27777" dirty="0">
                <a:latin typeface="Cambria"/>
                <a:cs typeface="Cambria"/>
              </a:rPr>
              <a:t> </a:t>
            </a:r>
            <a:r>
              <a:rPr sz="1050" spc="104" baseline="27777" dirty="0">
                <a:latin typeface="Cambria"/>
                <a:cs typeface="Cambri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5" dirty="0">
                <a:latin typeface="Arial"/>
                <a:cs typeface="Arial"/>
              </a:rPr>
              <a:t>f</a:t>
            </a:r>
            <a:r>
              <a:rPr sz="1000" i="1" spc="-70" dirty="0">
                <a:latin typeface="Arial"/>
                <a:cs typeface="Arial"/>
              </a:rPr>
              <a:t> 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-50" dirty="0">
                <a:latin typeface="Arial"/>
                <a:cs typeface="Arial"/>
              </a:rPr>
              <a:t>s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265" dirty="0">
                <a:latin typeface="Calibri"/>
                <a:cs typeface="Calibri"/>
              </a:rPr>
              <a:t>∆</a:t>
            </a:r>
            <a:r>
              <a:rPr sz="1000" i="1" spc="65" dirty="0">
                <a:latin typeface="Arial"/>
                <a:cs typeface="Arial"/>
              </a:rPr>
              <a:t>I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-65" dirty="0">
                <a:latin typeface="Arial"/>
                <a:cs typeface="Arial"/>
              </a:rPr>
              <a:t>nod</a:t>
            </a:r>
            <a:r>
              <a:rPr sz="1000" i="1" spc="-10" dirty="0">
                <a:latin typeface="Arial"/>
                <a:cs typeface="Arial"/>
              </a:rPr>
              <a:t>e</a:t>
            </a:r>
            <a:r>
              <a:rPr sz="1000" spc="80" dirty="0">
                <a:latin typeface="Calibri"/>
                <a:cs typeface="Calibri"/>
              </a:rPr>
              <a:t>)</a:t>
            </a:r>
            <a:endParaRPr sz="1000" dirty="0">
              <a:latin typeface="Calibri"/>
              <a:cs typeface="Calibri"/>
            </a:endParaRPr>
          </a:p>
          <a:p>
            <a:pPr marL="227329" marR="1024255">
              <a:lnSpc>
                <a:spcPct val="114599"/>
              </a:lnSpc>
              <a:spcBef>
                <a:spcPts val="790"/>
              </a:spcBef>
            </a:pP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20" dirty="0">
                <a:latin typeface="Tahoma"/>
                <a:cs typeface="Tahoma"/>
              </a:rPr>
              <a:t>o</a:t>
            </a:r>
            <a:r>
              <a:rPr sz="1000" spc="-40" dirty="0">
                <a:latin typeface="Tahoma"/>
                <a:cs typeface="Tahoma"/>
              </a:rPr>
              <a:t>de.f,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-20" dirty="0">
                <a:latin typeface="Tahoma"/>
                <a:cs typeface="Tahoma"/>
              </a:rPr>
              <a:t>o</a:t>
            </a:r>
            <a:r>
              <a:rPr sz="1000" spc="-35" dirty="0">
                <a:latin typeface="Tahoma"/>
                <a:cs typeface="Tahoma"/>
              </a:rPr>
              <a:t>de.t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25" dirty="0">
                <a:latin typeface="Arial"/>
                <a:cs typeface="Arial"/>
              </a:rPr>
              <a:t>f</a:t>
            </a:r>
            <a:r>
              <a:rPr sz="1000" i="1" spc="-70" dirty="0">
                <a:latin typeface="Arial"/>
                <a:cs typeface="Arial"/>
              </a:rPr>
              <a:t> </a:t>
            </a:r>
            <a:r>
              <a:rPr sz="1050" spc="172" baseline="27777" dirty="0">
                <a:latin typeface="Cambria"/>
                <a:cs typeface="Cambria"/>
              </a:rPr>
              <a:t>∗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145" dirty="0">
                <a:latin typeface="Verdana"/>
                <a:cs typeface="Verdana"/>
              </a:rPr>
              <a:t> </a:t>
            </a:r>
            <a:r>
              <a:rPr sz="1000" i="1" spc="-50" dirty="0">
                <a:latin typeface="Arial"/>
                <a:cs typeface="Arial"/>
              </a:rPr>
              <a:t>s</a:t>
            </a:r>
            <a:r>
              <a:rPr sz="1050" spc="172" baseline="27777" dirty="0">
                <a:latin typeface="Cambria"/>
                <a:cs typeface="Cambria"/>
              </a:rPr>
              <a:t>∗</a:t>
            </a:r>
            <a:r>
              <a:rPr sz="1000" spc="65" dirty="0">
                <a:latin typeface="Calibri"/>
                <a:cs typeface="Calibri"/>
              </a:rPr>
              <a:t>)  </a:t>
            </a:r>
            <a:r>
              <a:rPr sz="1000" spc="-30" dirty="0">
                <a:latin typeface="Tahoma"/>
                <a:cs typeface="Tahoma"/>
              </a:rPr>
              <a:t>buildTree(node.left) 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buildTree(node.right)</a:t>
            </a:r>
            <a:endParaRPr sz="10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965"/>
              </a:spcBef>
            </a:pPr>
            <a:r>
              <a:rPr sz="1000" spc="-25" dirty="0">
                <a:latin typeface="Tahoma"/>
                <a:cs typeface="Tahoma"/>
              </a:rPr>
              <a:t>buildTree(root)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4935C2D-B8C2-8F74-46EC-EC77B250858F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A7961A09-0D96-1B2A-EBC2-8C6DAE78896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E498DD20-54BD-A4AE-4041-5D2F55D18D09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36BE7256-4001-0274-C1BE-E344ED80361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11238E9F-F69A-A0C8-9A08-6370B28D826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37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1739" y="421479"/>
            <a:ext cx="438946" cy="438946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F9A863B4-02AF-4C23-A264-EFB5EFA38DC1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97EE2FCE-8EE6-1179-B046-48027CB0BAB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6947797-D430-3573-A523-8229DAF4288E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BC18D8FD-66B5-6C77-C492-ADF9912D534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351618C0-373B-2EEE-A76B-1DAE33E20EA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38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1739" y="421479"/>
            <a:ext cx="438946" cy="438946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4538446C-0A09-27B5-FE37-00850B675A38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Google Shape;179;g1278543c0aa_0_7">
            <a:extLst>
              <a:ext uri="{FF2B5EF4-FFF2-40B4-BE49-F238E27FC236}">
                <a16:creationId xmlns:a16="http://schemas.microsoft.com/office/drawing/2014/main" id="{FF42272E-7FC7-2D84-9B2D-8418F56A0B7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1243B55F-5526-B957-BC9D-514ABAA4D63F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7" name="Google Shape;181;g1278543c0aa_0_7">
            <a:extLst>
              <a:ext uri="{FF2B5EF4-FFF2-40B4-BE49-F238E27FC236}">
                <a16:creationId xmlns:a16="http://schemas.microsoft.com/office/drawing/2014/main" id="{EA6461D3-F750-A93A-45EB-9D6550464EE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55565D79-E6E7-03DA-3756-7D6E092E1A7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39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upervised vs Unsupervised Learning, Explained – R-Craft">
            <a:extLst>
              <a:ext uri="{FF2B5EF4-FFF2-40B4-BE49-F238E27FC236}">
                <a16:creationId xmlns:a16="http://schemas.microsoft.com/office/drawing/2014/main" id="{8E5750E1-6B0A-7BA2-9155-311B10C5F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46" y="613707"/>
            <a:ext cx="5020508" cy="238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9CE8289F-BA65-8B45-2993-4AE61172E928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Google Shape;179;g1278543c0aa_0_7">
            <a:extLst>
              <a:ext uri="{FF2B5EF4-FFF2-40B4-BE49-F238E27FC236}">
                <a16:creationId xmlns:a16="http://schemas.microsoft.com/office/drawing/2014/main" id="{6A16338B-A998-E9BA-530E-19908174D1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18A9F9AF-83BC-EDBB-ED27-56FE0D5EFB5E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 err="1">
                <a:solidFill>
                  <a:schemeClr val="bg1"/>
                </a:solidFill>
                <a:latin typeface="Montserrat" panose="00000500000000000000" pitchFamily="50" charset="0"/>
              </a:rPr>
              <a:t>Supervised</a:t>
            </a: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 e </a:t>
            </a:r>
            <a:r>
              <a:rPr lang="it-IT" sz="1200" b="1" kern="0" spc="-45" dirty="0" err="1">
                <a:solidFill>
                  <a:schemeClr val="bg1"/>
                </a:solidFill>
                <a:latin typeface="Montserrat" panose="00000500000000000000" pitchFamily="50" charset="0"/>
              </a:rPr>
              <a:t>Unsupervised</a:t>
            </a: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 learning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6" name="Google Shape;181;g1278543c0aa_0_7">
            <a:extLst>
              <a:ext uri="{FF2B5EF4-FFF2-40B4-BE49-F238E27FC236}">
                <a16:creationId xmlns:a16="http://schemas.microsoft.com/office/drawing/2014/main" id="{C854185C-2CAB-9681-CB32-FAA994A717F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4932D105-CE7C-8936-958B-366E2A829C3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4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751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112" y="380788"/>
            <a:ext cx="1468573" cy="1089237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5BEAB38F-DDD3-A646-0B4A-CAF3860A75D8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Google Shape;179;g1278543c0aa_0_7">
            <a:extLst>
              <a:ext uri="{FF2B5EF4-FFF2-40B4-BE49-F238E27FC236}">
                <a16:creationId xmlns:a16="http://schemas.microsoft.com/office/drawing/2014/main" id="{03C6E02C-97AB-D9A1-54BC-DBA9F1A0448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EDE0942E-BC67-8E5B-3CF0-BC76860FE8F5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7" name="Google Shape;181;g1278543c0aa_0_7">
            <a:extLst>
              <a:ext uri="{FF2B5EF4-FFF2-40B4-BE49-F238E27FC236}">
                <a16:creationId xmlns:a16="http://schemas.microsoft.com/office/drawing/2014/main" id="{14644015-CA2D-D6D8-9577-0793CCF0205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69FEE56D-37E9-CBEB-C67E-77391BBA821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40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112" y="380788"/>
            <a:ext cx="1468573" cy="1089237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7D9030F3-392C-BD5F-308A-68AD2688418A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Google Shape;179;g1278543c0aa_0_7">
            <a:extLst>
              <a:ext uri="{FF2B5EF4-FFF2-40B4-BE49-F238E27FC236}">
                <a16:creationId xmlns:a16="http://schemas.microsoft.com/office/drawing/2014/main" id="{F8577318-FF64-E54F-D9B2-9D88F771358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552D0690-0027-36D9-0E5D-DADC8836C2F8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7" name="Google Shape;181;g1278543c0aa_0_7">
            <a:extLst>
              <a:ext uri="{FF2B5EF4-FFF2-40B4-BE49-F238E27FC236}">
                <a16:creationId xmlns:a16="http://schemas.microsoft.com/office/drawing/2014/main" id="{456ADCB0-DEE0-7444-A307-1DE18A9EC29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0CC6A426-9F44-6C14-7933-B5188F20383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41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394" y="416298"/>
            <a:ext cx="1956291" cy="1739527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3E0EBC62-BCD8-3DED-38CC-5849CB7E508E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Google Shape;179;g1278543c0aa_0_7">
            <a:extLst>
              <a:ext uri="{FF2B5EF4-FFF2-40B4-BE49-F238E27FC236}">
                <a16:creationId xmlns:a16="http://schemas.microsoft.com/office/drawing/2014/main" id="{2ABF82B2-DB56-4CD3-C414-50606D194E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D99B6A82-5A03-F763-ED8C-8ABF7B6A35C7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7" name="Google Shape;181;g1278543c0aa_0_7">
            <a:extLst>
              <a:ext uri="{FF2B5EF4-FFF2-40B4-BE49-F238E27FC236}">
                <a16:creationId xmlns:a16="http://schemas.microsoft.com/office/drawing/2014/main" id="{AC147B7A-5907-603B-FAD2-7B652FC3857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F8A8C22C-D91F-2051-7D61-DEC92F8F450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42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394" y="416298"/>
            <a:ext cx="1956291" cy="1739527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F0F6744C-5297-BE8F-2282-F71204A6F411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Google Shape;179;g1278543c0aa_0_7">
            <a:extLst>
              <a:ext uri="{FF2B5EF4-FFF2-40B4-BE49-F238E27FC236}">
                <a16:creationId xmlns:a16="http://schemas.microsoft.com/office/drawing/2014/main" id="{87EEB624-15F7-5B63-8CAD-A9ACB6CE4B2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5E10DA7C-F82C-0176-5C06-245FE904CEB9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7" name="Google Shape;181;g1278543c0aa_0_7">
            <a:extLst>
              <a:ext uri="{FF2B5EF4-FFF2-40B4-BE49-F238E27FC236}">
                <a16:creationId xmlns:a16="http://schemas.microsoft.com/office/drawing/2014/main" id="{127F223E-96D9-1C8B-51B8-68263A397AC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3C89B041-EF4D-5DBE-DD70-6058399B93E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43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394" y="416298"/>
            <a:ext cx="1956291" cy="1739527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C3CB9685-8D8E-461C-B400-A5DBDCC4A0C9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Google Shape;179;g1278543c0aa_0_7">
            <a:extLst>
              <a:ext uri="{FF2B5EF4-FFF2-40B4-BE49-F238E27FC236}">
                <a16:creationId xmlns:a16="http://schemas.microsoft.com/office/drawing/2014/main" id="{E8A176A8-19A1-A209-1869-416467E6438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D07765B1-F743-30F2-1655-31FE131425B4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7" name="Google Shape;181;g1278543c0aa_0_7">
            <a:extLst>
              <a:ext uri="{FF2B5EF4-FFF2-40B4-BE49-F238E27FC236}">
                <a16:creationId xmlns:a16="http://schemas.microsoft.com/office/drawing/2014/main" id="{E67CB634-0BB4-FA20-273E-6C84647432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E57AAB50-503E-26C0-982C-1C8B754644D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44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394" y="416298"/>
            <a:ext cx="1956291" cy="1739527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BCAABF1A-2E63-4DD2-5407-F5602F20C05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Google Shape;179;g1278543c0aa_0_7">
            <a:extLst>
              <a:ext uri="{FF2B5EF4-FFF2-40B4-BE49-F238E27FC236}">
                <a16:creationId xmlns:a16="http://schemas.microsoft.com/office/drawing/2014/main" id="{821B898B-1CA4-AFB6-2527-1E083E15CA5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4901F2B4-29CC-81B3-C7FA-6CBCCF161EA6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7" name="Google Shape;181;g1278543c0aa_0_7">
            <a:extLst>
              <a:ext uri="{FF2B5EF4-FFF2-40B4-BE49-F238E27FC236}">
                <a16:creationId xmlns:a16="http://schemas.microsoft.com/office/drawing/2014/main" id="{F3C93E3C-43BA-711F-561A-A0077C8C745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92204354-58DD-8270-ACE9-422670BAC94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45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394" y="375607"/>
            <a:ext cx="1956291" cy="238981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5FD01B52-2C31-D45A-767C-1690C0EE4F07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Google Shape;179;g1278543c0aa_0_7">
            <a:extLst>
              <a:ext uri="{FF2B5EF4-FFF2-40B4-BE49-F238E27FC236}">
                <a16:creationId xmlns:a16="http://schemas.microsoft.com/office/drawing/2014/main" id="{79FDBCA0-40A2-7F44-8F96-3A3AD487701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BE8E1052-D42E-64A2-CBE9-02B2B50256FA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7" name="Google Shape;181;g1278543c0aa_0_7">
            <a:extLst>
              <a:ext uri="{FF2B5EF4-FFF2-40B4-BE49-F238E27FC236}">
                <a16:creationId xmlns:a16="http://schemas.microsoft.com/office/drawing/2014/main" id="{21375E11-32A2-A645-A919-AE48FA9AC0D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54480D36-595B-07F0-FBB9-E81189AF1CA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46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394" y="375607"/>
            <a:ext cx="1956291" cy="238981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FC9CB307-B30E-8954-89F3-9323F195B10E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Google Shape;179;g1278543c0aa_0_7">
            <a:extLst>
              <a:ext uri="{FF2B5EF4-FFF2-40B4-BE49-F238E27FC236}">
                <a16:creationId xmlns:a16="http://schemas.microsoft.com/office/drawing/2014/main" id="{DF02DF63-F353-6096-6512-0E4C9D35F9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9FE5509F-B89A-9692-C51B-1DF96291E316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7" name="Google Shape;181;g1278543c0aa_0_7">
            <a:extLst>
              <a:ext uri="{FF2B5EF4-FFF2-40B4-BE49-F238E27FC236}">
                <a16:creationId xmlns:a16="http://schemas.microsoft.com/office/drawing/2014/main" id="{0E3C9910-49F4-96E6-C82D-FF67FEE7817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1863C1A4-5A39-37BD-94AC-574D0F439A2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47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394" y="375607"/>
            <a:ext cx="1956291" cy="238981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5FB6C0F-4BA1-98F0-12F2-1A7D05735E27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Google Shape;179;g1278543c0aa_0_7">
            <a:extLst>
              <a:ext uri="{FF2B5EF4-FFF2-40B4-BE49-F238E27FC236}">
                <a16:creationId xmlns:a16="http://schemas.microsoft.com/office/drawing/2014/main" id="{4B549FFD-EAAF-AC6C-E829-52BBC980A2C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CF98D279-CC03-EF35-C317-E07C58F968C9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7" name="Google Shape;181;g1278543c0aa_0_7">
            <a:extLst>
              <a:ext uri="{FF2B5EF4-FFF2-40B4-BE49-F238E27FC236}">
                <a16:creationId xmlns:a16="http://schemas.microsoft.com/office/drawing/2014/main" id="{06DE38E3-4515-B01C-B7D9-B07C94C751B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FC828A81-9FBB-C4C1-F0C0-35D962972C9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48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394" y="375607"/>
            <a:ext cx="1956291" cy="238981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352C25E-D90E-ED7D-0F09-6591DAF453FD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Google Shape;179;g1278543c0aa_0_7">
            <a:extLst>
              <a:ext uri="{FF2B5EF4-FFF2-40B4-BE49-F238E27FC236}">
                <a16:creationId xmlns:a16="http://schemas.microsoft.com/office/drawing/2014/main" id="{576C284F-9840-0FF4-E829-57A89B76EB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AF8BED8A-D240-98C5-D1BB-63BB1880156A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7" name="Google Shape;181;g1278543c0aa_0_7">
            <a:extLst>
              <a:ext uri="{FF2B5EF4-FFF2-40B4-BE49-F238E27FC236}">
                <a16:creationId xmlns:a16="http://schemas.microsoft.com/office/drawing/2014/main" id="{3003F23A-AE07-5890-3A83-B3674AC24F6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B57470F4-DE60-66E7-0D26-A8EF268D619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49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632BA6B6-F368-0B3D-5955-3A0DBB5F9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31" y="486141"/>
            <a:ext cx="5433538" cy="2272567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F5249A43-88FD-6612-2E36-9CC5FECB89DA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Google Shape;179;g1278543c0aa_0_7">
            <a:extLst>
              <a:ext uri="{FF2B5EF4-FFF2-40B4-BE49-F238E27FC236}">
                <a16:creationId xmlns:a16="http://schemas.microsoft.com/office/drawing/2014/main" id="{50B7EC9A-4B60-3902-C849-203CC273873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820B2F3A-3281-3FD5-0FCC-A12643F9B093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 err="1">
                <a:solidFill>
                  <a:schemeClr val="bg1"/>
                </a:solidFill>
                <a:latin typeface="Montserrat" panose="00000500000000000000" pitchFamily="50" charset="0"/>
              </a:rPr>
              <a:t>Supervised</a:t>
            </a: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 e </a:t>
            </a:r>
            <a:r>
              <a:rPr lang="it-IT" sz="1200" b="1" kern="0" spc="-45" dirty="0" err="1">
                <a:solidFill>
                  <a:schemeClr val="bg1"/>
                </a:solidFill>
                <a:latin typeface="Montserrat" panose="00000500000000000000" pitchFamily="50" charset="0"/>
              </a:rPr>
              <a:t>Unsupervised</a:t>
            </a: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 learning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6" name="Google Shape;181;g1278543c0aa_0_7">
            <a:extLst>
              <a:ext uri="{FF2B5EF4-FFF2-40B4-BE49-F238E27FC236}">
                <a16:creationId xmlns:a16="http://schemas.microsoft.com/office/drawing/2014/main" id="{CE79FA97-EF6B-010A-FA79-7643BB81D59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24FA462D-83FB-0017-ACE3-715CB5C8289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5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470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394" y="375607"/>
            <a:ext cx="2877536" cy="238981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DF8043DB-A397-8345-2ED9-141A463CEFC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Google Shape;179;g1278543c0aa_0_7">
            <a:extLst>
              <a:ext uri="{FF2B5EF4-FFF2-40B4-BE49-F238E27FC236}">
                <a16:creationId xmlns:a16="http://schemas.microsoft.com/office/drawing/2014/main" id="{BF637EE7-5823-0096-6F8D-CA7C5D2D5B1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44ABC101-7012-ABE9-1F25-5778AE76B309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7" name="Google Shape;181;g1278543c0aa_0_7">
            <a:extLst>
              <a:ext uri="{FF2B5EF4-FFF2-40B4-BE49-F238E27FC236}">
                <a16:creationId xmlns:a16="http://schemas.microsoft.com/office/drawing/2014/main" id="{27A54283-A0CB-C033-9058-8FAA73C1BB2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F8394B08-255A-35B1-5E70-ED776EB445B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50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394" y="375607"/>
            <a:ext cx="2877536" cy="238981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E21BA5A2-E727-1753-4D29-80C02F343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Google Shape;179;g1278543c0aa_0_7">
            <a:extLst>
              <a:ext uri="{FF2B5EF4-FFF2-40B4-BE49-F238E27FC236}">
                <a16:creationId xmlns:a16="http://schemas.microsoft.com/office/drawing/2014/main" id="{ADFE73B0-B977-C34B-15AA-2C2225C7C7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7DA6044B-1728-C13F-7A58-D11AFBCBF410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7" name="Google Shape;181;g1278543c0aa_0_7">
            <a:extLst>
              <a:ext uri="{FF2B5EF4-FFF2-40B4-BE49-F238E27FC236}">
                <a16:creationId xmlns:a16="http://schemas.microsoft.com/office/drawing/2014/main" id="{EECB8D55-AEBD-BD23-EE40-B393C972F8C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4FDC0880-EA8C-8BBA-63F6-E1EE478925F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51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394" y="375607"/>
            <a:ext cx="2877536" cy="238981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DEB37DB4-95CB-E142-2E3C-8D22F320E300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Google Shape;179;g1278543c0aa_0_7">
            <a:extLst>
              <a:ext uri="{FF2B5EF4-FFF2-40B4-BE49-F238E27FC236}">
                <a16:creationId xmlns:a16="http://schemas.microsoft.com/office/drawing/2014/main" id="{95859D52-A560-3F3B-BA0E-5335AFBC87E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2A6B88E3-C539-DAD7-4333-F836AE6001FB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7" name="Google Shape;181;g1278543c0aa_0_7">
            <a:extLst>
              <a:ext uri="{FF2B5EF4-FFF2-40B4-BE49-F238E27FC236}">
                <a16:creationId xmlns:a16="http://schemas.microsoft.com/office/drawing/2014/main" id="{2371DBBD-D6A3-4886-5FB2-169BC2D1057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49BAB7E1-EF12-3B56-7CD0-46BE6183BB5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52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394" y="375607"/>
            <a:ext cx="2877536" cy="238981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C2EED148-FACB-B50C-8354-6FC2FF63F9A0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Google Shape;179;g1278543c0aa_0_7">
            <a:extLst>
              <a:ext uri="{FF2B5EF4-FFF2-40B4-BE49-F238E27FC236}">
                <a16:creationId xmlns:a16="http://schemas.microsoft.com/office/drawing/2014/main" id="{C6CC11AD-26FD-F6C4-EFB2-B671BB3A710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3AB20D74-EC6E-6AEE-938D-DC1D68469493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7" name="Google Shape;181;g1278543c0aa_0_7">
            <a:extLst>
              <a:ext uri="{FF2B5EF4-FFF2-40B4-BE49-F238E27FC236}">
                <a16:creationId xmlns:a16="http://schemas.microsoft.com/office/drawing/2014/main" id="{D2FC4D69-2F49-988C-F462-9A9EB88BE1E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467F8F76-A4B1-EFF0-858D-ADFDF4704D9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53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394" y="375607"/>
            <a:ext cx="2877536" cy="238981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22197D44-A18A-AA36-B295-90B3C55E20C9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Google Shape;179;g1278543c0aa_0_7">
            <a:extLst>
              <a:ext uri="{FF2B5EF4-FFF2-40B4-BE49-F238E27FC236}">
                <a16:creationId xmlns:a16="http://schemas.microsoft.com/office/drawing/2014/main" id="{8EC30B80-16E5-868A-4677-DF2FB4F935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561DE8DA-26B1-A793-CB5E-0A5C573BBFA4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7" name="Google Shape;181;g1278543c0aa_0_7">
            <a:extLst>
              <a:ext uri="{FF2B5EF4-FFF2-40B4-BE49-F238E27FC236}">
                <a16:creationId xmlns:a16="http://schemas.microsoft.com/office/drawing/2014/main" id="{243329A9-8654-D48A-8CD8-7D4BA183DB7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5FD38EB5-114F-406E-7BAD-BF52B8B0719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54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394" y="375607"/>
            <a:ext cx="2877536" cy="238981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DC9C072C-A97C-463E-70F8-255FF8E91393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Google Shape;179;g1278543c0aa_0_7">
            <a:extLst>
              <a:ext uri="{FF2B5EF4-FFF2-40B4-BE49-F238E27FC236}">
                <a16:creationId xmlns:a16="http://schemas.microsoft.com/office/drawing/2014/main" id="{5BD4D6A1-5CBF-57D7-3F58-F5D9BEBB7FB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226D82EA-2F93-C666-658E-CE8507F14630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7" name="Google Shape;181;g1278543c0aa_0_7">
            <a:extLst>
              <a:ext uri="{FF2B5EF4-FFF2-40B4-BE49-F238E27FC236}">
                <a16:creationId xmlns:a16="http://schemas.microsoft.com/office/drawing/2014/main" id="{87970229-ECB3-EE44-9230-D342FC81A3B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34E00D46-0283-E695-D801-404E7D4DA59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55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394" y="375607"/>
            <a:ext cx="2877536" cy="238981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434C931-0E2C-18D9-2BCA-42FF58362CE9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Google Shape;179;g1278543c0aa_0_7">
            <a:extLst>
              <a:ext uri="{FF2B5EF4-FFF2-40B4-BE49-F238E27FC236}">
                <a16:creationId xmlns:a16="http://schemas.microsoft.com/office/drawing/2014/main" id="{8E83CCA9-83D2-D0C5-9EAC-4AE50CC3577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179E7D9D-EEBE-21F2-5926-1B27B8EFCDD4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7" name="Google Shape;181;g1278543c0aa_0_7">
            <a:extLst>
              <a:ext uri="{FF2B5EF4-FFF2-40B4-BE49-F238E27FC236}">
                <a16:creationId xmlns:a16="http://schemas.microsoft.com/office/drawing/2014/main" id="{D7C73027-6AE2-6DBE-3975-D2A6DE7B9B9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384A52D7-27C8-AB6F-AF31-F12CC4AA54D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56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394" y="375607"/>
            <a:ext cx="2877536" cy="238981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B8C13C12-4193-139E-FF5E-2AED080CE5D4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Google Shape;179;g1278543c0aa_0_7">
            <a:extLst>
              <a:ext uri="{FF2B5EF4-FFF2-40B4-BE49-F238E27FC236}">
                <a16:creationId xmlns:a16="http://schemas.microsoft.com/office/drawing/2014/main" id="{E6C435AA-1783-DBA2-4C02-A68298EA905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75CF9C1A-4FF3-F162-614C-A68C48A4E5CD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7" name="Google Shape;181;g1278543c0aa_0_7">
            <a:extLst>
              <a:ext uri="{FF2B5EF4-FFF2-40B4-BE49-F238E27FC236}">
                <a16:creationId xmlns:a16="http://schemas.microsoft.com/office/drawing/2014/main" id="{B68C3DCF-95E9-8ED3-9C07-E7927CE8C27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7482FCC0-20D6-922E-C000-D1AA4389227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57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394" y="375607"/>
            <a:ext cx="3311063" cy="238981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8D485D88-CF9A-EC9D-3E01-73B47E1EBE56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Google Shape;179;g1278543c0aa_0_7">
            <a:extLst>
              <a:ext uri="{FF2B5EF4-FFF2-40B4-BE49-F238E27FC236}">
                <a16:creationId xmlns:a16="http://schemas.microsoft.com/office/drawing/2014/main" id="{6A81152F-BB7D-74DE-8EC2-E545F432D4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4A00862F-286A-176B-207C-4CF46CB939AA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7" name="Google Shape;181;g1278543c0aa_0_7">
            <a:extLst>
              <a:ext uri="{FF2B5EF4-FFF2-40B4-BE49-F238E27FC236}">
                <a16:creationId xmlns:a16="http://schemas.microsoft.com/office/drawing/2014/main" id="{7548F65B-32CC-34B2-3278-1422C58988F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E97CE192-0C19-113A-C2DC-75537ED14FA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58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394" y="375607"/>
            <a:ext cx="3311063" cy="238981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97A66EE-93E8-D4D3-063E-8E392A03DBFF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Google Shape;179;g1278543c0aa_0_7">
            <a:extLst>
              <a:ext uri="{FF2B5EF4-FFF2-40B4-BE49-F238E27FC236}">
                <a16:creationId xmlns:a16="http://schemas.microsoft.com/office/drawing/2014/main" id="{5557C9BE-5472-96B6-1E7A-90D09F63E8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2739611D-FC87-D855-590C-34DE602FF909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Alberi decisionali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7" name="Google Shape;181;g1278543c0aa_0_7">
            <a:extLst>
              <a:ext uri="{FF2B5EF4-FFF2-40B4-BE49-F238E27FC236}">
                <a16:creationId xmlns:a16="http://schemas.microsoft.com/office/drawing/2014/main" id="{1961CEDA-EED0-7907-E146-0310AB8C9D2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BB77BF16-AB1B-A9DD-D85F-8ADB1AF4618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59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2B04070-3DB3-B91F-A979-3D0029095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90" y="459031"/>
            <a:ext cx="5027019" cy="2592505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A00AFEA7-BD83-8E15-F95C-56D4FBF17976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Google Shape;179;g1278543c0aa_0_7">
            <a:extLst>
              <a:ext uri="{FF2B5EF4-FFF2-40B4-BE49-F238E27FC236}">
                <a16:creationId xmlns:a16="http://schemas.microsoft.com/office/drawing/2014/main" id="{28BF8BE2-05DE-86E4-BF47-F4ADA3AEECC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B4DD6996-80DE-8660-D741-183C456CD222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Regressione e Classificazione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6" name="Google Shape;181;g1278543c0aa_0_7">
            <a:extLst>
              <a:ext uri="{FF2B5EF4-FFF2-40B4-BE49-F238E27FC236}">
                <a16:creationId xmlns:a16="http://schemas.microsoft.com/office/drawing/2014/main" id="{2E37F3E2-3A7C-EA7B-1272-505FDD99291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18D4D4DA-32D9-19E6-4AC2-0A9F672A035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6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32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78543c0aa_0_136"/>
          <p:cNvSpPr txBox="1">
            <a:spLocks noGrp="1"/>
          </p:cNvSpPr>
          <p:nvPr>
            <p:ph type="title"/>
          </p:nvPr>
        </p:nvSpPr>
        <p:spPr>
          <a:xfrm>
            <a:off x="196544" y="281407"/>
            <a:ext cx="5372712" cy="361119"/>
          </a:xfrm>
          <a:prstGeom prst="rect">
            <a:avLst/>
          </a:prstGeom>
        </p:spPr>
        <p:txBody>
          <a:bodyPr spcFirstLastPara="1" wrap="square" lIns="57649" tIns="57649" rIns="57649" bIns="57649" anchor="ctr" anchorCtr="0">
            <a:noAutofit/>
          </a:bodyPr>
          <a:lstStyle/>
          <a:p>
            <a:pPr algn="l">
              <a:buNone/>
            </a:pPr>
            <a:endParaRPr/>
          </a:p>
        </p:txBody>
      </p:sp>
      <p:sp>
        <p:nvSpPr>
          <p:cNvPr id="371" name="Google Shape;371;g1278543c0aa_0_136"/>
          <p:cNvSpPr txBox="1">
            <a:spLocks noGrp="1"/>
          </p:cNvSpPr>
          <p:nvPr>
            <p:ph type="body" idx="1"/>
          </p:nvPr>
        </p:nvSpPr>
        <p:spPr>
          <a:xfrm>
            <a:off x="196544" y="727493"/>
            <a:ext cx="5372712" cy="2154230"/>
          </a:xfrm>
          <a:prstGeom prst="rect">
            <a:avLst/>
          </a:prstGeom>
        </p:spPr>
        <p:txBody>
          <a:bodyPr spcFirstLastPara="1" wrap="square" lIns="57649" tIns="57649" rIns="57649" bIns="57649" anchor="ctr" anchorCtr="0">
            <a:noAutofit/>
          </a:bodyPr>
          <a:lstStyle/>
          <a:p>
            <a:pPr marL="0" indent="0" algn="l">
              <a:buNone/>
            </a:pPr>
            <a:endParaRPr/>
          </a:p>
        </p:txBody>
      </p:sp>
      <p:pic>
        <p:nvPicPr>
          <p:cNvPr id="372" name="Google Shape;372;g1278543c0aa_0_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4"/>
            <a:ext cx="5727651" cy="3243263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1278543c0aa_0_136"/>
          <p:cNvSpPr txBox="1"/>
          <p:nvPr/>
        </p:nvSpPr>
        <p:spPr>
          <a:xfrm>
            <a:off x="1666779" y="407344"/>
            <a:ext cx="2394093" cy="68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649" tIns="57649" rIns="57649" bIns="57649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IT" sz="2585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Buono Studio!</a:t>
            </a:r>
            <a:endParaRPr sz="2585" dirty="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endParaRPr sz="1135" dirty="0"/>
          </a:p>
        </p:txBody>
      </p:sp>
      <p:sp>
        <p:nvSpPr>
          <p:cNvPr id="374" name="Google Shape;374;g1278543c0aa_0_136"/>
          <p:cNvSpPr txBox="1"/>
          <p:nvPr/>
        </p:nvSpPr>
        <p:spPr>
          <a:xfrm>
            <a:off x="497887" y="1392052"/>
            <a:ext cx="4770027" cy="10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649" tIns="57649" rIns="57649" bIns="57649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IT" sz="1955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Contatti:</a:t>
            </a:r>
            <a:endParaRPr sz="1955" dirty="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/>
            <a:r>
              <a:rPr lang="fr-FR" sz="1600" b="1" u="sng" dirty="0" err="1">
                <a:solidFill>
                  <a:schemeClr val="lt1"/>
                </a:solidFill>
                <a:latin typeface="Montserrat" panose="00000500000000000000" pitchFamily="50" charset="0"/>
                <a:ea typeface="Helvetica Neue Light"/>
                <a:cs typeface="Helvetica Neue Light"/>
                <a:sym typeface="Helvetica Neue Light"/>
              </a:rPr>
              <a:t>cristina.donoriodemeo@neural.academy</a:t>
            </a:r>
            <a:endParaRPr lang="fr-FR" sz="1600" b="1" dirty="0">
              <a:solidFill>
                <a:schemeClr val="lt1"/>
              </a:solidFill>
              <a:latin typeface="Montserrat" panose="00000500000000000000" pitchFamily="50" charset="0"/>
              <a:ea typeface="Helvetica Neue Light"/>
              <a:cs typeface="Helvetica Neue Light"/>
              <a:sym typeface="Helvetica Neue Light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it-IT" sz="1640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640" dirty="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endParaRPr sz="113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gression or Classification? Linear or Logistic? | by Taylor Fogarty |  Towards Data Science">
            <a:extLst>
              <a:ext uri="{FF2B5EF4-FFF2-40B4-BE49-F238E27FC236}">
                <a16:creationId xmlns:a16="http://schemas.microsoft.com/office/drawing/2014/main" id="{1D36010E-A034-B851-1D4E-DE280B8AA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419048"/>
            <a:ext cx="3308350" cy="266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2917C1A0-D048-5EBD-A435-40F13526E94D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Google Shape;179;g1278543c0aa_0_7">
            <a:extLst>
              <a:ext uri="{FF2B5EF4-FFF2-40B4-BE49-F238E27FC236}">
                <a16:creationId xmlns:a16="http://schemas.microsoft.com/office/drawing/2014/main" id="{C1FAED90-EFD0-BFED-FC93-57CBB019769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E50074C0-AF03-84BC-D602-EC6E20B53FAD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Regressione e Classificazione: esempi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6" name="Google Shape;181;g1278543c0aa_0_7">
            <a:extLst>
              <a:ext uri="{FF2B5EF4-FFF2-40B4-BE49-F238E27FC236}">
                <a16:creationId xmlns:a16="http://schemas.microsoft.com/office/drawing/2014/main" id="{928FBCE2-2BB3-76D4-031A-D1BDD5F6EBD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530C8344-C849-36D3-0A85-22F48B21BBC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7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91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at's The Difference Between Regression and Classification?">
            <a:extLst>
              <a:ext uri="{FF2B5EF4-FFF2-40B4-BE49-F238E27FC236}">
                <a16:creationId xmlns:a16="http://schemas.microsoft.com/office/drawing/2014/main" id="{5D9EEDCA-2DB3-68EC-DBCF-52F8D0B74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487395"/>
            <a:ext cx="5490754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CF3A4810-7883-74FF-820E-7AA026185A46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Google Shape;179;g1278543c0aa_0_7">
            <a:extLst>
              <a:ext uri="{FF2B5EF4-FFF2-40B4-BE49-F238E27FC236}">
                <a16:creationId xmlns:a16="http://schemas.microsoft.com/office/drawing/2014/main" id="{D1EF5B21-7AAC-B7B8-4FBA-5BCDAF518A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2" t="50000" r="862" b="41790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CAD76CB3-524C-F9C1-E173-CB30B175AB03}"/>
              </a:ext>
            </a:extLst>
          </p:cNvPr>
          <p:cNvSpPr txBox="1">
            <a:spLocks/>
          </p:cNvSpPr>
          <p:nvPr/>
        </p:nvSpPr>
        <p:spPr>
          <a:xfrm>
            <a:off x="142048" y="22225"/>
            <a:ext cx="4534498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Regressione e Classificazione: esempi</a:t>
            </a:r>
            <a:endParaRPr lang="it-IT" sz="1200" b="1" kern="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6" name="Google Shape;181;g1278543c0aa_0_7">
            <a:extLst>
              <a:ext uri="{FF2B5EF4-FFF2-40B4-BE49-F238E27FC236}">
                <a16:creationId xmlns:a16="http://schemas.microsoft.com/office/drawing/2014/main" id="{F5FA81D3-5DEF-7432-91B4-D186B42C221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B0D1A652-5A44-4E42-99CA-EF0F58BFC5E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8</a:t>
            </a:fld>
            <a:endParaRPr sz="600" b="1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16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692E4AE-92DF-23C5-F5B0-92ED892B6D1A}"/>
              </a:ext>
            </a:extLst>
          </p:cNvPr>
          <p:cNvSpPr/>
          <p:nvPr/>
        </p:nvSpPr>
        <p:spPr>
          <a:xfrm>
            <a:off x="0" y="0"/>
            <a:ext cx="5765800" cy="3244850"/>
          </a:xfrm>
          <a:prstGeom prst="rect">
            <a:avLst/>
          </a:prstGeom>
          <a:solidFill>
            <a:srgbClr val="00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6" name="Google Shape;186;g1278543c0aa_0_124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892300" y="197417"/>
            <a:ext cx="4073167" cy="285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278543c0aa_0_124"/>
          <p:cNvSpPr txBox="1"/>
          <p:nvPr/>
        </p:nvSpPr>
        <p:spPr>
          <a:xfrm>
            <a:off x="366100" y="1165225"/>
            <a:ext cx="4884851" cy="48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649" tIns="57649" rIns="57649" bIns="57649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dirty="0">
                <a:solidFill>
                  <a:schemeClr val="lt1"/>
                </a:solidFill>
                <a:latin typeface="Montserrat" panose="00000500000000000000" pitchFamily="50" charset="0"/>
                <a:ea typeface="Helvetica Neue Light"/>
                <a:cs typeface="Helvetica Neue Light"/>
                <a:sym typeface="Helvetica Neue Light"/>
              </a:rPr>
              <a:t>Alberi Decisionali | </a:t>
            </a:r>
            <a:r>
              <a:rPr lang="it-IT" sz="2400" b="1" dirty="0">
                <a:solidFill>
                  <a:schemeClr val="lt1"/>
                </a:solidFill>
                <a:latin typeface="Montserrat" panose="00000500000000000000" pitchFamily="50" charset="0"/>
                <a:ea typeface="Helvetica Neue"/>
                <a:cs typeface="Helvetica Neue"/>
                <a:sym typeface="Helvetica Neue"/>
              </a:rPr>
              <a:t>1</a:t>
            </a:r>
            <a:endParaRPr sz="2400" dirty="0">
              <a:solidFill>
                <a:schemeClr val="dk1"/>
              </a:solidFill>
              <a:latin typeface="Montserrat" panose="00000500000000000000" pitchFamily="5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3073dd-8150-4f1f-9ad1-dea5dbddd818">
      <Terms xmlns="http://schemas.microsoft.com/office/infopath/2007/PartnerControls"/>
    </lcf76f155ced4ddcb4097134ff3c332f>
    <TaxCatchAll xmlns="f0662b43-0091-4e39-b288-8cd86c04ec3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B8FC6CF01604D927BE2319DA56E71" ma:contentTypeVersion="8" ma:contentTypeDescription="Create a new document." ma:contentTypeScope="" ma:versionID="2c553d546b9ce55cd33c797a23057d58">
  <xsd:schema xmlns:xsd="http://www.w3.org/2001/XMLSchema" xmlns:xs="http://www.w3.org/2001/XMLSchema" xmlns:p="http://schemas.microsoft.com/office/2006/metadata/properties" xmlns:ns2="d03073dd-8150-4f1f-9ad1-dea5dbddd818" xmlns:ns3="f0662b43-0091-4e39-b288-8cd86c04ec33" targetNamespace="http://schemas.microsoft.com/office/2006/metadata/properties" ma:root="true" ma:fieldsID="44d086ecd4156df18e1d34b881494e5d" ns2:_="" ns3:_="">
    <xsd:import namespace="d03073dd-8150-4f1f-9ad1-dea5dbddd818"/>
    <xsd:import namespace="f0662b43-0091-4e39-b288-8cd86c04ec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073dd-8150-4f1f-9ad1-dea5dbddd8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d93189e-e3e0-4ae1-9397-6a7177459d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662b43-0091-4e39-b288-8cd86c04ec3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46ba95f-1239-427c-a86d-c7afad10ef77}" ma:internalName="TaxCatchAll" ma:showField="CatchAllData" ma:web="f0662b43-0091-4e39-b288-8cd86c04ec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4FF207-8035-43A3-BE8A-13F86098AB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970E6C-B338-48B8-A9A9-B8E374C65FA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559D62C-0FF6-4BB7-9798-DE665557594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1801</Words>
  <Application>Microsoft Office PowerPoint</Application>
  <PresentationFormat>Personalizzato</PresentationFormat>
  <Paragraphs>430</Paragraphs>
  <Slides>60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60</vt:i4>
      </vt:variant>
    </vt:vector>
  </HeadingPairs>
  <TitlesOfParts>
    <vt:vector size="78" baseType="lpstr">
      <vt:lpstr>SimSun</vt:lpstr>
      <vt:lpstr>Yu Gothic</vt:lpstr>
      <vt:lpstr>Arial</vt:lpstr>
      <vt:lpstr>Arial MT</vt:lpstr>
      <vt:lpstr>Calibri</vt:lpstr>
      <vt:lpstr>Cambria</vt:lpstr>
      <vt:lpstr>Georgia</vt:lpstr>
      <vt:lpstr>Gilroy</vt:lpstr>
      <vt:lpstr>Gilroy bold</vt:lpstr>
      <vt:lpstr>Helvetica Neue Light</vt:lpstr>
      <vt:lpstr>Lucida Sans Unicode</vt:lpstr>
      <vt:lpstr>Montserrat</vt:lpstr>
      <vt:lpstr>Sitka Banner</vt:lpstr>
      <vt:lpstr>Tahoma</vt:lpstr>
      <vt:lpstr>Times New Roman</vt:lpstr>
      <vt:lpstr>Trebuchet MS</vt:lpstr>
      <vt:lpstr>Verdana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Un grafo non orientato G = (V, E) è un insieme di nodi V e archi E.</vt:lpstr>
      <vt:lpstr>Un grafo orientato G = (V, E) è un insieme di nodi V e archi orientati E.</vt:lpstr>
      <vt:lpstr>Un albero è un caso particolare di grafo dove ogni coppia di nodi è connessa da un solo  percorso. (ovvero un grafo connesso, non orientato e senza cicli).</vt:lpstr>
      <vt:lpstr>A albero orientato è un grafo orientato G = (V , E ) con un nodo r , la radice, tale che per  ogni nodo v ∈ V , esiste esattamente un cammino da r  a v .</vt:lpstr>
      <vt:lpstr>Presentazione standard di PowerPoint</vt:lpstr>
      <vt:lpstr>Un albero di decisione (DT) è un albero orientato binario (massimo 2 sottoalberi per ogni  nodo) che fornisce una risposta ad una query espressa nella radice.</vt:lpstr>
      <vt:lpstr>Presentazione standard di PowerPoint</vt:lpstr>
      <vt:lpstr>Presentazione standard di PowerPoint</vt:lpstr>
      <vt:lpstr>Possiamo usare un DT per la classificazione?</vt:lpstr>
      <vt:lpstr>Presentazione standard di PowerPoint</vt:lpstr>
      <vt:lpstr>Presentazione standard di PowerPoint</vt:lpstr>
      <vt:lpstr>Un DT (addestrato) è una grigliatura dello spazio delle feature.</vt:lpstr>
      <vt:lpstr>Presentazione standard di PowerPoint</vt:lpstr>
      <vt:lpstr>Partiamo da X1: abbiamo molti (infiniti?) possibili valori di split.</vt:lpstr>
      <vt:lpstr>Presentazione standard di PowerPoint</vt:lpstr>
      <vt:lpstr>Probabilità nei sottospazi</vt:lpstr>
      <vt:lpstr>Presentazione standard di PowerPoint</vt:lpstr>
      <vt:lpstr>Impurità</vt:lpstr>
      <vt:lpstr>Entropia</vt:lpstr>
      <vt:lpstr>Entropia</vt:lpstr>
      <vt:lpstr>Entropia</vt:lpstr>
      <vt:lpstr>Entropia: una interpretazione</vt:lpstr>
      <vt:lpstr>Presentazione standard di PowerPoint</vt:lpstr>
      <vt:lpstr>Presentazione standard di PowerPoint</vt:lpstr>
      <vt:lpstr>Presentazione standard di PowerPoint</vt:lpstr>
      <vt:lpstr>Decremento di impurità</vt:lpstr>
      <vt:lpstr>Foglie e terminazione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Datascience e Machine Learning 101</dc:title>
  <dc:creator>Giulio Galvan, Francesco Bagattini</dc:creator>
  <cp:lastModifiedBy>Cristina D'Onorio De Meo</cp:lastModifiedBy>
  <cp:revision>18</cp:revision>
  <dcterms:created xsi:type="dcterms:W3CDTF">2022-03-16T08:22:21Z</dcterms:created>
  <dcterms:modified xsi:type="dcterms:W3CDTF">2022-11-26T08:12:58Z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2022-03-16T00:00:00Z</vt:filetime>
  </property>
  <property fmtid="{D5CDD505-2E9C-101B-9397-08002B2CF9AE}" pid="5" name="ContentTypeId">
    <vt:lpwstr>0x010100368B8FC6CF01604D927BE2319DA56E71</vt:lpwstr>
  </property>
  <property fmtid="{D5CDD505-2E9C-101B-9397-08002B2CF9AE}" pid="6" name="Order">
    <vt:r8>8700</vt:r8>
  </property>
  <property fmtid="{D5CDD505-2E9C-101B-9397-08002B2CF9AE}" pid="7" name="xd_Signature">
    <vt:bool>false</vt:bool>
  </property>
  <property fmtid="{D5CDD505-2E9C-101B-9397-08002B2CF9AE}" pid="8" name="xd_ProgID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_SourceUrl">
    <vt:lpwstr/>
  </property>
  <property fmtid="{D5CDD505-2E9C-101B-9397-08002B2CF9AE}" pid="12" name="_SharedFileIndex">
    <vt:lpwstr/>
  </property>
  <property fmtid="{D5CDD505-2E9C-101B-9397-08002B2CF9AE}" pid="13" name="ComplianceAssetId">
    <vt:lpwstr/>
  </property>
  <property fmtid="{D5CDD505-2E9C-101B-9397-08002B2CF9AE}" pid="14" name="TemplateUrl">
    <vt:lpwstr/>
  </property>
  <property fmtid="{D5CDD505-2E9C-101B-9397-08002B2CF9AE}" pid="15" name="MediaServiceImageTags">
    <vt:lpwstr/>
  </property>
</Properties>
</file>